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66" r:id="rId2"/>
    <p:sldId id="265" r:id="rId3"/>
    <p:sldId id="267" r:id="rId4"/>
    <p:sldId id="278" r:id="rId5"/>
    <p:sldId id="279" r:id="rId6"/>
    <p:sldId id="280" r:id="rId7"/>
    <p:sldId id="281" r:id="rId8"/>
    <p:sldId id="282" r:id="rId9"/>
    <p:sldId id="283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4" r:id="rId20"/>
    <p:sldId id="285" r:id="rId21"/>
    <p:sldId id="286" r:id="rId22"/>
    <p:sldId id="287" r:id="rId23"/>
    <p:sldId id="289" r:id="rId24"/>
    <p:sldId id="290" r:id="rId25"/>
    <p:sldId id="291" r:id="rId26"/>
    <p:sldId id="292" r:id="rId27"/>
    <p:sldId id="293" r:id="rId28"/>
    <p:sldId id="294" r:id="rId2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74" y="-90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3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explosion val="25"/>
          <c:dPt>
            <c:idx val="0"/>
            <c:explosion val="13"/>
          </c:dPt>
          <c:dPt>
            <c:idx val="1"/>
            <c:explosion val="23"/>
          </c:dPt>
          <c:dPt>
            <c:idx val="2"/>
            <c:explosion val="12"/>
          </c:dPt>
          <c:dPt>
            <c:idx val="3"/>
            <c:explosion val="3"/>
          </c:dPt>
          <c:cat>
            <c:strRef>
              <c:f>Sheet1!$A$2:$A$5</c:f>
              <c:strCache>
                <c:ptCount val="4"/>
                <c:pt idx="0">
                  <c:v>自己紹介</c:v>
                </c:pt>
                <c:pt idx="1">
                  <c:v>ニコニコメソッド</c:v>
                </c:pt>
                <c:pt idx="2">
                  <c:v>MISAO</c:v>
                </c:pt>
                <c:pt idx="3">
                  <c:v>MISAO Inside（WPF）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3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2.5</c:v>
                </c:pt>
                <c:pt idx="2">
                  <c:v>1.5</c:v>
                </c:pt>
                <c:pt idx="3">
                  <c:v>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shape val="box"/>
        <c:axId val="178430336"/>
        <c:axId val="178431872"/>
        <c:axId val="0"/>
      </c:bar3DChart>
      <c:catAx>
        <c:axId val="178430336"/>
        <c:scaling>
          <c:orientation val="minMax"/>
        </c:scaling>
        <c:delete val="1"/>
        <c:axPos val="b"/>
        <c:tickLblPos val="nextTo"/>
        <c:crossAx val="178431872"/>
        <c:crosses val="autoZero"/>
        <c:auto val="1"/>
        <c:lblAlgn val="ctr"/>
        <c:lblOffset val="100"/>
      </c:catAx>
      <c:valAx>
        <c:axId val="178431872"/>
        <c:scaling>
          <c:orientation val="minMax"/>
        </c:scaling>
        <c:delete val="1"/>
        <c:axPos val="l"/>
        <c:numFmt formatCode="General" sourceLinked="1"/>
        <c:tickLblPos val="nextTo"/>
        <c:crossAx val="178430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40BCB9-0271-4C3B-9899-A63038B0587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09BB71D-C705-420F-9D98-188615E28702}">
      <dgm:prSet phldrT="[テキスト]" custT="1"/>
      <dgm:spPr/>
      <dgm:t>
        <a:bodyPr/>
        <a:lstStyle/>
        <a:p>
          <a:r>
            <a:rPr kumimoji="1" lang="en-US" altLang="ja-JP" sz="2800" dirty="0" smtClean="0">
              <a:latin typeface="メイリオ" pitchFamily="50" charset="-128"/>
              <a:ea typeface="メイリオ" pitchFamily="50" charset="-128"/>
            </a:rPr>
            <a:t>3/15</a:t>
          </a:r>
          <a:endParaRPr kumimoji="1" lang="ja-JP" altLang="en-US" sz="2800" dirty="0">
            <a:latin typeface="メイリオ" pitchFamily="50" charset="-128"/>
            <a:ea typeface="メイリオ" pitchFamily="50" charset="-128"/>
          </a:endParaRPr>
        </a:p>
      </dgm:t>
    </dgm:pt>
    <dgm:pt modelId="{5F283835-A411-4955-8518-DB5B98403948}" type="parTrans" cxnId="{8D2E67FF-C049-4DEB-96A6-3E4D06E68E32}">
      <dgm:prSet/>
      <dgm:spPr/>
      <dgm:t>
        <a:bodyPr/>
        <a:lstStyle/>
        <a:p>
          <a:endParaRPr kumimoji="1" lang="ja-JP" altLang="en-US"/>
        </a:p>
      </dgm:t>
    </dgm:pt>
    <dgm:pt modelId="{A5D8A453-CD9B-4EA1-93D5-7AE163FD3854}" type="sibTrans" cxnId="{8D2E67FF-C049-4DEB-96A6-3E4D06E68E32}">
      <dgm:prSet/>
      <dgm:spPr/>
      <dgm:t>
        <a:bodyPr/>
        <a:lstStyle/>
        <a:p>
          <a:endParaRPr kumimoji="1" lang="ja-JP" altLang="en-US"/>
        </a:p>
      </dgm:t>
    </dgm:pt>
    <dgm:pt modelId="{0D5AB042-FFBC-4473-A34D-FBB2ED1659CD}">
      <dgm:prSet phldrT="[テキスト]" custT="1"/>
      <dgm:spPr/>
      <dgm:t>
        <a:bodyPr/>
        <a:lstStyle/>
        <a:p>
          <a:r>
            <a:rPr kumimoji="1" lang="en-US" altLang="ja-JP" sz="3200" dirty="0" smtClean="0">
              <a:latin typeface="メイリオ" pitchFamily="50" charset="-128"/>
              <a:ea typeface="メイリオ" pitchFamily="50" charset="-128"/>
            </a:rPr>
            <a:t>3/29</a:t>
          </a:r>
          <a:endParaRPr kumimoji="1" lang="ja-JP" altLang="en-US" sz="3200" dirty="0">
            <a:latin typeface="メイリオ" pitchFamily="50" charset="-128"/>
            <a:ea typeface="メイリオ" pitchFamily="50" charset="-128"/>
          </a:endParaRPr>
        </a:p>
      </dgm:t>
    </dgm:pt>
    <dgm:pt modelId="{4FF5AF91-C3B2-4640-9C22-56638793C3BD}" type="parTrans" cxnId="{954A47CB-770B-4C3E-AEF9-75F0125D6DD3}">
      <dgm:prSet/>
      <dgm:spPr/>
      <dgm:t>
        <a:bodyPr/>
        <a:lstStyle/>
        <a:p>
          <a:endParaRPr kumimoji="1" lang="ja-JP" altLang="en-US"/>
        </a:p>
      </dgm:t>
    </dgm:pt>
    <dgm:pt modelId="{F4AE9515-2DA0-4844-8589-74968941D3E5}" type="sibTrans" cxnId="{954A47CB-770B-4C3E-AEF9-75F0125D6DD3}">
      <dgm:prSet/>
      <dgm:spPr/>
      <dgm:t>
        <a:bodyPr/>
        <a:lstStyle/>
        <a:p>
          <a:endParaRPr kumimoji="1" lang="ja-JP" altLang="en-US"/>
        </a:p>
      </dgm:t>
    </dgm:pt>
    <dgm:pt modelId="{F4D19182-7E23-4DC5-9BF9-1E7F5C9AFE78}">
      <dgm:prSet phldrT="[テキスト]" custT="1"/>
      <dgm:spPr/>
      <dgm:t>
        <a:bodyPr/>
        <a:lstStyle/>
        <a:p>
          <a:r>
            <a:rPr kumimoji="1" lang="en-US" altLang="ja-JP" sz="4400" dirty="0" smtClean="0">
              <a:latin typeface="メイリオ" pitchFamily="50" charset="-128"/>
              <a:ea typeface="メイリオ" pitchFamily="50" charset="-128"/>
            </a:rPr>
            <a:t>6/7</a:t>
          </a:r>
          <a:endParaRPr kumimoji="1" lang="en-US" altLang="ja-JP" sz="4800" dirty="0" smtClean="0">
            <a:latin typeface="メイリオ" pitchFamily="50" charset="-128"/>
            <a:ea typeface="メイリオ" pitchFamily="50" charset="-128"/>
          </a:endParaRPr>
        </a:p>
      </dgm:t>
    </dgm:pt>
    <dgm:pt modelId="{E5A389F1-E350-434C-B3A1-199A3C6A1252}" type="parTrans" cxnId="{7FA13F19-AC6A-4D4B-87D4-BC9C356570C6}">
      <dgm:prSet/>
      <dgm:spPr/>
      <dgm:t>
        <a:bodyPr/>
        <a:lstStyle/>
        <a:p>
          <a:endParaRPr kumimoji="1" lang="ja-JP" altLang="en-US"/>
        </a:p>
      </dgm:t>
    </dgm:pt>
    <dgm:pt modelId="{B8BF69E0-7B91-4E20-8D62-0088B1AE4CF7}" type="sibTrans" cxnId="{7FA13F19-AC6A-4D4B-87D4-BC9C356570C6}">
      <dgm:prSet/>
      <dgm:spPr/>
      <dgm:t>
        <a:bodyPr/>
        <a:lstStyle/>
        <a:p>
          <a:endParaRPr kumimoji="1" lang="ja-JP" altLang="en-US"/>
        </a:p>
      </dgm:t>
    </dgm:pt>
    <dgm:pt modelId="{891390E7-705D-41F8-9951-937A0F3F84AC}" type="pres">
      <dgm:prSet presAssocID="{1040BCB9-0271-4C3B-9899-A63038B05875}" presName="arrowDiagram" presStyleCnt="0">
        <dgm:presLayoutVars>
          <dgm:chMax val="5"/>
          <dgm:dir/>
          <dgm:resizeHandles val="exact"/>
        </dgm:presLayoutVars>
      </dgm:prSet>
      <dgm:spPr/>
    </dgm:pt>
    <dgm:pt modelId="{0F66A059-469D-41D7-9F91-491553E7D967}" type="pres">
      <dgm:prSet presAssocID="{1040BCB9-0271-4C3B-9899-A63038B05875}" presName="arrow" presStyleLbl="bgShp" presStyleIdx="0" presStyleCnt="1" custScaleX="112500"/>
      <dgm:spPr/>
    </dgm:pt>
    <dgm:pt modelId="{82F5BD8E-AEEC-4D23-81A9-39B6C619E034}" type="pres">
      <dgm:prSet presAssocID="{1040BCB9-0271-4C3B-9899-A63038B05875}" presName="arrowDiagram3" presStyleCnt="0"/>
      <dgm:spPr/>
    </dgm:pt>
    <dgm:pt modelId="{4A58BD76-E808-49B4-BB86-CAF45EFCE13D}" type="pres">
      <dgm:prSet presAssocID="{B09BB71D-C705-420F-9D98-188615E28702}" presName="bullet3a" presStyleLbl="node1" presStyleIdx="0" presStyleCnt="3"/>
      <dgm:spPr/>
    </dgm:pt>
    <dgm:pt modelId="{58A4A62A-2CAC-402D-93A7-095E0896679A}" type="pres">
      <dgm:prSet presAssocID="{B09BB71D-C705-420F-9D98-188615E28702}" presName="textBox3a" presStyleLbl="revTx" presStyleIdx="0" presStyleCnt="3" custScaleX="15906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F84A74B-9A6D-42E8-8A03-430AA43739E5}" type="pres">
      <dgm:prSet presAssocID="{0D5AB042-FFBC-4473-A34D-FBB2ED1659CD}" presName="bullet3b" presStyleLbl="node1" presStyleIdx="1" presStyleCnt="3"/>
      <dgm:spPr/>
    </dgm:pt>
    <dgm:pt modelId="{F6479750-6C6C-429E-A792-0F66B32DDCEB}" type="pres">
      <dgm:prSet presAssocID="{0D5AB042-FFBC-4473-A34D-FBB2ED1659CD}" presName="textBox3b" presStyleLbl="revTx" presStyleIdx="1" presStyleCnt="3" custScaleX="13739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41162B1-EC75-4FB4-9434-5CC4DA50A5D5}" type="pres">
      <dgm:prSet presAssocID="{F4D19182-7E23-4DC5-9BF9-1E7F5C9AFE78}" presName="bullet3c" presStyleLbl="node1" presStyleIdx="2" presStyleCnt="3"/>
      <dgm:spPr/>
    </dgm:pt>
    <dgm:pt modelId="{17A75F68-7131-400C-95EC-D866F39E798A}" type="pres">
      <dgm:prSet presAssocID="{F4D19182-7E23-4DC5-9BF9-1E7F5C9AFE78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D2E67FF-C049-4DEB-96A6-3E4D06E68E32}" srcId="{1040BCB9-0271-4C3B-9899-A63038B05875}" destId="{B09BB71D-C705-420F-9D98-188615E28702}" srcOrd="0" destOrd="0" parTransId="{5F283835-A411-4955-8518-DB5B98403948}" sibTransId="{A5D8A453-CD9B-4EA1-93D5-7AE163FD3854}"/>
    <dgm:cxn modelId="{7FA13F19-AC6A-4D4B-87D4-BC9C356570C6}" srcId="{1040BCB9-0271-4C3B-9899-A63038B05875}" destId="{F4D19182-7E23-4DC5-9BF9-1E7F5C9AFE78}" srcOrd="2" destOrd="0" parTransId="{E5A389F1-E350-434C-B3A1-199A3C6A1252}" sibTransId="{B8BF69E0-7B91-4E20-8D62-0088B1AE4CF7}"/>
    <dgm:cxn modelId="{1BEE26CE-3065-4AFA-A0BE-919EE8739F0F}" type="presOf" srcId="{B09BB71D-C705-420F-9D98-188615E28702}" destId="{58A4A62A-2CAC-402D-93A7-095E0896679A}" srcOrd="0" destOrd="0" presId="urn:microsoft.com/office/officeart/2005/8/layout/arrow2"/>
    <dgm:cxn modelId="{B293E873-1EEC-4334-8CBA-041BED57C257}" type="presOf" srcId="{1040BCB9-0271-4C3B-9899-A63038B05875}" destId="{891390E7-705D-41F8-9951-937A0F3F84AC}" srcOrd="0" destOrd="0" presId="urn:microsoft.com/office/officeart/2005/8/layout/arrow2"/>
    <dgm:cxn modelId="{C7729DD2-1EA0-4F32-92A0-D2BC51194DAF}" type="presOf" srcId="{F4D19182-7E23-4DC5-9BF9-1E7F5C9AFE78}" destId="{17A75F68-7131-400C-95EC-D866F39E798A}" srcOrd="0" destOrd="0" presId="urn:microsoft.com/office/officeart/2005/8/layout/arrow2"/>
    <dgm:cxn modelId="{72D351CE-A7B2-4216-8F65-59D3AEBE866C}" type="presOf" srcId="{0D5AB042-FFBC-4473-A34D-FBB2ED1659CD}" destId="{F6479750-6C6C-429E-A792-0F66B32DDCEB}" srcOrd="0" destOrd="0" presId="urn:microsoft.com/office/officeart/2005/8/layout/arrow2"/>
    <dgm:cxn modelId="{954A47CB-770B-4C3E-AEF9-75F0125D6DD3}" srcId="{1040BCB9-0271-4C3B-9899-A63038B05875}" destId="{0D5AB042-FFBC-4473-A34D-FBB2ED1659CD}" srcOrd="1" destOrd="0" parTransId="{4FF5AF91-C3B2-4640-9C22-56638793C3BD}" sibTransId="{F4AE9515-2DA0-4844-8589-74968941D3E5}"/>
    <dgm:cxn modelId="{0E7270D3-B9DF-4CDF-B6D2-9A7E95417994}" type="presParOf" srcId="{891390E7-705D-41F8-9951-937A0F3F84AC}" destId="{0F66A059-469D-41D7-9F91-491553E7D967}" srcOrd="0" destOrd="0" presId="urn:microsoft.com/office/officeart/2005/8/layout/arrow2"/>
    <dgm:cxn modelId="{7B451771-E224-4186-9E40-7A1B5DD69EB1}" type="presParOf" srcId="{891390E7-705D-41F8-9951-937A0F3F84AC}" destId="{82F5BD8E-AEEC-4D23-81A9-39B6C619E034}" srcOrd="1" destOrd="0" presId="urn:microsoft.com/office/officeart/2005/8/layout/arrow2"/>
    <dgm:cxn modelId="{17FA51FA-1DB9-4874-9491-4FAE3AF30209}" type="presParOf" srcId="{82F5BD8E-AEEC-4D23-81A9-39B6C619E034}" destId="{4A58BD76-E808-49B4-BB86-CAF45EFCE13D}" srcOrd="0" destOrd="0" presId="urn:microsoft.com/office/officeart/2005/8/layout/arrow2"/>
    <dgm:cxn modelId="{E271815C-AB15-4715-A056-7A62E0481908}" type="presParOf" srcId="{82F5BD8E-AEEC-4D23-81A9-39B6C619E034}" destId="{58A4A62A-2CAC-402D-93A7-095E0896679A}" srcOrd="1" destOrd="0" presId="urn:microsoft.com/office/officeart/2005/8/layout/arrow2"/>
    <dgm:cxn modelId="{6C54553D-F7B3-4134-8061-74B94E5D6762}" type="presParOf" srcId="{82F5BD8E-AEEC-4D23-81A9-39B6C619E034}" destId="{AF84A74B-9A6D-42E8-8A03-430AA43739E5}" srcOrd="2" destOrd="0" presId="urn:microsoft.com/office/officeart/2005/8/layout/arrow2"/>
    <dgm:cxn modelId="{88181C94-4241-4625-8023-0ADFCFA535BF}" type="presParOf" srcId="{82F5BD8E-AEEC-4D23-81A9-39B6C619E034}" destId="{F6479750-6C6C-429E-A792-0F66B32DDCEB}" srcOrd="3" destOrd="0" presId="urn:microsoft.com/office/officeart/2005/8/layout/arrow2"/>
    <dgm:cxn modelId="{58F1C8AC-E143-4F2C-A3C0-163E63C22C0D}" type="presParOf" srcId="{82F5BD8E-AEEC-4D23-81A9-39B6C619E034}" destId="{A41162B1-EC75-4FB4-9434-5CC4DA50A5D5}" srcOrd="4" destOrd="0" presId="urn:microsoft.com/office/officeart/2005/8/layout/arrow2"/>
    <dgm:cxn modelId="{860D401F-7015-44E6-A160-AF0E631A2D8B}" type="presParOf" srcId="{82F5BD8E-AEEC-4D23-81A9-39B6C619E034}" destId="{17A75F68-7131-400C-95EC-D866F39E798A}" srcOrd="5" destOrd="0" presId="urn:microsoft.com/office/officeart/2005/8/layout/arrow2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C4B36-E238-4AC6-9B5D-BA6491C8D0B8}" type="datetimeFigureOut">
              <a:rPr kumimoji="1" lang="ja-JP" altLang="en-US" smtClean="0"/>
              <a:pPr/>
              <a:t>2008/12/9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B88F-5A1C-403A-A009-2B590884C1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2008/12/9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メイリオ" pitchFamily="50" charset="-128"/>
          <a:ea typeface="メイリオ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40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36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7200" dirty="0" smtClean="0"/>
              <a:t>MISAO with WPF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6000" dirty="0" smtClean="0"/>
              <a:t>ＪＺ５</a:t>
            </a:r>
            <a:endParaRPr kumimoji="1" lang="en-US" altLang="ja-JP" sz="6000" dirty="0" smtClean="0"/>
          </a:p>
          <a:p>
            <a:pPr algn="r"/>
            <a:r>
              <a:rPr kumimoji="1" lang="en-US" altLang="ja-JP" sz="6000" dirty="0" smtClean="0"/>
              <a:t>2008/6/7</a:t>
            </a:r>
            <a:endParaRPr kumimoji="1"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/>
        </p:nvGraphicFramePr>
        <p:xfrm>
          <a:off x="428596" y="1285860"/>
          <a:ext cx="8072494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65109"/>
            <a:ext cx="8229600" cy="706437"/>
          </a:xfrm>
        </p:spPr>
        <p:txBody>
          <a:bodyPr/>
          <a:lstStyle/>
          <a:p>
            <a:r>
              <a:rPr kumimoji="1" lang="en-US" altLang="ja-JP" sz="4800" dirty="0" smtClean="0"/>
              <a:t>MISAO</a:t>
            </a:r>
            <a:r>
              <a:rPr kumimoji="1" lang="ja-JP" altLang="en-US" sz="4800" dirty="0" smtClean="0"/>
              <a:t> </a:t>
            </a:r>
            <a:r>
              <a:rPr kumimoji="1" lang="en-US" altLang="ja-JP" sz="4800" dirty="0" smtClean="0"/>
              <a:t>Inside</a:t>
            </a:r>
            <a:endParaRPr kumimoji="1" lang="ja-JP" altLang="en-US" sz="4800" dirty="0"/>
          </a:p>
        </p:txBody>
      </p:sp>
      <p:sp>
        <p:nvSpPr>
          <p:cNvPr id="6" name="テキスト ボックス 5"/>
          <p:cNvSpPr txBox="1"/>
          <p:nvPr/>
        </p:nvSpPr>
        <p:spPr>
          <a:xfrm rot="20700000">
            <a:off x="2245528" y="1424580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latin typeface="メイリオ" pitchFamily="50" charset="-128"/>
                <a:ea typeface="メイリオ" pitchFamily="50" charset="-128"/>
              </a:rPr>
              <a:t>透明ウィンドウ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20700000">
            <a:off x="3888603" y="2567590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</a:rPr>
              <a:t>アニメーション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20700000">
            <a:off x="5640502" y="3783797"/>
            <a:ext cx="22990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>
                <a:latin typeface="メイリオ" pitchFamily="50" charset="-128"/>
                <a:ea typeface="メイリオ" pitchFamily="50" charset="-128"/>
              </a:rPr>
              <a:t>Thread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rot="20700000">
            <a:off x="7385466" y="4760522"/>
            <a:ext cx="511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>
                <a:latin typeface="メイリオ" pitchFamily="50" charset="-128"/>
                <a:ea typeface="メイリオ" pitchFamily="50" charset="-128"/>
              </a:rPr>
              <a:t>?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ウィンドウを透明</a:t>
            </a:r>
            <a:r>
              <a:rPr lang="ja-JP" altLang="en-US" dirty="0" smtClean="0"/>
              <a:t>にするには？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1376355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Window</a:t>
            </a:r>
            <a:r>
              <a:rPr lang="ja-JP" altLang="en-US" dirty="0" smtClean="0"/>
              <a:t>の</a:t>
            </a:r>
            <a:r>
              <a:rPr lang="en-US" altLang="ja-JP" dirty="0" smtClean="0"/>
              <a:t>XAML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ja-JP" b="1" dirty="0" smtClean="0">
                <a:solidFill>
                  <a:srgbClr val="FF0000"/>
                </a:solidFill>
              </a:rPr>
              <a:t>Background</a:t>
            </a:r>
            <a:r>
              <a:rPr lang="en-US" altLang="ja-JP" b="1" dirty="0" smtClean="0">
                <a:solidFill>
                  <a:srgbClr val="0000FF"/>
                </a:solidFill>
              </a:rPr>
              <a:t>="Transparent“</a:t>
            </a:r>
          </a:p>
          <a:p>
            <a:pPr>
              <a:buNone/>
            </a:pPr>
            <a:endParaRPr lang="en-US" altLang="ja-JP" b="1" dirty="0" smtClean="0">
              <a:solidFill>
                <a:srgbClr val="0000FF"/>
              </a:solidFill>
            </a:endParaRP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357158" y="3643314"/>
            <a:ext cx="8229600" cy="1376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4000" b="1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AllowsTransparency</a:t>
            </a:r>
            <a:r>
              <a:rPr lang="en-US" altLang="ja-JP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="True</a:t>
            </a:r>
            <a:r>
              <a:rPr lang="en-US" altLang="ja-JP" sz="4000" b="1" kern="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“</a:t>
            </a:r>
            <a:r>
              <a:rPr lang="en-US" altLang="ja-JP" sz="40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4000" b="1" dirty="0" err="1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WindowStyle</a:t>
            </a:r>
            <a:r>
              <a:rPr lang="en-US" altLang="ja-JP" sz="4000" b="1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="None</a:t>
            </a:r>
            <a:r>
              <a:rPr lang="en-US" altLang="ja-JP" sz="4000" b="1" kern="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“</a:t>
            </a:r>
            <a:endParaRPr kumimoji="1" lang="en-US" altLang="ja-JP" sz="4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571736" y="2428868"/>
            <a:ext cx="2428892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628" y="2714620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残念な結果に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6215074" y="4572008"/>
            <a:ext cx="2428892" cy="1500198"/>
          </a:xfrm>
          <a:prstGeom prst="wedgeEllipseCallout">
            <a:avLst>
              <a:gd name="adj1" fmla="val -40872"/>
              <a:gd name="adj2" fmla="val -51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6512" y="5072074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セットで！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クリックを透過するには？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Background=Transparent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ではウィンドウ上のコントロールがクリックできる。</a:t>
            </a:r>
            <a:endParaRPr kumimoji="1" lang="en-US" altLang="ja-JP" dirty="0" smtClean="0"/>
          </a:p>
          <a:p>
            <a:r>
              <a:rPr lang="ja-JP" altLang="en-US" sz="3200" dirty="0" smtClean="0"/>
              <a:t>たぶん</a:t>
            </a:r>
            <a:r>
              <a:rPr lang="en-US" altLang="ja-JP" sz="3200" dirty="0" smtClean="0"/>
              <a:t>WPF</a:t>
            </a:r>
            <a:r>
              <a:rPr lang="ja-JP" altLang="en-US" sz="3200" dirty="0" err="1" smtClean="0"/>
              <a:t>だけ</a:t>
            </a:r>
            <a:r>
              <a:rPr lang="ja-JP" altLang="en-US" sz="3200" dirty="0" smtClean="0"/>
              <a:t>じゃできないので</a:t>
            </a:r>
            <a:r>
              <a:rPr lang="en-US" altLang="ja-JP" sz="3200" dirty="0" smtClean="0"/>
              <a:t>……</a:t>
            </a:r>
            <a:r>
              <a:rPr lang="ja-JP" altLang="en-US" sz="3200" dirty="0" err="1" smtClean="0"/>
              <a:t>。</a:t>
            </a:r>
            <a:endParaRPr kumimoji="1" lang="ja-JP" altLang="en-US" sz="3200" dirty="0"/>
          </a:p>
        </p:txBody>
      </p:sp>
      <p:sp>
        <p:nvSpPr>
          <p:cNvPr id="4" name="右矢印 3"/>
          <p:cNvSpPr/>
          <p:nvPr/>
        </p:nvSpPr>
        <p:spPr>
          <a:xfrm>
            <a:off x="642910" y="4214818"/>
            <a:ext cx="1035851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85918" y="4286256"/>
            <a:ext cx="69799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</a:rPr>
              <a:t>Windows API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</a:rPr>
              <a:t>Win32 API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lang="en-US" sz="3600" b="1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sz="3600" dirty="0" err="1" smtClean="0">
                <a:latin typeface="メイリオ" pitchFamily="50" charset="-128"/>
                <a:ea typeface="メイリオ" pitchFamily="50" charset="-128"/>
              </a:rPr>
              <a:t>SetWindowLong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関数</a:t>
            </a:r>
            <a:endParaRPr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Win32</a:t>
            </a:r>
            <a:r>
              <a:rPr lang="ja-JP" altLang="en-US" dirty="0" smtClean="0"/>
              <a:t> 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を使うには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329642" cy="507365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ja-JP" altLang="en-US" sz="3600" dirty="0" smtClean="0"/>
              <a:t>ウィンドウハンドルの取得</a:t>
            </a:r>
            <a:endParaRPr lang="en-US" altLang="ja-JP" sz="3600" dirty="0" smtClean="0"/>
          </a:p>
          <a:p>
            <a:pPr>
              <a:buNone/>
            </a:pPr>
            <a:r>
              <a:rPr lang="ja-JP" altLang="en-US" sz="3600" dirty="0" smtClean="0"/>
              <a:t>これまで（</a:t>
            </a:r>
            <a:r>
              <a:rPr lang="en-US" altLang="ja-JP" sz="3600" dirty="0" err="1" smtClean="0"/>
              <a:t>Windows.Forms</a:t>
            </a:r>
            <a:r>
              <a:rPr lang="ja-JP" altLang="en-US" sz="3600" dirty="0" smtClean="0"/>
              <a:t>）</a:t>
            </a:r>
            <a:r>
              <a:rPr lang="en-US" altLang="ja-JP" sz="3600" dirty="0" smtClean="0"/>
              <a:t>:</a:t>
            </a:r>
          </a:p>
          <a:p>
            <a:pPr>
              <a:buNone/>
            </a:pPr>
            <a:r>
              <a:rPr lang="en-US" altLang="ja-JP" sz="3600" dirty="0" smtClean="0">
                <a:solidFill>
                  <a:srgbClr val="0000FF"/>
                </a:solidFill>
              </a:rPr>
              <a:t>	</a:t>
            </a:r>
            <a:r>
              <a:rPr lang="en-US" altLang="ja-JP" sz="3600" dirty="0" err="1" smtClean="0">
                <a:solidFill>
                  <a:srgbClr val="0000FF"/>
                </a:solidFill>
              </a:rPr>
              <a:t>Me</a:t>
            </a:r>
            <a:r>
              <a:rPr lang="en-US" altLang="ja-JP" sz="3600" dirty="0" err="1" smtClean="0"/>
              <a:t>.Handle</a:t>
            </a:r>
            <a:endParaRPr lang="en-US" altLang="ja-JP" sz="3600" dirty="0" smtClean="0"/>
          </a:p>
          <a:p>
            <a:pPr>
              <a:buNone/>
            </a:pPr>
            <a:r>
              <a:rPr lang="en-US" altLang="ja-JP" sz="3600" dirty="0" smtClean="0"/>
              <a:t>WPF</a:t>
            </a:r>
            <a:r>
              <a:rPr lang="ja-JP" altLang="en-US" sz="3600" dirty="0" smtClean="0"/>
              <a:t>アプリでの方法</a:t>
            </a:r>
            <a:r>
              <a:rPr lang="en-US" altLang="ja-JP" sz="3600" dirty="0" smtClean="0"/>
              <a:t>:</a:t>
            </a:r>
          </a:p>
          <a:p>
            <a:pPr>
              <a:buNone/>
            </a:pPr>
            <a:r>
              <a:rPr lang="en-US" altLang="ja-JP" b="1" dirty="0" err="1" smtClean="0"/>
              <a:t>S</a:t>
            </a:r>
            <a:r>
              <a:rPr lang="en-US" altLang="ja-JP" sz="4400" b="1" dirty="0" err="1" smtClean="0"/>
              <a:t>ystem.Windows.Interop</a:t>
            </a:r>
            <a:r>
              <a:rPr lang="en-US" altLang="ja-JP" sz="4400" b="1" dirty="0" smtClean="0"/>
              <a:t>.</a:t>
            </a:r>
          </a:p>
          <a:p>
            <a:pPr>
              <a:buNone/>
            </a:pPr>
            <a:r>
              <a:rPr lang="en-US" altLang="ja-JP" sz="4400" b="1" dirty="0" err="1" smtClean="0"/>
              <a:t>WindowInteropHelper</a:t>
            </a:r>
            <a:r>
              <a:rPr lang="en-US" altLang="ja-JP" sz="4400" b="1" dirty="0" smtClean="0"/>
              <a:t>(</a:t>
            </a:r>
            <a:r>
              <a:rPr lang="en-US" altLang="ja-JP" sz="4400" b="1" dirty="0" smtClean="0">
                <a:solidFill>
                  <a:srgbClr val="0000FF"/>
                </a:solidFill>
              </a:rPr>
              <a:t>Me</a:t>
            </a:r>
            <a:r>
              <a:rPr lang="en-US" altLang="ja-JP" sz="4400" b="1" dirty="0" smtClean="0"/>
              <a:t>).</a:t>
            </a:r>
          </a:p>
          <a:p>
            <a:pPr>
              <a:buNone/>
            </a:pPr>
            <a:r>
              <a:rPr lang="en-US" altLang="ja-JP" sz="4400" b="1" dirty="0" smtClean="0"/>
              <a:t>Handle</a:t>
            </a:r>
            <a:endParaRPr kumimoji="1" lang="ja-JP" altLang="en-US" sz="4400" b="1" dirty="0"/>
          </a:p>
        </p:txBody>
      </p:sp>
      <p:sp>
        <p:nvSpPr>
          <p:cNvPr id="4" name="円形吹き出し 3"/>
          <p:cNvSpPr/>
          <p:nvPr/>
        </p:nvSpPr>
        <p:spPr>
          <a:xfrm>
            <a:off x="5786446" y="5214950"/>
            <a:ext cx="2714644" cy="1500198"/>
          </a:xfrm>
          <a:prstGeom prst="wedgeEllipseCallout">
            <a:avLst>
              <a:gd name="adj1" fmla="val -40872"/>
              <a:gd name="adj2" fmla="val -51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57884" y="564357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コンストラクタ内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では取得できない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SetWindowLong</a:t>
            </a:r>
            <a:r>
              <a:rPr lang="ja-JP" altLang="en-US" dirty="0" smtClean="0"/>
              <a:t>でクリック透過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拡張ウィンドウスタイル</a:t>
            </a:r>
            <a:r>
              <a:rPr kumimoji="1" lang="en-US" altLang="ja-JP" sz="2800" dirty="0" smtClean="0"/>
              <a:t>(</a:t>
            </a:r>
            <a:r>
              <a:rPr lang="en-US" altLang="ja-JP" sz="2800" dirty="0" smtClean="0"/>
              <a:t>GWL_EXSTYLE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err="1" smtClean="0"/>
              <a:t>ってのを</a:t>
            </a:r>
            <a:r>
              <a:rPr kumimoji="1" lang="ja-JP" altLang="en-US" sz="2800" dirty="0" smtClean="0"/>
              <a:t>書き換えます</a:t>
            </a:r>
            <a:r>
              <a:rPr kumimoji="1" lang="ja-JP" altLang="en-US" sz="3200" dirty="0" smtClean="0"/>
              <a:t>。</a:t>
            </a:r>
            <a:endParaRPr kumimoji="1" lang="en-US" altLang="ja-JP" sz="3200" dirty="0" smtClean="0"/>
          </a:p>
          <a:p>
            <a:r>
              <a:rPr lang="ja-JP" altLang="en-US" sz="2800" dirty="0" smtClean="0"/>
              <a:t>スタイル</a:t>
            </a:r>
            <a:r>
              <a:rPr lang="en-US" altLang="ja-JP" sz="2800" b="1" dirty="0" smtClean="0"/>
              <a:t>WS_EX_TRANSPARENT</a:t>
            </a:r>
            <a:r>
              <a:rPr lang="ja-JP" altLang="en-US" sz="2800" dirty="0" smtClean="0"/>
              <a:t>を付ける。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57158" y="3143248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0000FF"/>
                </a:solidFill>
              </a:rPr>
              <a:t>Dim </a:t>
            </a:r>
            <a:r>
              <a:rPr lang="en-US" altLang="ja-JP" sz="2400" b="1" dirty="0" smtClean="0"/>
              <a:t>style = </a:t>
            </a:r>
            <a:r>
              <a:rPr lang="en-US" altLang="ja-JP" sz="2400" b="1" dirty="0" err="1" smtClean="0"/>
              <a:t>GetWindowLong</a:t>
            </a:r>
            <a:r>
              <a:rPr lang="en-US" altLang="ja-JP" sz="2400" b="1" dirty="0" smtClean="0"/>
              <a:t>(handle, GWL_EXSTYLE)</a:t>
            </a:r>
          </a:p>
          <a:p>
            <a:r>
              <a:rPr lang="en-US" altLang="ja-JP" sz="2400" b="1" dirty="0" err="1" smtClean="0"/>
              <a:t>SetWindowLong</a:t>
            </a:r>
            <a:r>
              <a:rPr lang="en-US" altLang="ja-JP" sz="2400" b="1" dirty="0" smtClean="0"/>
              <a:t>(handle, </a:t>
            </a:r>
            <a:r>
              <a:rPr lang="en-US" altLang="ja-JP" sz="2800" b="1" dirty="0" smtClean="0"/>
              <a:t>GWL_EXSTYLE</a:t>
            </a:r>
            <a:r>
              <a:rPr lang="en-US" altLang="ja-JP" sz="2400" b="1" dirty="0" smtClean="0"/>
              <a:t>, _</a:t>
            </a:r>
          </a:p>
          <a:p>
            <a:r>
              <a:rPr lang="en-US" altLang="ja-JP" sz="2400" b="1" dirty="0" smtClean="0"/>
              <a:t>                              style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Or</a:t>
            </a:r>
            <a:r>
              <a:rPr lang="en-US" altLang="ja-JP" sz="2400" b="1" dirty="0" smtClean="0"/>
              <a:t>  </a:t>
            </a:r>
            <a:r>
              <a:rPr lang="en-US" altLang="ja-JP" sz="2800" b="1" dirty="0" smtClean="0"/>
              <a:t>WS_EX_TRANSPARENT</a:t>
            </a:r>
            <a:r>
              <a:rPr lang="en-US" altLang="ja-JP" sz="2400" b="1" dirty="0" smtClean="0"/>
              <a:t>)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067" y="4786322"/>
            <a:ext cx="90729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クリックが透過するのは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WS_EX_LAYERED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スタイルも付いているときだけ！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透明ウィンドウには</a:t>
            </a:r>
            <a:r>
              <a:rPr lang="en-US" sz="2000" dirty="0" smtClean="0">
                <a:latin typeface="メイリオ" pitchFamily="50" charset="-128"/>
                <a:ea typeface="メイリオ" pitchFamily="50" charset="-128"/>
              </a:rPr>
              <a:t>WS_EX_LAYERED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スタイルは付いてる。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2051" name="Picture 3" descr="C:\Users\Owner\Desktop\VS2008ImageLibrary\Annotations&amp;Buttons\ico_format\WinVista\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256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タスク切り替え時 非表示にする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以上で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？ まだです。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en-US" altLang="ja-JP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071678"/>
            <a:ext cx="1428760" cy="2120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右矢印 4"/>
          <p:cNvSpPr/>
          <p:nvPr/>
        </p:nvSpPr>
        <p:spPr>
          <a:xfrm>
            <a:off x="411790" y="4714884"/>
            <a:ext cx="1035851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28728" y="4532194"/>
            <a:ext cx="723204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拡張ウィンドウスタイルから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3600" b="1" dirty="0" smtClean="0"/>
              <a:t>WS_EX_APPWINDOW</a:t>
            </a:r>
            <a:r>
              <a:rPr lang="ja-JP" altLang="en-US" sz="3600" dirty="0" smtClean="0"/>
              <a:t>を削除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</a:rPr>
              <a:t>WS_EX_TOOLWINDOW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を追加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26" name="Picture 2" descr="C:\Users\Owner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714620"/>
            <a:ext cx="4267200" cy="1571625"/>
          </a:xfrm>
          <a:prstGeom prst="rect">
            <a:avLst/>
          </a:prstGeom>
          <a:noFill/>
        </p:spPr>
      </p:pic>
      <p:sp>
        <p:nvSpPr>
          <p:cNvPr id="8" name="上矢印 7"/>
          <p:cNvSpPr/>
          <p:nvPr/>
        </p:nvSpPr>
        <p:spPr>
          <a:xfrm rot="12142582">
            <a:off x="2364573" y="2309431"/>
            <a:ext cx="1071570" cy="1000132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28926" y="1785926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メイリオ" pitchFamily="50" charset="-128"/>
                <a:ea typeface="メイリオ" pitchFamily="50" charset="-128"/>
              </a:rPr>
              <a:t>これ要らない</a:t>
            </a:r>
            <a:endParaRPr kumimoji="1" lang="ja-JP" altLang="en-US" sz="4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常に最前面に</a:t>
            </a:r>
            <a:r>
              <a:rPr kumimoji="1" lang="ja-JP" altLang="en-US" b="1" dirty="0" smtClean="0"/>
              <a:t>非</a:t>
            </a:r>
            <a:r>
              <a:rPr kumimoji="1" lang="ja-JP" altLang="en-US" dirty="0" smtClean="0"/>
              <a:t>アクティブで表示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2662239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最前面だけなら</a:t>
            </a:r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OK</a:t>
            </a:r>
          </a:p>
          <a:p>
            <a:pPr>
              <a:buNone/>
            </a:pPr>
            <a:r>
              <a:rPr lang="ja-JP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</a:rPr>
              <a:t>Topmost</a:t>
            </a:r>
            <a:r>
              <a:rPr lang="en-US" altLang="ja-JP" b="1" dirty="0" smtClean="0">
                <a:solidFill>
                  <a:srgbClr val="0000FF"/>
                </a:solidFill>
              </a:rPr>
              <a:t>="True“</a:t>
            </a:r>
          </a:p>
          <a:p>
            <a:pPr>
              <a:buNone/>
            </a:pPr>
            <a:r>
              <a:rPr lang="ja-JP" altLang="en-US" dirty="0" smtClean="0"/>
              <a:t>非アクティブで表示するには、やっぱり</a:t>
            </a:r>
            <a:r>
              <a:rPr lang="en-US" altLang="ja-JP" dirty="0" smtClean="0"/>
              <a:t>Win32</a:t>
            </a:r>
            <a:r>
              <a:rPr lang="ja-JP" altLang="en-US" dirty="0" smtClean="0"/>
              <a:t> </a:t>
            </a:r>
            <a:r>
              <a:rPr lang="en-US" altLang="ja-JP" dirty="0" smtClean="0"/>
              <a:t>API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7158" y="3786190"/>
            <a:ext cx="83056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err="1" smtClean="0">
                <a:latin typeface="メイリオ" pitchFamily="50" charset="-128"/>
                <a:ea typeface="メイリオ" pitchFamily="50" charset="-128"/>
              </a:rPr>
              <a:t>SetWindowPos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(handle, _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           </a:t>
            </a:r>
            <a:r>
              <a:rPr lang="en-US" altLang="ja-JP" sz="2800" b="1" dirty="0" err="1" smtClean="0">
                <a:solidFill>
                  <a:srgbClr val="0000FF"/>
                </a:solidFill>
              </a:rPr>
              <a:t>CType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(HWND_TOPMOST, </a:t>
            </a:r>
            <a:r>
              <a:rPr lang="en-US" altLang="ja-JP" sz="2800" dirty="0" err="1" smtClean="0">
                <a:latin typeface="メイリオ" pitchFamily="50" charset="-128"/>
                <a:ea typeface="メイリオ" pitchFamily="50" charset="-128"/>
              </a:rPr>
              <a:t>IntPtr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), _</a:t>
            </a: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             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0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, 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0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, 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0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, 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0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, _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           SWP_NOMOVE 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Or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SWP_NOSIZE 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Or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_</a:t>
            </a:r>
          </a:p>
          <a:p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             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</a:rPr>
              <a:t>SWP_NOACTIVATE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ウィンドウ表示時に非アクティブ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フックを使うとできます。</a:t>
            </a:r>
            <a:endParaRPr lang="en-US" dirty="0" smtClean="0"/>
          </a:p>
          <a:p>
            <a:pPr lvl="1"/>
            <a:r>
              <a:rPr lang="en-US" b="1" dirty="0" err="1" smtClean="0"/>
              <a:t>SetWindowsHookEx</a:t>
            </a:r>
            <a:endParaRPr lang="en-US" b="1" dirty="0" smtClean="0"/>
          </a:p>
          <a:p>
            <a:pPr lvl="1"/>
            <a:r>
              <a:rPr lang="en-US" b="1" dirty="0" err="1" smtClean="0"/>
              <a:t>UnhookWindowsHookEx</a:t>
            </a:r>
            <a:endParaRPr lang="en-US" b="1" dirty="0" smtClean="0"/>
          </a:p>
          <a:p>
            <a:pPr lvl="1"/>
            <a:r>
              <a:rPr lang="en-US" b="1" dirty="0" err="1" smtClean="0"/>
              <a:t>CallNextHookEx</a:t>
            </a:r>
            <a:endParaRPr lang="en-US" b="1" dirty="0" smtClean="0"/>
          </a:p>
          <a:p>
            <a:pPr>
              <a:buNone/>
            </a:pPr>
            <a:r>
              <a:rPr lang="en-US" altLang="ja-JP" dirty="0" smtClean="0"/>
              <a:t>※</a:t>
            </a:r>
            <a:r>
              <a:rPr lang="ja-JP" altLang="en-US" dirty="0" smtClean="0"/>
              <a:t>最初のウィンドウは無理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sz="3200" dirty="0" smtClean="0"/>
              <a:t>参考</a:t>
            </a:r>
            <a:r>
              <a:rPr kumimoji="1" lang="en-US" altLang="ja-JP" sz="3200" dirty="0" smtClean="0"/>
              <a:t>:</a:t>
            </a:r>
            <a:r>
              <a:rPr kumimoji="1" lang="ja-JP" altLang="en-US" sz="2800" dirty="0" smtClean="0"/>
              <a:t>「</a:t>
            </a:r>
            <a:r>
              <a:rPr lang="en-US" altLang="ja-JP" sz="2800" dirty="0" smtClean="0"/>
              <a:t>WPF Tips and Tricks: </a:t>
            </a:r>
            <a:r>
              <a:rPr lang="en-US" altLang="ja-JP" sz="2800" dirty="0" err="1" smtClean="0"/>
              <a:t>Window.Show</a:t>
            </a:r>
            <a:r>
              <a:rPr lang="en-US" altLang="ja-JP" sz="2800" dirty="0" smtClean="0"/>
              <a:t>() Without Activating The Window</a:t>
            </a:r>
            <a:r>
              <a:rPr kumimoji="1" lang="ja-JP" altLang="en-US" sz="2800" dirty="0" smtClean="0"/>
              <a:t>」（</a:t>
            </a:r>
            <a:r>
              <a:rPr lang="en-US" altLang="ja-JP" sz="2800" dirty="0" err="1" smtClean="0"/>
              <a:t>IRhetoric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おわりに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ShowInTaskbar</a:t>
            </a:r>
            <a:r>
              <a:rPr lang="ja-JP" altLang="en-US" dirty="0" smtClean="0"/>
              <a:t>も忘れずに。</a:t>
            </a:r>
            <a:endParaRPr lang="en-US" altLang="ja-JP" dirty="0" smtClean="0"/>
          </a:p>
          <a:p>
            <a:pPr>
              <a:buNone/>
            </a:pPr>
            <a:r>
              <a:rPr lang="en-US" altLang="ja-JP" b="1" dirty="0" err="1" smtClean="0">
                <a:solidFill>
                  <a:srgbClr val="FF0000"/>
                </a:solidFill>
              </a:rPr>
              <a:t>ShowInTaskbar</a:t>
            </a:r>
            <a:r>
              <a:rPr lang="en-US" altLang="ja-JP" b="1" dirty="0" smtClean="0">
                <a:solidFill>
                  <a:srgbClr val="0000FF"/>
                </a:solidFill>
              </a:rPr>
              <a:t>="False"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3948123"/>
          </a:xfrm>
        </p:spPr>
        <p:txBody>
          <a:bodyPr>
            <a:normAutofit fontScale="92500"/>
          </a:bodyPr>
          <a:lstStyle/>
          <a:p>
            <a:r>
              <a:rPr kumimoji="1" lang="en-US" altLang="ja-JP" sz="3600" dirty="0" smtClean="0"/>
              <a:t>WPF</a:t>
            </a:r>
            <a:r>
              <a:rPr kumimoji="1" lang="ja-JP" altLang="en-US" sz="3600" dirty="0" err="1" smtClean="0"/>
              <a:t>には簡</a:t>
            </a:r>
            <a:r>
              <a:rPr kumimoji="1" lang="ja-JP" altLang="en-US" sz="3600" dirty="0" smtClean="0"/>
              <a:t>単に使えるアニメ機能がある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プロパティを変化させてアニメーション</a:t>
            </a:r>
            <a:endParaRPr kumimoji="1" lang="en-US" altLang="ja-JP" sz="3600" dirty="0" smtClean="0"/>
          </a:p>
          <a:p>
            <a:r>
              <a:rPr lang="ja-JP" altLang="en-US" sz="3500" dirty="0"/>
              <a:t>条件</a:t>
            </a:r>
            <a:endParaRPr kumimoji="1" lang="en-US" altLang="ja-JP" sz="3500" dirty="0" smtClean="0"/>
          </a:p>
          <a:p>
            <a:pPr lvl="1"/>
            <a:r>
              <a:rPr lang="ja-JP" altLang="en-US" sz="3000" dirty="0" smtClean="0"/>
              <a:t>依存関係プロパティ</a:t>
            </a:r>
            <a:endParaRPr lang="en-US" altLang="ja-JP" sz="3000" dirty="0" smtClean="0"/>
          </a:p>
          <a:p>
            <a:pPr lvl="1"/>
            <a:r>
              <a:rPr lang="en-US" altLang="ja-JP" sz="3000" dirty="0" err="1" smtClean="0"/>
              <a:t>DependencyObject</a:t>
            </a:r>
            <a:r>
              <a:rPr lang="ja-JP" altLang="en-US" sz="3000" dirty="0" smtClean="0"/>
              <a:t>クラス継承</a:t>
            </a:r>
            <a:endParaRPr lang="en-US" altLang="ja-JP" sz="3000" dirty="0" smtClean="0"/>
          </a:p>
          <a:p>
            <a:pPr lvl="1"/>
            <a:r>
              <a:rPr lang="en-US" altLang="ja-JP" sz="3000" dirty="0" err="1" smtClean="0"/>
              <a:t>IAnimatbale</a:t>
            </a:r>
            <a:r>
              <a:rPr lang="ja-JP" altLang="en-US" sz="3000" dirty="0" smtClean="0"/>
              <a:t>インタフェースを実装</a:t>
            </a:r>
            <a:endParaRPr lang="en-US" altLang="ja-JP" sz="3000" dirty="0" smtClean="0"/>
          </a:p>
          <a:p>
            <a:pPr lvl="1"/>
            <a:r>
              <a:rPr lang="ja-JP" altLang="en-US" sz="3000" dirty="0" smtClean="0"/>
              <a:t>互換性のあるアニメ種類が利用できる状態</a:t>
            </a:r>
            <a:endParaRPr lang="en-US" altLang="ja-JP" sz="3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48336" y="3500438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したクラス</a:t>
            </a:r>
            <a:endParaRPr kumimoji="1"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に属する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6858016" y="3357562"/>
            <a:ext cx="428628" cy="92869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右矢印 5"/>
          <p:cNvSpPr/>
          <p:nvPr/>
        </p:nvSpPr>
        <p:spPr>
          <a:xfrm>
            <a:off x="214282" y="4786322"/>
            <a:ext cx="1035851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14414" y="4786322"/>
            <a:ext cx="73661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ウィンドウにのるコントロール</a:t>
            </a:r>
            <a:endParaRPr lang="en-US" altLang="ja-JP" sz="40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4000" dirty="0" smtClean="0">
                <a:latin typeface="メイリオ" pitchFamily="50" charset="-128"/>
                <a:ea typeface="メイリオ" pitchFamily="50" charset="-128"/>
              </a:rPr>
              <a:t>ならなんでもアニメ可</a:t>
            </a:r>
            <a:endParaRPr lang="en-US" sz="40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 rot="10800000">
            <a:off x="6429388" y="5357826"/>
            <a:ext cx="642942" cy="642942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35904" y="542587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結論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/>
        </p:nvGraphicFramePr>
        <p:xfrm>
          <a:off x="-357222" y="1428736"/>
          <a:ext cx="935837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円形吹き出し 9"/>
          <p:cNvSpPr/>
          <p:nvPr/>
        </p:nvSpPr>
        <p:spPr>
          <a:xfrm>
            <a:off x="500034" y="1214422"/>
            <a:ext cx="1857388" cy="1785950"/>
          </a:xfrm>
          <a:prstGeom prst="wedgeEllipseCallout">
            <a:avLst>
              <a:gd name="adj1" fmla="val 35577"/>
              <a:gd name="adj2" fmla="val 58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400" dirty="0" smtClean="0"/>
              <a:t>Agenda</a:t>
            </a:r>
            <a:endParaRPr lang="ja-JP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1214422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</a:rPr>
              <a:t>自己紹介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628" y="2428868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ニコニコメソッド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29190" y="3429000"/>
            <a:ext cx="20505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MISAO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7158" y="3357562"/>
            <a:ext cx="391164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MISAO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4400" dirty="0" smtClean="0">
                <a:latin typeface="メイリオ" pitchFamily="50" charset="-128"/>
                <a:ea typeface="メイリオ" pitchFamily="50" charset="-128"/>
              </a:rPr>
              <a:t>Inside</a:t>
            </a:r>
          </a:p>
          <a:p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</a:rPr>
              <a:t>WPF</a:t>
            </a:r>
            <a:r>
              <a:rPr lang="ja-JP" altLang="en-US" sz="44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26" name="Picture 2" descr="D:\backup_manual\Owner\Desktop\Desktop08-01-12\Nashi Pear\Nashi Pear\Matter16 Files\Matter16_512x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357298"/>
            <a:ext cx="1571604" cy="1571604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2214546" y="2500306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梨ズームも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覚えて帰ってね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アニメーション方法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58" y="4310081"/>
            <a:ext cx="19621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6143636" y="1214422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あいうえ</a:t>
            </a:r>
            <a:r>
              <a:rPr lang="ja-JP" altLang="en-US" dirty="0" err="1" smtClean="0"/>
              <a:t>お</a:t>
            </a:r>
            <a:endParaRPr kumimoji="1" lang="ja-JP" altLang="en-US" dirty="0"/>
          </a:p>
        </p:txBody>
      </p:sp>
      <p:sp>
        <p:nvSpPr>
          <p:cNvPr id="7" name="ストライプ矢印 6"/>
          <p:cNvSpPr/>
          <p:nvPr/>
        </p:nvSpPr>
        <p:spPr>
          <a:xfrm rot="10800000">
            <a:off x="3428992" y="1071546"/>
            <a:ext cx="2143140" cy="128588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71538" y="1214422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あいうえ</a:t>
            </a:r>
            <a:r>
              <a:rPr kumimoji="1" lang="ja-JP" altLang="en-US" dirty="0" err="1" smtClean="0"/>
              <a:t>お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 rot="1800000">
            <a:off x="5794947" y="2239520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①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開始値の指定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5122" name="Picture 2" descr="C:\Users\Owner\AppData\Local\Microsoft\Windows\Temporary Internet Files\Content.IE5\L0PDCLW4\j043161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785794"/>
            <a:ext cx="928694" cy="928694"/>
          </a:xfrm>
          <a:prstGeom prst="rect">
            <a:avLst/>
          </a:prstGeom>
          <a:noFill/>
        </p:spPr>
      </p:pic>
      <p:pic>
        <p:nvPicPr>
          <p:cNvPr id="12" name="Picture 2" descr="C:\Users\Owner\AppData\Local\Microsoft\Windows\Temporary Internet Files\Content.IE5\L0PDCLW4\j043161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785794"/>
            <a:ext cx="928694" cy="928694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 rot="1800000">
            <a:off x="647080" y="2186198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②終了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値の指定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右中かっこ 13"/>
          <p:cNvSpPr/>
          <p:nvPr/>
        </p:nvSpPr>
        <p:spPr>
          <a:xfrm rot="5400000">
            <a:off x="4286248" y="1142984"/>
            <a:ext cx="571504" cy="285752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1800000">
            <a:off x="4228568" y="3613360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③アニメ時間の指定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71670" y="4857760"/>
            <a:ext cx="52629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④アニメ開始メソッドの</a:t>
            </a: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　呼び出し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1735" y="3786190"/>
            <a:ext cx="56704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Private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rgbClr val="0000FF"/>
                </a:solidFill>
              </a:rPr>
              <a:t>Sub</a:t>
            </a:r>
            <a:r>
              <a:rPr lang="en-US" altLang="ja-JP" dirty="0"/>
              <a:t> </a:t>
            </a:r>
            <a:r>
              <a:rPr lang="en-US" altLang="ja-JP" dirty="0" err="1"/>
              <a:t>BarLabel_MouseDown</a:t>
            </a:r>
            <a:r>
              <a:rPr lang="en-US" altLang="ja-JP" dirty="0"/>
              <a:t>()</a:t>
            </a:r>
          </a:p>
          <a:p>
            <a:r>
              <a:rPr lang="en-US" altLang="ja-JP" dirty="0" smtClean="0"/>
              <a:t>    </a:t>
            </a:r>
            <a:r>
              <a:rPr lang="en-US" altLang="ja-JP" dirty="0" smtClean="0">
                <a:solidFill>
                  <a:srgbClr val="0000FF"/>
                </a:solidFill>
              </a:rPr>
              <a:t>Dim</a:t>
            </a:r>
            <a:r>
              <a:rPr lang="en-US" altLang="ja-JP" dirty="0" smtClean="0"/>
              <a:t> a = </a:t>
            </a:r>
            <a:r>
              <a:rPr lang="en-US" altLang="ja-JP" dirty="0" smtClean="0">
                <a:solidFill>
                  <a:srgbClr val="0000FF"/>
                </a:solidFill>
              </a:rPr>
              <a:t>New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DoubleAnimation</a:t>
            </a:r>
            <a:endParaRPr lang="en-US" altLang="ja-JP" dirty="0" smtClean="0"/>
          </a:p>
          <a:p>
            <a:r>
              <a:rPr lang="en-US" altLang="ja-JP" dirty="0" smtClean="0"/>
              <a:t>    </a:t>
            </a:r>
            <a:r>
              <a:rPr lang="en-US" altLang="ja-JP" dirty="0" err="1" smtClean="0"/>
              <a:t>a.From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BarLabel.Width</a:t>
            </a:r>
            <a:endParaRPr lang="en-US" altLang="ja-JP" dirty="0" smtClean="0"/>
          </a:p>
          <a:p>
            <a:r>
              <a:rPr lang="en-US" altLang="ja-JP" dirty="0" smtClean="0"/>
              <a:t>    </a:t>
            </a:r>
            <a:r>
              <a:rPr lang="en-US" altLang="ja-JP" dirty="0" err="1" smtClean="0"/>
              <a:t>a.To</a:t>
            </a:r>
            <a:r>
              <a:rPr lang="en-US" altLang="ja-JP" dirty="0" smtClean="0"/>
              <a:t> = </a:t>
            </a:r>
            <a:r>
              <a:rPr lang="en-US" altLang="ja-JP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altLang="ja-JP" dirty="0" smtClean="0"/>
              <a:t>    </a:t>
            </a:r>
            <a:r>
              <a:rPr lang="en-US" altLang="ja-JP" dirty="0" err="1" smtClean="0"/>
              <a:t>a.Duration</a:t>
            </a:r>
            <a:r>
              <a:rPr lang="en-US" altLang="ja-JP" dirty="0" smtClean="0"/>
              <a:t> = </a:t>
            </a:r>
            <a:r>
              <a:rPr lang="en-US" altLang="ja-JP" dirty="0" smtClean="0">
                <a:solidFill>
                  <a:srgbClr val="0000FF"/>
                </a:solidFill>
              </a:rPr>
              <a:t>New</a:t>
            </a:r>
            <a:r>
              <a:rPr lang="en-US" altLang="ja-JP" dirty="0" smtClean="0"/>
              <a:t> Duration(</a:t>
            </a:r>
            <a:r>
              <a:rPr lang="en-US" altLang="ja-JP" dirty="0" err="1" smtClean="0"/>
              <a:t>TimeSpan.FromSeconds</a:t>
            </a:r>
            <a:r>
              <a:rPr lang="en-US" altLang="ja-JP" dirty="0" smtClean="0"/>
              <a:t>(</a:t>
            </a:r>
            <a:r>
              <a:rPr lang="en-US" altLang="ja-JP" dirty="0" smtClean="0">
                <a:solidFill>
                  <a:srgbClr val="FF0000"/>
                </a:solidFill>
              </a:rPr>
              <a:t>10</a:t>
            </a:r>
            <a:r>
              <a:rPr lang="en-US" altLang="ja-JP" dirty="0" smtClean="0"/>
              <a:t>))</a:t>
            </a:r>
          </a:p>
          <a:p>
            <a:r>
              <a:rPr lang="en-US" altLang="ja-JP" dirty="0" smtClean="0"/>
              <a:t>    </a:t>
            </a:r>
            <a:r>
              <a:rPr lang="en-US" altLang="ja-JP" dirty="0" err="1" smtClean="0"/>
              <a:t>BarLabel.BeginAnimation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Label.WidthProperty</a:t>
            </a:r>
            <a:r>
              <a:rPr lang="en-US" altLang="ja-JP" dirty="0" smtClean="0"/>
              <a:t>, a)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End Sub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7158" y="785794"/>
            <a:ext cx="706898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&lt;</a:t>
            </a:r>
            <a:r>
              <a:rPr lang="en-US" altLang="ja-JP" dirty="0" smtClean="0">
                <a:solidFill>
                  <a:srgbClr val="A31515"/>
                </a:solidFill>
              </a:rPr>
              <a:t>Window</a:t>
            </a:r>
            <a:r>
              <a:rPr lang="en-US" altLang="ja-JP" dirty="0" smtClean="0">
                <a:solidFill>
                  <a:srgbClr val="FF0000"/>
                </a:solidFill>
              </a:rPr>
              <a:t> x</a:t>
            </a:r>
            <a:r>
              <a:rPr lang="en-US" altLang="ja-JP" dirty="0" smtClean="0">
                <a:solidFill>
                  <a:srgbClr val="0000FF"/>
                </a:solidFill>
              </a:rPr>
              <a:t>:</a:t>
            </a:r>
            <a:r>
              <a:rPr lang="en-US" altLang="ja-JP" dirty="0" smtClean="0">
                <a:solidFill>
                  <a:srgbClr val="FF0000"/>
                </a:solidFill>
              </a:rPr>
              <a:t>Class</a:t>
            </a:r>
            <a:r>
              <a:rPr lang="en-US" altLang="ja-JP" dirty="0" smtClean="0">
                <a:solidFill>
                  <a:srgbClr val="0000FF"/>
                </a:solidFill>
              </a:rPr>
              <a:t>="Window1"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err="1" smtClean="0">
                <a:solidFill>
                  <a:srgbClr val="FF0000"/>
                </a:solidFill>
              </a:rPr>
              <a:t>xmlns</a:t>
            </a:r>
            <a:r>
              <a:rPr lang="en-US" altLang="ja-JP" dirty="0" smtClean="0">
                <a:solidFill>
                  <a:srgbClr val="0000FF"/>
                </a:solidFill>
              </a:rPr>
              <a:t>="http://schemas.microsoft.com/winfx/2006/xaml/presentation"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err="1" smtClean="0">
                <a:solidFill>
                  <a:srgbClr val="FF0000"/>
                </a:solidFill>
              </a:rPr>
              <a:t>xmlns</a:t>
            </a:r>
            <a:r>
              <a:rPr lang="en-US" altLang="ja-JP" dirty="0" err="1" smtClean="0">
                <a:solidFill>
                  <a:srgbClr val="0000FF"/>
                </a:solidFill>
              </a:rPr>
              <a:t>:</a:t>
            </a:r>
            <a:r>
              <a:rPr lang="en-US" altLang="ja-JP" dirty="0" err="1" smtClean="0">
                <a:solidFill>
                  <a:srgbClr val="FF0000"/>
                </a:solidFill>
              </a:rPr>
              <a:t>x</a:t>
            </a:r>
            <a:r>
              <a:rPr lang="en-US" altLang="ja-JP" dirty="0" smtClean="0">
                <a:solidFill>
                  <a:srgbClr val="0000FF"/>
                </a:solidFill>
              </a:rPr>
              <a:t>="http://schemas.microsoft.com/winfx/2006/xaml"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   </a:t>
            </a:r>
            <a:r>
              <a:rPr lang="en-US" altLang="ja-JP" dirty="0" smtClean="0">
                <a:solidFill>
                  <a:srgbClr val="FF0000"/>
                </a:solidFill>
              </a:rPr>
              <a:t> Title</a:t>
            </a:r>
            <a:r>
              <a:rPr lang="en-US" altLang="ja-JP" dirty="0" smtClean="0">
                <a:solidFill>
                  <a:srgbClr val="0000FF"/>
                </a:solidFill>
              </a:rPr>
              <a:t>="Window1"</a:t>
            </a:r>
            <a:r>
              <a:rPr lang="en-US" altLang="ja-JP" dirty="0" smtClean="0">
                <a:solidFill>
                  <a:srgbClr val="FF0000"/>
                </a:solidFill>
              </a:rPr>
              <a:t> Height</a:t>
            </a:r>
            <a:r>
              <a:rPr lang="en-US" altLang="ja-JP" dirty="0" smtClean="0">
                <a:solidFill>
                  <a:srgbClr val="0000FF"/>
                </a:solidFill>
              </a:rPr>
              <a:t>="300"</a:t>
            </a:r>
            <a:r>
              <a:rPr lang="en-US" altLang="ja-JP" dirty="0" smtClean="0">
                <a:solidFill>
                  <a:srgbClr val="FF0000"/>
                </a:solidFill>
              </a:rPr>
              <a:t> Width</a:t>
            </a:r>
            <a:r>
              <a:rPr lang="en-US" altLang="ja-JP" dirty="0" smtClean="0">
                <a:solidFill>
                  <a:srgbClr val="0000FF"/>
                </a:solidFill>
              </a:rPr>
              <a:t>="300"&gt;</a:t>
            </a:r>
          </a:p>
          <a:p>
            <a:r>
              <a:rPr lang="en-US" altLang="ja-JP" dirty="0" smtClean="0">
                <a:solidFill>
                  <a:srgbClr val="A31515"/>
                </a:solidFill>
              </a:rPr>
              <a:t>    </a:t>
            </a:r>
            <a:r>
              <a:rPr lang="en-US" altLang="ja-JP" dirty="0" smtClean="0">
                <a:solidFill>
                  <a:srgbClr val="0000FF"/>
                </a:solidFill>
              </a:rPr>
              <a:t>&lt;</a:t>
            </a:r>
            <a:r>
              <a:rPr lang="en-US" altLang="ja-JP" dirty="0" smtClean="0">
                <a:solidFill>
                  <a:srgbClr val="A31515"/>
                </a:solidFill>
              </a:rPr>
              <a:t>Grid</a:t>
            </a:r>
            <a:r>
              <a:rPr lang="en-US" altLang="ja-JP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de-DE" altLang="ja-JP" dirty="0" smtClean="0">
                <a:solidFill>
                  <a:srgbClr val="A31515"/>
                </a:solidFill>
              </a:rPr>
              <a:t>        </a:t>
            </a:r>
            <a:r>
              <a:rPr lang="de-DE" altLang="ja-JP" dirty="0" smtClean="0">
                <a:solidFill>
                  <a:srgbClr val="0000FF"/>
                </a:solidFill>
              </a:rPr>
              <a:t>&lt;</a:t>
            </a:r>
            <a:r>
              <a:rPr lang="de-DE" altLang="ja-JP" dirty="0" smtClean="0">
                <a:solidFill>
                  <a:srgbClr val="A31515"/>
                </a:solidFill>
              </a:rPr>
              <a:t>Label</a:t>
            </a:r>
            <a:r>
              <a:rPr lang="de-DE" altLang="ja-JP" dirty="0" smtClean="0">
                <a:solidFill>
                  <a:srgbClr val="FF0000"/>
                </a:solidFill>
              </a:rPr>
              <a:t> x</a:t>
            </a:r>
            <a:r>
              <a:rPr lang="de-DE" altLang="ja-JP" dirty="0" smtClean="0">
                <a:solidFill>
                  <a:srgbClr val="0000FF"/>
                </a:solidFill>
              </a:rPr>
              <a:t>:</a:t>
            </a:r>
            <a:r>
              <a:rPr lang="de-DE" altLang="ja-JP" dirty="0" smtClean="0">
                <a:solidFill>
                  <a:srgbClr val="FF0000"/>
                </a:solidFill>
              </a:rPr>
              <a:t>Name</a:t>
            </a:r>
            <a:r>
              <a:rPr lang="de-DE" altLang="ja-JP" dirty="0" smtClean="0">
                <a:solidFill>
                  <a:srgbClr val="0000FF"/>
                </a:solidFill>
              </a:rPr>
              <a:t>="BarLabel"</a:t>
            </a:r>
            <a:r>
              <a:rPr lang="de-DE" altLang="ja-JP" dirty="0" smtClean="0">
                <a:solidFill>
                  <a:srgbClr val="FF0000"/>
                </a:solidFill>
              </a:rPr>
              <a:t> Width</a:t>
            </a:r>
            <a:r>
              <a:rPr lang="de-DE" altLang="ja-JP" dirty="0" smtClean="0">
                <a:solidFill>
                  <a:srgbClr val="0000FF"/>
                </a:solidFill>
              </a:rPr>
              <a:t>="300"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              </a:t>
            </a:r>
            <a:r>
              <a:rPr lang="en-US" altLang="ja-JP" dirty="0" smtClean="0">
                <a:solidFill>
                  <a:srgbClr val="FF0000"/>
                </a:solidFill>
              </a:rPr>
              <a:t> Background</a:t>
            </a:r>
            <a:r>
              <a:rPr lang="en-US" altLang="ja-JP" dirty="0" smtClean="0">
                <a:solidFill>
                  <a:srgbClr val="0000FF"/>
                </a:solidFill>
              </a:rPr>
              <a:t>="Red"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err="1" smtClean="0">
                <a:solidFill>
                  <a:srgbClr val="FF0000"/>
                </a:solidFill>
              </a:rPr>
              <a:t>HorizontalAlignment</a:t>
            </a:r>
            <a:r>
              <a:rPr lang="en-US" altLang="ja-JP" dirty="0" smtClean="0">
                <a:solidFill>
                  <a:srgbClr val="0000FF"/>
                </a:solidFill>
              </a:rPr>
              <a:t>="Left"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              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err="1" smtClean="0">
                <a:solidFill>
                  <a:srgbClr val="FF0000"/>
                </a:solidFill>
              </a:rPr>
              <a:t>MouseDown</a:t>
            </a:r>
            <a:r>
              <a:rPr lang="en-US" altLang="ja-JP" dirty="0" smtClean="0">
                <a:solidFill>
                  <a:srgbClr val="0000FF"/>
                </a:solidFill>
              </a:rPr>
              <a:t>="</a:t>
            </a:r>
            <a:r>
              <a:rPr lang="en-US" altLang="ja-JP" dirty="0" err="1" smtClean="0">
                <a:solidFill>
                  <a:srgbClr val="0000FF"/>
                </a:solidFill>
              </a:rPr>
              <a:t>BarLabel_MouseDown</a:t>
            </a:r>
            <a:r>
              <a:rPr lang="en-US" altLang="ja-JP" dirty="0" smtClean="0">
                <a:solidFill>
                  <a:srgbClr val="0000FF"/>
                </a:solidFill>
              </a:rPr>
              <a:t>" /&gt;</a:t>
            </a:r>
          </a:p>
          <a:p>
            <a:r>
              <a:rPr lang="en-US" altLang="ja-JP" dirty="0" smtClean="0">
                <a:solidFill>
                  <a:srgbClr val="A31515"/>
                </a:solidFill>
              </a:rPr>
              <a:t>    </a:t>
            </a:r>
            <a:r>
              <a:rPr lang="en-US" altLang="ja-JP" dirty="0" smtClean="0">
                <a:solidFill>
                  <a:srgbClr val="0000FF"/>
                </a:solidFill>
              </a:rPr>
              <a:t>&lt;/</a:t>
            </a:r>
            <a:r>
              <a:rPr lang="en-US" altLang="ja-JP" dirty="0" smtClean="0">
                <a:solidFill>
                  <a:srgbClr val="A31515"/>
                </a:solidFill>
              </a:rPr>
              <a:t>Grid</a:t>
            </a:r>
            <a:r>
              <a:rPr lang="en-US" altLang="ja-JP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&lt;/</a:t>
            </a:r>
            <a:r>
              <a:rPr lang="en-US" altLang="ja-JP" dirty="0" smtClean="0">
                <a:solidFill>
                  <a:srgbClr val="A31515"/>
                </a:solidFill>
              </a:rPr>
              <a:t>Window</a:t>
            </a:r>
            <a:r>
              <a:rPr lang="en-US" altLang="ja-JP" dirty="0" smtClean="0">
                <a:solidFill>
                  <a:srgbClr val="0000FF"/>
                </a:solidFill>
              </a:rPr>
              <a:t>&gt;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Storyboard</a:t>
            </a:r>
            <a:r>
              <a:rPr lang="ja-JP" altLang="en-US" dirty="0" smtClean="0"/>
              <a:t>を使う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2000265"/>
          </a:xfrm>
        </p:spPr>
        <p:txBody>
          <a:bodyPr/>
          <a:lstStyle/>
          <a:p>
            <a:r>
              <a:rPr lang="ja-JP" altLang="en-US" sz="3600" dirty="0"/>
              <a:t>普通</a:t>
            </a:r>
            <a:r>
              <a:rPr lang="ja-JP" altLang="en-US" sz="3600" dirty="0" smtClean="0"/>
              <a:t>は（？）</a:t>
            </a:r>
            <a:r>
              <a:rPr lang="en-US" altLang="ja-JP" sz="3600" dirty="0" smtClean="0"/>
              <a:t>Storyboard</a:t>
            </a:r>
            <a:r>
              <a:rPr lang="ja-JP" altLang="en-US" sz="3600" dirty="0" smtClean="0"/>
              <a:t>を使う</a:t>
            </a:r>
            <a:endParaRPr lang="en-US" altLang="ja-JP" sz="3600" dirty="0" smtClean="0"/>
          </a:p>
          <a:p>
            <a:r>
              <a:rPr lang="ja-JP" altLang="en-US" sz="3600" dirty="0"/>
              <a:t>複数</a:t>
            </a:r>
            <a:r>
              <a:rPr lang="ja-JP" altLang="en-US" sz="3600" dirty="0" smtClean="0"/>
              <a:t>のプロパティアニメにも使える</a:t>
            </a:r>
          </a:p>
          <a:p>
            <a:pPr algn="r"/>
            <a:r>
              <a:rPr lang="ja-JP" altLang="en-US" sz="2800" dirty="0" smtClean="0"/>
              <a:t>あと</a:t>
            </a:r>
            <a:r>
              <a:rPr lang="en-US" altLang="ja-JP" sz="2800" dirty="0" smtClean="0"/>
              <a:t>XAML</a:t>
            </a:r>
            <a:r>
              <a:rPr lang="ja-JP" altLang="en-US" sz="2800" dirty="0" err="1" smtClean="0"/>
              <a:t>にも</a:t>
            </a:r>
            <a:r>
              <a:rPr lang="ja-JP" altLang="en-US" sz="2800" dirty="0" smtClean="0"/>
              <a:t>書ける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2450325"/>
            <a:ext cx="734245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Private Sub </a:t>
            </a:r>
            <a:r>
              <a:rPr lang="en-US" altLang="ja-JP" dirty="0" err="1" smtClean="0"/>
              <a:t>BarLabel_MouseDown</a:t>
            </a:r>
            <a:r>
              <a:rPr lang="en-US" altLang="ja-JP" dirty="0" smtClean="0"/>
              <a:t>()</a:t>
            </a:r>
          </a:p>
          <a:p>
            <a:r>
              <a:rPr lang="en-US" altLang="ja-JP" dirty="0" smtClean="0"/>
              <a:t>    </a:t>
            </a:r>
            <a:r>
              <a:rPr lang="en-US" altLang="ja-JP" dirty="0">
                <a:solidFill>
                  <a:srgbClr val="0000FF"/>
                </a:solidFill>
              </a:rPr>
              <a:t>Dim</a:t>
            </a:r>
            <a:r>
              <a:rPr lang="en-US" altLang="ja-JP" dirty="0"/>
              <a:t> a = </a:t>
            </a:r>
            <a:r>
              <a:rPr lang="en-US" altLang="ja-JP" dirty="0">
                <a:solidFill>
                  <a:srgbClr val="0000FF"/>
                </a:solidFill>
              </a:rPr>
              <a:t>New</a:t>
            </a:r>
            <a:r>
              <a:rPr lang="en-US" altLang="ja-JP" dirty="0"/>
              <a:t> </a:t>
            </a:r>
            <a:r>
              <a:rPr lang="en-US" altLang="ja-JP" dirty="0" err="1"/>
              <a:t>DoubleAnimation</a:t>
            </a:r>
            <a:endParaRPr lang="en-US" altLang="ja-JP" dirty="0"/>
          </a:p>
          <a:p>
            <a:r>
              <a:rPr lang="en-US" altLang="ja-JP" dirty="0"/>
              <a:t>    </a:t>
            </a:r>
            <a:r>
              <a:rPr lang="en-US" altLang="ja-JP" dirty="0" err="1"/>
              <a:t>a.From</a:t>
            </a:r>
            <a:r>
              <a:rPr lang="en-US" altLang="ja-JP" dirty="0"/>
              <a:t> = </a:t>
            </a:r>
            <a:r>
              <a:rPr lang="en-US" altLang="ja-JP" dirty="0" err="1"/>
              <a:t>BarLabel.Width</a:t>
            </a:r>
            <a:endParaRPr lang="en-US" altLang="ja-JP" dirty="0"/>
          </a:p>
          <a:p>
            <a:r>
              <a:rPr lang="en-US" altLang="ja-JP" dirty="0"/>
              <a:t>    </a:t>
            </a:r>
            <a:r>
              <a:rPr lang="en-US" altLang="ja-JP" dirty="0" err="1"/>
              <a:t>a.To</a:t>
            </a:r>
            <a:r>
              <a:rPr lang="en-US" altLang="ja-JP" dirty="0"/>
              <a:t> = </a:t>
            </a:r>
            <a:r>
              <a:rPr lang="en-US" altLang="ja-JP" dirty="0">
                <a:solidFill>
                  <a:srgbClr val="FF0000"/>
                </a:solidFill>
              </a:rPr>
              <a:t>0</a:t>
            </a:r>
          </a:p>
          <a:p>
            <a:r>
              <a:rPr lang="en-US" altLang="ja-JP" dirty="0"/>
              <a:t>    </a:t>
            </a:r>
            <a:r>
              <a:rPr lang="en-US" altLang="ja-JP" dirty="0" err="1"/>
              <a:t>a.Duration</a:t>
            </a:r>
            <a:r>
              <a:rPr lang="en-US" altLang="ja-JP" dirty="0"/>
              <a:t> = New Duration(</a:t>
            </a:r>
            <a:r>
              <a:rPr lang="en-US" altLang="ja-JP" dirty="0" err="1"/>
              <a:t>TimeSpan.FromSeconds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rgbClr val="FF0000"/>
                </a:solidFill>
              </a:rPr>
              <a:t>10</a:t>
            </a:r>
            <a:r>
              <a:rPr lang="en-US" altLang="ja-JP" dirty="0"/>
              <a:t>))</a:t>
            </a:r>
          </a:p>
          <a:p>
            <a:endParaRPr lang="ja-JP" altLang="en-US" dirty="0"/>
          </a:p>
          <a:p>
            <a:r>
              <a:rPr lang="en-US" altLang="ja-JP" dirty="0"/>
              <a:t>    </a:t>
            </a:r>
            <a:r>
              <a:rPr lang="en-US" altLang="ja-JP" dirty="0" err="1"/>
              <a:t>Storyboard.SetTargetName</a:t>
            </a:r>
            <a:r>
              <a:rPr lang="en-US" altLang="ja-JP" dirty="0"/>
              <a:t>(a, </a:t>
            </a:r>
            <a:r>
              <a:rPr lang="en-US" altLang="ja-JP" dirty="0">
                <a:solidFill>
                  <a:schemeClr val="accent2">
                    <a:lumMod val="75000"/>
                  </a:schemeClr>
                </a:solidFill>
              </a:rPr>
              <a:t>"</a:t>
            </a:r>
            <a:r>
              <a:rPr lang="en-US" altLang="ja-JP" dirty="0" err="1">
                <a:solidFill>
                  <a:schemeClr val="accent2">
                    <a:lumMod val="75000"/>
                  </a:schemeClr>
                </a:solidFill>
              </a:rPr>
              <a:t>BarLabel</a:t>
            </a:r>
            <a:r>
              <a:rPr lang="en-US" altLang="ja-JP" dirty="0">
                <a:solidFill>
                  <a:schemeClr val="accent2">
                    <a:lumMod val="75000"/>
                  </a:schemeClr>
                </a:solidFill>
              </a:rPr>
              <a:t>"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    </a:t>
            </a:r>
            <a:r>
              <a:rPr lang="en-US" altLang="ja-JP" dirty="0" err="1"/>
              <a:t>Storyboard.SetTargetProperty</a:t>
            </a:r>
            <a:r>
              <a:rPr lang="en-US" altLang="ja-JP" dirty="0"/>
              <a:t>(a, </a:t>
            </a:r>
            <a:r>
              <a:rPr lang="en-US" altLang="ja-JP" dirty="0">
                <a:solidFill>
                  <a:srgbClr val="0000FF"/>
                </a:solidFill>
              </a:rPr>
              <a:t>New</a:t>
            </a:r>
            <a:r>
              <a:rPr lang="en-US" altLang="ja-JP" dirty="0"/>
              <a:t> </a:t>
            </a:r>
            <a:r>
              <a:rPr lang="en-US" altLang="ja-JP" dirty="0" err="1"/>
              <a:t>PropertyPath</a:t>
            </a:r>
            <a:r>
              <a:rPr lang="en-US" altLang="ja-JP" dirty="0"/>
              <a:t>(</a:t>
            </a:r>
            <a:r>
              <a:rPr lang="en-US" altLang="ja-JP" dirty="0" err="1"/>
              <a:t>Label.WidthProperty</a:t>
            </a:r>
            <a:r>
              <a:rPr lang="en-US" altLang="ja-JP" dirty="0"/>
              <a:t>))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    Dim</a:t>
            </a:r>
            <a:r>
              <a:rPr lang="en-US" altLang="ja-JP" dirty="0" smtClean="0"/>
              <a:t> </a:t>
            </a:r>
            <a:r>
              <a:rPr lang="en-US" altLang="ja-JP" dirty="0"/>
              <a:t>s = </a:t>
            </a:r>
            <a:r>
              <a:rPr lang="en-US" altLang="ja-JP" dirty="0">
                <a:solidFill>
                  <a:srgbClr val="0000FF"/>
                </a:solidFill>
              </a:rPr>
              <a:t>New</a:t>
            </a:r>
            <a:r>
              <a:rPr lang="en-US" altLang="ja-JP" dirty="0"/>
              <a:t> Storyboard</a:t>
            </a:r>
          </a:p>
          <a:p>
            <a:r>
              <a:rPr lang="en-US" altLang="ja-JP" dirty="0"/>
              <a:t>    </a:t>
            </a:r>
            <a:r>
              <a:rPr lang="en-US" altLang="ja-JP" dirty="0" err="1"/>
              <a:t>s.Children.Add</a:t>
            </a:r>
            <a:r>
              <a:rPr lang="en-US" altLang="ja-JP" dirty="0"/>
              <a:t>(a)</a:t>
            </a:r>
          </a:p>
          <a:p>
            <a:r>
              <a:rPr lang="en-US" altLang="ja-JP" dirty="0" smtClean="0"/>
              <a:t>    </a:t>
            </a:r>
            <a:r>
              <a:rPr lang="en-US" altLang="ja-JP" dirty="0" err="1" smtClean="0"/>
              <a:t>BarLabel.BeginStoryboard</a:t>
            </a:r>
            <a:r>
              <a:rPr lang="en-US" altLang="ja-JP" dirty="0" smtClean="0"/>
              <a:t>(s</a:t>
            </a:r>
            <a:r>
              <a:rPr lang="en-US" altLang="ja-JP" dirty="0"/>
              <a:t>)</a:t>
            </a:r>
          </a:p>
          <a:p>
            <a:r>
              <a:rPr lang="en-US" altLang="ja-JP" dirty="0">
                <a:solidFill>
                  <a:srgbClr val="0000FF"/>
                </a:solidFill>
              </a:rPr>
              <a:t>End Sub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00892" y="5072074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資料２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Thread</a:t>
            </a:r>
            <a:r>
              <a:rPr kumimoji="1" lang="ja-JP" altLang="en-US" dirty="0" smtClean="0"/>
              <a:t>処理 </a:t>
            </a:r>
            <a:r>
              <a:rPr kumimoji="1" lang="en-US" altLang="ja-JP" dirty="0" smtClean="0"/>
              <a:t>UI</a:t>
            </a:r>
            <a:r>
              <a:rPr kumimoji="1" lang="ja-JP" altLang="en-US" dirty="0" smtClean="0"/>
              <a:t>の操作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600" dirty="0" smtClean="0"/>
              <a:t>UI</a:t>
            </a:r>
            <a:r>
              <a:rPr kumimoji="1" lang="ja-JP" altLang="en-US" sz="3600" dirty="0" smtClean="0"/>
              <a:t>の操作は</a:t>
            </a:r>
            <a:r>
              <a:rPr kumimoji="1" lang="en-US" altLang="ja-JP" sz="3600" dirty="0" smtClean="0"/>
              <a:t>UI</a:t>
            </a:r>
            <a:r>
              <a:rPr kumimoji="1" lang="ja-JP" altLang="en-US" sz="3600" dirty="0" smtClean="0"/>
              <a:t>のスレッドから行う！</a:t>
            </a:r>
            <a:endParaRPr kumimoji="1" lang="en-US" altLang="ja-JP" sz="3600" dirty="0" smtClean="0"/>
          </a:p>
          <a:p>
            <a:r>
              <a:rPr lang="en-US" altLang="ja-JP" sz="3600" dirty="0" smtClean="0"/>
              <a:t>WPF</a:t>
            </a:r>
            <a:r>
              <a:rPr lang="ja-JP" altLang="en-US" sz="3600" dirty="0" smtClean="0"/>
              <a:t>では</a:t>
            </a:r>
            <a:r>
              <a:rPr lang="en-US" altLang="ja-JP" sz="3600" dirty="0" smtClean="0"/>
              <a:t>UI</a:t>
            </a:r>
            <a:r>
              <a:rPr lang="ja-JP" altLang="en-US" sz="3600" dirty="0" smtClean="0"/>
              <a:t>スレッド以外から操作すると例外をスロー</a:t>
            </a:r>
            <a:endParaRPr lang="en-US" altLang="ja-JP" sz="3600" dirty="0" smtClean="0"/>
          </a:p>
          <a:p>
            <a:endParaRPr kumimoji="1" lang="en-US" altLang="ja-JP" sz="3600" dirty="0" smtClean="0"/>
          </a:p>
          <a:p>
            <a:pPr>
              <a:buNone/>
            </a:pPr>
            <a:r>
              <a:rPr lang="ja-JP" altLang="en-US" dirty="0"/>
              <a:t>これ</a:t>
            </a:r>
            <a:r>
              <a:rPr lang="ja-JP" altLang="en-US" dirty="0" smtClean="0"/>
              <a:t>まで（</a:t>
            </a:r>
            <a:r>
              <a:rPr lang="en-US" altLang="ja-JP" dirty="0" err="1" smtClean="0"/>
              <a:t>System.Windows.Forms</a:t>
            </a:r>
            <a:r>
              <a:rPr lang="ja-JP" altLang="en-US" dirty="0" smtClean="0"/>
              <a:t>）</a:t>
            </a:r>
            <a:r>
              <a:rPr lang="en-US" altLang="ja-JP" dirty="0" smtClean="0"/>
              <a:t>:</a:t>
            </a:r>
          </a:p>
          <a:p>
            <a:pPr>
              <a:buNone/>
            </a:pPr>
            <a:r>
              <a:rPr lang="en-US" altLang="ja-JP" b="1" dirty="0" err="1" smtClean="0"/>
              <a:t>Control.Invoke</a:t>
            </a:r>
            <a:r>
              <a:rPr lang="ja-JP" altLang="en-US" b="1" dirty="0" smtClean="0"/>
              <a:t>メソッド</a:t>
            </a:r>
            <a:r>
              <a:rPr lang="ja-JP" altLang="en-US" sz="2800" dirty="0" smtClean="0"/>
              <a:t>とか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Thread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の方法</a:t>
            </a:r>
            <a:r>
              <a:rPr kumimoji="1" lang="en-US" altLang="ja-JP" dirty="0" smtClean="0"/>
              <a:t>:</a:t>
            </a:r>
          </a:p>
          <a:p>
            <a:r>
              <a:rPr lang="en-US" dirty="0" smtClean="0"/>
              <a:t>Dispatcher</a:t>
            </a:r>
            <a:r>
              <a:rPr lang="ja-JP" altLang="en-US" dirty="0" smtClean="0"/>
              <a:t>オブジェクトを使う。</a:t>
            </a:r>
            <a:endParaRPr lang="en-US" altLang="ja-JP" dirty="0" smtClean="0"/>
          </a:p>
          <a:p>
            <a:r>
              <a:rPr lang="en-US" b="1" dirty="0" err="1" smtClean="0"/>
              <a:t>Dispatcher</a:t>
            </a:r>
            <a:r>
              <a:rPr lang="en-US" altLang="ja-JP" b="1" dirty="0" err="1" smtClean="0"/>
              <a:t>.Invoke</a:t>
            </a:r>
            <a:r>
              <a:rPr lang="en-US" altLang="ja-JP" b="1" dirty="0" smtClean="0"/>
              <a:t>(</a:t>
            </a:r>
            <a:r>
              <a:rPr lang="en-US" altLang="ja-JP" b="1" dirty="0" err="1" smtClean="0"/>
              <a:t>DispatcherPriority</a:t>
            </a:r>
            <a:r>
              <a:rPr lang="en-US" altLang="ja-JP" b="1" dirty="0" smtClean="0"/>
              <a:t>, Delegate) 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上矢印吹き出し 3"/>
          <p:cNvSpPr/>
          <p:nvPr/>
        </p:nvSpPr>
        <p:spPr>
          <a:xfrm>
            <a:off x="1285852" y="3786190"/>
            <a:ext cx="2071702" cy="2000264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7290" y="4714884"/>
            <a:ext cx="1980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優先順位が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指定できる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私がしばしば書くコード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00034" y="1428736"/>
            <a:ext cx="800099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Private Sub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MessageReceived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1600" dirty="0" err="1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ByVal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sender 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As Object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, _</a:t>
            </a: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                                                 </a:t>
            </a:r>
            <a:r>
              <a:rPr lang="en-US" altLang="ja-JP" sz="1600" dirty="0" err="1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ByVal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e 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As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MessageEventArgs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If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Dispatcher.Thread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600" dirty="0" err="1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IsNot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System.Threading.Thread.CurrentThread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Then</a:t>
            </a: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      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Dispatcher.Invoke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Windows.Threading.DispatcherPriority.Normal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, _</a:t>
            </a: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                         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New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Action(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Of Object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,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MessageEventArgs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)(</a:t>
            </a:r>
            <a:r>
              <a:rPr lang="en-US" altLang="ja-JP" sz="1600" dirty="0" err="1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AddressOf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</a:rPr>
              <a:t>MessageReceived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), sender, 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New Object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() {e})</a:t>
            </a:r>
          </a:p>
          <a:p>
            <a:endParaRPr lang="ja-JP" altLang="en-US" sz="16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        </a:t>
            </a:r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Exit Sub</a:t>
            </a:r>
          </a:p>
          <a:p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    End If</a:t>
            </a:r>
          </a:p>
          <a:p>
            <a:r>
              <a:rPr lang="en-US" altLang="ja-JP" sz="1600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</a:rPr>
              <a:t>    ' </a:t>
            </a:r>
            <a:r>
              <a:rPr lang="ja-JP" altLang="en-US" sz="1600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</a:rPr>
              <a:t>ここに</a:t>
            </a:r>
            <a:r>
              <a:rPr lang="en-US" altLang="ja-JP" sz="1600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</a:rPr>
              <a:t>UI </a:t>
            </a:r>
            <a:r>
              <a:rPr lang="ja-JP" altLang="en-US" sz="1600" dirty="0" smtClean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</a:rPr>
              <a:t>操作</a:t>
            </a:r>
            <a:endParaRPr lang="en-US" altLang="ja-JP" sz="1600" dirty="0" smtClean="0">
              <a:solidFill>
                <a:srgbClr val="00B050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1600" dirty="0" smtClean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</a:rPr>
              <a:t>End Sub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基本は</a:t>
            </a:r>
            <a:r>
              <a:rPr lang="en-US" altLang="ja-JP" dirty="0" err="1"/>
              <a:t>BackgroundWorker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sz="3300" dirty="0" smtClean="0"/>
              <a:t>.NET Framework 2.0</a:t>
            </a:r>
            <a:r>
              <a:rPr lang="ja-JP" altLang="en-US" sz="3300" dirty="0" smtClean="0"/>
              <a:t>で追加されたクラス</a:t>
            </a:r>
            <a:endParaRPr lang="en-US" altLang="ja-JP" sz="3300" dirty="0" smtClean="0"/>
          </a:p>
          <a:p>
            <a:r>
              <a:rPr lang="en-US" altLang="ja-JP" sz="3300" dirty="0" err="1" smtClean="0"/>
              <a:t>DoWork</a:t>
            </a:r>
            <a:r>
              <a:rPr lang="ja-JP" altLang="en-US" sz="3300" dirty="0" smtClean="0"/>
              <a:t>イベント</a:t>
            </a:r>
            <a:r>
              <a:rPr lang="en-US" altLang="ja-JP" sz="3300" dirty="0" smtClean="0"/>
              <a:t>:</a:t>
            </a:r>
            <a:r>
              <a:rPr lang="ja-JP" altLang="en-US" sz="3300" dirty="0" smtClean="0"/>
              <a:t> 別スレッドで動く</a:t>
            </a:r>
            <a:endParaRPr lang="en-US" altLang="ja-JP" sz="3300" dirty="0" smtClean="0"/>
          </a:p>
          <a:p>
            <a:r>
              <a:rPr lang="en-US" sz="3300" dirty="0" err="1" smtClean="0"/>
              <a:t>ProgressChanged</a:t>
            </a:r>
            <a:r>
              <a:rPr lang="ja-JP" altLang="en-US" sz="3300" dirty="0" smtClean="0"/>
              <a:t>イベント</a:t>
            </a:r>
            <a:r>
              <a:rPr lang="en-US" altLang="ja-JP" sz="3300" dirty="0" smtClean="0"/>
              <a:t>:</a:t>
            </a:r>
            <a:r>
              <a:rPr lang="ja-JP" altLang="en-US" sz="3300" dirty="0" smtClean="0"/>
              <a:t> </a:t>
            </a:r>
            <a:r>
              <a:rPr lang="en-US" altLang="ja-JP" sz="3300" dirty="0" smtClean="0"/>
              <a:t>UI</a:t>
            </a:r>
            <a:r>
              <a:rPr lang="ja-JP" altLang="en-US" sz="3300" dirty="0" smtClean="0"/>
              <a:t>スレッドで動く</a:t>
            </a:r>
            <a:endParaRPr lang="en-US" altLang="ja-JP" sz="3300" dirty="0" smtClean="0"/>
          </a:p>
          <a:p>
            <a:r>
              <a:rPr lang="en-US" sz="3300" dirty="0" err="1" smtClean="0"/>
              <a:t>RunWorkerCompleted</a:t>
            </a:r>
            <a:r>
              <a:rPr lang="ja-JP" altLang="en-US" sz="3300" dirty="0" smtClean="0"/>
              <a:t>イベント</a:t>
            </a:r>
            <a:r>
              <a:rPr lang="en-US" altLang="ja-JP" sz="3300" dirty="0" smtClean="0"/>
              <a:t>:</a:t>
            </a:r>
            <a:r>
              <a:rPr lang="ja-JP" altLang="en-US" sz="3300" dirty="0" smtClean="0"/>
              <a:t> </a:t>
            </a:r>
            <a:r>
              <a:rPr lang="en-US" altLang="ja-JP" sz="3300" dirty="0" smtClean="0"/>
              <a:t>UI</a:t>
            </a:r>
            <a:r>
              <a:rPr lang="ja-JP" altLang="en-US" sz="3300" dirty="0" smtClean="0"/>
              <a:t>スレッドで動く</a:t>
            </a:r>
            <a:endParaRPr lang="en-US" altLang="ja-JP" sz="3300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タイマー</a:t>
            </a:r>
            <a:r>
              <a:rPr lang="ja-JP" altLang="en-US" dirty="0"/>
              <a:t>は</a:t>
            </a:r>
            <a:r>
              <a:rPr lang="en-US" altLang="ja-JP" dirty="0" err="1" smtClean="0"/>
              <a:t>DispatcherTimer</a:t>
            </a:r>
            <a:r>
              <a:rPr lang="ja-JP" altLang="en-US" dirty="0" smtClean="0"/>
              <a:t>を使おう。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sz="3300" dirty="0" smtClean="0"/>
              <a:t>参考</a:t>
            </a:r>
            <a:r>
              <a:rPr kumimoji="1" lang="en-US" altLang="ja-JP" sz="3300" dirty="0" smtClean="0"/>
              <a:t>:</a:t>
            </a:r>
            <a:r>
              <a:rPr kumimoji="1" lang="ja-JP" altLang="en-US" sz="3300" dirty="0" smtClean="0"/>
              <a:t> 「</a:t>
            </a:r>
            <a:r>
              <a:rPr lang="en-US" altLang="ja-JP" sz="3300" dirty="0" smtClean="0"/>
              <a:t>Dispatcher </a:t>
            </a:r>
            <a:r>
              <a:rPr lang="ja-JP" altLang="en-US" sz="3300" dirty="0"/>
              <a:t>を使用して応答性の高いアプリケーションを構築</a:t>
            </a:r>
            <a:r>
              <a:rPr lang="ja-JP" altLang="en-US" sz="3300" dirty="0" smtClean="0"/>
              <a:t>する」（</a:t>
            </a:r>
            <a:r>
              <a:rPr lang="en-US" altLang="ja-JP" sz="3300" dirty="0" smtClean="0"/>
              <a:t>MSDN</a:t>
            </a:r>
            <a:r>
              <a:rPr lang="ja-JP" altLang="en-US" sz="3300" dirty="0" smtClean="0"/>
              <a:t>マガジン）</a:t>
            </a:r>
            <a:endParaRPr kumimoji="1" lang="ja-JP" altLang="en-US" sz="33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000372"/>
            <a:ext cx="1714512" cy="136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その他の話題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 smtClean="0"/>
              <a:t>枠付きの文字</a:t>
            </a:r>
            <a:endParaRPr lang="en-US" altLang="ja-JP" sz="3200" dirty="0" smtClean="0"/>
          </a:p>
          <a:p>
            <a:pPr lvl="1"/>
            <a:r>
              <a:rPr lang="ja-JP" altLang="en-US" sz="2800" dirty="0" smtClean="0"/>
              <a:t>「方法 </a:t>
            </a:r>
            <a:r>
              <a:rPr lang="en-US" altLang="ja-JP" sz="2800" dirty="0" smtClean="0"/>
              <a:t>: </a:t>
            </a:r>
            <a:r>
              <a:rPr lang="ja-JP" altLang="en-US" sz="2800" dirty="0" smtClean="0"/>
              <a:t>中抜きの文字列を作成する」（</a:t>
            </a:r>
            <a:r>
              <a:rPr lang="en-US" altLang="ja-JP" sz="2800" dirty="0" smtClean="0"/>
              <a:t>MSDN Library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影付きは簡単</a:t>
            </a:r>
            <a:r>
              <a:rPr lang="en-US" altLang="ja-JP" sz="2800" dirty="0" smtClean="0"/>
              <a:t>:</a:t>
            </a:r>
            <a:r>
              <a:rPr lang="ja-JP" altLang="en-US" sz="2800" dirty="0" smtClean="0"/>
              <a:t> </a:t>
            </a:r>
            <a:r>
              <a:rPr lang="en-US" sz="2800" dirty="0" smtClean="0"/>
              <a:t>ShadowDepth </a:t>
            </a:r>
            <a:r>
              <a:rPr lang="ja-JP" altLang="en-US" sz="2800" dirty="0" smtClean="0"/>
              <a:t>プロパティ</a:t>
            </a:r>
            <a:endParaRPr lang="en-US" altLang="ja-JP" sz="2800" dirty="0" smtClean="0"/>
          </a:p>
          <a:p>
            <a:r>
              <a:rPr lang="ja-JP" altLang="en-US" sz="3200" dirty="0" smtClean="0"/>
              <a:t>メッセージソース アドイン</a:t>
            </a:r>
            <a:endParaRPr lang="en-US" altLang="ja-JP" sz="3200" dirty="0" smtClean="0"/>
          </a:p>
          <a:p>
            <a:pPr lvl="1"/>
            <a:r>
              <a:rPr lang="en-US" altLang="ja-JP" sz="2800" dirty="0" err="1" smtClean="0"/>
              <a:t>System.AddIn</a:t>
            </a:r>
            <a:endParaRPr lang="en-US" altLang="ja-JP" sz="2800" dirty="0" smtClean="0"/>
          </a:p>
          <a:p>
            <a:r>
              <a:rPr lang="en-US" altLang="ja-JP" sz="3200" dirty="0" smtClean="0"/>
              <a:t>IRC</a:t>
            </a:r>
          </a:p>
          <a:p>
            <a:r>
              <a:rPr lang="en-US" altLang="ja-JP" sz="3200" dirty="0" smtClean="0"/>
              <a:t>Live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Messenger</a:t>
            </a:r>
            <a:endParaRPr lang="en-US" altLang="ja-JP" sz="3200" dirty="0"/>
          </a:p>
          <a:p>
            <a:pPr lvl="1"/>
            <a:r>
              <a:rPr lang="en-US" sz="2800" dirty="0" smtClean="0"/>
              <a:t>MSNP</a:t>
            </a:r>
            <a:r>
              <a:rPr lang="ja-JP" altLang="en-US" sz="2800" dirty="0" err="1" smtClean="0"/>
              <a:t>，</a:t>
            </a:r>
            <a:r>
              <a:rPr lang="ja-JP" altLang="en-US" sz="2800" dirty="0" smtClean="0"/>
              <a:t>パケットキャプチャ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600" dirty="0" smtClean="0"/>
              <a:t>Windows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Live</a:t>
            </a:r>
            <a:r>
              <a:rPr kumimoji="1" lang="ja-JP" altLang="en-US" sz="3600" dirty="0" smtClean="0"/>
              <a:t>の記事書いてます。</a:t>
            </a:r>
            <a:endParaRPr kumimoji="1" lang="en-US" altLang="ja-JP" sz="3600" dirty="0" smtClean="0"/>
          </a:p>
          <a:p>
            <a:r>
              <a:rPr kumimoji="1" lang="ja-JP" altLang="en-US" sz="3200" dirty="0" smtClean="0"/>
              <a:t>ニコメソッドツールを紹介しました。</a:t>
            </a:r>
            <a:endParaRPr kumimoji="1" lang="en-US" altLang="ja-JP" sz="3600" dirty="0" smtClean="0"/>
          </a:p>
          <a:p>
            <a:r>
              <a:rPr lang="en-US" altLang="ja-JP" sz="3600" dirty="0" smtClean="0"/>
              <a:t>MISAO</a:t>
            </a:r>
            <a:r>
              <a:rPr lang="ja-JP" altLang="en-US" sz="3600" dirty="0" smtClean="0"/>
              <a:t>は</a:t>
            </a:r>
            <a:r>
              <a:rPr lang="en-US" altLang="ja-JP" sz="3600" dirty="0" smtClean="0"/>
              <a:t>katamari.jp</a:t>
            </a:r>
            <a:r>
              <a:rPr lang="ja-JP" altLang="en-US" sz="3600" dirty="0" smtClean="0"/>
              <a:t>から。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透明ウィンドウはいろいろ考えると</a:t>
            </a:r>
            <a:r>
              <a:rPr kumimoji="1" lang="en-US" altLang="ja-JP" sz="3600" dirty="0" smtClean="0"/>
              <a:t>WPF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&amp;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.NET</a:t>
            </a:r>
            <a:r>
              <a:rPr kumimoji="1" lang="ja-JP" altLang="en-US" sz="3600" dirty="0" err="1" smtClean="0"/>
              <a:t>だけ</a:t>
            </a:r>
            <a:r>
              <a:rPr kumimoji="1" lang="ja-JP" altLang="en-US" sz="3600" dirty="0" smtClean="0"/>
              <a:t>では難しい。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アニメは簡単。</a:t>
            </a:r>
            <a:endParaRPr lang="en-US" altLang="ja-JP" sz="3600" dirty="0" smtClean="0"/>
          </a:p>
          <a:p>
            <a:r>
              <a:rPr lang="en-US" altLang="ja-JP" sz="3600" dirty="0" smtClean="0"/>
              <a:t>Thread</a:t>
            </a:r>
            <a:r>
              <a:rPr lang="ja-JP" altLang="en-US" sz="3600" dirty="0" smtClean="0"/>
              <a:t>はこれまでと同様な感じ。</a:t>
            </a:r>
            <a:endParaRPr kumimoji="1" lang="ja-JP" altLang="en-US" sz="3600" dirty="0"/>
          </a:p>
        </p:txBody>
      </p:sp>
      <p:sp>
        <p:nvSpPr>
          <p:cNvPr id="4" name="右矢印 3"/>
          <p:cNvSpPr/>
          <p:nvPr/>
        </p:nvSpPr>
        <p:spPr>
          <a:xfrm>
            <a:off x="714348" y="5072074"/>
            <a:ext cx="8358246" cy="164307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Enjoy WPF &amp; Presentation</a:t>
            </a:r>
            <a:endParaRPr kumimoji="1" lang="ja-JP" altLang="en-US" sz="4000" dirty="0"/>
          </a:p>
        </p:txBody>
      </p:sp>
      <p:pic>
        <p:nvPicPr>
          <p:cNvPr id="5" name="Picture 2" descr="D:\backup_manual\Owner\Desktop\Desktop08-01-12\Nashi Pear\Nashi Pear\Matter16 Files\Matter16_512x5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5000636"/>
            <a:ext cx="1428760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ＪＺ５（松江祐輔）</a:t>
            </a:r>
            <a:endParaRPr kumimoji="1" lang="en-US" altLang="ja-JP" dirty="0" smtClean="0"/>
          </a:p>
          <a:p>
            <a:r>
              <a:rPr lang="en-US" altLang="ja-JP" dirty="0" smtClean="0"/>
              <a:t>@</a:t>
            </a:r>
            <a:r>
              <a:rPr lang="ja-JP" altLang="en-US" dirty="0" err="1" smtClean="0"/>
              <a:t>わんくま</a:t>
            </a:r>
            <a:r>
              <a:rPr lang="ja-JP" altLang="en-US" dirty="0" smtClean="0"/>
              <a:t>同盟</a:t>
            </a:r>
            <a:endParaRPr lang="en-US" altLang="ja-JP" dirty="0" smtClean="0"/>
          </a:p>
          <a:p>
            <a:r>
              <a:rPr lang="ja-JP" altLang="en-US" dirty="0" smtClean="0"/>
              <a:t>ハードウェア技術者</a:t>
            </a:r>
            <a:endParaRPr lang="en-US" altLang="ja-JP" dirty="0" smtClean="0"/>
          </a:p>
          <a:p>
            <a:r>
              <a:rPr lang="ja-JP" altLang="en-US" dirty="0" smtClean="0"/>
              <a:t>使ってみよう！</a:t>
            </a:r>
            <a:r>
              <a:rPr lang="en-US" altLang="ja-JP" dirty="0" smtClean="0"/>
              <a:t>Windows</a:t>
            </a:r>
            <a:r>
              <a:rPr lang="ja-JP" altLang="en-US" dirty="0" smtClean="0"/>
              <a:t> </a:t>
            </a:r>
            <a:r>
              <a:rPr lang="en-US" altLang="ja-JP" dirty="0" smtClean="0"/>
              <a:t>Live</a:t>
            </a:r>
            <a:r>
              <a:rPr lang="ja-JP" altLang="en-US" dirty="0" smtClean="0"/>
              <a:t> </a:t>
            </a:r>
            <a:r>
              <a:rPr lang="en-US" altLang="ja-JP" dirty="0" smtClean="0"/>
              <a:t>SDK/API</a:t>
            </a:r>
            <a:r>
              <a:rPr lang="ja-JP" altLang="en-US" dirty="0" smtClean="0"/>
              <a:t>（</a:t>
            </a:r>
            <a:r>
              <a:rPr lang="en-US" altLang="ja-JP" dirty="0" smtClean="0"/>
              <a:t>gihyo.jp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katamari.jp</a:t>
            </a:r>
            <a:r>
              <a:rPr lang="ja-JP" altLang="en-US" dirty="0" smtClean="0"/>
              <a:t> 塊 </a:t>
            </a:r>
            <a:r>
              <a:rPr lang="en-US" altLang="ja-JP" dirty="0" smtClean="0"/>
              <a:t>SOUL</a:t>
            </a:r>
          </a:p>
          <a:p>
            <a:r>
              <a:rPr lang="en-US" altLang="ja-JP" dirty="0" smtClean="0"/>
              <a:t>katamari.wankuma.com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円形吹き出し 3"/>
          <p:cNvSpPr/>
          <p:nvPr/>
        </p:nvSpPr>
        <p:spPr>
          <a:xfrm>
            <a:off x="5786446" y="1500174"/>
            <a:ext cx="2214578" cy="1643074"/>
          </a:xfrm>
          <a:prstGeom prst="wedgeEllipseCallout">
            <a:avLst>
              <a:gd name="adj1" fmla="val -61517"/>
              <a:gd name="adj2" fmla="val 293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ＷＰＦ初心者</a:t>
            </a:r>
            <a:endParaRPr kumimoji="1" lang="ja-JP" altLang="en-US" sz="36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What’s</a:t>
            </a:r>
            <a:r>
              <a:rPr kumimoji="1" lang="ja-JP" altLang="en-US" dirty="0" smtClean="0"/>
              <a:t> ニコニコメソッド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2007/4/25</a:t>
            </a:r>
            <a:r>
              <a:rPr kumimoji="1" lang="ja-JP" altLang="en-US" dirty="0" smtClean="0"/>
              <a:t> ニコニコ動画勉強会</a:t>
            </a:r>
            <a:endParaRPr kumimoji="1" lang="en-US" altLang="ja-JP" dirty="0" smtClean="0"/>
          </a:p>
          <a:p>
            <a:r>
              <a:rPr lang="ja-JP" altLang="en-US" dirty="0" smtClean="0"/>
              <a:t>プレゼン</a:t>
            </a:r>
            <a:r>
              <a:rPr lang="ja-JP" altLang="en-US" dirty="0"/>
              <a:t>中</a:t>
            </a:r>
            <a:r>
              <a:rPr lang="ja-JP" altLang="en-US" dirty="0" smtClean="0"/>
              <a:t>に参加者がケータイからコメントし</a:t>
            </a:r>
            <a:r>
              <a:rPr kumimoji="1" lang="ja-JP" altLang="en-US" b="1" dirty="0" smtClean="0"/>
              <a:t>スライド上に</a:t>
            </a:r>
            <a:r>
              <a:rPr kumimoji="1" lang="ja-JP" altLang="en-US" dirty="0" smtClean="0"/>
              <a:t>ニコニコ動画風に</a:t>
            </a:r>
            <a:r>
              <a:rPr kumimoji="1" lang="ja-JP" altLang="en-US" b="1" dirty="0" smtClean="0"/>
              <a:t>コメントが流れる</a:t>
            </a:r>
            <a:r>
              <a:rPr kumimoji="1" lang="ja-JP" altLang="en-US" dirty="0" smtClean="0"/>
              <a:t>ことをしたみたい。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</a:t>
            </a:r>
            <a:r>
              <a:rPr lang="ja-JP" altLang="en-US" sz="3000" dirty="0" smtClean="0"/>
              <a:t>ニコニコ動画勉強会に行ってきました（</a:t>
            </a:r>
            <a:r>
              <a:rPr lang="en-US" altLang="ja-JP" sz="3000" dirty="0" smtClean="0"/>
              <a:t>TAKESAKO @ Yet another </a:t>
            </a:r>
            <a:r>
              <a:rPr lang="en-US" altLang="ja-JP" sz="3000" dirty="0" err="1" smtClean="0"/>
              <a:t>Cybozu</a:t>
            </a:r>
            <a:r>
              <a:rPr lang="en-US" altLang="ja-JP" sz="3000" dirty="0" smtClean="0"/>
              <a:t> Labs</a:t>
            </a:r>
            <a:r>
              <a:rPr lang="ja-JP" altLang="en-US" sz="3000" dirty="0" smtClean="0"/>
              <a:t>）</a:t>
            </a:r>
            <a:endParaRPr lang="en-US" altLang="ja-JP" sz="3900" dirty="0" smtClean="0"/>
          </a:p>
          <a:p>
            <a:r>
              <a:rPr lang="ja-JP" altLang="en-US" dirty="0" smtClean="0"/>
              <a:t>ニコニコプレゼンや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ニコニコメソッドと呼ばれる。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643314"/>
            <a:ext cx="819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706437"/>
          </a:xfrm>
        </p:spPr>
        <p:txBody>
          <a:bodyPr/>
          <a:lstStyle/>
          <a:p>
            <a:r>
              <a:rPr kumimoji="1" lang="en-US" altLang="ja-JP" dirty="0" smtClean="0"/>
              <a:t>History of </a:t>
            </a:r>
            <a:r>
              <a:rPr kumimoji="1" lang="ja-JP" altLang="en-US" dirty="0" smtClean="0"/>
              <a:t>ニコニコメソッドツール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2800" dirty="0" smtClean="0"/>
              <a:t>2007/5/1</a:t>
            </a:r>
          </a:p>
          <a:p>
            <a:r>
              <a:rPr lang="en-US" altLang="ja-JP" sz="3200" dirty="0" err="1"/>
              <a:t>LingrTickr</a:t>
            </a:r>
            <a:r>
              <a:rPr lang="en-US" altLang="ja-JP" sz="3200" dirty="0"/>
              <a:t> - </a:t>
            </a:r>
            <a:r>
              <a:rPr lang="ja-JP" altLang="en-US" sz="3200" dirty="0"/>
              <a:t>誰でもニコニコメソッドプレゼン（</a:t>
            </a:r>
            <a:r>
              <a:rPr lang="en-US" altLang="ja-JP" sz="3200" dirty="0" err="1"/>
              <a:t>nakatani</a:t>
            </a:r>
            <a:r>
              <a:rPr lang="en-US" altLang="ja-JP" sz="3200" dirty="0"/>
              <a:t> @ </a:t>
            </a:r>
            <a:r>
              <a:rPr lang="en-US" altLang="ja-JP" sz="3200" dirty="0" err="1"/>
              <a:t>cybozu</a:t>
            </a:r>
            <a:r>
              <a:rPr lang="en-US" altLang="ja-JP" sz="3200" dirty="0"/>
              <a:t> labs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  <a:p>
            <a:pPr lvl="1"/>
            <a:r>
              <a:rPr lang="en-US" sz="2800" dirty="0" smtClean="0"/>
              <a:t>Yahoo! Widgets, </a:t>
            </a:r>
            <a:r>
              <a:rPr lang="ja-JP" altLang="en-US" sz="2800" dirty="0" smtClean="0"/>
              <a:t> </a:t>
            </a:r>
            <a:r>
              <a:rPr lang="en-US" sz="2800" dirty="0" err="1" smtClean="0"/>
              <a:t>Lingr</a:t>
            </a:r>
            <a:endParaRPr lang="en-US" sz="2800" dirty="0" smtClean="0"/>
          </a:p>
          <a:p>
            <a:pPr>
              <a:buNone/>
            </a:pPr>
            <a:r>
              <a:rPr lang="en-US" altLang="ja-JP" sz="2800" dirty="0" smtClean="0"/>
              <a:t>2007/5/1</a:t>
            </a:r>
            <a:endParaRPr lang="en-US" altLang="ja-JP" dirty="0" smtClean="0"/>
          </a:p>
          <a:p>
            <a:r>
              <a:rPr lang="en-US" altLang="ja-JP" sz="3200" dirty="0" smtClean="0"/>
              <a:t>AIR </a:t>
            </a:r>
            <a:r>
              <a:rPr lang="ja-JP" altLang="en-US" sz="3200" dirty="0" smtClean="0"/>
              <a:t>でニコニコメソッド プレゼン（</a:t>
            </a:r>
            <a:r>
              <a:rPr lang="ja-JP" altLang="en-US" sz="3200" dirty="0" err="1" smtClean="0"/>
              <a:t>てっく</a:t>
            </a:r>
            <a:r>
              <a:rPr lang="ja-JP" altLang="en-US" sz="3200" dirty="0" smtClean="0"/>
              <a:t>煮ブログ）</a:t>
            </a:r>
            <a:endParaRPr lang="en-US" altLang="ja-JP" sz="3200" dirty="0" smtClean="0"/>
          </a:p>
          <a:p>
            <a:pPr lvl="1"/>
            <a:r>
              <a:rPr lang="en-US" altLang="ja-JP" sz="2800" dirty="0" smtClean="0"/>
              <a:t>Adobe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AIR, </a:t>
            </a:r>
            <a:r>
              <a:rPr lang="ja-JP" altLang="en-US" sz="2800" dirty="0" smtClean="0"/>
              <a:t>テキストファイル</a:t>
            </a:r>
            <a:endParaRPr lang="en-US" altLang="ja-JP" sz="2800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星 24 3"/>
          <p:cNvSpPr/>
          <p:nvPr/>
        </p:nvSpPr>
        <p:spPr>
          <a:xfrm rot="1114988">
            <a:off x="6862619" y="4580779"/>
            <a:ext cx="2278319" cy="2185504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 rot="900000">
            <a:off x="7149442" y="5309999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ＪＺ５調べ</a:t>
            </a:r>
            <a:r>
              <a:rPr lang="en-US" altLang="ja-JP" sz="2400" smtClean="0">
                <a:latin typeface="メイリオ" pitchFamily="50" charset="-128"/>
                <a:ea typeface="メイリオ" pitchFamily="50" charset="-128"/>
              </a:rPr>
              <a:t>by Google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歴史その２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2800" dirty="0" smtClean="0"/>
              <a:t>2007/9/9</a:t>
            </a:r>
          </a:p>
          <a:p>
            <a:r>
              <a:rPr lang="en-US" altLang="ja-JP" sz="3200" dirty="0"/>
              <a:t>WPF </a:t>
            </a:r>
            <a:r>
              <a:rPr lang="ja-JP" altLang="en-US" sz="3200" dirty="0"/>
              <a:t>でニコニコメソッド（</a:t>
            </a:r>
            <a:r>
              <a:rPr lang="en-US" altLang="ja-JP" sz="3200" dirty="0"/>
              <a:t>ZOETROPE </a:t>
            </a:r>
            <a:r>
              <a:rPr lang="ja-JP" altLang="en-US" sz="3200" dirty="0"/>
              <a:t>の日記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  <a:p>
            <a:pPr lvl="1"/>
            <a:r>
              <a:rPr kumimoji="1" lang="en-US" altLang="ja-JP" sz="2800" dirty="0" smtClean="0"/>
              <a:t>WPF,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telnet</a:t>
            </a:r>
          </a:p>
          <a:p>
            <a:pPr>
              <a:buNone/>
            </a:pPr>
            <a:r>
              <a:rPr lang="en-US" altLang="ja-JP" sz="2800" dirty="0" smtClean="0"/>
              <a:t>2008/2/2</a:t>
            </a:r>
          </a:p>
          <a:p>
            <a:r>
              <a:rPr lang="en-US" altLang="ja-JP" sz="3200" dirty="0" smtClean="0"/>
              <a:t>[AIR][</a:t>
            </a:r>
            <a:r>
              <a:rPr lang="en-US" altLang="ja-JP" sz="3200" dirty="0" err="1" smtClean="0"/>
              <a:t>ActionScript</a:t>
            </a:r>
            <a:r>
              <a:rPr lang="en-US" altLang="ja-JP" sz="3200" dirty="0" smtClean="0"/>
              <a:t>]AIR </a:t>
            </a:r>
            <a:r>
              <a:rPr lang="ja-JP" altLang="en-US" sz="3200" dirty="0" smtClean="0"/>
              <a:t>でニコニコ動画風 </a:t>
            </a:r>
            <a:r>
              <a:rPr lang="en-US" altLang="ja-JP" sz="3200" dirty="0" smtClean="0"/>
              <a:t>RSS </a:t>
            </a:r>
            <a:r>
              <a:rPr lang="ja-JP" altLang="en-US" sz="3200" dirty="0" smtClean="0"/>
              <a:t>リーダー作った（プレゼン向け）（</a:t>
            </a:r>
            <a:r>
              <a:rPr lang="en-US" altLang="ja-JP" sz="3200" dirty="0" smtClean="0"/>
              <a:t>public static void main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歴史その３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2800" dirty="0" smtClean="0"/>
              <a:t>2008/2/23</a:t>
            </a:r>
          </a:p>
          <a:p>
            <a:r>
              <a:rPr lang="ja-JP" altLang="en-US" sz="3200" dirty="0" smtClean="0"/>
              <a:t>第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回</a:t>
            </a:r>
            <a:r>
              <a:rPr lang="en-US" altLang="ja-JP" sz="3200" dirty="0" smtClean="0"/>
              <a:t>1000speakers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DDD</a:t>
            </a:r>
            <a:r>
              <a:rPr lang="ja-JP" altLang="en-US" sz="3200" dirty="0" smtClean="0"/>
              <a:t>の概要とその可能性</a:t>
            </a:r>
            <a:r>
              <a:rPr lang="en-US" altLang="ja-JP" sz="3200" dirty="0" err="1" smtClean="0"/>
              <a:t>suztomo</a:t>
            </a:r>
            <a:endParaRPr lang="en-US" altLang="ja-JP" sz="3200" dirty="0" smtClean="0"/>
          </a:p>
          <a:p>
            <a:pPr lvl="1"/>
            <a:r>
              <a:rPr kumimoji="1" lang="en-US" altLang="ja-JP" sz="2800" dirty="0" smtClean="0"/>
              <a:t>AIR, IRC(USTREAM.TV)</a:t>
            </a:r>
          </a:p>
          <a:p>
            <a:pPr>
              <a:buNone/>
            </a:pPr>
            <a:r>
              <a:rPr lang="en-US" altLang="ja-JP" sz="2800" dirty="0" smtClean="0"/>
              <a:t>2007/11? 08/2?</a:t>
            </a:r>
          </a:p>
          <a:p>
            <a:r>
              <a:rPr lang="ja-JP" altLang="en-US" sz="3200" dirty="0" smtClean="0"/>
              <a:t>萩野</a:t>
            </a:r>
            <a:r>
              <a:rPr lang="ja-JP" altLang="en-US" sz="3200" dirty="0"/>
              <a:t>・服部研究室 </a:t>
            </a:r>
            <a:r>
              <a:rPr lang="ja-JP" altLang="en-US" sz="3200" dirty="0" smtClean="0"/>
              <a:t>ニコニコプレゼン</a:t>
            </a:r>
            <a:endParaRPr lang="en-US" altLang="ja-JP" sz="3200" dirty="0" smtClean="0"/>
          </a:p>
          <a:p>
            <a:pPr lvl="1"/>
            <a:r>
              <a:rPr lang="ja-JP" altLang="en-US" sz="2800" dirty="0" smtClean="0"/>
              <a:t>スライドも含めた</a:t>
            </a:r>
            <a:r>
              <a:rPr kumimoji="1" lang="en-US" altLang="ja-JP" sz="2800" dirty="0" smtClean="0"/>
              <a:t>PHP</a:t>
            </a:r>
            <a:r>
              <a:rPr kumimoji="1" lang="ja-JP" altLang="en-US" sz="2800" dirty="0" smtClean="0"/>
              <a:t>によるシステム</a:t>
            </a:r>
            <a:endParaRPr kumimoji="1" lang="en-US" altLang="ja-JP" sz="28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/>
          <p:cNvGraphicFramePr/>
          <p:nvPr/>
        </p:nvGraphicFramePr>
        <p:xfrm>
          <a:off x="500034" y="1357298"/>
          <a:ext cx="7929618" cy="4603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Birth of MISAO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3500438"/>
            <a:ext cx="264322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200" dirty="0" smtClean="0"/>
              <a:t>2008/3/15</a:t>
            </a:r>
            <a:r>
              <a:rPr kumimoji="1" lang="ja-JP" altLang="en-US" sz="3200" dirty="0" smtClean="0"/>
              <a:t> 東京勉強会</a:t>
            </a:r>
            <a:endParaRPr kumimoji="1" lang="en-US" altLang="ja-JP" sz="3200" dirty="0" smtClean="0"/>
          </a:p>
          <a:p>
            <a:pPr lvl="1"/>
            <a:r>
              <a:rPr lang="en-US" altLang="ja-JP" sz="2800" dirty="0" smtClean="0"/>
              <a:t>USTREAM.TV</a:t>
            </a:r>
            <a:r>
              <a:rPr lang="ja-JP" altLang="en-US" sz="2800" dirty="0" smtClean="0"/>
              <a:t> 配信</a:t>
            </a:r>
            <a:endParaRPr kumimoji="1" lang="en-US" altLang="ja-JP" sz="2800" dirty="0" smtClean="0"/>
          </a:p>
          <a:p>
            <a:r>
              <a:rPr kumimoji="1" lang="en-US" altLang="ja-JP" sz="3200" dirty="0" smtClean="0"/>
              <a:t>2008/3/29</a:t>
            </a:r>
            <a:r>
              <a:rPr lang="ja-JP" altLang="en-US" sz="3200" dirty="0"/>
              <a:t> </a:t>
            </a:r>
            <a:r>
              <a:rPr lang="ja-JP" altLang="en-US" sz="3200" dirty="0" smtClean="0"/>
              <a:t>大阪勉強会</a:t>
            </a:r>
            <a:endParaRPr kumimoji="1" lang="en-US" altLang="ja-JP" sz="3200" dirty="0" smtClean="0"/>
          </a:p>
          <a:p>
            <a:pPr lvl="1"/>
            <a:r>
              <a:rPr kumimoji="1" lang="en-US" altLang="ja-JP" sz="2800" dirty="0" smtClean="0"/>
              <a:t>WPF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&amp;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IRC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USTREAM.TV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72198" y="3500438"/>
            <a:ext cx="2290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latin typeface="メイリオ" pitchFamily="50" charset="-128"/>
                <a:ea typeface="メイリオ" pitchFamily="50" charset="-128"/>
              </a:rPr>
              <a:t>Release!</a:t>
            </a:r>
            <a:endParaRPr kumimoji="1" lang="ja-JP" altLang="en-US" sz="4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400" dirty="0" smtClean="0"/>
              <a:t>MISAO</a:t>
            </a:r>
            <a:r>
              <a:rPr kumimoji="1" lang="ja-JP" altLang="en-US" sz="4400" dirty="0" smtClean="0"/>
              <a:t> </a:t>
            </a:r>
            <a:r>
              <a:rPr kumimoji="1" lang="en-US" altLang="ja-JP" sz="4400" dirty="0" smtClean="0"/>
              <a:t>DEMO</a:t>
            </a:r>
            <a:endParaRPr kumimoji="1" lang="ja-JP" altLang="en-US" sz="4400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625592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配布場所 </a:t>
            </a:r>
            <a:r>
              <a:rPr kumimoji="1" lang="ja-JP" altLang="en-US" sz="2400" dirty="0" smtClean="0"/>
              <a:t>予定地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b="1" dirty="0" smtClean="0"/>
              <a:t>katamari.jp/</a:t>
            </a:r>
            <a:r>
              <a:rPr lang="en-US" altLang="ja-JP" b="1" dirty="0" err="1" smtClean="0"/>
              <a:t>soulware</a:t>
            </a:r>
            <a:r>
              <a:rPr lang="en-US" altLang="ja-JP" b="1" dirty="0" smtClean="0"/>
              <a:t>/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 rot="19440338">
            <a:off x="2114056" y="1160711"/>
            <a:ext cx="12827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IRC</a:t>
            </a:r>
            <a:endParaRPr kumimoji="1" lang="ja-JP" altLang="en-U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20598040">
            <a:off x="2646643" y="1866844"/>
            <a:ext cx="40723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USTREAM.TV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20111879">
            <a:off x="2371020" y="1374791"/>
            <a:ext cx="2993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Twitter</a:t>
            </a:r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</a:rPr>
              <a:t>（予定）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86050" y="2873873"/>
            <a:ext cx="58335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RSS/Atom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Feeds</a:t>
            </a:r>
            <a:r>
              <a:rPr kumimoji="1"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1200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</a:rPr>
              <a:t>未定</a:t>
            </a:r>
            <a:r>
              <a:rPr kumimoji="1" lang="en-US" altLang="ja-JP" sz="1200" dirty="0" smtClean="0">
                <a:latin typeface="メイリオ" pitchFamily="50" charset="-128"/>
                <a:ea typeface="メイリオ" pitchFamily="50" charset="-128"/>
              </a:rPr>
              <a:t>)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364734">
            <a:off x="2718175" y="3650508"/>
            <a:ext cx="47840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Live</a:t>
            </a:r>
            <a:r>
              <a:rPr kumimoji="1" lang="ja-JP" altLang="en-US" sz="440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</a:rPr>
              <a:t>Messenger</a:t>
            </a:r>
            <a:endParaRPr kumimoji="1" lang="ja-JP" altLang="en-US" sz="44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4099" name="Picture 3" descr="C:\Users\Owner\Desktop\VS2008ImageLibrary\Objects\ico_format\WinVista\Glob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47856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9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スライドマスタO19</Template>
  <TotalTime>1575</TotalTime>
  <Words>1011</Words>
  <Application>Microsoft Office PowerPoint</Application>
  <PresentationFormat>画面に合わせる (4:3)</PresentationFormat>
  <Paragraphs>227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スライドマスタO19</vt:lpstr>
      <vt:lpstr>MISAO with WPF</vt:lpstr>
      <vt:lpstr>Agenda</vt:lpstr>
      <vt:lpstr>自己紹介</vt:lpstr>
      <vt:lpstr>What’s ニコニコメソッド</vt:lpstr>
      <vt:lpstr>History of ニコニコメソッドツール</vt:lpstr>
      <vt:lpstr>歴史その２</vt:lpstr>
      <vt:lpstr>歴史その３</vt:lpstr>
      <vt:lpstr>Birth of MISAO</vt:lpstr>
      <vt:lpstr>MISAO DEMO</vt:lpstr>
      <vt:lpstr>MISAO Inside</vt:lpstr>
      <vt:lpstr>ウィンドウを透明にするには？</vt:lpstr>
      <vt:lpstr>クリックを透過するには？</vt:lpstr>
      <vt:lpstr>Win32 APIを使うには</vt:lpstr>
      <vt:lpstr>SetWindowLongでクリック透過</vt:lpstr>
      <vt:lpstr>タスク切り替え時 非表示にする</vt:lpstr>
      <vt:lpstr>常に最前面に非アクティブで表示</vt:lpstr>
      <vt:lpstr>ウィンドウ表示時に非アクティブ</vt:lpstr>
      <vt:lpstr>おわりに</vt:lpstr>
      <vt:lpstr>アニメーション</vt:lpstr>
      <vt:lpstr>アニメーション方法</vt:lpstr>
      <vt:lpstr>資料１</vt:lpstr>
      <vt:lpstr>Storyboardを使う</vt:lpstr>
      <vt:lpstr>Thread処理 UIの操作</vt:lpstr>
      <vt:lpstr>WPFでThread</vt:lpstr>
      <vt:lpstr>私がしばしば書くコード</vt:lpstr>
      <vt:lpstr>基本はBackgroundWorker</vt:lpstr>
      <vt:lpstr>その他の話題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MISAO with WPF</dc:title>
  <dc:creator>Owner</dc:creator>
  <cp:lastModifiedBy>わんくま同盟</cp:lastModifiedBy>
  <cp:revision>117</cp:revision>
  <dcterms:created xsi:type="dcterms:W3CDTF">2008-05-29T12:11:07Z</dcterms:created>
  <dcterms:modified xsi:type="dcterms:W3CDTF">2008-12-09T00:04:13Z</dcterms:modified>
</cp:coreProperties>
</file>