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sldIdLst>
    <p:sldId id="266" r:id="rId2"/>
    <p:sldId id="267" r:id="rId3"/>
    <p:sldId id="291" r:id="rId4"/>
    <p:sldId id="298" r:id="rId5"/>
    <p:sldId id="268" r:id="rId6"/>
    <p:sldId id="301" r:id="rId7"/>
    <p:sldId id="269" r:id="rId8"/>
    <p:sldId id="270" r:id="rId9"/>
    <p:sldId id="292" r:id="rId10"/>
    <p:sldId id="293" r:id="rId11"/>
    <p:sldId id="294" r:id="rId12"/>
    <p:sldId id="295" r:id="rId13"/>
    <p:sldId id="296" r:id="rId14"/>
    <p:sldId id="297" r:id="rId15"/>
    <p:sldId id="277" r:id="rId16"/>
    <p:sldId id="299" r:id="rId17"/>
    <p:sldId id="278" r:id="rId18"/>
    <p:sldId id="280" r:id="rId19"/>
    <p:sldId id="300" r:id="rId20"/>
    <p:sldId id="282" r:id="rId21"/>
    <p:sldId id="283" r:id="rId22"/>
    <p:sldId id="284" r:id="rId23"/>
    <p:sldId id="285" r:id="rId24"/>
    <p:sldId id="286" r:id="rId25"/>
    <p:sldId id="287" r:id="rId26"/>
    <p:sldId id="302" r:id="rId2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82" autoAdjust="0"/>
    <p:restoredTop sz="94700" autoAdjust="0"/>
  </p:normalViewPr>
  <p:slideViewPr>
    <p:cSldViewPr>
      <p:cViewPr>
        <p:scale>
          <a:sx n="100" d="100"/>
          <a:sy n="100" d="100"/>
        </p:scale>
        <p:origin x="-84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2008/6/17</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#21</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1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harepoint.orivers.jp/blogs/orivers" TargetMode="External"/><Relationship Id="rId2" Type="http://schemas.openxmlformats.org/officeDocument/2006/relationships/hyperlink" Target="http://office.microsoft.com/ja-jp/sharepointserv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4000" dirty="0" smtClean="0"/>
              <a:t>SharePoint </a:t>
            </a:r>
            <a:r>
              <a:rPr kumimoji="1" lang="ja-JP" altLang="en-US" sz="4000" dirty="0" err="1" smtClean="0"/>
              <a:t>のすすめ</a:t>
            </a:r>
            <a:r>
              <a:rPr kumimoji="1" lang="en-US" altLang="ja-JP" sz="4000" dirty="0" smtClean="0"/>
              <a:t/>
            </a:r>
            <a:br>
              <a:rPr kumimoji="1" lang="en-US" altLang="ja-JP" sz="4000" dirty="0" smtClean="0"/>
            </a:br>
            <a:r>
              <a:rPr kumimoji="1" lang="ja-JP" altLang="en-US" sz="4000" dirty="0" smtClean="0"/>
              <a:t>～コミュニティサイトを作ろう～</a:t>
            </a:r>
            <a:endParaRPr kumimoji="1" lang="ja-JP" altLang="en-US" sz="4000" dirty="0"/>
          </a:p>
        </p:txBody>
      </p:sp>
      <p:sp>
        <p:nvSpPr>
          <p:cNvPr id="3" name="サブタイトル 2"/>
          <p:cNvSpPr>
            <a:spLocks noGrp="1"/>
          </p:cNvSpPr>
          <p:nvPr>
            <p:ph type="subTitle" idx="1"/>
          </p:nvPr>
        </p:nvSpPr>
        <p:spPr/>
        <p:txBody>
          <a:bodyPr/>
          <a:lstStyle/>
          <a:p>
            <a:r>
              <a:rPr kumimoji="1" lang="en-US" altLang="ja-JP" dirty="0" smtClean="0"/>
              <a:t>By </a:t>
            </a:r>
            <a:r>
              <a:rPr kumimoji="1" lang="ja-JP" altLang="en-US" dirty="0" smtClean="0"/>
              <a:t>おり</a:t>
            </a:r>
            <a:r>
              <a:rPr kumimoji="1" lang="ja-JP" altLang="en-US" dirty="0" err="1" smtClean="0"/>
              <a:t>ば</a:t>
            </a:r>
            <a:r>
              <a:rPr kumimoji="1" lang="ja-JP" altLang="en-US" dirty="0" smtClean="0"/>
              <a:t>～</a:t>
            </a:r>
            <a:r>
              <a:rPr kumimoji="1" lang="ja-JP" altLang="en-US" dirty="0" err="1" smtClean="0"/>
              <a:t>ず</a:t>
            </a:r>
            <a:endParaRPr kumimoji="1" lang="en-US" altLang="ja-JP" dirty="0" smtClean="0"/>
          </a:p>
          <a:p>
            <a:r>
              <a:rPr lang="en-US" altLang="ja-JP" dirty="0" smtClean="0"/>
              <a:t>2008/06/21</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kumimoji="1" lang="en-US" altLang="ja-JP" dirty="0" smtClean="0"/>
              <a:t>– Enterprise Search</a:t>
            </a:r>
            <a:r>
              <a:rPr kumimoji="0" lang="en-US" altLang="ja-JP" dirty="0" smtClean="0">
                <a:solidFill>
                  <a:schemeClr val="tx1"/>
                </a:solidFill>
                <a:cs typeface="Arial" pitchFamily="34" charset="0"/>
              </a:rPr>
              <a:t> -</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企業内のあらゆる情報を横断的に検索する</a:t>
            </a:r>
            <a:endParaRPr lang="en-US" altLang="ja-JP" dirty="0" smtClean="0"/>
          </a:p>
          <a:p>
            <a:endParaRPr kumimoji="1" lang="ja-JP" altLang="en-US" dirty="0"/>
          </a:p>
        </p:txBody>
      </p:sp>
      <p:graphicFrame>
        <p:nvGraphicFramePr>
          <p:cNvPr id="4" name="表 3"/>
          <p:cNvGraphicFramePr>
            <a:graphicFrameLocks noGrp="1"/>
          </p:cNvGraphicFramePr>
          <p:nvPr/>
        </p:nvGraphicFramePr>
        <p:xfrm>
          <a:off x="409518" y="1647826"/>
          <a:ext cx="8178912" cy="395732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ja-JP" altLang="en-US" dirty="0" smtClean="0"/>
                        <a:t>コンテンツソース</a:t>
                      </a:r>
                      <a:endParaRPr kumimoji="1" lang="en-US" altLang="ja-JP" dirty="0" smtClean="0"/>
                    </a:p>
                  </a:txBody>
                  <a:tcPr/>
                </a:tc>
                <a:tc>
                  <a:txBody>
                    <a:bodyPr/>
                    <a:lstStyle/>
                    <a:p>
                      <a:r>
                        <a:rPr kumimoji="1" lang="en-US" altLang="ja-JP" dirty="0" smtClean="0"/>
                        <a:t>SharePoint</a:t>
                      </a:r>
                      <a:r>
                        <a:rPr kumimoji="1" lang="ja-JP" altLang="en-US" dirty="0" smtClean="0"/>
                        <a:t>内の情報だけでなく、その他の</a:t>
                      </a:r>
                      <a:r>
                        <a:rPr kumimoji="1" lang="en-US" altLang="ja-JP" dirty="0" smtClean="0"/>
                        <a:t>Web</a:t>
                      </a:r>
                      <a:r>
                        <a:rPr kumimoji="1" lang="ja-JP" altLang="en-US" dirty="0" smtClean="0"/>
                        <a:t>サイト、共有フォルダ、</a:t>
                      </a:r>
                      <a:r>
                        <a:rPr kumimoji="1" lang="en-US" altLang="ja-JP" dirty="0" smtClean="0"/>
                        <a:t>Exchange Server</a:t>
                      </a:r>
                      <a:r>
                        <a:rPr kumimoji="1" lang="ja-JP" altLang="en-US" dirty="0" smtClean="0"/>
                        <a:t>のパブリックフォルダ</a:t>
                      </a:r>
                      <a:r>
                        <a:rPr kumimoji="1" lang="ja-JP" altLang="en-US" dirty="0" smtClean="0"/>
                        <a:t>、</a:t>
                      </a:r>
                      <a:r>
                        <a:rPr kumimoji="1" lang="en-US" altLang="ja-JP" dirty="0" smtClean="0"/>
                        <a:t>Notes</a:t>
                      </a:r>
                      <a:r>
                        <a:rPr kumimoji="1" lang="en-US" altLang="ja-JP" baseline="0" dirty="0" smtClean="0"/>
                        <a:t> DB</a:t>
                      </a:r>
                      <a:r>
                        <a:rPr kumimoji="1" lang="ja-JP" altLang="en-US" dirty="0" smtClean="0"/>
                        <a:t>など</a:t>
                      </a:r>
                      <a:r>
                        <a:rPr kumimoji="1" lang="ja-JP" altLang="en-US" dirty="0" smtClean="0"/>
                        <a:t>を横断的に検索する</a:t>
                      </a:r>
                      <a:r>
                        <a:rPr kumimoji="1" lang="en-US" altLang="ja-JP" dirty="0" smtClean="0"/>
                        <a:t/>
                      </a:r>
                      <a:br>
                        <a:rPr kumimoji="1" lang="en-US" altLang="ja-JP" dirty="0" smtClean="0"/>
                      </a:br>
                      <a:r>
                        <a:rPr kumimoji="1" lang="ja-JP" altLang="en-US" dirty="0" smtClean="0"/>
                        <a:t>また、「プロトコルハンドラ」を開発することで独自のコンテンツソースを追加できるようになる</a:t>
                      </a:r>
                      <a:endParaRPr kumimoji="1" lang="ja-JP" altLang="en-US" dirty="0"/>
                    </a:p>
                  </a:txBody>
                  <a:tcPr/>
                </a:tc>
              </a:tr>
              <a:tr h="370840">
                <a:tc>
                  <a:txBody>
                    <a:bodyPr/>
                    <a:lstStyle/>
                    <a:p>
                      <a:r>
                        <a:rPr kumimoji="1" lang="ja-JP" altLang="en-US" dirty="0" smtClean="0"/>
                        <a:t>メタデータ</a:t>
                      </a:r>
                      <a:endParaRPr kumimoji="1" lang="en-US" altLang="ja-JP" dirty="0" smtClean="0"/>
                    </a:p>
                  </a:txBody>
                  <a:tcPr/>
                </a:tc>
                <a:tc>
                  <a:txBody>
                    <a:bodyPr/>
                    <a:lstStyle/>
                    <a:p>
                      <a:r>
                        <a:rPr kumimoji="1" lang="ja-JP" altLang="en-US" dirty="0" smtClean="0"/>
                        <a:t>キーワードによる検索のほか、メタデータを使った検索</a:t>
                      </a:r>
                      <a:endParaRPr kumimoji="1" lang="ja-JP" altLang="en-US" dirty="0"/>
                    </a:p>
                  </a:txBody>
                  <a:tcPr/>
                </a:tc>
              </a:tr>
              <a:tr h="370840">
                <a:tc>
                  <a:txBody>
                    <a:bodyPr/>
                    <a:lstStyle/>
                    <a:p>
                      <a:r>
                        <a:rPr kumimoji="1" lang="ja-JP" altLang="en-US" dirty="0" smtClean="0"/>
                        <a:t>辞書</a:t>
                      </a:r>
                      <a:endParaRPr kumimoji="1" lang="en-US" altLang="ja-JP" dirty="0" smtClean="0"/>
                    </a:p>
                  </a:txBody>
                  <a:tcPr/>
                </a:tc>
                <a:tc>
                  <a:txBody>
                    <a:bodyPr/>
                    <a:lstStyle/>
                    <a:p>
                      <a:r>
                        <a:rPr kumimoji="1" lang="ja-JP" altLang="en-US" dirty="0" smtClean="0"/>
                        <a:t>類義語・同義語辞書、ユーザー辞書、ノイズワードを考慮した検索</a:t>
                      </a:r>
                      <a:endParaRPr kumimoji="1" lang="ja-JP" altLang="en-US" dirty="0"/>
                    </a:p>
                  </a:txBody>
                  <a:tcPr/>
                </a:tc>
              </a:tr>
              <a:tr h="370840">
                <a:tc>
                  <a:txBody>
                    <a:bodyPr/>
                    <a:lstStyle/>
                    <a:p>
                      <a:r>
                        <a:rPr kumimoji="1" lang="ja-JP" altLang="en-US" dirty="0" smtClean="0"/>
                        <a:t>検索</a:t>
                      </a:r>
                      <a:r>
                        <a:rPr kumimoji="1" lang="en-US" altLang="ja-JP" dirty="0" smtClean="0"/>
                        <a:t>UI</a:t>
                      </a:r>
                    </a:p>
                  </a:txBody>
                  <a:tcPr/>
                </a:tc>
                <a:tc>
                  <a:txBody>
                    <a:bodyPr/>
                    <a:lstStyle/>
                    <a:p>
                      <a:r>
                        <a:rPr kumimoji="1" lang="ja-JP" altLang="en-US" dirty="0" smtClean="0"/>
                        <a:t>検索ページや検索結果ページは自由に変更可能</a:t>
                      </a:r>
                      <a:endParaRPr kumimoji="1" lang="ja-JP" altLang="en-US" dirty="0"/>
                    </a:p>
                  </a:txBody>
                  <a:tcPr/>
                </a:tc>
              </a:tr>
              <a:tr h="370840">
                <a:tc>
                  <a:txBody>
                    <a:bodyPr/>
                    <a:lstStyle/>
                    <a:p>
                      <a:r>
                        <a:rPr kumimoji="1" lang="ja-JP" altLang="en-US" dirty="0" smtClean="0"/>
                        <a:t>おすすめ表示</a:t>
                      </a:r>
                      <a:endParaRPr kumimoji="1" lang="en-US" altLang="ja-JP" dirty="0" smtClean="0"/>
                    </a:p>
                  </a:txBody>
                  <a:tcPr/>
                </a:tc>
                <a:tc>
                  <a:txBody>
                    <a:bodyPr/>
                    <a:lstStyle/>
                    <a:p>
                      <a:r>
                        <a:rPr kumimoji="1" lang="ja-JP" altLang="en-US" dirty="0" smtClean="0"/>
                        <a:t>検索キーワードに関連するおすすめコンテンツ表示</a:t>
                      </a:r>
                      <a:endParaRPr kumimoji="1" lang="ja-JP" altLang="en-US" dirty="0"/>
                    </a:p>
                  </a:txBody>
                  <a:tcPr/>
                </a:tc>
              </a:tr>
              <a:tr h="370840">
                <a:tc>
                  <a:txBody>
                    <a:bodyPr/>
                    <a:lstStyle/>
                    <a:p>
                      <a:r>
                        <a:rPr kumimoji="1" lang="ja-JP" altLang="en-US" dirty="0" smtClean="0"/>
                        <a:t>検索ログ</a:t>
                      </a:r>
                      <a:endParaRPr kumimoji="1" lang="en-US" altLang="ja-JP" dirty="0" smtClean="0"/>
                    </a:p>
                  </a:txBody>
                  <a:tcPr/>
                </a:tc>
                <a:tc>
                  <a:txBody>
                    <a:bodyPr/>
                    <a:lstStyle/>
                    <a:p>
                      <a:r>
                        <a:rPr kumimoji="1" lang="ja-JP" altLang="en-US" dirty="0" smtClean="0"/>
                        <a:t>よく検索されるキーワードや検索ヒット率などのレポート</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kumimoji="1" lang="en-US" altLang="ja-JP" dirty="0" smtClean="0"/>
              <a:t>– Enterprise Content Management</a:t>
            </a:r>
            <a:r>
              <a:rPr kumimoji="0" lang="en-US" altLang="ja-JP" dirty="0" smtClean="0">
                <a:solidFill>
                  <a:schemeClr val="tx1"/>
                </a:solidFill>
                <a:cs typeface="Arial" pitchFamily="34" charset="0"/>
              </a:rPr>
              <a:t> -</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企業内の様々なコンテンツを管理する</a:t>
            </a:r>
            <a:endParaRPr lang="en-US" altLang="ja-JP" dirty="0" smtClean="0"/>
          </a:p>
          <a:p>
            <a:endParaRPr kumimoji="1" lang="ja-JP" altLang="en-US" dirty="0"/>
          </a:p>
        </p:txBody>
      </p:sp>
      <p:graphicFrame>
        <p:nvGraphicFramePr>
          <p:cNvPr id="4" name="表 3"/>
          <p:cNvGraphicFramePr>
            <a:graphicFrameLocks noGrp="1"/>
          </p:cNvGraphicFramePr>
          <p:nvPr/>
        </p:nvGraphicFramePr>
        <p:xfrm>
          <a:off x="409518" y="1647826"/>
          <a:ext cx="8178912" cy="375920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ja-JP" altLang="en-US" dirty="0" smtClean="0"/>
                        <a:t>ドキュメント管理</a:t>
                      </a:r>
                      <a:endParaRPr kumimoji="1" lang="en-US" altLang="ja-JP" dirty="0" smtClean="0"/>
                    </a:p>
                  </a:txBody>
                  <a:tcPr/>
                </a:tc>
                <a:tc>
                  <a:txBody>
                    <a:bodyPr/>
                    <a:lstStyle/>
                    <a:p>
                      <a:r>
                        <a:rPr kumimoji="1" lang="en-US" altLang="ja-JP" dirty="0" smtClean="0"/>
                        <a:t>Word</a:t>
                      </a:r>
                      <a:r>
                        <a:rPr kumimoji="1" lang="ja-JP" altLang="en-US" dirty="0" smtClean="0"/>
                        <a:t>や</a:t>
                      </a:r>
                      <a:r>
                        <a:rPr kumimoji="1" lang="en-US" altLang="ja-JP" dirty="0" smtClean="0"/>
                        <a:t>Excel</a:t>
                      </a:r>
                      <a:r>
                        <a:rPr kumimoji="1" lang="ja-JP" altLang="en-US" dirty="0" smtClean="0"/>
                        <a:t>によって作られたドキュメントを管理するための機能</a:t>
                      </a:r>
                      <a:r>
                        <a:rPr kumimoji="1" lang="en-US" altLang="ja-JP" dirty="0" smtClean="0"/>
                        <a:t/>
                      </a:r>
                      <a:br>
                        <a:rPr kumimoji="1" lang="en-US" altLang="ja-JP" dirty="0" smtClean="0"/>
                      </a:br>
                      <a:r>
                        <a:rPr kumimoji="1" lang="ja-JP" altLang="en-US" dirty="0" smtClean="0"/>
                        <a:t>・アイテムレベルセキュリティ</a:t>
                      </a:r>
                      <a:r>
                        <a:rPr kumimoji="1" lang="en-US" altLang="ja-JP" dirty="0" smtClean="0"/>
                        <a:t/>
                      </a:r>
                      <a:br>
                        <a:rPr kumimoji="1" lang="en-US" altLang="ja-JP" dirty="0" smtClean="0"/>
                      </a:br>
                      <a:r>
                        <a:rPr kumimoji="1" lang="ja-JP" altLang="en-US" dirty="0" smtClean="0"/>
                        <a:t>・チェックイン、チェックアウト、バージョン管理</a:t>
                      </a:r>
                      <a:r>
                        <a:rPr kumimoji="1" lang="en-US" altLang="ja-JP" dirty="0" smtClean="0"/>
                        <a:t/>
                      </a:r>
                      <a:br>
                        <a:rPr kumimoji="1" lang="en-US" altLang="ja-JP" dirty="0" smtClean="0"/>
                      </a:br>
                      <a:r>
                        <a:rPr kumimoji="1" lang="ja-JP" altLang="en-US" dirty="0" smtClean="0"/>
                        <a:t>・ワークフローと状態（承認、却下）管理</a:t>
                      </a:r>
                      <a:r>
                        <a:rPr kumimoji="1" lang="en-US" altLang="ja-JP" dirty="0" smtClean="0"/>
                        <a:t/>
                      </a:r>
                      <a:br>
                        <a:rPr kumimoji="1" lang="en-US" altLang="ja-JP" dirty="0" smtClean="0"/>
                      </a:br>
                      <a:r>
                        <a:rPr kumimoji="1" lang="ja-JP" altLang="en-US" dirty="0" smtClean="0"/>
                        <a:t>・ドキュメントインフォメーションパネル</a:t>
                      </a:r>
                      <a:endParaRPr kumimoji="1" lang="en-US" altLang="ja-JP" dirty="0" smtClean="0"/>
                    </a:p>
                  </a:txBody>
                  <a:tcPr/>
                </a:tc>
              </a:tr>
              <a:tr h="370840">
                <a:tc>
                  <a:txBody>
                    <a:bodyPr/>
                    <a:lstStyle/>
                    <a:p>
                      <a:r>
                        <a:rPr kumimoji="1" lang="ja-JP" altLang="en-US" dirty="0" smtClean="0"/>
                        <a:t>情報管理</a:t>
                      </a:r>
                      <a:r>
                        <a:rPr kumimoji="1" lang="en-US" altLang="ja-JP" dirty="0" smtClean="0"/>
                        <a:t/>
                      </a:r>
                      <a:br>
                        <a:rPr kumimoji="1" lang="en-US" altLang="ja-JP" dirty="0" smtClean="0"/>
                      </a:br>
                      <a:r>
                        <a:rPr kumimoji="1" lang="ja-JP" altLang="en-US" dirty="0" smtClean="0"/>
                        <a:t>ポリシー</a:t>
                      </a:r>
                      <a:endParaRPr kumimoji="1" lang="en-US" altLang="ja-JP" dirty="0" smtClean="0"/>
                    </a:p>
                  </a:txBody>
                  <a:tcPr/>
                </a:tc>
                <a:tc>
                  <a:txBody>
                    <a:bodyPr/>
                    <a:lstStyle/>
                    <a:p>
                      <a:r>
                        <a:rPr kumimoji="1" lang="ja-JP" altLang="en-US" dirty="0" smtClean="0"/>
                        <a:t>ドキュメントの種類ごとに、有効期限設定や監査レベルなどを定め、管理を自動化する機能</a:t>
                      </a:r>
                      <a:endParaRPr kumimoji="1" lang="ja-JP" altLang="en-US" dirty="0"/>
                    </a:p>
                  </a:txBody>
                  <a:tcPr/>
                </a:tc>
              </a:tr>
              <a:tr h="370840">
                <a:tc>
                  <a:txBody>
                    <a:bodyPr/>
                    <a:lstStyle/>
                    <a:p>
                      <a:r>
                        <a:rPr kumimoji="1" lang="en-US" altLang="ja-JP" dirty="0" smtClean="0"/>
                        <a:t>Web</a:t>
                      </a:r>
                      <a:r>
                        <a:rPr kumimoji="1" lang="ja-JP" altLang="en-US" dirty="0" smtClean="0"/>
                        <a:t>コンテンツ</a:t>
                      </a:r>
                      <a:r>
                        <a:rPr kumimoji="1" lang="en-US" altLang="ja-JP" dirty="0" smtClean="0"/>
                        <a:t/>
                      </a:r>
                      <a:br>
                        <a:rPr kumimoji="1" lang="en-US" altLang="ja-JP" dirty="0" smtClean="0"/>
                      </a:br>
                      <a:r>
                        <a:rPr kumimoji="1" lang="ja-JP" altLang="en-US" dirty="0" smtClean="0"/>
                        <a:t>管理</a:t>
                      </a:r>
                      <a:endParaRPr kumimoji="1" lang="en-US" altLang="ja-JP" dirty="0" smtClean="0"/>
                    </a:p>
                  </a:txBody>
                  <a:tcPr/>
                </a:tc>
                <a:tc>
                  <a:txBody>
                    <a:bodyPr/>
                    <a:lstStyle/>
                    <a:p>
                      <a:r>
                        <a:rPr kumimoji="1" lang="ja-JP" altLang="en-US" dirty="0" smtClean="0"/>
                        <a:t>企業内外の</a:t>
                      </a:r>
                      <a:r>
                        <a:rPr kumimoji="1" lang="en-US" altLang="ja-JP" dirty="0" smtClean="0"/>
                        <a:t>Web</a:t>
                      </a:r>
                      <a:r>
                        <a:rPr kumimoji="1" lang="ja-JP" altLang="en-US" dirty="0" smtClean="0"/>
                        <a:t>サイトのページ作成、承認、発行の各工程で利用する機能とワークフロー。</a:t>
                      </a:r>
                      <a:r>
                        <a:rPr kumimoji="1" lang="en-US" altLang="ja-JP" dirty="0" smtClean="0"/>
                        <a:t>Content Management Server</a:t>
                      </a:r>
                      <a:r>
                        <a:rPr kumimoji="1" lang="ja-JP" altLang="en-US" dirty="0" smtClean="0"/>
                        <a:t>統合。</a:t>
                      </a:r>
                      <a:endParaRPr kumimoji="1" lang="ja-JP" altLang="en-US" dirty="0"/>
                    </a:p>
                  </a:txBody>
                  <a:tcPr/>
                </a:tc>
              </a:tr>
              <a:tr h="370840">
                <a:tc>
                  <a:txBody>
                    <a:bodyPr/>
                    <a:lstStyle/>
                    <a:p>
                      <a:r>
                        <a:rPr kumimoji="1" lang="en-US" altLang="ja-JP" dirty="0" smtClean="0"/>
                        <a:t>IRM</a:t>
                      </a:r>
                      <a:endParaRPr kumimoji="1" lang="en-US" altLang="ja-JP" dirty="0" smtClean="0"/>
                    </a:p>
                  </a:txBody>
                  <a:tcPr/>
                </a:tc>
                <a:tc>
                  <a:txBody>
                    <a:bodyPr/>
                    <a:lstStyle/>
                    <a:p>
                      <a:r>
                        <a:rPr kumimoji="1" lang="en-US" altLang="ja-JP" dirty="0" smtClean="0"/>
                        <a:t>Rights Management Server</a:t>
                      </a:r>
                      <a:r>
                        <a:rPr kumimoji="1" lang="ja-JP" altLang="en-US" dirty="0" smtClean="0"/>
                        <a:t>と連携した</a:t>
                      </a:r>
                      <a:r>
                        <a:rPr kumimoji="1" lang="en-US" altLang="ja-JP" dirty="0" smtClean="0"/>
                        <a:t>Rights</a:t>
                      </a:r>
                      <a:r>
                        <a:rPr kumimoji="1" lang="ja-JP" altLang="en-US" dirty="0" smtClean="0"/>
                        <a:t>管理</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lang="en-US" altLang="ja-JP" dirty="0" smtClean="0"/>
              <a:t>– Business Process</a:t>
            </a:r>
            <a:r>
              <a:rPr kumimoji="0" lang="en-US" altLang="ja-JP" dirty="0" smtClean="0">
                <a:solidFill>
                  <a:schemeClr val="tx1"/>
                </a:solidFill>
                <a:cs typeface="Arial" pitchFamily="34" charset="0"/>
              </a:rPr>
              <a:t> -</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ワークフローとフォームによるビジネスプロセス</a:t>
            </a:r>
            <a:endParaRPr kumimoji="1" lang="ja-JP" altLang="en-US" dirty="0"/>
          </a:p>
        </p:txBody>
      </p:sp>
      <p:graphicFrame>
        <p:nvGraphicFramePr>
          <p:cNvPr id="4" name="表 3"/>
          <p:cNvGraphicFramePr>
            <a:graphicFrameLocks noGrp="1"/>
          </p:cNvGraphicFramePr>
          <p:nvPr/>
        </p:nvGraphicFramePr>
        <p:xfrm>
          <a:off x="409518" y="1647826"/>
          <a:ext cx="8178912" cy="375412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ja-JP" altLang="en-US" dirty="0" smtClean="0"/>
                        <a:t>ワークフロー</a:t>
                      </a:r>
                      <a:endParaRPr kumimoji="1" lang="en-US" altLang="ja-JP" dirty="0" smtClean="0"/>
                    </a:p>
                  </a:txBody>
                  <a:tcPr/>
                </a:tc>
                <a:tc>
                  <a:txBody>
                    <a:bodyPr/>
                    <a:lstStyle/>
                    <a:p>
                      <a:r>
                        <a:rPr kumimoji="1" lang="ja-JP" altLang="en-US" dirty="0" smtClean="0"/>
                        <a:t>標準で以下のワークフローが組み込まれている</a:t>
                      </a:r>
                      <a:r>
                        <a:rPr kumimoji="1" lang="en-US" altLang="ja-JP" dirty="0" smtClean="0"/>
                        <a:t/>
                      </a:r>
                      <a:br>
                        <a:rPr kumimoji="1" lang="en-US" altLang="ja-JP" dirty="0" smtClean="0"/>
                      </a:br>
                      <a:r>
                        <a:rPr kumimoji="1" lang="ja-JP" altLang="en-US" dirty="0" smtClean="0"/>
                        <a:t>・ドキュメントを公開する前に承認者に確認をする承認フロー</a:t>
                      </a:r>
                      <a:r>
                        <a:rPr kumimoji="1" lang="en-US" altLang="ja-JP" dirty="0" smtClean="0"/>
                        <a:t/>
                      </a:r>
                      <a:br>
                        <a:rPr kumimoji="1" lang="en-US" altLang="ja-JP" dirty="0" smtClean="0"/>
                      </a:br>
                      <a:r>
                        <a:rPr kumimoji="1" lang="ja-JP" altLang="en-US" dirty="0" smtClean="0"/>
                        <a:t>・ドキュメントを複数人が校閲しフィードバックを収集するフロー</a:t>
                      </a:r>
                      <a:r>
                        <a:rPr kumimoji="1" lang="en-US" altLang="ja-JP" dirty="0" smtClean="0"/>
                        <a:t/>
                      </a:r>
                      <a:br>
                        <a:rPr kumimoji="1" lang="en-US" altLang="ja-JP" dirty="0" smtClean="0"/>
                      </a:br>
                      <a:r>
                        <a:rPr kumimoji="1" lang="ja-JP" altLang="en-US" dirty="0" smtClean="0"/>
                        <a:t>・ドキュメントの有効期限切れの際に処理方法を決定するフロー</a:t>
                      </a:r>
                      <a:r>
                        <a:rPr kumimoji="1" lang="en-US" altLang="ja-JP" dirty="0" smtClean="0"/>
                        <a:t/>
                      </a:r>
                      <a:br>
                        <a:rPr kumimoji="1" lang="en-US" altLang="ja-JP" dirty="0" smtClean="0"/>
                      </a:br>
                      <a:r>
                        <a:rPr kumimoji="1" lang="ja-JP" altLang="en-US" dirty="0" smtClean="0"/>
                        <a:t>など</a:t>
                      </a:r>
                      <a:endParaRPr kumimoji="1" lang="en-US" altLang="ja-JP" dirty="0" smtClean="0"/>
                    </a:p>
                  </a:txBody>
                  <a:tcPr/>
                </a:tc>
              </a:tr>
              <a:tr h="370840">
                <a:tc>
                  <a:txBody>
                    <a:bodyPr/>
                    <a:lstStyle/>
                    <a:p>
                      <a:r>
                        <a:rPr kumimoji="1" lang="ja-JP" altLang="en-US" dirty="0" smtClean="0"/>
                        <a:t>ワークフローの追加開発</a:t>
                      </a:r>
                      <a:endParaRPr kumimoji="1" lang="en-US" altLang="ja-JP" dirty="0" smtClean="0"/>
                    </a:p>
                  </a:txBody>
                  <a:tcPr/>
                </a:tc>
                <a:tc>
                  <a:txBody>
                    <a:bodyPr/>
                    <a:lstStyle/>
                    <a:p>
                      <a:r>
                        <a:rPr kumimoji="1" lang="en-US" altLang="ja-JP" dirty="0" smtClean="0"/>
                        <a:t>SharePoint Designer</a:t>
                      </a:r>
                      <a:r>
                        <a:rPr kumimoji="1" lang="ja-JP" altLang="en-US" dirty="0" smtClean="0"/>
                        <a:t>や</a:t>
                      </a:r>
                      <a:r>
                        <a:rPr kumimoji="1" lang="en-US" altLang="ja-JP" dirty="0" smtClean="0"/>
                        <a:t>Visual Studio 2005</a:t>
                      </a:r>
                      <a:r>
                        <a:rPr kumimoji="1" lang="ja-JP" altLang="en-US" dirty="0" smtClean="0"/>
                        <a:t>以降を使ってワークフローを開発し、</a:t>
                      </a:r>
                      <a:r>
                        <a:rPr kumimoji="1" lang="en-US" altLang="ja-JP" dirty="0" smtClean="0"/>
                        <a:t>SharePoint</a:t>
                      </a:r>
                      <a:r>
                        <a:rPr kumimoji="1" lang="ja-JP" altLang="en-US" dirty="0" smtClean="0"/>
                        <a:t>にアドインできる</a:t>
                      </a:r>
                      <a:endParaRPr kumimoji="1" lang="ja-JP" altLang="en-US" dirty="0"/>
                    </a:p>
                  </a:txBody>
                  <a:tcPr/>
                </a:tc>
              </a:tr>
              <a:tr h="370840">
                <a:tc>
                  <a:txBody>
                    <a:bodyPr/>
                    <a:lstStyle/>
                    <a:p>
                      <a:r>
                        <a:rPr kumimoji="1" lang="ja-JP" altLang="en-US" dirty="0" smtClean="0"/>
                        <a:t>フォーム</a:t>
                      </a:r>
                      <a:endParaRPr kumimoji="1" lang="en-US" altLang="ja-JP" dirty="0" smtClean="0"/>
                    </a:p>
                  </a:txBody>
                  <a:tcPr/>
                </a:tc>
                <a:tc>
                  <a:txBody>
                    <a:bodyPr/>
                    <a:lstStyle/>
                    <a:p>
                      <a:r>
                        <a:rPr kumimoji="1" lang="en-US" altLang="ja-JP" dirty="0" smtClean="0"/>
                        <a:t>InfoPath2007</a:t>
                      </a:r>
                      <a:r>
                        <a:rPr kumimoji="1" lang="ja-JP" altLang="en-US" dirty="0" smtClean="0"/>
                        <a:t>で作成したフォームを通して</a:t>
                      </a:r>
                      <a:r>
                        <a:rPr kumimoji="1" lang="en-US" altLang="ja-JP" dirty="0" smtClean="0"/>
                        <a:t>SharePoint</a:t>
                      </a:r>
                      <a:r>
                        <a:rPr kumimoji="1" lang="ja-JP" altLang="en-US" dirty="0" smtClean="0"/>
                        <a:t>にデータを登録することができる</a:t>
                      </a:r>
                      <a:endParaRPr kumimoji="1" lang="ja-JP" altLang="en-US" dirty="0"/>
                    </a:p>
                  </a:txBody>
                  <a:tcPr/>
                </a:tc>
              </a:tr>
              <a:tr h="370840">
                <a:tc>
                  <a:txBody>
                    <a:bodyPr/>
                    <a:lstStyle/>
                    <a:p>
                      <a:r>
                        <a:rPr kumimoji="1" lang="en-US" altLang="ja-JP" dirty="0" smtClean="0"/>
                        <a:t>InfoPath</a:t>
                      </a:r>
                      <a:r>
                        <a:rPr kumimoji="1" lang="ja-JP" altLang="en-US" dirty="0" smtClean="0"/>
                        <a:t>統合</a:t>
                      </a:r>
                      <a:endParaRPr kumimoji="1" lang="en-US" altLang="ja-JP" dirty="0" smtClean="0"/>
                    </a:p>
                  </a:txBody>
                  <a:tcPr/>
                </a:tc>
                <a:tc>
                  <a:txBody>
                    <a:bodyPr/>
                    <a:lstStyle/>
                    <a:p>
                      <a:r>
                        <a:rPr kumimoji="1" lang="en-US" altLang="ja-JP" dirty="0" smtClean="0"/>
                        <a:t>Forms Service</a:t>
                      </a:r>
                      <a:r>
                        <a:rPr kumimoji="1" lang="ja-JP" altLang="en-US" dirty="0" smtClean="0"/>
                        <a:t>により、</a:t>
                      </a:r>
                      <a:r>
                        <a:rPr kumimoji="1" lang="en-US" altLang="ja-JP" dirty="0" smtClean="0"/>
                        <a:t>InfoPath2007</a:t>
                      </a:r>
                      <a:r>
                        <a:rPr kumimoji="1" lang="ja-JP" altLang="en-US" dirty="0" smtClean="0"/>
                        <a:t>クライアントがない環境でも</a:t>
                      </a:r>
                      <a:r>
                        <a:rPr kumimoji="1" lang="en-US" altLang="ja-JP" dirty="0" smtClean="0"/>
                        <a:t>InfoPath</a:t>
                      </a:r>
                      <a:r>
                        <a:rPr kumimoji="1" lang="ja-JP" altLang="en-US" dirty="0" smtClean="0"/>
                        <a:t>と同程度のフォームを利用することができる</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lang="en-US" altLang="ja-JP" dirty="0" smtClean="0"/>
              <a:t>– Business Intelligence</a:t>
            </a:r>
            <a:r>
              <a:rPr kumimoji="0" lang="en-US" altLang="ja-JP" dirty="0" smtClean="0">
                <a:solidFill>
                  <a:schemeClr val="tx1"/>
                </a:solidFill>
                <a:cs typeface="Arial" pitchFamily="34" charset="0"/>
              </a:rPr>
              <a:t> -</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意思決定者を支援するダッシュボードを提供</a:t>
            </a:r>
            <a:endParaRPr kumimoji="1" lang="ja-JP" altLang="en-US" dirty="0"/>
          </a:p>
        </p:txBody>
      </p:sp>
      <p:graphicFrame>
        <p:nvGraphicFramePr>
          <p:cNvPr id="4" name="表 3"/>
          <p:cNvGraphicFramePr>
            <a:graphicFrameLocks noGrp="1"/>
          </p:cNvGraphicFramePr>
          <p:nvPr/>
        </p:nvGraphicFramePr>
        <p:xfrm>
          <a:off x="409518" y="1647826"/>
          <a:ext cx="8178912" cy="202184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en-US" altLang="ja-JP" dirty="0" smtClean="0"/>
                        <a:t>KPI </a:t>
                      </a:r>
                      <a:r>
                        <a:rPr kumimoji="1" lang="ja-JP" altLang="en-US" dirty="0" smtClean="0"/>
                        <a:t>リスト</a:t>
                      </a:r>
                      <a:endParaRPr kumimoji="1" lang="en-US" altLang="ja-JP" dirty="0" smtClean="0"/>
                    </a:p>
                  </a:txBody>
                  <a:tcPr/>
                </a:tc>
                <a:tc>
                  <a:txBody>
                    <a:bodyPr/>
                    <a:lstStyle/>
                    <a:p>
                      <a:r>
                        <a:rPr kumimoji="1" lang="ja-JP" altLang="en-US" dirty="0" smtClean="0"/>
                        <a:t>ノンプログラミングで</a:t>
                      </a:r>
                      <a:r>
                        <a:rPr kumimoji="1" lang="en-US" altLang="ja-JP" dirty="0" smtClean="0"/>
                        <a:t>SharePoint</a:t>
                      </a:r>
                      <a:r>
                        <a:rPr kumimoji="1" lang="ja-JP" altLang="en-US" dirty="0" smtClean="0"/>
                        <a:t>や</a:t>
                      </a:r>
                      <a:r>
                        <a:rPr kumimoji="1" lang="en-US" altLang="ja-JP" dirty="0" smtClean="0"/>
                        <a:t>SQL</a:t>
                      </a:r>
                      <a:r>
                        <a:rPr kumimoji="1" lang="en-US" altLang="ja-JP" baseline="0" dirty="0" smtClean="0"/>
                        <a:t> Server Analyses Service</a:t>
                      </a:r>
                      <a:r>
                        <a:rPr kumimoji="1" lang="ja-JP" altLang="en-US" baseline="0" dirty="0" smtClean="0"/>
                        <a:t>の情報を視覚的に表示する</a:t>
                      </a:r>
                      <a:endParaRPr kumimoji="1" lang="en-US" altLang="ja-JP" dirty="0" smtClean="0"/>
                    </a:p>
                  </a:txBody>
                  <a:tcPr/>
                </a:tc>
              </a:tr>
              <a:tr h="370840">
                <a:tc>
                  <a:txBody>
                    <a:bodyPr/>
                    <a:lstStyle/>
                    <a:p>
                      <a:r>
                        <a:rPr kumimoji="1" lang="en-US" altLang="ja-JP" dirty="0" smtClean="0"/>
                        <a:t>Excel Service</a:t>
                      </a:r>
                    </a:p>
                  </a:txBody>
                  <a:tcPr/>
                </a:tc>
                <a:tc>
                  <a:txBody>
                    <a:bodyPr/>
                    <a:lstStyle/>
                    <a:p>
                      <a:r>
                        <a:rPr kumimoji="1" lang="en-US" altLang="ja-JP" dirty="0" smtClean="0"/>
                        <a:t>Excel</a:t>
                      </a:r>
                      <a:r>
                        <a:rPr kumimoji="1" lang="ja-JP" altLang="en-US" dirty="0" smtClean="0"/>
                        <a:t>で作成した表やグラフを</a:t>
                      </a:r>
                      <a:r>
                        <a:rPr kumimoji="1" lang="en-US" altLang="ja-JP" dirty="0" smtClean="0"/>
                        <a:t>Web Service</a:t>
                      </a:r>
                      <a:r>
                        <a:rPr kumimoji="1" lang="ja-JP" altLang="en-US" dirty="0" smtClean="0"/>
                        <a:t>として利用する</a:t>
                      </a:r>
                      <a:endParaRPr kumimoji="1" lang="ja-JP" altLang="en-US" dirty="0"/>
                    </a:p>
                  </a:txBody>
                  <a:tcPr/>
                </a:tc>
              </a:tr>
              <a:tr h="370840">
                <a:tc>
                  <a:txBody>
                    <a:bodyPr/>
                    <a:lstStyle/>
                    <a:p>
                      <a:r>
                        <a:rPr kumimoji="1" lang="en-US" altLang="ja-JP" dirty="0" smtClean="0"/>
                        <a:t>Report Center</a:t>
                      </a:r>
                    </a:p>
                  </a:txBody>
                  <a:tcPr/>
                </a:tc>
                <a:tc>
                  <a:txBody>
                    <a:bodyPr/>
                    <a:lstStyle/>
                    <a:p>
                      <a:r>
                        <a:rPr kumimoji="1" lang="en-US" altLang="ja-JP" dirty="0" smtClean="0"/>
                        <a:t>SQL Server Reporting Service</a:t>
                      </a:r>
                      <a:r>
                        <a:rPr kumimoji="1" lang="ja-JP" altLang="en-US" dirty="0" smtClean="0"/>
                        <a:t>と連携しポータル上にレポートを表示する</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の基盤　</a:t>
            </a:r>
            <a:r>
              <a:rPr lang="en-US" altLang="ja-JP" dirty="0" smtClean="0"/>
              <a:t>-Core Service</a:t>
            </a:r>
            <a:r>
              <a:rPr kumimoji="0" lang="en-US" altLang="ja-JP" dirty="0" smtClean="0">
                <a:solidFill>
                  <a:schemeClr val="tx1"/>
                </a:solidFill>
                <a:cs typeface="Arial" pitchFamily="34" charset="0"/>
              </a:rPr>
              <a: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SharePoint</a:t>
            </a:r>
            <a:r>
              <a:rPr kumimoji="1" lang="ja-JP" altLang="en-US" dirty="0" smtClean="0"/>
              <a:t>テクノロジのベースとなる機能群</a:t>
            </a:r>
            <a:endParaRPr kumimoji="1" lang="ja-JP" altLang="en-US" dirty="0"/>
          </a:p>
        </p:txBody>
      </p:sp>
      <p:graphicFrame>
        <p:nvGraphicFramePr>
          <p:cNvPr id="4" name="表 3"/>
          <p:cNvGraphicFramePr>
            <a:graphicFrameLocks noGrp="1"/>
          </p:cNvGraphicFramePr>
          <p:nvPr/>
        </p:nvGraphicFramePr>
        <p:xfrm>
          <a:off x="409518" y="1647826"/>
          <a:ext cx="8178912" cy="239268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ja-JP" altLang="en-US" dirty="0" smtClean="0"/>
                        <a:t>セキュリティ</a:t>
                      </a:r>
                      <a:endParaRPr kumimoji="1" lang="en-US" altLang="ja-JP" dirty="0" smtClean="0"/>
                    </a:p>
                  </a:txBody>
                  <a:tcPr/>
                </a:tc>
                <a:tc>
                  <a:txBody>
                    <a:bodyPr/>
                    <a:lstStyle/>
                    <a:p>
                      <a:r>
                        <a:rPr kumimoji="1" lang="en-US" altLang="ja-JP" dirty="0" smtClean="0"/>
                        <a:t>Active Directory</a:t>
                      </a:r>
                      <a:r>
                        <a:rPr kumimoji="1" lang="ja-JP" altLang="en-US" dirty="0" smtClean="0"/>
                        <a:t>のユーザー、セキュリティグループとの統合</a:t>
                      </a:r>
                      <a:r>
                        <a:rPr kumimoji="1" lang="en-US" altLang="ja-JP" dirty="0" smtClean="0"/>
                        <a:t/>
                      </a:r>
                      <a:br>
                        <a:rPr kumimoji="1" lang="en-US" altLang="ja-JP" dirty="0" smtClean="0"/>
                      </a:br>
                      <a:r>
                        <a:rPr kumimoji="1" lang="ja-JP" altLang="en-US" dirty="0" smtClean="0"/>
                        <a:t>ロールベース及びアクセス許可レベルによるセキュリティ</a:t>
                      </a:r>
                      <a:endParaRPr kumimoji="1" lang="en-US" altLang="ja-JP" dirty="0" smtClean="0"/>
                    </a:p>
                  </a:txBody>
                  <a:tcPr/>
                </a:tc>
              </a:tr>
              <a:tr h="370840">
                <a:tc>
                  <a:txBody>
                    <a:bodyPr/>
                    <a:lstStyle/>
                    <a:p>
                      <a:r>
                        <a:rPr kumimoji="1" lang="ja-JP" altLang="en-US" dirty="0" smtClean="0"/>
                        <a:t>サイトモデル</a:t>
                      </a:r>
                      <a:endParaRPr kumimoji="1" lang="en-US" altLang="ja-JP" dirty="0" smtClean="0"/>
                    </a:p>
                  </a:txBody>
                  <a:tcPr/>
                </a:tc>
                <a:tc>
                  <a:txBody>
                    <a:bodyPr/>
                    <a:lstStyle/>
                    <a:p>
                      <a:r>
                        <a:rPr kumimoji="1" lang="ja-JP" altLang="en-US" dirty="0" smtClean="0"/>
                        <a:t>階層的なサイト構造</a:t>
                      </a:r>
                      <a:endParaRPr kumimoji="1" lang="ja-JP" altLang="en-US" dirty="0"/>
                    </a:p>
                  </a:txBody>
                  <a:tcPr/>
                </a:tc>
              </a:tr>
              <a:tr h="370840">
                <a:tc>
                  <a:txBody>
                    <a:bodyPr/>
                    <a:lstStyle/>
                    <a:p>
                      <a:r>
                        <a:rPr kumimoji="1" lang="ja-JP" altLang="en-US" dirty="0" smtClean="0"/>
                        <a:t>管理</a:t>
                      </a:r>
                      <a:endParaRPr kumimoji="1" lang="en-US" altLang="ja-JP" dirty="0" smtClean="0"/>
                    </a:p>
                  </a:txBody>
                  <a:tcPr/>
                </a:tc>
                <a:tc>
                  <a:txBody>
                    <a:bodyPr/>
                    <a:lstStyle/>
                    <a:p>
                      <a:r>
                        <a:rPr kumimoji="1" lang="ja-JP" altLang="en-US" dirty="0" smtClean="0"/>
                        <a:t>全体管理サイトによる集中管理</a:t>
                      </a:r>
                      <a:r>
                        <a:rPr kumimoji="1" lang="en-US" altLang="ja-JP" dirty="0" smtClean="0"/>
                        <a:t/>
                      </a:r>
                      <a:br>
                        <a:rPr kumimoji="1" lang="en-US" altLang="ja-JP" dirty="0" smtClean="0"/>
                      </a:br>
                      <a:r>
                        <a:rPr kumimoji="1" lang="ja-JP" altLang="en-US" dirty="0" smtClean="0"/>
                        <a:t>管理機能のアドイン</a:t>
                      </a:r>
                      <a:endParaRPr kumimoji="1" lang="ja-JP" altLang="en-US" dirty="0"/>
                    </a:p>
                  </a:txBody>
                  <a:tcPr/>
                </a:tc>
              </a:tr>
              <a:tr h="370840">
                <a:tc>
                  <a:txBody>
                    <a:bodyPr/>
                    <a:lstStyle/>
                    <a:p>
                      <a:r>
                        <a:rPr kumimoji="1" lang="en-US" altLang="ja-JP" dirty="0" smtClean="0"/>
                        <a:t>API</a:t>
                      </a:r>
                    </a:p>
                  </a:txBody>
                  <a:tcPr/>
                </a:tc>
                <a:tc>
                  <a:txBody>
                    <a:bodyPr/>
                    <a:lstStyle/>
                    <a:p>
                      <a:r>
                        <a:rPr kumimoji="1" lang="en-US" altLang="ja-JP" dirty="0" smtClean="0"/>
                        <a:t>SharePoint</a:t>
                      </a:r>
                      <a:r>
                        <a:rPr kumimoji="1" lang="ja-JP" altLang="en-US" dirty="0" smtClean="0"/>
                        <a:t>の多数の操作を</a:t>
                      </a:r>
                      <a:r>
                        <a:rPr kumimoji="1" lang="en-US" altLang="ja-JP" dirty="0" smtClean="0"/>
                        <a:t>API</a:t>
                      </a:r>
                      <a:r>
                        <a:rPr kumimoji="1" lang="ja-JP" altLang="en-US" dirty="0" smtClean="0"/>
                        <a:t>として提供</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Edition </a:t>
            </a:r>
            <a:r>
              <a:rPr kumimoji="1" lang="ja-JP" altLang="en-US" dirty="0" smtClean="0"/>
              <a:t>と機能</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SharePoint</a:t>
            </a:r>
            <a:r>
              <a:rPr lang="ja-JP" altLang="en-US" dirty="0" smtClean="0"/>
              <a:t>関連のサーバーには以下のようなエディションが用意されており、用途に応じて選択することができる。</a:t>
            </a:r>
            <a:endParaRPr kumimoji="1" lang="ja-JP" altLang="en-US" dirty="0"/>
          </a:p>
        </p:txBody>
      </p:sp>
      <p:graphicFrame>
        <p:nvGraphicFramePr>
          <p:cNvPr id="4" name="表 3"/>
          <p:cNvGraphicFramePr>
            <a:graphicFrameLocks noGrp="1"/>
          </p:cNvGraphicFramePr>
          <p:nvPr/>
        </p:nvGraphicFramePr>
        <p:xfrm>
          <a:off x="482544" y="2445733"/>
          <a:ext cx="8069379" cy="3210560"/>
        </p:xfrm>
        <a:graphic>
          <a:graphicData uri="http://schemas.openxmlformats.org/drawingml/2006/table">
            <a:tbl>
              <a:tblPr firstRow="1" bandRow="1">
                <a:tableStyleId>{21E4AEA4-8DFA-4A89-87EB-49C32662AFE0}</a:tableStyleId>
              </a:tblPr>
              <a:tblGrid>
                <a:gridCol w="2519397"/>
                <a:gridCol w="924997"/>
                <a:gridCol w="924997"/>
                <a:gridCol w="924997"/>
                <a:gridCol w="924997"/>
                <a:gridCol w="924997"/>
                <a:gridCol w="924997"/>
              </a:tblGrid>
              <a:tr h="370840">
                <a:tc>
                  <a:txBody>
                    <a:bodyPr/>
                    <a:lstStyle/>
                    <a:p>
                      <a:r>
                        <a:rPr kumimoji="1" lang="en-US" altLang="ja-JP" dirty="0" smtClean="0"/>
                        <a:t>Edition</a:t>
                      </a:r>
                      <a:endParaRPr kumimoji="1" lang="ja-JP" altLang="en-US" dirty="0"/>
                    </a:p>
                  </a:txBody>
                  <a:tcPr/>
                </a:tc>
                <a:tc>
                  <a:txBody>
                    <a:bodyPr/>
                    <a:lstStyle/>
                    <a:p>
                      <a:pPr algn="ctr"/>
                      <a:r>
                        <a:rPr kumimoji="1" lang="en-US" altLang="ja-JP" dirty="0" err="1" smtClean="0"/>
                        <a:t>Collabo</a:t>
                      </a:r>
                      <a:endParaRPr kumimoji="1" lang="ja-JP" altLang="en-US" dirty="0"/>
                    </a:p>
                  </a:txBody>
                  <a:tcPr/>
                </a:tc>
                <a:tc>
                  <a:txBody>
                    <a:bodyPr/>
                    <a:lstStyle/>
                    <a:p>
                      <a:pPr algn="ctr"/>
                      <a:r>
                        <a:rPr kumimoji="1" lang="en-US" altLang="ja-JP" dirty="0" smtClean="0"/>
                        <a:t>People</a:t>
                      </a:r>
                      <a:endParaRPr kumimoji="1" lang="ja-JP" altLang="en-US" dirty="0"/>
                    </a:p>
                  </a:txBody>
                  <a:tcPr/>
                </a:tc>
                <a:tc>
                  <a:txBody>
                    <a:bodyPr/>
                    <a:lstStyle/>
                    <a:p>
                      <a:pPr algn="ctr"/>
                      <a:r>
                        <a:rPr kumimoji="1" lang="en-US" altLang="ja-JP" dirty="0" smtClean="0"/>
                        <a:t>Search</a:t>
                      </a:r>
                      <a:endParaRPr kumimoji="1" lang="ja-JP" altLang="en-US" dirty="0"/>
                    </a:p>
                  </a:txBody>
                  <a:tcPr/>
                </a:tc>
                <a:tc>
                  <a:txBody>
                    <a:bodyPr/>
                    <a:lstStyle/>
                    <a:p>
                      <a:pPr algn="ctr"/>
                      <a:r>
                        <a:rPr kumimoji="1" lang="en-US" altLang="ja-JP" dirty="0" smtClean="0"/>
                        <a:t>ECM</a:t>
                      </a:r>
                      <a:endParaRPr kumimoji="1" lang="ja-JP" altLang="en-US" dirty="0"/>
                    </a:p>
                  </a:txBody>
                  <a:tcPr/>
                </a:tc>
                <a:tc>
                  <a:txBody>
                    <a:bodyPr/>
                    <a:lstStyle/>
                    <a:p>
                      <a:pPr algn="ctr"/>
                      <a:r>
                        <a:rPr kumimoji="1" lang="en-US" altLang="ja-JP" dirty="0" smtClean="0"/>
                        <a:t>BP</a:t>
                      </a:r>
                      <a:endParaRPr kumimoji="1" lang="ja-JP" altLang="en-US" dirty="0"/>
                    </a:p>
                  </a:txBody>
                  <a:tcPr/>
                </a:tc>
                <a:tc>
                  <a:txBody>
                    <a:bodyPr/>
                    <a:lstStyle/>
                    <a:p>
                      <a:pPr algn="ctr"/>
                      <a:r>
                        <a:rPr kumimoji="1" lang="en-US" altLang="ja-JP" dirty="0" smtClean="0"/>
                        <a:t>BI</a:t>
                      </a:r>
                      <a:endParaRPr kumimoji="1" lang="ja-JP" altLang="en-US" dirty="0"/>
                    </a:p>
                  </a:txBody>
                  <a:tcPr/>
                </a:tc>
              </a:tr>
              <a:tr h="370840">
                <a:tc>
                  <a:txBody>
                    <a:bodyPr/>
                    <a:lstStyle/>
                    <a:p>
                      <a:r>
                        <a:rPr kumimoji="1" lang="en-US" altLang="ja-JP" dirty="0" smtClean="0"/>
                        <a:t>Windows SharePoint Services 3.0</a:t>
                      </a:r>
                      <a:endParaRPr kumimoji="1" lang="ja-JP" altLang="en-US" dirty="0"/>
                    </a:p>
                  </a:txBody>
                  <a:tcPr/>
                </a:tc>
                <a:tc>
                  <a:txBody>
                    <a:bodyPr/>
                    <a:lstStyle/>
                    <a:p>
                      <a:pPr algn="ctr"/>
                      <a:r>
                        <a:rPr kumimoji="1" lang="ja-JP" altLang="en-US" dirty="0" smtClean="0"/>
                        <a:t>○</a:t>
                      </a: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r>
              <a:tr h="370840">
                <a:tc>
                  <a:txBody>
                    <a:bodyPr/>
                    <a:lstStyle/>
                    <a:p>
                      <a:r>
                        <a:rPr kumimoji="1" lang="en-US" altLang="ja-JP" dirty="0" smtClean="0"/>
                        <a:t>SharePoint Server 2007 Standard CAL</a:t>
                      </a:r>
                      <a:endParaRPr kumimoji="1" lang="ja-JP" altLang="en-US" dirty="0"/>
                    </a:p>
                  </a:txBody>
                  <a:tcP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r>
              <a:tr h="370840">
                <a:tc>
                  <a:txBody>
                    <a:bodyPr/>
                    <a:lstStyle/>
                    <a:p>
                      <a:r>
                        <a:rPr kumimoji="1" lang="en-US" altLang="ja-JP" dirty="0" smtClean="0"/>
                        <a:t>SharePoint Server 2007 Enterprise</a:t>
                      </a:r>
                      <a:r>
                        <a:rPr kumimoji="1" lang="en-US" altLang="ja-JP" baseline="0" dirty="0" smtClean="0"/>
                        <a:t> CAL</a:t>
                      </a:r>
                      <a:br>
                        <a:rPr kumimoji="1" lang="en-US" altLang="ja-JP" baseline="0" dirty="0" smtClean="0"/>
                      </a:br>
                      <a:r>
                        <a:rPr kumimoji="1" lang="ja-JP" altLang="en-US" baseline="0" dirty="0" smtClean="0"/>
                        <a:t>または</a:t>
                      </a:r>
                      <a:endParaRPr kumimoji="1" lang="en-US" altLang="ja-JP" baseline="0" dirty="0" smtClean="0"/>
                    </a:p>
                    <a:p>
                      <a:r>
                        <a:rPr kumimoji="1" lang="en-US" altLang="ja-JP" baseline="0" dirty="0" smtClean="0"/>
                        <a:t>for Internet sites</a:t>
                      </a:r>
                      <a:endParaRPr kumimoji="1" lang="ja-JP" altLang="en-US" dirty="0"/>
                    </a:p>
                  </a:txBody>
                  <a:tcP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tr>
              <a:tr h="370840">
                <a:tc>
                  <a:txBody>
                    <a:bodyPr/>
                    <a:lstStyle/>
                    <a:p>
                      <a:r>
                        <a:rPr kumimoji="1" lang="en-US" altLang="ja-JP" dirty="0" smtClean="0"/>
                        <a:t>Search Server 2008</a:t>
                      </a:r>
                      <a:endParaRPr kumimoji="1" lang="ja-JP" altLang="en-US" dirty="0"/>
                    </a:p>
                  </a:txBody>
                  <a:tcP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r>
                        <a:rPr kumimoji="1" lang="ja-JP" altLang="en-US" dirty="0" smtClean="0"/>
                        <a:t>○</a:t>
                      </a: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4400" dirty="0" smtClean="0"/>
              <a:t>Section 2</a:t>
            </a:r>
            <a:br>
              <a:rPr kumimoji="1" lang="en-US" altLang="ja-JP" sz="4400" dirty="0" smtClean="0"/>
            </a:br>
            <a:r>
              <a:rPr kumimoji="1" lang="ja-JP" altLang="en-US" sz="4400" dirty="0" smtClean="0"/>
              <a:t>今回のお題</a:t>
            </a:r>
            <a:r>
              <a:rPr kumimoji="1" lang="en-US" altLang="ja-JP" sz="4400" dirty="0" smtClean="0"/>
              <a:t/>
            </a:r>
            <a:br>
              <a:rPr kumimoji="1" lang="en-US" altLang="ja-JP" sz="4400" dirty="0" smtClean="0"/>
            </a:br>
            <a:r>
              <a:rPr kumimoji="1" lang="en-US" altLang="ja-JP" sz="4400" dirty="0" smtClean="0"/>
              <a:t>-</a:t>
            </a:r>
            <a:r>
              <a:rPr kumimoji="1" lang="ja-JP" altLang="en-US" sz="4400" dirty="0" smtClean="0"/>
              <a:t>コミュニティサイトを作ろう</a:t>
            </a:r>
            <a:r>
              <a:rPr kumimoji="1" lang="en-US" altLang="ja-JP" sz="4400" dirty="0" smtClean="0"/>
              <a:t>-</a:t>
            </a:r>
            <a:endParaRPr kumimoji="1" lang="ja-JP" altLang="en-US"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コミュニティサイトの要件</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要件</a:t>
            </a:r>
            <a:endParaRPr kumimoji="1" lang="en-US" altLang="ja-JP" dirty="0" smtClean="0"/>
          </a:p>
          <a:p>
            <a:pPr lvl="1"/>
            <a:r>
              <a:rPr kumimoji="1" lang="en-US" altLang="ja-JP" dirty="0" smtClean="0"/>
              <a:t>OS</a:t>
            </a:r>
            <a:r>
              <a:rPr kumimoji="1" lang="ja-JP" altLang="en-US" dirty="0" smtClean="0"/>
              <a:t>は</a:t>
            </a:r>
            <a:r>
              <a:rPr lang="ja-JP" altLang="en-US" dirty="0" smtClean="0"/>
              <a:t>あるので、それ以外の</a:t>
            </a:r>
            <a:r>
              <a:rPr kumimoji="1" lang="ja-JP" altLang="en-US" dirty="0" smtClean="0"/>
              <a:t>追加コストなしでコミュニティサイトを作りたい</a:t>
            </a:r>
            <a:endParaRPr kumimoji="1" lang="en-US" altLang="ja-JP" dirty="0" smtClean="0"/>
          </a:p>
          <a:p>
            <a:pPr lvl="1"/>
            <a:r>
              <a:rPr kumimoji="1" lang="ja-JP" altLang="en-US" dirty="0" smtClean="0"/>
              <a:t>メンバーにニュースやイベント情報を発信したい</a:t>
            </a:r>
            <a:endParaRPr kumimoji="1" lang="en-US" altLang="ja-JP" dirty="0" smtClean="0"/>
          </a:p>
          <a:p>
            <a:pPr lvl="1"/>
            <a:r>
              <a:rPr kumimoji="1" lang="ja-JP" altLang="en-US" dirty="0" smtClean="0"/>
              <a:t>管理者のブログコーナーがほしい</a:t>
            </a:r>
            <a:endParaRPr kumimoji="1" lang="en-US" altLang="ja-JP" dirty="0" smtClean="0"/>
          </a:p>
          <a:p>
            <a:pPr lvl="1"/>
            <a:r>
              <a:rPr lang="en-US" altLang="ja-JP" dirty="0" smtClean="0"/>
              <a:t>Wiki</a:t>
            </a:r>
            <a:r>
              <a:rPr lang="ja-JP" altLang="en-US" dirty="0" smtClean="0"/>
              <a:t>を使ってみんなで情報を充実させていきたい</a:t>
            </a:r>
            <a:endParaRPr kumimoji="1" lang="en-US" altLang="ja-JP" dirty="0" smtClean="0"/>
          </a:p>
          <a:p>
            <a:pPr lvl="1"/>
            <a:r>
              <a:rPr lang="ja-JP" altLang="en-US" dirty="0" smtClean="0"/>
              <a:t>メンバー同士がディスカッションする場がほしい</a:t>
            </a:r>
            <a:endParaRPr kumimoji="1" lang="en-US" altLang="ja-JP" dirty="0" smtClean="0"/>
          </a:p>
          <a:p>
            <a:pPr lvl="1"/>
            <a:r>
              <a:rPr lang="ja-JP" altLang="en-US" dirty="0" smtClean="0"/>
              <a:t>ワークグループ内で使用する</a:t>
            </a:r>
            <a:endParaRPr kumimoji="1" lang="en-US" altLang="ja-JP" dirty="0" smtClean="0"/>
          </a:p>
          <a:p>
            <a:endParaRPr kumimoji="1" lang="ja-JP" altLang="en-US" dirty="0"/>
          </a:p>
        </p:txBody>
      </p:sp>
      <p:sp>
        <p:nvSpPr>
          <p:cNvPr id="5" name="正方形/長方形 4"/>
          <p:cNvSpPr/>
          <p:nvPr/>
        </p:nvSpPr>
        <p:spPr>
          <a:xfrm>
            <a:off x="1504908" y="4706955"/>
            <a:ext cx="6097671" cy="914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こんな時は</a:t>
            </a:r>
            <a:r>
              <a:rPr kumimoji="1" lang="en-US" altLang="ja-JP" sz="2400" dirty="0" smtClean="0"/>
              <a:t>WSS</a:t>
            </a:r>
            <a:r>
              <a:rPr kumimoji="1" lang="ja-JP" altLang="en-US" sz="2400" dirty="0" smtClean="0"/>
              <a:t>を使いましょう</a:t>
            </a:r>
            <a:endParaRPr kumimoji="1" lang="ja-JP"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４</a:t>
            </a:r>
            <a:r>
              <a:rPr kumimoji="1" lang="ja-JP" altLang="en-US" dirty="0" smtClean="0"/>
              <a:t>ステップ</a:t>
            </a:r>
            <a:r>
              <a:rPr kumimoji="1" lang="ja-JP" altLang="en-US" dirty="0" smtClean="0"/>
              <a:t>でコミュニティサイトを構築しよう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ステップ１：サイトマップ作成</a:t>
            </a:r>
            <a:endParaRPr kumimoji="1" lang="en-US" altLang="ja-JP" dirty="0" smtClean="0"/>
          </a:p>
          <a:p>
            <a:pPr lvl="1"/>
            <a:r>
              <a:rPr kumimoji="1" lang="ja-JP" altLang="en-US" dirty="0" smtClean="0"/>
              <a:t>まずはサイトマップを作り、どこに何を置くか決定しよう。</a:t>
            </a:r>
            <a:endParaRPr kumimoji="1" lang="en-US" altLang="ja-JP" dirty="0" smtClean="0"/>
          </a:p>
          <a:p>
            <a:pPr lvl="1"/>
            <a:r>
              <a:rPr lang="ja-JP" altLang="en-US" dirty="0" smtClean="0"/>
              <a:t>サイトマップ作成は</a:t>
            </a:r>
            <a:r>
              <a:rPr lang="en-US" altLang="ja-JP" dirty="0" smtClean="0"/>
              <a:t>Visio</a:t>
            </a:r>
            <a:r>
              <a:rPr lang="ja-JP" altLang="en-US" dirty="0" smtClean="0"/>
              <a:t>が便利です。</a:t>
            </a:r>
            <a:endParaRPr lang="en-US" altLang="ja-JP" dirty="0" smtClean="0"/>
          </a:p>
          <a:p>
            <a:r>
              <a:rPr kumimoji="1" lang="ja-JP" altLang="en-US" dirty="0" smtClean="0"/>
              <a:t>ステップ２：サイトコレクション作成</a:t>
            </a:r>
            <a:endParaRPr kumimoji="1" lang="en-US" altLang="ja-JP" dirty="0" smtClean="0"/>
          </a:p>
          <a:p>
            <a:pPr lvl="1"/>
            <a:r>
              <a:rPr lang="ja-JP" altLang="en-US" dirty="0" smtClean="0"/>
              <a:t>サイトの用途に合わせてテンプレートを選択し、サイトコレクション作成しよう。</a:t>
            </a:r>
            <a:endParaRPr lang="en-US" altLang="ja-JP" dirty="0" smtClean="0"/>
          </a:p>
          <a:p>
            <a:r>
              <a:rPr kumimoji="1" lang="ja-JP" altLang="en-US" dirty="0" smtClean="0"/>
              <a:t>ステップ３：サイト、リスト作成</a:t>
            </a:r>
            <a:endParaRPr kumimoji="1" lang="en-US" altLang="ja-JP" dirty="0" smtClean="0"/>
          </a:p>
          <a:p>
            <a:pPr lvl="1"/>
            <a:r>
              <a:rPr lang="ja-JP" altLang="en-US" dirty="0" smtClean="0"/>
              <a:t>サイトマップに合わせてサイトやリストを作成しよう。</a:t>
            </a:r>
            <a:endParaRPr lang="en-US" altLang="ja-JP" dirty="0" smtClean="0"/>
          </a:p>
          <a:p>
            <a:r>
              <a:rPr kumimoji="1" lang="ja-JP" altLang="en-US" dirty="0" smtClean="0"/>
              <a:t>ステップ４：メンバー登録</a:t>
            </a:r>
            <a:endParaRPr kumimoji="1" lang="en-US" altLang="ja-JP" dirty="0" smtClean="0"/>
          </a:p>
          <a:p>
            <a:pPr lvl="1"/>
            <a:r>
              <a:rPr lang="ja-JP" altLang="en-US" dirty="0" smtClean="0"/>
              <a:t>ワークグループのユーザーをサイトに登録しよう。</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4400" dirty="0" smtClean="0"/>
              <a:t>Section 3</a:t>
            </a:r>
            <a:br>
              <a:rPr kumimoji="1" lang="en-US" altLang="ja-JP" sz="4400" dirty="0" smtClean="0"/>
            </a:br>
            <a:r>
              <a:rPr kumimoji="1" lang="ja-JP" altLang="en-US" sz="4400" dirty="0" smtClean="0"/>
              <a:t>機能説明</a:t>
            </a:r>
            <a:endParaRPr kumimoji="1" lang="ja-JP" alt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自己紹介</a:t>
            </a:r>
            <a:endParaRPr kumimoji="1" lang="en-US" altLang="ja-JP" dirty="0" smtClean="0"/>
          </a:p>
          <a:p>
            <a:r>
              <a:rPr kumimoji="1" lang="en-US" altLang="ja-JP" dirty="0" smtClean="0"/>
              <a:t>Section 1</a:t>
            </a:r>
            <a:br>
              <a:rPr kumimoji="1" lang="en-US" altLang="ja-JP" dirty="0" smtClean="0"/>
            </a:br>
            <a:r>
              <a:rPr kumimoji="1" lang="en-US" altLang="ja-JP" dirty="0" smtClean="0"/>
              <a:t>SharePoint </a:t>
            </a:r>
            <a:r>
              <a:rPr kumimoji="1" lang="ja-JP" altLang="en-US" dirty="0" err="1" smtClean="0"/>
              <a:t>って</a:t>
            </a:r>
            <a:r>
              <a:rPr kumimoji="1" lang="ja-JP" altLang="en-US" dirty="0" smtClean="0"/>
              <a:t>なに</a:t>
            </a:r>
            <a:r>
              <a:rPr kumimoji="1" lang="en-US" altLang="ja-JP" dirty="0" smtClean="0"/>
              <a:t>!?</a:t>
            </a:r>
          </a:p>
          <a:p>
            <a:r>
              <a:rPr lang="en-US" altLang="ja-JP" dirty="0" smtClean="0"/>
              <a:t>Section 2</a:t>
            </a:r>
            <a:br>
              <a:rPr lang="en-US" altLang="ja-JP" dirty="0" smtClean="0"/>
            </a:br>
            <a:r>
              <a:rPr lang="ja-JP" altLang="en-US" dirty="0" smtClean="0"/>
              <a:t>今回のお題</a:t>
            </a:r>
            <a:r>
              <a:rPr lang="en-US" altLang="ja-JP" dirty="0" smtClean="0"/>
              <a:t>-</a:t>
            </a:r>
            <a:r>
              <a:rPr lang="ja-JP" altLang="en-US" dirty="0" smtClean="0"/>
              <a:t>コミュニティサイトを作ろう</a:t>
            </a:r>
            <a:r>
              <a:rPr lang="en-US" altLang="ja-JP" dirty="0" smtClean="0"/>
              <a:t>-</a:t>
            </a:r>
          </a:p>
          <a:p>
            <a:r>
              <a:rPr lang="en-US" altLang="ja-JP" dirty="0" smtClean="0"/>
              <a:t>Section 3</a:t>
            </a:r>
            <a:br>
              <a:rPr lang="en-US" altLang="ja-JP" dirty="0" smtClean="0"/>
            </a:br>
            <a:r>
              <a:rPr lang="ja-JP" altLang="en-US" dirty="0" smtClean="0"/>
              <a:t>機能の説明</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お知らせ</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説明</a:t>
            </a:r>
            <a:endParaRPr kumimoji="1" lang="en-US" altLang="ja-JP" dirty="0" smtClean="0"/>
          </a:p>
          <a:p>
            <a:pPr lvl="1"/>
            <a:r>
              <a:rPr lang="ja-JP" altLang="en-US" dirty="0" smtClean="0"/>
              <a:t>サイトのメンバーに対してニュースやイベントなどの情報を伝えるための掲示板的なもの。</a:t>
            </a:r>
            <a:endParaRPr lang="en-US" altLang="ja-JP" dirty="0" smtClean="0"/>
          </a:p>
          <a:p>
            <a:pPr lvl="1"/>
            <a:r>
              <a:rPr lang="ja-JP" altLang="en-US" dirty="0" smtClean="0"/>
              <a:t>初期状態として、有効期限が過ぎた情報は表示されないようになる。</a:t>
            </a:r>
            <a:endParaRPr lang="en-US" altLang="ja-JP" dirty="0" smtClean="0"/>
          </a:p>
        </p:txBody>
      </p:sp>
      <p:pic>
        <p:nvPicPr>
          <p:cNvPr id="1026" name="Picture 2"/>
          <p:cNvPicPr>
            <a:picLocks noChangeAspect="1" noChangeArrowheads="1"/>
          </p:cNvPicPr>
          <p:nvPr/>
        </p:nvPicPr>
        <p:blipFill>
          <a:blip r:embed="rId2"/>
          <a:srcRect/>
          <a:stretch>
            <a:fillRect/>
          </a:stretch>
        </p:blipFill>
        <p:spPr bwMode="auto">
          <a:xfrm>
            <a:off x="409518" y="3171837"/>
            <a:ext cx="3695700" cy="1133475"/>
          </a:xfrm>
          <a:prstGeom prst="rect">
            <a:avLst/>
          </a:prstGeom>
          <a:noFill/>
          <a:ln w="9525">
            <a:solidFill>
              <a:schemeClr val="tx1"/>
            </a:solid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782863" y="3432210"/>
            <a:ext cx="5848350" cy="2552700"/>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リンク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説明</a:t>
            </a:r>
            <a:endParaRPr kumimoji="1" lang="en-US" altLang="ja-JP" dirty="0" smtClean="0"/>
          </a:p>
          <a:p>
            <a:pPr lvl="1"/>
            <a:r>
              <a:rPr lang="ja-JP" altLang="en-US" dirty="0" smtClean="0"/>
              <a:t>他のページやサイトへジャンプするためのリンクを一覧表示することに特化したリスト。</a:t>
            </a:r>
            <a:endParaRPr kumimoji="1" lang="ja-JP" altLang="en-US" dirty="0"/>
          </a:p>
        </p:txBody>
      </p:sp>
      <p:pic>
        <p:nvPicPr>
          <p:cNvPr id="2051" name="Picture 3"/>
          <p:cNvPicPr>
            <a:picLocks noChangeAspect="1" noChangeArrowheads="1"/>
          </p:cNvPicPr>
          <p:nvPr/>
        </p:nvPicPr>
        <p:blipFill>
          <a:blip r:embed="rId2"/>
          <a:srcRect/>
          <a:stretch>
            <a:fillRect/>
          </a:stretch>
        </p:blipFill>
        <p:spPr bwMode="auto">
          <a:xfrm>
            <a:off x="628596" y="2552688"/>
            <a:ext cx="1666875" cy="1133475"/>
          </a:xfrm>
          <a:prstGeom prst="rect">
            <a:avLst/>
          </a:prstGeom>
          <a:noFill/>
          <a:ln w="9525">
            <a:solidFill>
              <a:schemeClr val="tx1"/>
            </a:solid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2417733" y="2552688"/>
            <a:ext cx="5981700" cy="3257550"/>
          </a:xfrm>
          <a:prstGeom prst="rect">
            <a:avLst/>
          </a:prstGeom>
          <a:noFill/>
          <a:ln w="952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ディスカッション掲示板</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説明</a:t>
            </a:r>
            <a:endParaRPr kumimoji="1" lang="en-US" altLang="ja-JP" dirty="0" smtClean="0"/>
          </a:p>
          <a:p>
            <a:pPr lvl="1"/>
            <a:r>
              <a:rPr lang="ja-JP" altLang="en-US" dirty="0" smtClean="0"/>
              <a:t>サイトのメンバー同士で意見交換をするための掲示板。</a:t>
            </a:r>
            <a:r>
              <a:rPr lang="en-US" altLang="ja-JP" dirty="0" err="1" smtClean="0"/>
              <a:t>msdn</a:t>
            </a:r>
            <a:r>
              <a:rPr lang="ja-JP" altLang="en-US" dirty="0" smtClean="0"/>
              <a:t>フォーラムのようなもの。</a:t>
            </a:r>
            <a:endParaRPr kumimoji="1" lang="ja-JP" altLang="en-US" dirty="0"/>
          </a:p>
        </p:txBody>
      </p:sp>
      <p:pic>
        <p:nvPicPr>
          <p:cNvPr id="3075" name="Picture 3"/>
          <p:cNvPicPr>
            <a:picLocks noChangeAspect="1" noChangeArrowheads="1"/>
          </p:cNvPicPr>
          <p:nvPr/>
        </p:nvPicPr>
        <p:blipFill>
          <a:blip r:embed="rId2"/>
          <a:srcRect/>
          <a:stretch>
            <a:fillRect/>
          </a:stretch>
        </p:blipFill>
        <p:spPr bwMode="auto">
          <a:xfrm>
            <a:off x="482544" y="2362209"/>
            <a:ext cx="3967319" cy="1139817"/>
          </a:xfrm>
          <a:prstGeom prst="rect">
            <a:avLst/>
          </a:prstGeom>
          <a:noFill/>
          <a:ln w="9525">
            <a:solidFill>
              <a:schemeClr val="tx1"/>
            </a:solid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4351398" y="2552688"/>
            <a:ext cx="4237032" cy="3384405"/>
          </a:xfrm>
          <a:prstGeom prst="rect">
            <a:avLst/>
          </a:prstGeom>
          <a:noFill/>
          <a:ln w="9525">
            <a:solidFill>
              <a:schemeClr val="tx1"/>
            </a:solidFill>
            <a:miter lim="800000"/>
            <a:headEnd/>
            <a:tailEnd/>
          </a:ln>
          <a:effectLst/>
        </p:spPr>
      </p:pic>
      <p:sp>
        <p:nvSpPr>
          <p:cNvPr id="8" name="テキスト ボックス 7"/>
          <p:cNvSpPr txBox="1"/>
          <p:nvPr/>
        </p:nvSpPr>
        <p:spPr>
          <a:xfrm>
            <a:off x="482544" y="3684591"/>
            <a:ext cx="3704860" cy="830997"/>
          </a:xfrm>
          <a:prstGeom prst="rect">
            <a:avLst/>
          </a:prstGeom>
          <a:noFill/>
        </p:spPr>
        <p:txBody>
          <a:bodyPr wrap="none" rtlCol="0">
            <a:spAutoFit/>
          </a:bodyPr>
          <a:lstStyle/>
          <a:p>
            <a:r>
              <a:rPr kumimoji="1" lang="ja-JP" altLang="en-US" sz="2400" dirty="0" smtClean="0"/>
              <a:t>フラット形式、スレッド形式</a:t>
            </a:r>
            <a:r>
              <a:rPr kumimoji="1" lang="en-US" altLang="ja-JP" sz="2400" dirty="0" smtClean="0"/>
              <a:t/>
            </a:r>
            <a:br>
              <a:rPr kumimoji="1" lang="en-US" altLang="ja-JP" sz="2400" dirty="0" smtClean="0"/>
            </a:br>
            <a:r>
              <a:rPr kumimoji="1" lang="ja-JP" altLang="en-US" sz="2400" dirty="0" smtClean="0"/>
              <a:t>という特殊なビューを持つ。</a:t>
            </a:r>
            <a:endParaRPr kumimoji="1" lang="ja-JP"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Wiki</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説明</a:t>
            </a:r>
            <a:endParaRPr lang="en-US" altLang="ja-JP" dirty="0" smtClean="0"/>
          </a:p>
          <a:p>
            <a:pPr lvl="1"/>
            <a:r>
              <a:rPr kumimoji="1" lang="en-US" altLang="ja-JP" dirty="0" smtClean="0"/>
              <a:t>Wiki</a:t>
            </a:r>
            <a:r>
              <a:rPr kumimoji="1" lang="ja-JP" altLang="en-US" dirty="0" smtClean="0"/>
              <a:t>ライクな掲示板。</a:t>
            </a:r>
            <a:endParaRPr kumimoji="1" lang="en-US" altLang="ja-JP" dirty="0" smtClean="0"/>
          </a:p>
          <a:p>
            <a:pPr lvl="1"/>
            <a:r>
              <a:rPr lang="ja-JP" altLang="en-US" dirty="0" smtClean="0"/>
              <a:t>自動リンク、履歴表示機能を持つ。</a:t>
            </a:r>
            <a:endParaRPr kumimoji="1" lang="ja-JP" altLang="en-US" dirty="0"/>
          </a:p>
        </p:txBody>
      </p:sp>
      <p:pic>
        <p:nvPicPr>
          <p:cNvPr id="4098" name="Picture 2"/>
          <p:cNvPicPr>
            <a:picLocks noChangeAspect="1" noChangeArrowheads="1"/>
          </p:cNvPicPr>
          <p:nvPr/>
        </p:nvPicPr>
        <p:blipFill>
          <a:blip r:embed="rId2"/>
          <a:srcRect/>
          <a:stretch>
            <a:fillRect/>
          </a:stretch>
        </p:blipFill>
        <p:spPr bwMode="auto">
          <a:xfrm>
            <a:off x="555569" y="2406635"/>
            <a:ext cx="3067093" cy="1711191"/>
          </a:xfrm>
          <a:prstGeom prst="rect">
            <a:avLst/>
          </a:prstGeom>
          <a:noFill/>
          <a:ln w="9525">
            <a:solidFill>
              <a:schemeClr val="tx1"/>
            </a:solid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555570" y="4159260"/>
            <a:ext cx="3067092" cy="1819461"/>
          </a:xfrm>
          <a:prstGeom prst="rect">
            <a:avLst/>
          </a:prstGeom>
          <a:noFill/>
          <a:ln w="9525">
            <a:solidFill>
              <a:schemeClr val="tx1"/>
            </a:solid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3677997" y="2939638"/>
            <a:ext cx="4910433" cy="2315012"/>
          </a:xfrm>
          <a:prstGeom prst="rect">
            <a:avLst/>
          </a:prstGeom>
          <a:noFill/>
          <a:ln w="9525">
            <a:solidFill>
              <a:schemeClr val="tx1"/>
            </a:solid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Blog</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説明</a:t>
            </a:r>
            <a:endParaRPr kumimoji="1" lang="en-US" altLang="ja-JP" dirty="0" smtClean="0"/>
          </a:p>
          <a:p>
            <a:pPr lvl="1"/>
            <a:r>
              <a:rPr kumimoji="1" lang="ja-JP" altLang="en-US" dirty="0" smtClean="0"/>
              <a:t>簡易的なブログ機能。</a:t>
            </a:r>
            <a:endParaRPr kumimoji="1" lang="en-US" altLang="ja-JP" dirty="0" smtClean="0"/>
          </a:p>
          <a:p>
            <a:pPr lvl="1"/>
            <a:r>
              <a:rPr lang="en-US" altLang="ja-JP" dirty="0" smtClean="0"/>
              <a:t>Word 2007 </a:t>
            </a:r>
            <a:r>
              <a:rPr lang="ja-JP" altLang="en-US" dirty="0" smtClean="0"/>
              <a:t>や </a:t>
            </a:r>
            <a:r>
              <a:rPr lang="en-US" altLang="ja-JP" dirty="0" smtClean="0"/>
              <a:t>Windows Live Writer</a:t>
            </a:r>
            <a:r>
              <a:rPr lang="ja-JP" altLang="en-US" dirty="0" smtClean="0"/>
              <a:t>で投稿可能。</a:t>
            </a:r>
            <a:endParaRPr kumimoji="1" lang="ja-JP" altLang="en-US" dirty="0"/>
          </a:p>
        </p:txBody>
      </p:sp>
      <p:pic>
        <p:nvPicPr>
          <p:cNvPr id="5122" name="Picture 2"/>
          <p:cNvPicPr>
            <a:picLocks noChangeAspect="1" noChangeArrowheads="1"/>
          </p:cNvPicPr>
          <p:nvPr/>
        </p:nvPicPr>
        <p:blipFill>
          <a:blip r:embed="rId2"/>
          <a:srcRect/>
          <a:stretch>
            <a:fillRect/>
          </a:stretch>
        </p:blipFill>
        <p:spPr bwMode="auto">
          <a:xfrm>
            <a:off x="446031" y="2516175"/>
            <a:ext cx="4896058" cy="3448041"/>
          </a:xfrm>
          <a:prstGeom prst="rect">
            <a:avLst/>
          </a:prstGeom>
          <a:noFill/>
          <a:ln w="9525">
            <a:solidFill>
              <a:schemeClr val="tx1"/>
            </a:solid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3987792" y="3477684"/>
            <a:ext cx="4679927" cy="2481780"/>
          </a:xfrm>
          <a:prstGeom prst="rect">
            <a:avLst/>
          </a:prstGeom>
          <a:noFill/>
          <a:ln w="9525">
            <a:solidFill>
              <a:schemeClr val="tx1"/>
            </a:solid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テーマ</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説明</a:t>
            </a:r>
            <a:endParaRPr lang="en-US" altLang="ja-JP" dirty="0" smtClean="0"/>
          </a:p>
          <a:p>
            <a:pPr lvl="1"/>
            <a:r>
              <a:rPr kumimoji="1" lang="en-US" altLang="ja-JP" dirty="0" smtClean="0"/>
              <a:t>CSS</a:t>
            </a:r>
            <a:r>
              <a:rPr kumimoji="1" lang="ja-JP" altLang="en-US" dirty="0" smtClean="0"/>
              <a:t>によりサイトの配色を変更する。</a:t>
            </a:r>
            <a:endParaRPr kumimoji="1" lang="en-US" altLang="ja-JP" dirty="0" smtClean="0"/>
          </a:p>
          <a:p>
            <a:pPr lvl="1"/>
            <a:r>
              <a:rPr lang="ja-JP" altLang="en-US" dirty="0" smtClean="0"/>
              <a:t>多数の</a:t>
            </a:r>
            <a:r>
              <a:rPr lang="en-US" altLang="ja-JP" dirty="0" smtClean="0"/>
              <a:t>Build In</a:t>
            </a:r>
            <a:r>
              <a:rPr lang="ja-JP" altLang="en-US" dirty="0" smtClean="0"/>
              <a:t>されたテーマを利用するだけでなく独自のテーマを追加可能</a:t>
            </a:r>
            <a:endParaRPr kumimoji="1" lang="ja-JP" altLang="en-US" dirty="0"/>
          </a:p>
        </p:txBody>
      </p:sp>
      <p:pic>
        <p:nvPicPr>
          <p:cNvPr id="1026" name="Picture 2"/>
          <p:cNvPicPr>
            <a:picLocks noChangeAspect="1" noChangeArrowheads="1"/>
          </p:cNvPicPr>
          <p:nvPr/>
        </p:nvPicPr>
        <p:blipFill>
          <a:blip r:embed="rId2"/>
          <a:srcRect/>
          <a:stretch>
            <a:fillRect/>
          </a:stretch>
        </p:blipFill>
        <p:spPr bwMode="auto">
          <a:xfrm>
            <a:off x="2198655" y="2808279"/>
            <a:ext cx="4257665" cy="3159820"/>
          </a:xfrm>
          <a:prstGeom prst="rect">
            <a:avLst/>
          </a:prstGeom>
          <a:noFill/>
          <a:ln w="9525">
            <a:solidFill>
              <a:schemeClr val="accent1"/>
            </a:solid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SharePoint</a:t>
            </a:r>
            <a:r>
              <a:rPr lang="ja-JP" altLang="en-US" dirty="0" smtClean="0"/>
              <a:t>を使えば手軽にサイトが作れます。</a:t>
            </a:r>
            <a:endParaRPr lang="en-US" altLang="ja-JP" dirty="0" smtClean="0"/>
          </a:p>
          <a:p>
            <a:r>
              <a:rPr kumimoji="1" lang="ja-JP" altLang="en-US" dirty="0" smtClean="0"/>
              <a:t>まず</a:t>
            </a:r>
            <a:r>
              <a:rPr kumimoji="1" lang="ja-JP" altLang="en-US" dirty="0" smtClean="0"/>
              <a:t>は</a:t>
            </a:r>
            <a:r>
              <a:rPr kumimoji="1" lang="en-US" altLang="ja-JP" dirty="0" smtClean="0"/>
              <a:t>WSS</a:t>
            </a:r>
            <a:r>
              <a:rPr kumimoji="1" lang="ja-JP" altLang="en-US" dirty="0" smtClean="0"/>
              <a:t>から始めてみよう！</a:t>
            </a:r>
            <a:endParaRPr kumimoji="1" lang="en-US" altLang="ja-JP" dirty="0" smtClean="0"/>
          </a:p>
          <a:p>
            <a:endParaRPr lang="en-US" altLang="ja-JP" dirty="0" smtClean="0"/>
          </a:p>
          <a:p>
            <a:r>
              <a:rPr kumimoji="1" lang="ja-JP" altLang="en-US" dirty="0" smtClean="0"/>
              <a:t>ご参考</a:t>
            </a:r>
            <a:endParaRPr kumimoji="1" lang="en-US" altLang="ja-JP" dirty="0" smtClean="0"/>
          </a:p>
          <a:p>
            <a:pPr lvl="1"/>
            <a:r>
              <a:rPr lang="en-US" altLang="ja-JP" dirty="0" smtClean="0"/>
              <a:t>SharePoint Server 2007 </a:t>
            </a:r>
            <a:r>
              <a:rPr lang="ja-JP" altLang="en-US" dirty="0" smtClean="0"/>
              <a:t>製品紹介</a:t>
            </a:r>
            <a:endParaRPr lang="en-US" altLang="ja-JP" dirty="0" smtClean="0"/>
          </a:p>
          <a:p>
            <a:pPr lvl="1"/>
            <a:r>
              <a:rPr lang="en-US" altLang="ja-JP" dirty="0" smtClean="0">
                <a:hlinkClick r:id="rId2"/>
              </a:rPr>
              <a:t>http://</a:t>
            </a:r>
            <a:r>
              <a:rPr lang="en-US" altLang="ja-JP" dirty="0" smtClean="0">
                <a:hlinkClick r:id="rId2"/>
              </a:rPr>
              <a:t>office.microsoft.com/ja-jp/sharepointserver</a:t>
            </a:r>
            <a:endParaRPr lang="en-US" altLang="ja-JP" dirty="0" smtClean="0"/>
          </a:p>
          <a:p>
            <a:pPr lvl="1"/>
            <a:r>
              <a:rPr lang="en-US" altLang="ja-JP" dirty="0" smtClean="0"/>
              <a:t>SharePoint </a:t>
            </a:r>
            <a:r>
              <a:rPr lang="ja-JP" altLang="en-US" dirty="0" smtClean="0"/>
              <a:t>フォーラム</a:t>
            </a:r>
            <a:r>
              <a:rPr lang="en-US" altLang="ja-JP" dirty="0" smtClean="0"/>
              <a:t/>
            </a:r>
            <a:br>
              <a:rPr lang="en-US" altLang="ja-JP" dirty="0" smtClean="0"/>
            </a:br>
            <a:r>
              <a:rPr lang="en-US" altLang="ja-JP" dirty="0" smtClean="0"/>
              <a:t> http</a:t>
            </a:r>
            <a:r>
              <a:rPr lang="en-US" altLang="ja-JP" dirty="0" smtClean="0"/>
              <a:t>://forums.microsoft.com/MSDN-JA/default.aspx?ForumGroupID=524&amp;SiteID=7</a:t>
            </a:r>
            <a:endParaRPr lang="en-US" altLang="ja-JP" dirty="0" smtClean="0"/>
          </a:p>
          <a:p>
            <a:pPr lvl="1"/>
            <a:r>
              <a:rPr lang="en-US" altLang="ja-JP" dirty="0" smtClean="0"/>
              <a:t>SharePoint Developer</a:t>
            </a:r>
            <a:br>
              <a:rPr lang="en-US" altLang="ja-JP" dirty="0" smtClean="0"/>
            </a:br>
            <a:r>
              <a:rPr kumimoji="1" lang="en-US" altLang="ja-JP" dirty="0" smtClean="0">
                <a:hlinkClick r:id="rId3"/>
              </a:rPr>
              <a:t>http://sharepoint.orivers.jp/blogs/orivers</a:t>
            </a:r>
            <a:endParaRPr kumimoji="1"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4133844" y="873090"/>
            <a:ext cx="4454586" cy="160657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名前：</a:t>
            </a:r>
            <a:endParaRPr kumimoji="1" lang="en-US" altLang="ja-JP" dirty="0" smtClean="0"/>
          </a:p>
          <a:p>
            <a:pPr lvl="1"/>
            <a:r>
              <a:rPr kumimoji="1" lang="ja-JP" altLang="en-US" dirty="0" smtClean="0"/>
              <a:t>おり</a:t>
            </a:r>
            <a:r>
              <a:rPr kumimoji="1" lang="ja-JP" altLang="en-US" dirty="0" err="1" smtClean="0"/>
              <a:t>ば</a:t>
            </a:r>
            <a:r>
              <a:rPr kumimoji="1" lang="ja-JP" altLang="en-US" dirty="0" smtClean="0"/>
              <a:t>～</a:t>
            </a:r>
            <a:r>
              <a:rPr kumimoji="1" lang="ja-JP" altLang="en-US" dirty="0" err="1" smtClean="0"/>
              <a:t>ず</a:t>
            </a:r>
            <a:endParaRPr kumimoji="1" lang="en-US" altLang="ja-JP" dirty="0" smtClean="0"/>
          </a:p>
          <a:p>
            <a:r>
              <a:rPr lang="ja-JP" altLang="en-US" dirty="0" smtClean="0"/>
              <a:t>仕事：</a:t>
            </a:r>
            <a:endParaRPr lang="en-US" altLang="ja-JP" dirty="0" smtClean="0"/>
          </a:p>
          <a:p>
            <a:pPr lvl="1"/>
            <a:r>
              <a:rPr kumimoji="1" lang="ja-JP" altLang="en-US" dirty="0" smtClean="0"/>
              <a:t>ここ２年間はエンタープライズ</a:t>
            </a:r>
            <a:r>
              <a:rPr lang="ja-JP" altLang="en-US" dirty="0" smtClean="0"/>
              <a:t>ポータルサイト構築</a:t>
            </a:r>
            <a:endParaRPr lang="en-US" altLang="ja-JP" dirty="0" smtClean="0"/>
          </a:p>
          <a:p>
            <a:pPr lvl="1"/>
            <a:r>
              <a:rPr kumimoji="1" lang="ja-JP" altLang="en-US" dirty="0" smtClean="0"/>
              <a:t>その前は</a:t>
            </a:r>
            <a:r>
              <a:rPr lang="en-US" altLang="ja-JP" dirty="0" smtClean="0"/>
              <a:t>C#</a:t>
            </a:r>
            <a:r>
              <a:rPr lang="ja-JP" altLang="en-US" dirty="0" smtClean="0"/>
              <a:t>でビジネスアプリ開発</a:t>
            </a:r>
            <a:endParaRPr lang="en-US" altLang="ja-JP" dirty="0" smtClean="0"/>
          </a:p>
          <a:p>
            <a:r>
              <a:rPr kumimoji="1" lang="ja-JP" altLang="en-US" dirty="0" smtClean="0"/>
              <a:t>コミュニティ活動</a:t>
            </a:r>
            <a:endParaRPr kumimoji="1" lang="en-US" altLang="ja-JP" dirty="0" smtClean="0"/>
          </a:p>
          <a:p>
            <a:pPr lvl="1"/>
            <a:r>
              <a:rPr lang="en-US" altLang="ja-JP" dirty="0" smtClean="0"/>
              <a:t>SharePoint Fan</a:t>
            </a:r>
          </a:p>
          <a:p>
            <a:pPr lvl="1"/>
            <a:r>
              <a:rPr lang="en-US" altLang="ja-JP" dirty="0" smtClean="0"/>
              <a:t>SharePoint Developer</a:t>
            </a:r>
          </a:p>
          <a:p>
            <a:pPr lvl="1"/>
            <a:r>
              <a:rPr lang="en-US" altLang="ja-JP" dirty="0" smtClean="0"/>
              <a:t>MSDN</a:t>
            </a:r>
            <a:r>
              <a:rPr lang="ja-JP" altLang="en-US" dirty="0" smtClean="0"/>
              <a:t>フォーラムの</a:t>
            </a:r>
            <a:r>
              <a:rPr lang="en-US" altLang="ja-JP" dirty="0" smtClean="0"/>
              <a:t>SharePoint</a:t>
            </a:r>
            <a:r>
              <a:rPr lang="ja-JP" altLang="en-US" dirty="0" smtClean="0"/>
              <a:t>板に時々登場</a:t>
            </a:r>
            <a:endParaRPr lang="en-US" altLang="ja-JP" dirty="0" smtClean="0"/>
          </a:p>
          <a:p>
            <a:pPr lvl="1"/>
            <a:r>
              <a:rPr kumimoji="1" lang="ja-JP" altLang="en-US" dirty="0" err="1" smtClean="0"/>
              <a:t>わんくま</a:t>
            </a:r>
            <a:r>
              <a:rPr kumimoji="1" lang="ja-JP" altLang="en-US" dirty="0" smtClean="0"/>
              <a:t>登壇は今回が初</a:t>
            </a:r>
            <a:r>
              <a:rPr kumimoji="1" lang="en-US" altLang="ja-JP" dirty="0" smtClean="0"/>
              <a:t>!!</a:t>
            </a:r>
            <a:endParaRPr kumimoji="1" lang="ja-JP" altLang="en-US" dirty="0"/>
          </a:p>
        </p:txBody>
      </p:sp>
      <p:pic>
        <p:nvPicPr>
          <p:cNvPr id="4" name="Picture 3" descr="D:\document\MVP\MVP Logo Kit\MVP_FullColor_ForScreen.png"/>
          <p:cNvPicPr>
            <a:picLocks noChangeAspect="1" noChangeArrowheads="1"/>
          </p:cNvPicPr>
          <p:nvPr/>
        </p:nvPicPr>
        <p:blipFill>
          <a:blip r:embed="rId2"/>
          <a:srcRect/>
          <a:stretch>
            <a:fillRect/>
          </a:stretch>
        </p:blipFill>
        <p:spPr bwMode="auto">
          <a:xfrm>
            <a:off x="4364046" y="1019142"/>
            <a:ext cx="865188" cy="1357312"/>
          </a:xfrm>
          <a:prstGeom prst="rect">
            <a:avLst/>
          </a:prstGeom>
          <a:noFill/>
          <a:ln w="9525">
            <a:noFill/>
            <a:miter lim="800000"/>
            <a:headEnd/>
            <a:tailEnd/>
          </a:ln>
        </p:spPr>
      </p:pic>
      <p:sp>
        <p:nvSpPr>
          <p:cNvPr id="5" name="テキスト ボックス 4"/>
          <p:cNvSpPr txBox="1"/>
          <p:nvPr/>
        </p:nvSpPr>
        <p:spPr>
          <a:xfrm>
            <a:off x="5229234" y="1055655"/>
            <a:ext cx="3286170" cy="1255728"/>
          </a:xfrm>
          <a:prstGeom prst="rect">
            <a:avLst/>
          </a:prstGeom>
          <a:noFill/>
        </p:spPr>
        <p:txBody>
          <a:bodyPr wrap="square" rtlCol="0">
            <a:spAutoFit/>
          </a:bodyPr>
          <a:lstStyle/>
          <a:p>
            <a:pPr lvl="0">
              <a:spcBef>
                <a:spcPct val="20000"/>
              </a:spcBef>
              <a:defRPr/>
            </a:pPr>
            <a:r>
              <a:rPr lang="ja-JP" altLang="ja-JP" kern="0" dirty="0" smtClean="0">
                <a:latin typeface="+mn-ea"/>
              </a:rPr>
              <a:t>Microsoft MVP</a:t>
            </a:r>
            <a:r>
              <a:rPr lang="en-US" altLang="ja-JP" kern="0" dirty="0" smtClean="0">
                <a:latin typeface="+mn-ea"/>
              </a:rPr>
              <a:t/>
            </a:r>
            <a:br>
              <a:rPr lang="en-US" altLang="ja-JP" kern="0" dirty="0" smtClean="0">
                <a:latin typeface="+mn-ea"/>
              </a:rPr>
            </a:br>
            <a:r>
              <a:rPr lang="en-US" altLang="ja-JP" kern="0" dirty="0" smtClean="0">
                <a:latin typeface="+mn-ea"/>
              </a:rPr>
              <a:t>Communications &amp; Collaboration</a:t>
            </a:r>
            <a:br>
              <a:rPr lang="en-US" altLang="ja-JP" kern="0" dirty="0" smtClean="0">
                <a:latin typeface="+mn-ea"/>
              </a:rPr>
            </a:br>
            <a:r>
              <a:rPr lang="en-US" altLang="ja-JP" kern="0" dirty="0" smtClean="0">
                <a:latin typeface="+mn-ea"/>
              </a:rPr>
              <a:t>SharePoint Server</a:t>
            </a:r>
          </a:p>
          <a:p>
            <a:pPr marL="342900" lvl="0" indent="-342900">
              <a:spcBef>
                <a:spcPct val="20000"/>
              </a:spcBef>
              <a:defRPr/>
            </a:pPr>
            <a:r>
              <a:rPr lang="nn-NO" altLang="ja-JP" kern="0" dirty="0" smtClean="0">
                <a:latin typeface="+mn-ea"/>
              </a:rPr>
              <a:t>(Oct 2007 - Sep 2008)</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en-US" altLang="ja-JP" sz="4400" dirty="0" smtClean="0"/>
              <a:t>Section 1</a:t>
            </a:r>
            <a:br>
              <a:rPr kumimoji="1" lang="en-US" altLang="ja-JP" sz="4400" dirty="0" smtClean="0"/>
            </a:br>
            <a:r>
              <a:rPr kumimoji="1" lang="en-US" altLang="ja-JP" sz="4400" dirty="0" smtClean="0"/>
              <a:t>SharePoint</a:t>
            </a:r>
            <a:r>
              <a:rPr kumimoji="1" lang="ja-JP" altLang="en-US" sz="4400" dirty="0" err="1" smtClean="0"/>
              <a:t>って</a:t>
            </a:r>
            <a:r>
              <a:rPr kumimoji="1" lang="ja-JP" altLang="en-US" sz="4400" dirty="0" smtClean="0"/>
              <a:t>なに</a:t>
            </a:r>
            <a:r>
              <a:rPr kumimoji="1" lang="en-US" altLang="ja-JP" sz="4400" dirty="0" smtClean="0"/>
              <a:t>!?</a:t>
            </a:r>
            <a:endParaRPr kumimoji="1" lang="ja-JP" alt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auto">
          <a:xfrm>
            <a:off x="2143108"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t>Groove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8" name="正方形/長方形 7"/>
          <p:cNvSpPr/>
          <p:nvPr/>
        </p:nvSpPr>
        <p:spPr bwMode="auto">
          <a:xfrm>
            <a:off x="3357554"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t>Project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9" name="正方形/長方形 8"/>
          <p:cNvSpPr/>
          <p:nvPr/>
        </p:nvSpPr>
        <p:spPr bwMode="auto">
          <a:xfrm>
            <a:off x="4572000"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t>Forms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10" name="正方形/長方形 9"/>
          <p:cNvSpPr/>
          <p:nvPr/>
        </p:nvSpPr>
        <p:spPr bwMode="auto">
          <a:xfrm>
            <a:off x="5786446"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ja-JP" sz="1400" dirty="0" smtClean="0"/>
              <a:t>Performance Point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11" name="正方形/長方形 10"/>
          <p:cNvSpPr/>
          <p:nvPr/>
        </p:nvSpPr>
        <p:spPr bwMode="auto">
          <a:xfrm>
            <a:off x="7000892"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altLang="ja-JP" sz="1400" dirty="0" smtClean="0"/>
              <a:t>Team Foundation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4" name="タイトル 3"/>
          <p:cNvSpPr>
            <a:spLocks noGrp="1"/>
          </p:cNvSpPr>
          <p:nvPr>
            <p:ph type="title"/>
          </p:nvPr>
        </p:nvSpPr>
        <p:spPr/>
        <p:txBody>
          <a:bodyPr/>
          <a:lstStyle/>
          <a:p>
            <a:r>
              <a:rPr kumimoji="1" lang="en-US" altLang="ja-JP" dirty="0" smtClean="0"/>
              <a:t>SharePoint </a:t>
            </a:r>
            <a:r>
              <a:rPr kumimoji="1" lang="ja-JP" altLang="en-US" dirty="0" err="1" smtClean="0"/>
              <a:t>って</a:t>
            </a:r>
            <a:r>
              <a:rPr kumimoji="1" lang="ja-JP" altLang="en-US" dirty="0" smtClean="0"/>
              <a:t>なに</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SharePoint</a:t>
            </a:r>
            <a:r>
              <a:rPr kumimoji="1" lang="ja-JP" altLang="en-US" dirty="0" smtClean="0"/>
              <a:t>は</a:t>
            </a:r>
            <a:r>
              <a:rPr kumimoji="1" lang="en-US" altLang="ja-JP" dirty="0" smtClean="0"/>
              <a:t>Microsoft</a:t>
            </a:r>
            <a:r>
              <a:rPr kumimoji="1" lang="ja-JP" altLang="en-US" dirty="0" smtClean="0"/>
              <a:t>のテクノロジの名前です</a:t>
            </a:r>
            <a:endParaRPr kumimoji="1" lang="en-US" altLang="ja-JP" dirty="0" smtClean="0"/>
          </a:p>
          <a:p>
            <a:r>
              <a:rPr kumimoji="1" lang="en-US" altLang="ja-JP" dirty="0" smtClean="0"/>
              <a:t>SharePoint</a:t>
            </a:r>
            <a:r>
              <a:rPr kumimoji="1" lang="ja-JP" altLang="en-US" dirty="0" smtClean="0"/>
              <a:t>と名の</a:t>
            </a:r>
            <a:r>
              <a:rPr lang="ja-JP" altLang="en-US" dirty="0" smtClean="0"/>
              <a:t>付く</a:t>
            </a:r>
            <a:r>
              <a:rPr kumimoji="1" lang="ja-JP" altLang="en-US" dirty="0" smtClean="0"/>
              <a:t>製品</a:t>
            </a:r>
            <a:r>
              <a:rPr kumimoji="1" lang="ja-JP" altLang="en-US" dirty="0" smtClean="0"/>
              <a:t>は２種類あります</a:t>
            </a:r>
            <a:endParaRPr kumimoji="1" lang="en-US" altLang="ja-JP" dirty="0" smtClean="0"/>
          </a:p>
          <a:p>
            <a:pPr lvl="1"/>
            <a:r>
              <a:rPr lang="en-US" altLang="ja-JP" u="sng" dirty="0" smtClean="0"/>
              <a:t>M</a:t>
            </a:r>
            <a:r>
              <a:rPr lang="en-US" altLang="ja-JP" dirty="0" smtClean="0"/>
              <a:t>icrosoft </a:t>
            </a:r>
            <a:r>
              <a:rPr lang="en-US" altLang="ja-JP" u="sng" dirty="0" smtClean="0"/>
              <a:t>O</a:t>
            </a:r>
            <a:r>
              <a:rPr lang="en-US" altLang="ja-JP" dirty="0" smtClean="0"/>
              <a:t>ffice </a:t>
            </a:r>
            <a:r>
              <a:rPr lang="en-US" altLang="ja-JP" u="sng" dirty="0" smtClean="0"/>
              <a:t>S</a:t>
            </a:r>
            <a:r>
              <a:rPr lang="en-US" altLang="ja-JP" dirty="0" smtClean="0"/>
              <a:t>harePoint </a:t>
            </a:r>
            <a:r>
              <a:rPr lang="en-US" altLang="ja-JP" u="sng" dirty="0" smtClean="0"/>
              <a:t>S</a:t>
            </a:r>
            <a:r>
              <a:rPr lang="en-US" altLang="ja-JP" dirty="0" smtClean="0"/>
              <a:t>erver 2007 (MOSS)</a:t>
            </a:r>
          </a:p>
          <a:p>
            <a:pPr lvl="1"/>
            <a:r>
              <a:rPr kumimoji="1" lang="en-US" altLang="ja-JP" u="sng" dirty="0" smtClean="0"/>
              <a:t>W</a:t>
            </a:r>
            <a:r>
              <a:rPr kumimoji="1" lang="en-US" altLang="ja-JP" dirty="0" smtClean="0"/>
              <a:t>indows </a:t>
            </a:r>
            <a:r>
              <a:rPr kumimoji="1" lang="en-US" altLang="ja-JP" u="sng" dirty="0" smtClean="0"/>
              <a:t>S</a:t>
            </a:r>
            <a:r>
              <a:rPr kumimoji="1" lang="en-US" altLang="ja-JP" dirty="0" smtClean="0"/>
              <a:t>harePoint </a:t>
            </a:r>
            <a:r>
              <a:rPr kumimoji="1" lang="en-US" altLang="ja-JP" u="sng" dirty="0" smtClean="0"/>
              <a:t>S</a:t>
            </a:r>
            <a:r>
              <a:rPr kumimoji="1" lang="en-US" altLang="ja-JP" dirty="0" smtClean="0"/>
              <a:t>ervices 3.0 (WSS)</a:t>
            </a:r>
            <a:br>
              <a:rPr kumimoji="1" lang="en-US" altLang="ja-JP" dirty="0" smtClean="0"/>
            </a:br>
            <a:endParaRPr kumimoji="1" lang="en-US" altLang="ja-JP" dirty="0" smtClean="0"/>
          </a:p>
          <a:p>
            <a:r>
              <a:rPr kumimoji="1" lang="en-US" altLang="ja-JP" dirty="0" smtClean="0"/>
              <a:t>SharePoint</a:t>
            </a:r>
            <a:r>
              <a:rPr kumimoji="1" lang="ja-JP" altLang="en-US" dirty="0" smtClean="0"/>
              <a:t>はサーバ製品のプラットフォームです</a:t>
            </a:r>
            <a:endParaRPr kumimoji="1" lang="ja-JP" altLang="en-US" dirty="0"/>
          </a:p>
        </p:txBody>
      </p:sp>
      <p:sp>
        <p:nvSpPr>
          <p:cNvPr id="5" name="正方形/長方形 4"/>
          <p:cNvSpPr/>
          <p:nvPr/>
        </p:nvSpPr>
        <p:spPr bwMode="auto">
          <a:xfrm>
            <a:off x="928662" y="3970354"/>
            <a:ext cx="1214446" cy="71438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t>Office</a:t>
            </a:r>
            <a:r>
              <a:rPr lang="en-US" altLang="ja-JP" sz="1400" dirty="0" smtClean="0"/>
              <a:t/>
            </a:r>
            <a:br>
              <a:rPr lang="en-US" altLang="ja-JP" sz="1400" dirty="0" smtClean="0"/>
            </a:br>
            <a:r>
              <a:rPr lang="en-US" altLang="ja-JP" sz="1400" dirty="0" smtClean="0"/>
              <a:t>SharePoint Server</a:t>
            </a:r>
            <a:endParaRPr kumimoji="0" lang="ja-JP" altLang="en-US" sz="1400" b="0" i="0" u="none" strike="noStrike" cap="none" normalizeH="0" baseline="0" dirty="0" smtClean="0">
              <a:ln>
                <a:noFill/>
              </a:ln>
              <a:solidFill>
                <a:schemeClr val="tx1"/>
              </a:solidFill>
              <a:effectLst/>
              <a:latin typeface="Arial" charset="0"/>
            </a:endParaRPr>
          </a:p>
        </p:txBody>
      </p:sp>
      <p:sp>
        <p:nvSpPr>
          <p:cNvPr id="6" name="正方形/長方形 5"/>
          <p:cNvSpPr/>
          <p:nvPr/>
        </p:nvSpPr>
        <p:spPr bwMode="auto">
          <a:xfrm>
            <a:off x="928662" y="4684734"/>
            <a:ext cx="7286676" cy="642942"/>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t>Windows SharePoint Services</a:t>
            </a:r>
            <a:endParaRPr kumimoji="0" lang="ja-JP" altLang="en-US" sz="14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最近の</a:t>
            </a:r>
            <a:r>
              <a:rPr kumimoji="1" lang="en-US" altLang="ja-JP" dirty="0" smtClean="0"/>
              <a:t>SharePoint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最近</a:t>
            </a:r>
            <a:r>
              <a:rPr kumimoji="1" lang="en-US" altLang="ja-JP" dirty="0" smtClean="0"/>
              <a:t>SharePoint</a:t>
            </a:r>
            <a:r>
              <a:rPr kumimoji="1" lang="ja-JP" altLang="en-US" dirty="0" smtClean="0"/>
              <a:t>が注目され始めています</a:t>
            </a:r>
            <a:endParaRPr kumimoji="1" lang="en-US" altLang="ja-JP" dirty="0" smtClean="0"/>
          </a:p>
          <a:p>
            <a:pPr lvl="1"/>
            <a:r>
              <a:rPr lang="ja-JP" altLang="en-US" dirty="0" smtClean="0"/>
              <a:t>企業</a:t>
            </a:r>
            <a:r>
              <a:rPr lang="ja-JP" altLang="en-US" dirty="0" smtClean="0"/>
              <a:t>のニーズ</a:t>
            </a:r>
            <a:endParaRPr lang="en-US" altLang="ja-JP" dirty="0" smtClean="0"/>
          </a:p>
          <a:p>
            <a:pPr lvl="2"/>
            <a:r>
              <a:rPr lang="ja-JP" altLang="en-US" dirty="0" smtClean="0"/>
              <a:t>企業ポータル構築</a:t>
            </a:r>
            <a:endParaRPr lang="en-US" altLang="ja-JP" dirty="0" smtClean="0"/>
          </a:p>
          <a:p>
            <a:pPr lvl="2"/>
            <a:r>
              <a:rPr lang="en-US" altLang="ja-JP" dirty="0" smtClean="0"/>
              <a:t>Lotus Notes Migration</a:t>
            </a:r>
          </a:p>
          <a:p>
            <a:pPr lvl="2"/>
            <a:r>
              <a:rPr lang="en-US" altLang="ja-JP" dirty="0" smtClean="0"/>
              <a:t>Enterprise Search</a:t>
            </a:r>
          </a:p>
          <a:p>
            <a:pPr lvl="1"/>
            <a:r>
              <a:rPr kumimoji="1" lang="en-US" altLang="ja-JP" dirty="0" smtClean="0"/>
              <a:t>SharePoint</a:t>
            </a:r>
            <a:r>
              <a:rPr kumimoji="1" lang="ja-JP" altLang="en-US" dirty="0" smtClean="0"/>
              <a:t>テクノロジの幅広さ</a:t>
            </a:r>
            <a:endParaRPr kumimoji="1" lang="en-US" altLang="ja-JP" dirty="0" smtClean="0"/>
          </a:p>
          <a:p>
            <a:pPr lvl="2"/>
            <a:r>
              <a:rPr lang="ja-JP" altLang="en-US" dirty="0" smtClean="0"/>
              <a:t>サーバー</a:t>
            </a:r>
            <a:r>
              <a:rPr lang="ja-JP" altLang="en-US" dirty="0" smtClean="0"/>
              <a:t>製品</a:t>
            </a:r>
            <a:r>
              <a:rPr lang="ja-JP" altLang="en-US" dirty="0" smtClean="0"/>
              <a:t>のプラットフォームとして採用</a:t>
            </a:r>
            <a:endParaRPr lang="en-US" altLang="ja-JP" dirty="0" smtClean="0"/>
          </a:p>
          <a:p>
            <a:pPr lvl="2"/>
            <a:r>
              <a:rPr kumimoji="1" lang="ja-JP" altLang="en-US" dirty="0" smtClean="0"/>
              <a:t>オープンソースコミュニティによる利用価値の高いアドインプログラムの開発</a:t>
            </a:r>
            <a:endParaRPr lang="en-US" altLang="ja-JP" dirty="0" smtClean="0"/>
          </a:p>
          <a:p>
            <a:pPr lvl="3"/>
            <a:r>
              <a:rPr kumimoji="1" lang="en-US" altLang="ja-JP" dirty="0" smtClean="0"/>
              <a:t>Community Kit</a:t>
            </a:r>
          </a:p>
          <a:p>
            <a:pPr lvl="3"/>
            <a:r>
              <a:rPr lang="en-US" altLang="ja-JP" dirty="0" smtClean="0"/>
              <a:t>Podcasting Kit</a:t>
            </a:r>
          </a:p>
          <a:p>
            <a:pPr lvl="3"/>
            <a:r>
              <a:rPr kumimoji="1" lang="en-US" altLang="ja-JP" dirty="0" smtClean="0"/>
              <a:t>Learning Kit</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SharePoint </a:t>
            </a:r>
            <a:r>
              <a:rPr kumimoji="1" lang="ja-JP" altLang="en-US" dirty="0" smtClean="0"/>
              <a:t>の６つの機能</a:t>
            </a:r>
            <a:endParaRPr kumimoji="1" lang="ja-JP" altLang="en-US" dirty="0"/>
          </a:p>
        </p:txBody>
      </p:sp>
      <p:sp>
        <p:nvSpPr>
          <p:cNvPr id="5" name="コンテンツ プレースホルダ 4"/>
          <p:cNvSpPr>
            <a:spLocks noGrp="1"/>
          </p:cNvSpPr>
          <p:nvPr>
            <p:ph idx="1"/>
          </p:nvPr>
        </p:nvSpPr>
        <p:spPr>
          <a:xfrm>
            <a:off x="446031" y="1052513"/>
            <a:ext cx="8229600" cy="519099"/>
          </a:xfrm>
        </p:spPr>
        <p:txBody>
          <a:bodyPr/>
          <a:lstStyle/>
          <a:p>
            <a:r>
              <a:rPr kumimoji="1" lang="en-US" altLang="ja-JP" dirty="0" smtClean="0"/>
              <a:t>SharePoint</a:t>
            </a:r>
            <a:r>
              <a:rPr kumimoji="1" lang="ja-JP" altLang="en-US" dirty="0" smtClean="0"/>
              <a:t>が持つ機能は大きく分けて</a:t>
            </a:r>
            <a:r>
              <a:rPr lang="ja-JP" altLang="en-US" dirty="0" smtClean="0"/>
              <a:t>６つ</a:t>
            </a:r>
            <a:endParaRPr kumimoji="1" lang="ja-JP" altLang="en-US" dirty="0"/>
          </a:p>
        </p:txBody>
      </p:sp>
      <p:sp>
        <p:nvSpPr>
          <p:cNvPr id="6" name="コンテンツ プレースホルダ 4"/>
          <p:cNvSpPr txBox="1">
            <a:spLocks/>
          </p:cNvSpPr>
          <p:nvPr/>
        </p:nvSpPr>
        <p:spPr bwMode="auto">
          <a:xfrm>
            <a:off x="446031" y="1449381"/>
            <a:ext cx="8229600" cy="5190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さらに、これらの機能を支える</a:t>
            </a: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Core Service</a:t>
            </a:r>
            <a:endParaRPr kumimoji="1" lang="ja-JP"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7" name="正方形/長方形 6"/>
          <p:cNvSpPr/>
          <p:nvPr/>
        </p:nvSpPr>
        <p:spPr bwMode="auto">
          <a:xfrm>
            <a:off x="26346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pitchFamily="34" charset="0"/>
                <a:cs typeface="Arial" pitchFamily="34" charset="0"/>
              </a:rPr>
              <a:t>Collaboration</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latin typeface="Arial" pitchFamily="34" charset="0"/>
              <a:cs typeface="Arial" pitchFamily="34" charset="0"/>
            </a:endParaRPr>
          </a:p>
          <a:p>
            <a:pPr marR="0" algn="ctr" defTabSz="914400" rtl="0" eaLnBrk="1" fontAlgn="base" latinLnBrk="0" hangingPunct="1">
              <a:lnSpc>
                <a:spcPct val="100000"/>
              </a:lnSpc>
              <a:spcBef>
                <a:spcPct val="0"/>
              </a:spcBef>
              <a:spcAft>
                <a:spcPct val="0"/>
              </a:spcAft>
              <a:buClrTx/>
              <a:buSzTx/>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Discussion</a:t>
            </a:r>
          </a:p>
          <a:p>
            <a:pPr marR="0" algn="ctr" defTabSz="914400" rtl="0" eaLnBrk="1" fontAlgn="base" latinLnBrk="0" hangingPunct="1">
              <a:lnSpc>
                <a:spcPct val="100000"/>
              </a:lnSpc>
              <a:spcBef>
                <a:spcPct val="0"/>
              </a:spcBef>
              <a:spcAft>
                <a:spcPct val="0"/>
              </a:spcAft>
              <a:buClrTx/>
              <a:buSzTx/>
              <a:tabLst/>
            </a:pPr>
            <a:r>
              <a:rPr lang="en-US" altLang="ja-JP" sz="1400" dirty="0" smtClean="0">
                <a:latin typeface="Arial" pitchFamily="34" charset="0"/>
                <a:cs typeface="Arial" pitchFamily="34" charset="0"/>
              </a:rPr>
              <a:t>Calendar</a:t>
            </a:r>
          </a:p>
          <a:p>
            <a:pPr marR="0" algn="ctr" defTabSz="914400" rtl="0" eaLnBrk="1" fontAlgn="base" latinLnBrk="0" hangingPunct="1">
              <a:lnSpc>
                <a:spcPct val="100000"/>
              </a:lnSpc>
              <a:spcBef>
                <a:spcPct val="0"/>
              </a:spcBef>
              <a:spcAft>
                <a:spcPct val="0"/>
              </a:spcAft>
              <a:buClrTx/>
              <a:buSzTx/>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E-mail</a:t>
            </a:r>
          </a:p>
          <a:p>
            <a:pPr marR="0" algn="ctr" defTabSz="914400" rtl="0" eaLnBrk="1" fontAlgn="base" latinLnBrk="0" hangingPunct="1">
              <a:lnSpc>
                <a:spcPct val="100000"/>
              </a:lnSpc>
              <a:spcBef>
                <a:spcPct val="0"/>
              </a:spcBef>
              <a:spcAft>
                <a:spcPct val="0"/>
              </a:spcAft>
              <a:buClrTx/>
              <a:buSzTx/>
              <a:tabLst/>
            </a:pPr>
            <a:r>
              <a:rPr lang="en-US" altLang="ja-JP" sz="1400" dirty="0" smtClean="0">
                <a:latin typeface="Arial" pitchFamily="34" charset="0"/>
                <a:cs typeface="Arial" pitchFamily="34" charset="0"/>
              </a:rPr>
              <a:t>Presence</a:t>
            </a:r>
            <a:r>
              <a:rPr kumimoji="0" lang="en-US" altLang="ja-JP" sz="1400" dirty="0" smtClean="0">
                <a:solidFill>
                  <a:schemeClr val="tx1"/>
                </a:solidFill>
                <a:latin typeface="Arial" pitchFamily="34" charset="0"/>
                <a:cs typeface="Arial" pitchFamily="34" charset="0"/>
              </a:rPr>
              <a:t/>
            </a:r>
            <a:br>
              <a:rPr kumimoji="0" lang="en-US" altLang="ja-JP" sz="1400" dirty="0" smtClean="0">
                <a:solidFill>
                  <a:schemeClr val="tx1"/>
                </a:solidFill>
                <a:latin typeface="Arial" pitchFamily="34" charset="0"/>
                <a:cs typeface="Arial" pitchFamily="34" charset="0"/>
              </a:rPr>
            </a:br>
            <a:r>
              <a:rPr kumimoji="0" lang="en-US" altLang="ja-JP" sz="1400" dirty="0" smtClean="0">
                <a:solidFill>
                  <a:schemeClr val="tx1"/>
                </a:solidFill>
                <a:latin typeface="Arial" pitchFamily="34" charset="0"/>
                <a:cs typeface="Arial" pitchFamily="34" charset="0"/>
              </a:rPr>
              <a:t>Office Sync</a:t>
            </a:r>
            <a:endParaRPr lang="en-US" altLang="ja-JP" sz="1400" dirty="0" smtClean="0">
              <a:latin typeface="Arial" pitchFamily="34" charset="0"/>
              <a:cs typeface="Arial" pitchFamily="34" charset="0"/>
            </a:endParaRPr>
          </a:p>
        </p:txBody>
      </p:sp>
      <p:sp>
        <p:nvSpPr>
          <p:cNvPr id="8" name="正方形/長方形 7"/>
          <p:cNvSpPr/>
          <p:nvPr/>
        </p:nvSpPr>
        <p:spPr bwMode="auto">
          <a:xfrm>
            <a:off x="169222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pitchFamily="34" charset="0"/>
                <a:cs typeface="Arial" pitchFamily="34" charset="0"/>
              </a:rPr>
              <a:t>People</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tx1"/>
                </a:solidFill>
                <a:effectLst/>
                <a:latin typeface="Arial" pitchFamily="34" charset="0"/>
                <a:cs typeface="Arial" pitchFamily="34" charset="0"/>
              </a:rPr>
              <a:t>MySite</a:t>
            </a:r>
            <a:endParaRPr kumimoji="0" lang="en-US" altLang="ja-JP" sz="1400" b="0" i="0" u="none" strike="noStrike" cap="none" normalizeH="0" baseline="0" dirty="0" smtClean="0">
              <a:ln>
                <a:noFill/>
              </a:ln>
              <a:solidFill>
                <a:schemeClr val="tx1"/>
              </a:solidFill>
              <a:effectLst/>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latin typeface="Arial" pitchFamily="34" charset="0"/>
                <a:cs typeface="Arial" pitchFamily="34" charset="0"/>
              </a:rPr>
              <a:t>Profile</a:t>
            </a: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People Finding</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latin typeface="Arial" pitchFamily="34" charset="0"/>
                <a:cs typeface="Arial" pitchFamily="34" charset="0"/>
              </a:rPr>
              <a:t>Social Network</a:t>
            </a:r>
            <a:endParaRPr kumimoji="0" lang="en-US" altLang="ja-JP" sz="1400" b="0" i="0" u="none" strike="noStrike" cap="none" normalizeH="0" baseline="0" dirty="0" smtClean="0">
              <a:ln>
                <a:noFill/>
              </a:ln>
              <a:solidFill>
                <a:schemeClr val="tx1"/>
              </a:solidFill>
              <a:effectLst/>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正方形/長方形 8"/>
          <p:cNvSpPr/>
          <p:nvPr/>
        </p:nvSpPr>
        <p:spPr bwMode="auto">
          <a:xfrm>
            <a:off x="312098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400" u="sng" dirty="0" smtClean="0">
                <a:latin typeface="Arial" pitchFamily="34" charset="0"/>
                <a:cs typeface="Arial" pitchFamily="34" charset="0"/>
              </a:rPr>
              <a:t>Enterprise Search</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latin typeface="Arial" pitchFamily="34" charset="0"/>
                <a:cs typeface="Arial" pitchFamily="34" charset="0"/>
              </a:rPr>
              <a:t>Content Source</a:t>
            </a:r>
            <a:endParaRPr lang="en-US" altLang="ja-JP" sz="1400" dirty="0" smtClean="0">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Metadata</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latin typeface="Arial" pitchFamily="34" charset="0"/>
                <a:cs typeface="Arial" pitchFamily="34" charset="0"/>
              </a:rPr>
              <a:t>UI</a:t>
            </a:r>
            <a:endParaRPr kumimoji="0" lang="en-US" altLang="ja-JP"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正方形/長方形 9"/>
          <p:cNvSpPr/>
          <p:nvPr/>
        </p:nvSpPr>
        <p:spPr bwMode="auto">
          <a:xfrm>
            <a:off x="454974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pitchFamily="34" charset="0"/>
                <a:cs typeface="Arial" pitchFamily="34" charset="0"/>
              </a:rPr>
              <a:t>Enterprise Content Management</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latin typeface="Arial" pitchFamily="34" charset="0"/>
              <a:cs typeface="Arial" pitchFamily="34" charset="0"/>
            </a:endParaRPr>
          </a:p>
          <a:p>
            <a:pPr algn="ctr"/>
            <a:r>
              <a:rPr lang="en-US" altLang="ja-JP" sz="1400" dirty="0" smtClean="0">
                <a:latin typeface="Arial" pitchFamily="34" charset="0"/>
                <a:cs typeface="Arial" pitchFamily="34" charset="0"/>
              </a:rPr>
              <a:t>Approval</a:t>
            </a:r>
          </a:p>
          <a:p>
            <a:pPr algn="ctr"/>
            <a:r>
              <a:rPr lang="en-US" altLang="ja-JP" sz="1400" dirty="0" smtClean="0">
                <a:latin typeface="Arial" pitchFamily="34" charset="0"/>
                <a:cs typeface="Arial" pitchFamily="34" charset="0"/>
              </a:rPr>
              <a:t>Rights</a:t>
            </a:r>
            <a:r>
              <a:rPr lang="ja-JP" altLang="en-US" sz="1400" dirty="0" smtClean="0">
                <a:latin typeface="Arial" pitchFamily="34" charset="0"/>
                <a:cs typeface="Arial" pitchFamily="34" charset="0"/>
              </a:rPr>
              <a:t> </a:t>
            </a:r>
            <a:r>
              <a:rPr lang="en-US" altLang="ja-JP" sz="1400" dirty="0" smtClean="0">
                <a:latin typeface="Arial" pitchFamily="34" charset="0"/>
                <a:cs typeface="Arial" pitchFamily="34" charset="0"/>
              </a:rPr>
              <a:t>Mgt</a:t>
            </a:r>
          </a:p>
          <a:p>
            <a:pPr algn="ctr"/>
            <a:r>
              <a:rPr lang="en-US" altLang="ja-JP" sz="1400" dirty="0" smtClean="0">
                <a:latin typeface="Arial" pitchFamily="34" charset="0"/>
                <a:cs typeface="Arial" pitchFamily="34" charset="0"/>
              </a:rPr>
              <a:t>Web Publishing</a:t>
            </a:r>
          </a:p>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正方形/長方形 10"/>
          <p:cNvSpPr/>
          <p:nvPr/>
        </p:nvSpPr>
        <p:spPr bwMode="auto">
          <a:xfrm>
            <a:off x="597850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pitchFamily="34" charset="0"/>
                <a:cs typeface="Arial" pitchFamily="34" charset="0"/>
              </a:rPr>
              <a:t>Business Process</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Rich Web </a:t>
            </a: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Form</a:t>
            </a: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dirty="0" smtClean="0">
                <a:solidFill>
                  <a:schemeClr val="tx1"/>
                </a:solidFill>
                <a:latin typeface="Arial" pitchFamily="34" charset="0"/>
                <a:cs typeface="Arial" pitchFamily="34" charset="0"/>
              </a:rPr>
              <a:t>Forms Service</a:t>
            </a:r>
            <a:endParaRPr kumimoji="0" lang="en-US" altLang="ja-JP" sz="1400" b="0" i="0" u="none" strike="noStrike" cap="none" normalizeH="0" baseline="0" dirty="0" smtClean="0">
              <a:ln>
                <a:noFill/>
              </a:ln>
              <a:solidFill>
                <a:schemeClr val="tx1"/>
              </a:solidFill>
              <a:effectLst/>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Workflow</a:t>
            </a:r>
          </a:p>
        </p:txBody>
      </p:sp>
      <p:sp>
        <p:nvSpPr>
          <p:cNvPr id="12" name="正方形/長方形 11"/>
          <p:cNvSpPr/>
          <p:nvPr/>
        </p:nvSpPr>
        <p:spPr bwMode="auto">
          <a:xfrm>
            <a:off x="7407266" y="2428868"/>
            <a:ext cx="1428760" cy="185738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pitchFamily="34" charset="0"/>
                <a:cs typeface="Arial" pitchFamily="34" charset="0"/>
              </a:rPr>
              <a:t>Business Intelligence</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KPI</a:t>
            </a:r>
          </a:p>
          <a:p>
            <a:pPr marL="0" marR="0" indent="0" algn="ctr" defTabSz="914400" rtl="0" eaLnBrk="1" fontAlgn="base" latinLnBrk="0" hangingPunct="1">
              <a:lnSpc>
                <a:spcPct val="100000"/>
              </a:lnSpc>
              <a:spcBef>
                <a:spcPct val="0"/>
              </a:spcBef>
              <a:spcAft>
                <a:spcPct val="0"/>
              </a:spcAft>
              <a:buClrTx/>
              <a:buSzTx/>
              <a:buFontTx/>
              <a:buNone/>
              <a:tabLst/>
            </a:pPr>
            <a:r>
              <a:rPr lang="en-US" altLang="ja-JP" sz="1400" dirty="0" smtClean="0">
                <a:latin typeface="Arial" pitchFamily="34" charset="0"/>
                <a:cs typeface="Arial" pitchFamily="34" charset="0"/>
              </a:rPr>
              <a:t>Excel Service</a:t>
            </a:r>
            <a:endParaRPr lang="en-US" altLang="ja-JP" sz="1400" dirty="0" smtClean="0">
              <a:latin typeface="Arial" pitchFamily="34" charset="0"/>
              <a:cs typeface="Arial"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pitchFamily="34" charset="0"/>
                <a:cs typeface="Arial" pitchFamily="34" charset="0"/>
              </a:rPr>
              <a:t>Report</a:t>
            </a:r>
            <a:r>
              <a:rPr kumimoji="0" lang="en-US" altLang="ja-JP" sz="1400" b="0" i="0" u="none" strike="noStrike" cap="none" normalizeH="0" dirty="0" smtClean="0">
                <a:ln>
                  <a:noFill/>
                </a:ln>
                <a:solidFill>
                  <a:schemeClr val="tx1"/>
                </a:solidFill>
                <a:effectLst/>
                <a:latin typeface="Arial" pitchFamily="34" charset="0"/>
                <a:cs typeface="Arial" pitchFamily="34" charset="0"/>
              </a:rPr>
              <a:t> Center</a:t>
            </a:r>
            <a:endParaRPr kumimoji="0" lang="ja-JP"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正方形/長方形 12"/>
          <p:cNvSpPr/>
          <p:nvPr/>
        </p:nvSpPr>
        <p:spPr bwMode="auto">
          <a:xfrm>
            <a:off x="263466" y="4286256"/>
            <a:ext cx="8572560" cy="1071570"/>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sng" strike="noStrike" cap="none" normalizeH="0" baseline="0" dirty="0" smtClean="0">
                <a:ln>
                  <a:noFill/>
                </a:ln>
                <a:solidFill>
                  <a:schemeClr val="tx1"/>
                </a:solidFill>
                <a:effectLst/>
                <a:latin typeface="Arial" charset="0"/>
              </a:rPr>
              <a:t>Core Service</a:t>
            </a:r>
          </a:p>
          <a:p>
            <a:pPr marL="0" marR="0" indent="0" algn="ctr" defTabSz="914400" rtl="0" eaLnBrk="1" fontAlgn="base" latinLnBrk="0" hangingPunct="1">
              <a:lnSpc>
                <a:spcPct val="100000"/>
              </a:lnSpc>
              <a:spcBef>
                <a:spcPct val="0"/>
              </a:spcBef>
              <a:spcAft>
                <a:spcPct val="0"/>
              </a:spcAft>
              <a:buClrTx/>
              <a:buSzTx/>
              <a:buFontTx/>
              <a:buNone/>
              <a:tabLst/>
            </a:pPr>
            <a:endParaRPr lang="en-US" altLang="ja-JP" sz="1400" dirty="0" smtClean="0"/>
          </a:p>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Arial" charset="0"/>
              </a:rPr>
              <a:t>Storage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 Security</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 |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Management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Topology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 Site Model </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a:t>
            </a:r>
            <a:r>
              <a:rPr kumimoji="0" lang="ja-JP" altLang="en-US" sz="1400" b="0" i="0" u="none" strike="noStrike" cap="none" normalizeH="0" baseline="0" dirty="0" smtClean="0">
                <a:ln>
                  <a:noFill/>
                </a:ln>
                <a:solidFill>
                  <a:schemeClr val="tx1"/>
                </a:solidFill>
                <a:effectLst/>
                <a:latin typeface="Arial" charset="0"/>
              </a:rPr>
              <a:t>　</a:t>
            </a:r>
            <a:r>
              <a:rPr kumimoji="0" lang="en-US" altLang="ja-JP" sz="1400" b="0" i="0" u="none" strike="noStrike" cap="none" normalizeH="0" baseline="0" dirty="0" smtClean="0">
                <a:ln>
                  <a:noFill/>
                </a:ln>
                <a:solidFill>
                  <a:schemeClr val="tx1"/>
                </a:solidFill>
                <a:effectLst/>
                <a:latin typeface="Arial" charset="0"/>
              </a:rPr>
              <a:t> API</a:t>
            </a:r>
            <a:endParaRPr kumimoji="0" lang="ja-JP" altLang="en-US" sz="14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kumimoji="1" lang="en-US" altLang="ja-JP" dirty="0" smtClean="0"/>
              <a:t>- </a:t>
            </a:r>
            <a:r>
              <a:rPr kumimoji="0" lang="en-US" altLang="ja-JP" dirty="0" smtClean="0">
                <a:solidFill>
                  <a:schemeClr val="tx1"/>
                </a:solidFill>
                <a:cs typeface="Arial" pitchFamily="34" charset="0"/>
              </a:rPr>
              <a:t>Collaboration -</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ユーザー同士のコラボレーション環境を提供</a:t>
            </a:r>
            <a:endParaRPr lang="en-US" altLang="ja-JP" dirty="0" smtClean="0"/>
          </a:p>
          <a:p>
            <a:endParaRPr kumimoji="1" lang="ja-JP" altLang="en-US" dirty="0"/>
          </a:p>
        </p:txBody>
      </p:sp>
      <p:graphicFrame>
        <p:nvGraphicFramePr>
          <p:cNvPr id="4" name="表 3"/>
          <p:cNvGraphicFramePr>
            <a:graphicFrameLocks noGrp="1"/>
          </p:cNvGraphicFramePr>
          <p:nvPr/>
        </p:nvGraphicFramePr>
        <p:xfrm>
          <a:off x="409518" y="1647826"/>
          <a:ext cx="8179200" cy="3220720"/>
        </p:xfrm>
        <a:graphic>
          <a:graphicData uri="http://schemas.openxmlformats.org/drawingml/2006/table">
            <a:tbl>
              <a:tblPr firstRow="1" bandRow="1">
                <a:tableStyleId>{21E4AEA4-8DFA-4A89-87EB-49C32662AFE0}</a:tableStyleId>
              </a:tblPr>
              <a:tblGrid>
                <a:gridCol w="1897200"/>
                <a:gridCol w="6282000"/>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ja-JP" altLang="en-US" dirty="0" smtClean="0"/>
                        <a:t>リスト</a:t>
                      </a:r>
                      <a:endParaRPr kumimoji="1" lang="en-US" altLang="ja-JP" dirty="0" smtClean="0"/>
                    </a:p>
                  </a:txBody>
                  <a:tcPr/>
                </a:tc>
                <a:tc>
                  <a:txBody>
                    <a:bodyPr/>
                    <a:lstStyle/>
                    <a:p>
                      <a:r>
                        <a:rPr kumimoji="1" lang="ja-JP" altLang="en-US" dirty="0" smtClean="0"/>
                        <a:t>ユーザーが情報を登録し共有するための場所</a:t>
                      </a:r>
                      <a:r>
                        <a:rPr kumimoji="1" lang="en-US" altLang="ja-JP" dirty="0" smtClean="0"/>
                        <a:t/>
                      </a:r>
                      <a:br>
                        <a:rPr kumimoji="1" lang="en-US" altLang="ja-JP" dirty="0" smtClean="0"/>
                      </a:br>
                      <a:r>
                        <a:rPr kumimoji="1" lang="ja-JP" altLang="en-US" dirty="0" smtClean="0"/>
                        <a:t>・お知らせ</a:t>
                      </a:r>
                      <a:r>
                        <a:rPr kumimoji="1" lang="en-US" altLang="ja-JP" dirty="0" smtClean="0"/>
                        <a:t/>
                      </a:r>
                      <a:br>
                        <a:rPr kumimoji="1" lang="en-US" altLang="ja-JP" dirty="0" smtClean="0"/>
                      </a:br>
                      <a:r>
                        <a:rPr kumimoji="1" lang="ja-JP" altLang="en-US" dirty="0" smtClean="0"/>
                        <a:t>・ディスカッション</a:t>
                      </a:r>
                      <a:r>
                        <a:rPr kumimoji="1" lang="en-US" altLang="ja-JP" dirty="0" smtClean="0"/>
                        <a:t/>
                      </a:r>
                      <a:br>
                        <a:rPr kumimoji="1" lang="en-US" altLang="ja-JP" dirty="0" smtClean="0"/>
                      </a:br>
                      <a:r>
                        <a:rPr kumimoji="1" lang="ja-JP" altLang="en-US" dirty="0" smtClean="0"/>
                        <a:t>・予定表</a:t>
                      </a:r>
                      <a:r>
                        <a:rPr kumimoji="1" lang="en-US" altLang="ja-JP" dirty="0" smtClean="0"/>
                        <a:t/>
                      </a:r>
                      <a:br>
                        <a:rPr kumimoji="1" lang="en-US" altLang="ja-JP" dirty="0" smtClean="0"/>
                      </a:br>
                      <a:r>
                        <a:rPr kumimoji="1" lang="ja-JP" altLang="en-US" dirty="0" smtClean="0"/>
                        <a:t>・ブログ</a:t>
                      </a:r>
                      <a:endParaRPr kumimoji="1" lang="en-US" altLang="ja-JP" dirty="0" smtClean="0"/>
                    </a:p>
                    <a:p>
                      <a:r>
                        <a:rPr kumimoji="1" lang="ja-JP" altLang="en-US" dirty="0" smtClean="0"/>
                        <a:t>・</a:t>
                      </a:r>
                      <a:r>
                        <a:rPr kumimoji="1" lang="en-US" altLang="ja-JP" dirty="0" smtClean="0"/>
                        <a:t>Wiki</a:t>
                      </a:r>
                      <a:r>
                        <a:rPr kumimoji="1" lang="ja-JP" altLang="en-US" dirty="0" smtClean="0"/>
                        <a:t>　などなど</a:t>
                      </a:r>
                      <a:endParaRPr kumimoji="1" lang="ja-JP" altLang="en-US" dirty="0"/>
                    </a:p>
                  </a:txBody>
                  <a:tcPr/>
                </a:tc>
              </a:tr>
              <a:tr h="370840">
                <a:tc>
                  <a:txBody>
                    <a:bodyPr/>
                    <a:lstStyle/>
                    <a:p>
                      <a:r>
                        <a:rPr kumimoji="1" lang="en-US" altLang="ja-JP" dirty="0" smtClean="0"/>
                        <a:t>E-mail</a:t>
                      </a:r>
                      <a:r>
                        <a:rPr kumimoji="1" lang="ja-JP" altLang="en-US" dirty="0" smtClean="0"/>
                        <a:t>連携</a:t>
                      </a:r>
                      <a:endParaRPr kumimoji="1" lang="en-US" altLang="ja-JP" dirty="0" smtClean="0"/>
                    </a:p>
                  </a:txBody>
                  <a:tcPr/>
                </a:tc>
                <a:tc>
                  <a:txBody>
                    <a:bodyPr/>
                    <a:lstStyle/>
                    <a:p>
                      <a:r>
                        <a:rPr kumimoji="1" lang="ja-JP" altLang="en-US" dirty="0" smtClean="0"/>
                        <a:t>リストに対して</a:t>
                      </a:r>
                      <a:r>
                        <a:rPr kumimoji="1" lang="en-US" altLang="ja-JP" dirty="0" smtClean="0"/>
                        <a:t>e-mail</a:t>
                      </a:r>
                      <a:r>
                        <a:rPr kumimoji="1" lang="ja-JP" altLang="en-US" dirty="0" smtClean="0"/>
                        <a:t>を使って情報を登録する</a:t>
                      </a:r>
                      <a:endParaRPr kumimoji="1" lang="ja-JP" altLang="en-US" dirty="0"/>
                    </a:p>
                  </a:txBody>
                  <a:tcPr/>
                </a:tc>
              </a:tr>
              <a:tr h="370840">
                <a:tc>
                  <a:txBody>
                    <a:bodyPr/>
                    <a:lstStyle/>
                    <a:p>
                      <a:r>
                        <a:rPr kumimoji="1" lang="ja-JP" altLang="en-US" dirty="0" smtClean="0"/>
                        <a:t>プレゼンス</a:t>
                      </a:r>
                      <a:endParaRPr kumimoji="1" lang="en-US" altLang="ja-JP" dirty="0" smtClean="0"/>
                    </a:p>
                  </a:txBody>
                  <a:tcPr/>
                </a:tc>
                <a:tc>
                  <a:txBody>
                    <a:bodyPr/>
                    <a:lstStyle/>
                    <a:p>
                      <a:r>
                        <a:rPr kumimoji="1" lang="ja-JP" altLang="en-US" dirty="0" smtClean="0"/>
                        <a:t>ユーザーのオンライン</a:t>
                      </a:r>
                      <a:r>
                        <a:rPr kumimoji="1" lang="en-US" altLang="ja-JP" dirty="0" smtClean="0"/>
                        <a:t>/</a:t>
                      </a:r>
                      <a:r>
                        <a:rPr kumimoji="1" lang="ja-JP" altLang="en-US" dirty="0" smtClean="0"/>
                        <a:t>オフライン状態を表示</a:t>
                      </a:r>
                      <a:endParaRPr kumimoji="1" lang="ja-JP" altLang="en-US" dirty="0"/>
                    </a:p>
                  </a:txBody>
                  <a:tcPr/>
                </a:tc>
              </a:tr>
              <a:tr h="370840">
                <a:tc>
                  <a:txBody>
                    <a:bodyPr/>
                    <a:lstStyle/>
                    <a:p>
                      <a:r>
                        <a:rPr kumimoji="1" lang="en-US" altLang="ja-JP" dirty="0" smtClean="0"/>
                        <a:t>Office</a:t>
                      </a:r>
                      <a:r>
                        <a:rPr kumimoji="1" lang="ja-JP" altLang="en-US" dirty="0" smtClean="0"/>
                        <a:t>連携</a:t>
                      </a:r>
                      <a:endParaRPr kumimoji="1" lang="en-US" altLang="ja-JP" dirty="0" smtClean="0"/>
                    </a:p>
                  </a:txBody>
                  <a:tcPr/>
                </a:tc>
                <a:tc>
                  <a:txBody>
                    <a:bodyPr/>
                    <a:lstStyle/>
                    <a:p>
                      <a:r>
                        <a:rPr kumimoji="1" lang="en-US" altLang="ja-JP" dirty="0" smtClean="0"/>
                        <a:t>Office2007</a:t>
                      </a:r>
                      <a:r>
                        <a:rPr kumimoji="1" lang="ja-JP" altLang="en-US" dirty="0" smtClean="0"/>
                        <a:t>を使ってリストの情報を同期する</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SharePoint </a:t>
            </a:r>
            <a:r>
              <a:rPr kumimoji="1" lang="ja-JP" altLang="en-US" dirty="0" smtClean="0"/>
              <a:t>の６つの機能　</a:t>
            </a:r>
            <a:r>
              <a:rPr kumimoji="1" lang="en-US" altLang="ja-JP" dirty="0" smtClean="0"/>
              <a:t>- People</a:t>
            </a:r>
            <a:r>
              <a:rPr kumimoji="0" lang="en-US" altLang="ja-JP" dirty="0" smtClean="0">
                <a:solidFill>
                  <a:schemeClr val="tx1"/>
                </a:solidFill>
                <a:cs typeface="Arial" pitchFamily="34" charset="0"/>
              </a:rPr>
              <a:t> -</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人（社員）同士をつなぎ「社員力」を向上させる</a:t>
            </a:r>
            <a:endParaRPr lang="en-US" altLang="ja-JP" dirty="0" smtClean="0"/>
          </a:p>
          <a:p>
            <a:endParaRPr kumimoji="1" lang="ja-JP" altLang="en-US" dirty="0"/>
          </a:p>
        </p:txBody>
      </p:sp>
      <p:graphicFrame>
        <p:nvGraphicFramePr>
          <p:cNvPr id="4" name="表 3"/>
          <p:cNvGraphicFramePr>
            <a:graphicFrameLocks noGrp="1"/>
          </p:cNvGraphicFramePr>
          <p:nvPr/>
        </p:nvGraphicFramePr>
        <p:xfrm>
          <a:off x="409518" y="1647826"/>
          <a:ext cx="8178912" cy="3759200"/>
        </p:xfrm>
        <a:graphic>
          <a:graphicData uri="http://schemas.openxmlformats.org/drawingml/2006/table">
            <a:tbl>
              <a:tblPr firstRow="1" bandRow="1">
                <a:tableStyleId>{21E4AEA4-8DFA-4A89-87EB-49C32662AFE0}</a:tableStyleId>
              </a:tblPr>
              <a:tblGrid>
                <a:gridCol w="1898676"/>
                <a:gridCol w="6280236"/>
              </a:tblGrid>
              <a:tr h="370840">
                <a:tc>
                  <a:txBody>
                    <a:bodyPr/>
                    <a:lstStyle/>
                    <a:p>
                      <a:r>
                        <a:rPr kumimoji="1" lang="ja-JP" altLang="en-US" dirty="0" smtClean="0"/>
                        <a:t>機能</a:t>
                      </a:r>
                      <a:endParaRPr kumimoji="1" lang="ja-JP" altLang="en-US" dirty="0"/>
                    </a:p>
                  </a:txBody>
                  <a:tcPr/>
                </a:tc>
                <a:tc>
                  <a:txBody>
                    <a:bodyPr/>
                    <a:lstStyle/>
                    <a:p>
                      <a:r>
                        <a:rPr kumimoji="1" lang="ja-JP" altLang="en-US" dirty="0" smtClean="0"/>
                        <a:t>説明</a:t>
                      </a:r>
                      <a:endParaRPr kumimoji="1" lang="ja-JP" altLang="en-US" dirty="0"/>
                    </a:p>
                  </a:txBody>
                  <a:tcPr/>
                </a:tc>
              </a:tr>
              <a:tr h="370840">
                <a:tc>
                  <a:txBody>
                    <a:bodyPr/>
                    <a:lstStyle/>
                    <a:p>
                      <a:r>
                        <a:rPr kumimoji="1" lang="en-US" altLang="ja-JP" dirty="0" smtClean="0"/>
                        <a:t>My Site</a:t>
                      </a:r>
                      <a:br>
                        <a:rPr kumimoji="1" lang="en-US" altLang="ja-JP" dirty="0" smtClean="0"/>
                      </a:br>
                      <a:r>
                        <a:rPr kumimoji="1" lang="en-US" altLang="ja-JP" dirty="0" smtClean="0"/>
                        <a:t>(</a:t>
                      </a:r>
                      <a:r>
                        <a:rPr kumimoji="1" lang="ja-JP" altLang="en-US" dirty="0" smtClean="0"/>
                        <a:t>個人用サイト</a:t>
                      </a:r>
                      <a:r>
                        <a:rPr kumimoji="1" lang="en-US" altLang="ja-JP" dirty="0" smtClean="0"/>
                        <a:t>)</a:t>
                      </a:r>
                    </a:p>
                  </a:txBody>
                  <a:tcPr/>
                </a:tc>
                <a:tc>
                  <a:txBody>
                    <a:bodyPr/>
                    <a:lstStyle/>
                    <a:p>
                      <a:r>
                        <a:rPr kumimoji="1" lang="ja-JP" altLang="en-US" dirty="0" smtClean="0"/>
                        <a:t>ユーザーが管理する自分専用のサイト</a:t>
                      </a:r>
                      <a:r>
                        <a:rPr kumimoji="1" lang="en-US" altLang="ja-JP" dirty="0" smtClean="0"/>
                        <a:t/>
                      </a:r>
                      <a:br>
                        <a:rPr kumimoji="1" lang="en-US" altLang="ja-JP" dirty="0" smtClean="0"/>
                      </a:br>
                      <a:r>
                        <a:rPr kumimoji="1" lang="ja-JP" altLang="en-US" dirty="0" smtClean="0"/>
                        <a:t>ここでブログを作ったり、自分のプロフィールを公開することで人同士のネットワークを形成</a:t>
                      </a:r>
                      <a:r>
                        <a:rPr kumimoji="1" lang="ja-JP" altLang="en-US" dirty="0" smtClean="0"/>
                        <a:t>する。</a:t>
                      </a:r>
                      <a:endParaRPr kumimoji="1" lang="en-US" altLang="ja-JP" dirty="0" smtClean="0"/>
                    </a:p>
                    <a:p>
                      <a:r>
                        <a:rPr kumimoji="1" lang="ja-JP" altLang="en-US" dirty="0" smtClean="0"/>
                        <a:t>また、</a:t>
                      </a:r>
                      <a:r>
                        <a:rPr kumimoji="1" lang="en-US" altLang="ja-JP" dirty="0" smtClean="0"/>
                        <a:t>Exchange Server</a:t>
                      </a:r>
                      <a:r>
                        <a:rPr kumimoji="1" lang="ja-JP" altLang="en-US" dirty="0" smtClean="0"/>
                        <a:t>と連携し個人のメールボックスを管理したり、仕事で作成途中のドキュメントを保管するための作業スペースとして利用する。</a:t>
                      </a:r>
                      <a:endParaRPr kumimoji="1" lang="ja-JP" altLang="en-US" dirty="0"/>
                    </a:p>
                  </a:txBody>
                  <a:tcPr/>
                </a:tc>
              </a:tr>
              <a:tr h="370840">
                <a:tc>
                  <a:txBody>
                    <a:bodyPr/>
                    <a:lstStyle/>
                    <a:p>
                      <a:r>
                        <a:rPr kumimoji="1" lang="ja-JP" altLang="en-US" dirty="0" smtClean="0"/>
                        <a:t>プロファイル連携</a:t>
                      </a:r>
                      <a:endParaRPr kumimoji="1" lang="en-US" altLang="ja-JP" dirty="0" smtClean="0"/>
                    </a:p>
                  </a:txBody>
                  <a:tcPr/>
                </a:tc>
                <a:tc>
                  <a:txBody>
                    <a:bodyPr/>
                    <a:lstStyle/>
                    <a:p>
                      <a:r>
                        <a:rPr kumimoji="1" lang="en-US" altLang="ja-JP" dirty="0" smtClean="0"/>
                        <a:t>Active Directory</a:t>
                      </a:r>
                      <a:r>
                        <a:rPr kumimoji="1" lang="ja-JP" altLang="en-US" dirty="0" smtClean="0"/>
                        <a:t>のユーザー情報を取り込み、</a:t>
                      </a:r>
                      <a:r>
                        <a:rPr kumimoji="1" lang="en-US" altLang="ja-JP" dirty="0" smtClean="0"/>
                        <a:t>SharePoint</a:t>
                      </a:r>
                      <a:r>
                        <a:rPr kumimoji="1" lang="ja-JP" altLang="en-US" dirty="0" smtClean="0"/>
                        <a:t>内で利用できるようにする</a:t>
                      </a:r>
                      <a:endParaRPr kumimoji="1" lang="ja-JP" altLang="en-US" dirty="0"/>
                    </a:p>
                  </a:txBody>
                  <a:tcPr/>
                </a:tc>
              </a:tr>
              <a:tr h="370840">
                <a:tc>
                  <a:txBody>
                    <a:bodyPr/>
                    <a:lstStyle/>
                    <a:p>
                      <a:r>
                        <a:rPr kumimoji="1" lang="ja-JP" altLang="en-US" dirty="0" smtClean="0"/>
                        <a:t>人の検索</a:t>
                      </a:r>
                      <a:endParaRPr kumimoji="1" lang="en-US" altLang="ja-JP" dirty="0" smtClean="0"/>
                    </a:p>
                  </a:txBody>
                  <a:tcPr/>
                </a:tc>
                <a:tc>
                  <a:txBody>
                    <a:bodyPr/>
                    <a:lstStyle/>
                    <a:p>
                      <a:r>
                        <a:rPr kumimoji="1" lang="en-US" altLang="ja-JP" dirty="0" smtClean="0"/>
                        <a:t>SharePoint</a:t>
                      </a:r>
                      <a:r>
                        <a:rPr kumimoji="1" lang="ja-JP" altLang="en-US" dirty="0" smtClean="0"/>
                        <a:t>を利用しているユーザーを発見し、ユーザー同士のつながりを作る</a:t>
                      </a:r>
                      <a:endParaRPr kumimoji="1" lang="ja-JP" altLang="en-US" dirty="0"/>
                    </a:p>
                  </a:txBody>
                  <a:tcPr/>
                </a:tc>
              </a:tr>
              <a:tr h="370840">
                <a:tc>
                  <a:txBody>
                    <a:bodyPr/>
                    <a:lstStyle/>
                    <a:p>
                      <a:r>
                        <a:rPr kumimoji="1" lang="en-US" altLang="ja-JP" dirty="0" smtClean="0"/>
                        <a:t>Social Network</a:t>
                      </a:r>
                    </a:p>
                  </a:txBody>
                  <a:tcPr/>
                </a:tc>
                <a:tc>
                  <a:txBody>
                    <a:bodyPr/>
                    <a:lstStyle/>
                    <a:p>
                      <a:r>
                        <a:rPr kumimoji="1" lang="ja-JP" altLang="en-US" dirty="0" smtClean="0"/>
                        <a:t>仕事仲間や自分の同僚といったつながりを見える</a:t>
                      </a:r>
                      <a:r>
                        <a:rPr kumimoji="1" lang="ja-JP" altLang="en-US" dirty="0" err="1" smtClean="0"/>
                        <a:t>化する</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harePointのすすめ_orivers">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2269</TotalTime>
  <Words>1154</Words>
  <Application>Microsoft Office PowerPoint</Application>
  <PresentationFormat>画面に合わせる (4:3)</PresentationFormat>
  <Paragraphs>253</Paragraphs>
  <Slides>26</Slides>
  <Notes>1</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SharePointのすすめ_orivers</vt:lpstr>
      <vt:lpstr>SharePoint のすすめ ～コミュニティサイトを作ろう～</vt:lpstr>
      <vt:lpstr>Agenda</vt:lpstr>
      <vt:lpstr>自己紹介</vt:lpstr>
      <vt:lpstr>Section 1 SharePointってなに!?</vt:lpstr>
      <vt:lpstr>SharePoint ってなに!?</vt:lpstr>
      <vt:lpstr>最近のSharePoint</vt:lpstr>
      <vt:lpstr>SharePoint の６つの機能</vt:lpstr>
      <vt:lpstr>SharePoint の６つの機能　- Collaboration -</vt:lpstr>
      <vt:lpstr>SharePoint の６つの機能　- People -</vt:lpstr>
      <vt:lpstr>SharePoint の６つの機能　– Enterprise Search -</vt:lpstr>
      <vt:lpstr>SharePoint の６つの機能　– Enterprise Content Management -</vt:lpstr>
      <vt:lpstr>SharePoint の６つの機能　– Business Process -</vt:lpstr>
      <vt:lpstr>SharePoint の６つの機能　– Business Intelligence -</vt:lpstr>
      <vt:lpstr>SharePoint の基盤　-Core Service-</vt:lpstr>
      <vt:lpstr>Edition と機能</vt:lpstr>
      <vt:lpstr>Section 2 今回のお題 -コミュニティサイトを作ろう-</vt:lpstr>
      <vt:lpstr>コミュニティサイトの要件</vt:lpstr>
      <vt:lpstr>４ステップでコミュニティサイトを構築しよう</vt:lpstr>
      <vt:lpstr>Section 3 機能説明</vt:lpstr>
      <vt:lpstr>お知らせ</vt:lpstr>
      <vt:lpstr>リンク</vt:lpstr>
      <vt:lpstr>ディスカッション掲示板</vt:lpstr>
      <vt:lpstr>Wiki</vt:lpstr>
      <vt:lpstr>Blog</vt:lpstr>
      <vt:lpstr>テーマ</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SharePoint のすすめ ～コミュニティサイトを作ろう～</dc:title>
  <dc:creator>Hiroaki</dc:creator>
  <cp:lastModifiedBy>Hiroaki</cp:lastModifiedBy>
  <cp:revision>76</cp:revision>
  <dcterms:created xsi:type="dcterms:W3CDTF">2008-06-14T06:13:44Z</dcterms:created>
  <dcterms:modified xsi:type="dcterms:W3CDTF">2008-06-16T18:20:50Z</dcterms:modified>
</cp:coreProperties>
</file>