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65" r:id="rId2"/>
    <p:sldId id="268" r:id="rId3"/>
    <p:sldId id="269" r:id="rId4"/>
    <p:sldId id="270" r:id="rId5"/>
    <p:sldId id="272" r:id="rId6"/>
    <p:sldId id="273" r:id="rId7"/>
    <p:sldId id="274" r:id="rId8"/>
    <p:sldId id="275" r:id="rId9"/>
    <p:sldId id="276" r:id="rId10"/>
    <p:sldId id="280" r:id="rId11"/>
    <p:sldId id="281" r:id="rId12"/>
    <p:sldId id="282" r:id="rId13"/>
    <p:sldId id="284" r:id="rId14"/>
    <p:sldId id="288" r:id="rId15"/>
    <p:sldId id="290" r:id="rId16"/>
    <p:sldId id="295" r:id="rId17"/>
    <p:sldId id="296" r:id="rId18"/>
    <p:sldId id="297" r:id="rId19"/>
    <p:sldId id="298" r:id="rId2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73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381500" y="3195638"/>
          <a:ext cx="381000" cy="466725"/>
        </p:xfrm>
        <a:graphic>
          <a:graphicData uri="http://schemas.openxmlformats.org/presentationml/2006/ole">
            <p:oleObj spid="_x0000_s1026" name="パッケージ" r:id="rId3" imgW="380880" imgH="466560" progId="Package">
              <p:embed/>
            </p:oleObj>
          </a:graphicData>
        </a:graphic>
      </p:graphicFrame>
      <p:sp>
        <p:nvSpPr>
          <p:cNvPr id="5" name="タイトル 3"/>
          <p:cNvSpPr txBox="1">
            <a:spLocks/>
          </p:cNvSpPr>
          <p:nvPr/>
        </p:nvSpPr>
        <p:spPr bwMode="auto">
          <a:xfrm>
            <a:off x="500063" y="571500"/>
            <a:ext cx="777240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ja-JP" altLang="en-US" sz="3600" kern="0" dirty="0" smtClean="0">
                <a:solidFill>
                  <a:srgbClr val="FF0000"/>
                </a:solidFill>
              </a:rPr>
              <a:t>Ｒ</a:t>
            </a:r>
            <a:r>
              <a:rPr lang="ja-JP" altLang="en-US" sz="3600" kern="0" dirty="0" smtClean="0">
                <a:solidFill>
                  <a:schemeClr val="tx2"/>
                </a:solidFill>
              </a:rPr>
              <a:t>流・</a:t>
            </a:r>
            <a:r>
              <a:rPr lang="en-US" altLang="ja-JP" sz="3600" dirty="0" smtClean="0"/>
              <a:t>C#3.0 LINQ</a:t>
            </a:r>
            <a:r>
              <a:rPr lang="ja-JP" altLang="en-US" sz="3600" dirty="0" smtClean="0"/>
              <a:t>とラムダ式で遊ぼう</a:t>
            </a:r>
            <a:endParaRPr kumimoji="1" lang="ja-JP" alt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サブタイトル 4"/>
          <p:cNvSpPr txBox="1">
            <a:spLocks/>
          </p:cNvSpPr>
          <p:nvPr/>
        </p:nvSpPr>
        <p:spPr bwMode="auto">
          <a:xfrm>
            <a:off x="214313" y="5214938"/>
            <a:ext cx="8329612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Microsoft MVP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r>
              <a:rPr kumimoji="1" lang="ja-JP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for 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Development Tools - Visual C#</a:t>
            </a:r>
            <a:endParaRPr lang="en-US" altLang="ja-JP" sz="2000" kern="0" dirty="0" smtClean="0">
              <a:latin typeface="+mn-ea"/>
              <a:ea typeface="+mn-ea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nn-NO" altLang="ja-JP" sz="2000" kern="0" dirty="0" smtClean="0">
                <a:latin typeface="+mn-ea"/>
                <a:ea typeface="+mn-ea"/>
              </a:rPr>
              <a:t>(April 2007 - March 2009)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 descr="D:\document\MVP\MVP Logo Kit\MVP_FullColor_ForScree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75" y="3643313"/>
            <a:ext cx="8651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サブタイトル 4"/>
          <p:cNvSpPr txBox="1">
            <a:spLocks/>
          </p:cNvSpPr>
          <p:nvPr/>
        </p:nvSpPr>
        <p:spPr bwMode="auto">
          <a:xfrm>
            <a:off x="500063" y="3571875"/>
            <a:ext cx="70008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2008</a:t>
            </a:r>
            <a:r>
              <a:rPr lang="ja-JP" altLang="en-US" sz="2800" kern="0" dirty="0">
                <a:latin typeface="+mn-lt"/>
                <a:ea typeface="+mn-ea"/>
              </a:rPr>
              <a:t>年</a:t>
            </a:r>
            <a:r>
              <a:rPr lang="en-US" altLang="ja-JP" sz="2800" kern="0" dirty="0" smtClean="0">
                <a:latin typeface="+mn-lt"/>
                <a:ea typeface="+mn-ea"/>
              </a:rPr>
              <a:t>06</a:t>
            </a:r>
            <a:r>
              <a:rPr lang="ja-JP" altLang="en-US" sz="2800" kern="0" dirty="0" smtClean="0">
                <a:latin typeface="+mn-lt"/>
                <a:ea typeface="+mn-ea"/>
              </a:rPr>
              <a:t>月</a:t>
            </a:r>
            <a:r>
              <a:rPr lang="en-US" altLang="ja-JP" sz="2800" kern="0" dirty="0" smtClean="0">
                <a:latin typeface="+mn-lt"/>
                <a:ea typeface="+mn-ea"/>
              </a:rPr>
              <a:t>21</a:t>
            </a:r>
            <a:r>
              <a:rPr lang="ja-JP" altLang="en-US" sz="2800" kern="0" dirty="0" smtClean="0">
                <a:latin typeface="+mn-lt"/>
                <a:ea typeface="+mn-ea"/>
              </a:rPr>
              <a:t>日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R</a:t>
            </a:r>
            <a:r>
              <a:rPr lang="ja-JP" altLang="en-US" sz="2800" kern="0" dirty="0">
                <a:latin typeface="+mn-lt"/>
                <a:ea typeface="+mn-ea"/>
              </a:rPr>
              <a:t>・田中一郎 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http://blogs.wankuma.com/rti/</a:t>
            </a: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ラムダ式で遊ぼう！ 　－　</a:t>
            </a:r>
            <a:r>
              <a:rPr lang="en-US" altLang="ja-JP" dirty="0" smtClean="0"/>
              <a:t>Template Method </a:t>
            </a:r>
            <a:r>
              <a:rPr lang="ja-JP" altLang="en-US" dirty="0" smtClean="0"/>
              <a:t>パターン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00100" y="2000240"/>
            <a:ext cx="7186634" cy="2500330"/>
          </a:xfrm>
        </p:spPr>
        <p:txBody>
          <a:bodyPr/>
          <a:lstStyle/>
          <a:p>
            <a:pPr>
              <a:buNone/>
            </a:pPr>
            <a:r>
              <a:rPr lang="en-US" altLang="ja-JP" sz="2400" b="1" dirty="0" smtClean="0"/>
              <a:t>public void Method(Action 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methodB</a:t>
            </a:r>
            <a:r>
              <a:rPr lang="en-US" altLang="ja-JP" sz="2400" b="1" dirty="0" smtClean="0"/>
              <a:t>) {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this.MethodA</a:t>
            </a:r>
            <a:r>
              <a:rPr lang="en-US" altLang="ja-JP" sz="2400" b="1" dirty="0" smtClean="0"/>
              <a:t>();</a:t>
            </a:r>
          </a:p>
          <a:p>
            <a:pPr>
              <a:buNone/>
            </a:pPr>
            <a:r>
              <a:rPr lang="ja-JP" altLang="en-US" sz="2400" b="1" dirty="0" smtClean="0"/>
              <a:t>　　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methodB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this.MethodC</a:t>
            </a:r>
            <a:r>
              <a:rPr lang="en-US" altLang="ja-JP" sz="2400" b="1" dirty="0" smtClean="0"/>
              <a:t>();</a:t>
            </a:r>
          </a:p>
          <a:p>
            <a:pPr>
              <a:buNone/>
            </a:pPr>
            <a:r>
              <a:rPr lang="en-US" altLang="ja-JP" sz="2400" b="1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06437"/>
          </a:xfrm>
        </p:spPr>
        <p:txBody>
          <a:bodyPr/>
          <a:lstStyle/>
          <a:p>
            <a:pPr lvl="0"/>
            <a:r>
              <a:rPr lang="ja-JP" altLang="en-US" dirty="0" smtClean="0"/>
              <a:t>ラムダ式で遊ぼう！ 　－　</a:t>
            </a:r>
            <a:r>
              <a:rPr lang="en-US" altLang="ja-JP" dirty="0" smtClean="0"/>
              <a:t>Observer </a:t>
            </a:r>
            <a:r>
              <a:rPr lang="ja-JP" altLang="en-US" dirty="0" smtClean="0"/>
              <a:t>パターン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28596" y="714356"/>
            <a:ext cx="82153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public class Subject : </a:t>
            </a:r>
            <a:r>
              <a:rPr lang="en-US" dirty="0" err="1" smtClean="0"/>
              <a:t>INotifyPropertyChanged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ja-JP" altLang="en-US" dirty="0" smtClean="0"/>
              <a:t>　　</a:t>
            </a:r>
            <a:r>
              <a:rPr lang="en-US" dirty="0" smtClean="0"/>
              <a:t>public event </a:t>
            </a:r>
            <a:r>
              <a:rPr lang="en-US" dirty="0" err="1" smtClean="0"/>
              <a:t>PropertyChangedEventHandler</a:t>
            </a:r>
            <a:r>
              <a:rPr lang="en-US" dirty="0" smtClean="0"/>
              <a:t> </a:t>
            </a:r>
            <a:r>
              <a:rPr lang="en-US" dirty="0" err="1" smtClean="0"/>
              <a:t>PropertyChanged</a:t>
            </a:r>
            <a:r>
              <a:rPr lang="en-US" dirty="0" smtClean="0"/>
              <a:t>; </a:t>
            </a:r>
            <a:br>
              <a:rPr lang="en-US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private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_Value = 0;</a:t>
            </a:r>
            <a:endParaRPr lang="en-US" dirty="0" smtClean="0"/>
          </a:p>
          <a:p>
            <a:pPr>
              <a:defRPr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public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Value {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dirty="0" smtClean="0"/>
              <a:t>get { return </a:t>
            </a:r>
            <a:r>
              <a:rPr lang="en-US" altLang="ja-JP" dirty="0" err="1" smtClean="0"/>
              <a:t>this._Value</a:t>
            </a:r>
            <a:r>
              <a:rPr lang="en-US" altLang="ja-JP" dirty="0" smtClean="0"/>
              <a:t>; }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dirty="0" smtClean="0"/>
              <a:t>set {</a:t>
            </a:r>
          </a:p>
          <a:p>
            <a:pPr>
              <a:defRPr/>
            </a:pPr>
            <a:r>
              <a:rPr lang="ja-JP" altLang="en-US" dirty="0" smtClean="0"/>
              <a:t>　　　　　　　</a:t>
            </a:r>
            <a:r>
              <a:rPr lang="en-US" altLang="ja-JP" dirty="0" smtClean="0"/>
              <a:t>if (</a:t>
            </a:r>
            <a:r>
              <a:rPr lang="en-US" altLang="ja-JP" dirty="0" err="1" smtClean="0"/>
              <a:t>this._Value</a:t>
            </a:r>
            <a:r>
              <a:rPr lang="en-US" altLang="ja-JP" dirty="0" smtClean="0"/>
              <a:t> == value) return;</a:t>
            </a:r>
          </a:p>
          <a:p>
            <a:pPr>
              <a:defRPr/>
            </a:pPr>
            <a:r>
              <a:rPr lang="ja-JP" altLang="en-US" dirty="0" smtClean="0"/>
              <a:t>　　　　　　　</a:t>
            </a:r>
            <a:r>
              <a:rPr lang="en-US" altLang="ja-JP" dirty="0" err="1" smtClean="0"/>
              <a:t>this._Value</a:t>
            </a:r>
            <a:r>
              <a:rPr lang="en-US" altLang="ja-JP" dirty="0" smtClean="0"/>
              <a:t> = value;</a:t>
            </a:r>
          </a:p>
          <a:p>
            <a:pPr>
              <a:defRPr/>
            </a:pPr>
            <a:r>
              <a:rPr lang="ja-JP" altLang="en-US" dirty="0" smtClean="0"/>
              <a:t>　　　　　　　</a:t>
            </a:r>
            <a:r>
              <a:rPr lang="en-US" altLang="ja-JP" dirty="0" smtClean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PropertyChanged</a:t>
            </a:r>
            <a:r>
              <a:rPr lang="en-US" dirty="0" smtClean="0"/>
              <a:t> == null) return;</a:t>
            </a:r>
          </a:p>
          <a:p>
            <a:pPr>
              <a:defRPr/>
            </a:pPr>
            <a:r>
              <a:rPr lang="ja-JP" altLang="en-US" dirty="0" smtClean="0"/>
              <a:t>　　　　　　　</a:t>
            </a:r>
            <a:r>
              <a:rPr lang="en-US" dirty="0" err="1" smtClean="0"/>
              <a:t>PropertyChanged</a:t>
            </a:r>
            <a:r>
              <a:rPr lang="en-US" dirty="0" smtClean="0"/>
              <a:t>(this, new </a:t>
            </a:r>
            <a:r>
              <a:rPr lang="en-US" dirty="0" err="1" smtClean="0"/>
              <a:t>PropertyChangedEventArgs</a:t>
            </a:r>
            <a:r>
              <a:rPr lang="en-US" dirty="0" smtClean="0"/>
              <a:t>(</a:t>
            </a:r>
            <a:r>
              <a:rPr lang="ja-JP" altLang="en-US" dirty="0" smtClean="0"/>
              <a:t>“</a:t>
            </a:r>
            <a:r>
              <a:rPr lang="en-US" altLang="ja-JP" dirty="0" smtClean="0"/>
              <a:t>Value”</a:t>
            </a:r>
            <a:r>
              <a:rPr lang="en-US" dirty="0" smtClean="0"/>
              <a:t>));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dirty="0" smtClean="0"/>
              <a:t>}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ja-JP" altLang="en-US" dirty="0" smtClean="0"/>
              <a:t>　　</a:t>
            </a:r>
            <a:r>
              <a:rPr lang="en-US" dirty="0" smtClean="0"/>
              <a:t>}</a:t>
            </a:r>
          </a:p>
          <a:p>
            <a:pPr>
              <a:defRPr/>
            </a:pPr>
            <a:r>
              <a:rPr lang="en-US" dirty="0" smtClean="0"/>
              <a:t>} </a:t>
            </a:r>
          </a:p>
          <a:p>
            <a:pPr>
              <a:defRPr/>
            </a:pPr>
            <a:r>
              <a:rPr lang="en-US" dirty="0" smtClean="0"/>
              <a:t>public class Observer {</a:t>
            </a:r>
          </a:p>
          <a:p>
            <a:pPr>
              <a:defRPr/>
            </a:pPr>
            <a:r>
              <a:rPr lang="ja-JP" altLang="en-US" dirty="0" smtClean="0"/>
              <a:t>　　</a:t>
            </a:r>
            <a:r>
              <a:rPr lang="en-US" dirty="0" smtClean="0"/>
              <a:t>public Observer() {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subject = new Subject();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dirty="0" err="1" smtClean="0"/>
              <a:t>subject.PropertyChanged</a:t>
            </a:r>
            <a:r>
              <a:rPr lang="en-US" altLang="ja-JP" dirty="0" smtClean="0"/>
              <a:t> += (sender, e) =&gt; </a:t>
            </a:r>
            <a:r>
              <a:rPr lang="en-US" altLang="ja-JP" dirty="0" err="1" smtClean="0"/>
              <a:t>MessageBox</a:t>
            </a:r>
            <a:r>
              <a:rPr lang="en-US" altLang="ja-JP" dirty="0" smtClean="0"/>
              <a:t>(“Changed!”);</a:t>
            </a:r>
          </a:p>
          <a:p>
            <a:pPr>
              <a:defRPr/>
            </a:pPr>
            <a:r>
              <a:rPr lang="ja-JP" altLang="en-US" dirty="0" smtClean="0"/>
              <a:t>　　</a:t>
            </a: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altLang="ja-JP" dirty="0" smtClean="0">
              <a:latin typeface="+mj-ea"/>
            </a:endParaRP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ラムダ式で遊ぼう！ 　－　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</a:rPr>
              <a:t>Strategy</a:t>
            </a:r>
            <a:r>
              <a:rPr lang="ja-JP" altLang="en-US" dirty="0" smtClean="0"/>
              <a:t>パターン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28728" y="1228539"/>
            <a:ext cx="61436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latin typeface="+mj-lt"/>
              </a:rPr>
              <a:t>(</a:t>
            </a:r>
            <a:r>
              <a:rPr lang="en-US" altLang="ja-JP" sz="2400" dirty="0" err="1" smtClean="0">
                <a:latin typeface="+mj-lt"/>
              </a:rPr>
              <a:t>this.IsAdd</a:t>
            </a:r>
            <a:r>
              <a:rPr lang="en-US" altLang="ja-JP" sz="2400" dirty="0" smtClean="0">
                <a:latin typeface="+mj-lt"/>
              </a:rPr>
              <a:t> ? </a:t>
            </a:r>
          </a:p>
          <a:p>
            <a:pPr>
              <a:defRPr/>
            </a:pPr>
            <a:r>
              <a:rPr lang="en-US" altLang="ja-JP" sz="2400" dirty="0" smtClean="0">
                <a:latin typeface="+mj-lt"/>
              </a:rPr>
              <a:t>	new </a:t>
            </a:r>
            <a:r>
              <a:rPr lang="en-US" altLang="ja-JP" sz="2400" dirty="0" smtClean="0">
                <a:latin typeface="+mj-lt"/>
                <a:ea typeface="Arial Unicode MS" pitchFamily="50" charset="-128"/>
                <a:cs typeface="Arial Unicode MS" pitchFamily="50" charset="-128"/>
              </a:rPr>
              <a:t>Action(</a:t>
            </a:r>
            <a:r>
              <a:rPr lang="en-US" altLang="ja-JP" sz="2400" dirty="0" err="1" smtClean="0">
                <a:solidFill>
                  <a:srgbClr val="FF0000"/>
                </a:solidFill>
                <a:latin typeface="+mj-lt"/>
                <a:ea typeface="Arial Unicode MS" pitchFamily="50" charset="-128"/>
                <a:cs typeface="Arial Unicode MS" pitchFamily="50" charset="-128"/>
              </a:rPr>
              <a:t>this.AddData</a:t>
            </a:r>
            <a:r>
              <a:rPr lang="en-US" altLang="ja-JP" sz="2400" dirty="0" smtClean="0">
                <a:latin typeface="+mj-lt"/>
              </a:rPr>
              <a:t>) : </a:t>
            </a:r>
          </a:p>
          <a:p>
            <a:pPr>
              <a:defRPr/>
            </a:pPr>
            <a:r>
              <a:rPr lang="en-US" altLang="ja-JP" sz="2400" dirty="0" smtClean="0">
                <a:latin typeface="+mj-lt"/>
              </a:rPr>
              <a:t>	new Action(</a:t>
            </a:r>
            <a:r>
              <a:rPr lang="en-US" altLang="ja-JP" sz="2400" dirty="0" err="1" smtClean="0">
                <a:solidFill>
                  <a:srgbClr val="FF0000"/>
                </a:solidFill>
                <a:latin typeface="+mj-lt"/>
              </a:rPr>
              <a:t>this.UpdateData</a:t>
            </a:r>
            <a:r>
              <a:rPr lang="en-US" altLang="ja-JP" sz="2400" dirty="0" smtClean="0">
                <a:latin typeface="+mj-lt"/>
              </a:rPr>
              <a:t>))();</a:t>
            </a:r>
          </a:p>
          <a:p>
            <a:pPr>
              <a:defRPr/>
            </a:pPr>
            <a:endParaRPr lang="en-US" altLang="ja-JP" sz="2400" dirty="0" smtClean="0">
              <a:latin typeface="+mj-lt"/>
            </a:endParaRPr>
          </a:p>
          <a:p>
            <a:pPr>
              <a:defRPr/>
            </a:pPr>
            <a:endParaRPr lang="en-US" altLang="ja-JP" sz="2400" dirty="0" smtClean="0">
              <a:latin typeface="+mj-lt"/>
            </a:endParaRPr>
          </a:p>
          <a:p>
            <a:pPr>
              <a:defRPr/>
            </a:pP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this.IsAdd</a:t>
            </a:r>
            <a:r>
              <a:rPr lang="en-US" altLang="ja-JP" sz="2400" dirty="0" smtClean="0"/>
              <a:t> ? </a:t>
            </a:r>
          </a:p>
          <a:p>
            <a:pPr>
              <a:defRPr/>
            </a:pPr>
            <a:r>
              <a:rPr lang="en-US" altLang="ja-JP" sz="2400" dirty="0" smtClean="0"/>
              <a:t>	new 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Action(() =&gt; {</a:t>
            </a:r>
          </a:p>
          <a:p>
            <a:pPr>
              <a:defRPr/>
            </a:pP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		</a:t>
            </a:r>
            <a:r>
              <a:rPr lang="ja-JP" altLang="en-US" sz="2400" dirty="0" smtClean="0">
                <a:ea typeface="Arial Unicode MS" pitchFamily="50" charset="-128"/>
                <a:cs typeface="Arial Unicode MS" pitchFamily="50" charset="-128"/>
              </a:rPr>
              <a:t>・・・追加処理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}</a:t>
            </a:r>
            <a:r>
              <a:rPr lang="en-US" altLang="ja-JP" sz="2400" dirty="0" smtClean="0"/>
              <a:t>) : </a:t>
            </a:r>
          </a:p>
          <a:p>
            <a:pPr>
              <a:defRPr/>
            </a:pPr>
            <a:r>
              <a:rPr lang="en-US" altLang="ja-JP" sz="2400" dirty="0" smtClean="0"/>
              <a:t>	new Action(() =&gt; {</a:t>
            </a:r>
          </a:p>
          <a:p>
            <a:pPr>
              <a:defRPr/>
            </a:pP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		</a:t>
            </a:r>
            <a:r>
              <a:rPr lang="ja-JP" altLang="en-US" sz="2400" dirty="0" smtClean="0">
                <a:ea typeface="Arial Unicode MS" pitchFamily="50" charset="-128"/>
                <a:cs typeface="Arial Unicode MS" pitchFamily="50" charset="-128"/>
              </a:rPr>
              <a:t>・・・更新処理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}</a:t>
            </a:r>
            <a:r>
              <a:rPr lang="en-US" altLang="ja-JP" sz="2400" dirty="0" smtClean="0"/>
              <a:t>) (); </a:t>
            </a:r>
            <a:endParaRPr lang="en-US" altLang="ja-JP" sz="2400" dirty="0" smtClean="0">
              <a:latin typeface="+mj-lt"/>
            </a:endParaRPr>
          </a:p>
          <a:p>
            <a:pPr>
              <a:defRPr/>
            </a:pPr>
            <a:endParaRPr lang="en-US" altLang="ja-JP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ラムダ式で遊ぼう！ 　－　</a:t>
            </a:r>
            <a:r>
              <a:rPr lang="ja-JP" altLang="en-US" dirty="0" smtClean="0">
                <a:ea typeface="メイリオ" pitchFamily="50" charset="-128"/>
              </a:rPr>
              <a:t>コレクションに格納する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57158" y="1228539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err="1" smtClean="0">
                <a:latin typeface="+mj-lt"/>
              </a:rPr>
              <a:t>var</a:t>
            </a:r>
            <a:r>
              <a:rPr lang="en-US" altLang="ja-JP" sz="2400" dirty="0" smtClean="0">
                <a:latin typeface="+mj-lt"/>
              </a:rPr>
              <a:t> calc = new Dictionary&lt;string, &lt;</a:t>
            </a:r>
            <a:r>
              <a:rPr lang="en-US" altLang="ja-JP" sz="2400" dirty="0" err="1" smtClean="0">
                <a:latin typeface="+mj-lt"/>
              </a:rPr>
              <a:t>Func</a:t>
            </a:r>
            <a:r>
              <a:rPr lang="en-US" altLang="ja-JP" sz="2400" dirty="0" smtClean="0">
                <a:latin typeface="+mj-lt"/>
              </a:rPr>
              <a:t>&lt;</a:t>
            </a:r>
            <a:r>
              <a:rPr lang="en-US" altLang="ja-JP" sz="2400" dirty="0" err="1" smtClean="0">
                <a:latin typeface="+mj-lt"/>
              </a:rPr>
              <a:t>int</a:t>
            </a:r>
            <a:r>
              <a:rPr lang="en-US" altLang="ja-JP" sz="2400" dirty="0" smtClean="0">
                <a:latin typeface="+mj-lt"/>
              </a:rPr>
              <a:t>, </a:t>
            </a:r>
            <a:r>
              <a:rPr lang="en-US" altLang="ja-JP" sz="2400" dirty="0" err="1" smtClean="0">
                <a:latin typeface="+mj-lt"/>
              </a:rPr>
              <a:t>int</a:t>
            </a:r>
            <a:r>
              <a:rPr lang="en-US" altLang="ja-JP" sz="2400" dirty="0" smtClean="0">
                <a:latin typeface="+mj-lt"/>
              </a:rPr>
              <a:t>, </a:t>
            </a:r>
            <a:r>
              <a:rPr lang="en-US" altLang="ja-JP" sz="2400" dirty="0" err="1" smtClean="0">
                <a:latin typeface="+mj-lt"/>
              </a:rPr>
              <a:t>int</a:t>
            </a:r>
            <a:r>
              <a:rPr lang="en-US" altLang="ja-JP" sz="2400" dirty="0" smtClean="0">
                <a:latin typeface="+mj-lt"/>
              </a:rPr>
              <a:t>&gt;&gt;() {</a:t>
            </a:r>
          </a:p>
          <a:p>
            <a:pPr>
              <a:buNone/>
            </a:pPr>
            <a:r>
              <a:rPr lang="ja-JP" altLang="en-US" sz="2400" b="1" dirty="0" smtClean="0"/>
              <a:t>　　</a:t>
            </a:r>
            <a:r>
              <a:rPr lang="en-US" altLang="ja-JP" sz="2400" b="1" dirty="0" smtClean="0"/>
              <a:t>“Plus”	 ,new 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+ b</a:t>
            </a:r>
            <a:r>
              <a:rPr lang="en-US" altLang="ja-JP" sz="2400" b="1" dirty="0" smtClean="0"/>
              <a:t>),</a:t>
            </a:r>
          </a:p>
          <a:p>
            <a:r>
              <a:rPr lang="ja-JP" altLang="en-US" sz="2400" b="1" dirty="0" smtClean="0"/>
              <a:t>　　</a:t>
            </a:r>
            <a:r>
              <a:rPr lang="en-US" altLang="ja-JP" sz="2400" b="1" dirty="0" smtClean="0"/>
              <a:t>“Subtract  ,new 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- b</a:t>
            </a:r>
            <a:r>
              <a:rPr lang="en-US" altLang="ja-JP" sz="2400" b="1" dirty="0" smtClean="0"/>
              <a:t>),</a:t>
            </a:r>
          </a:p>
          <a:p>
            <a:r>
              <a:rPr lang="ja-JP" altLang="en-US" sz="2400" b="1" dirty="0" smtClean="0"/>
              <a:t>　　</a:t>
            </a:r>
            <a:r>
              <a:rPr lang="en-US" altLang="ja-JP" sz="2400" b="1" dirty="0" smtClean="0"/>
              <a:t>“Multiply “,new 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* b</a:t>
            </a:r>
            <a:r>
              <a:rPr lang="en-US" altLang="ja-JP" sz="2400" b="1" dirty="0" smtClean="0"/>
              <a:t>),</a:t>
            </a:r>
          </a:p>
          <a:p>
            <a:r>
              <a:rPr lang="ja-JP" altLang="en-US" sz="2400" b="1" dirty="0" smtClean="0"/>
              <a:t>　　</a:t>
            </a:r>
            <a:r>
              <a:rPr lang="en-US" altLang="ja-JP" sz="2400" b="1" dirty="0" smtClean="0"/>
              <a:t>“Divide” 	 ,new 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/ b</a:t>
            </a:r>
            <a:r>
              <a:rPr lang="en-US" altLang="ja-JP" sz="2400" b="1" dirty="0" smtClean="0"/>
              <a:t>),</a:t>
            </a:r>
          </a:p>
          <a:p>
            <a:r>
              <a:rPr lang="en-US" altLang="ja-JP" sz="2400" b="1" dirty="0" smtClean="0"/>
              <a:t>}</a:t>
            </a:r>
          </a:p>
          <a:p>
            <a:pPr>
              <a:buNone/>
            </a:pPr>
            <a:endParaRPr lang="en-US" altLang="ja-JP" sz="2400" b="1" dirty="0" smtClean="0"/>
          </a:p>
          <a:p>
            <a:pPr>
              <a:buNone/>
            </a:pPr>
            <a:r>
              <a:rPr lang="en-US" altLang="ja-JP" sz="2400" b="1" dirty="0" err="1" smtClean="0"/>
              <a:t>foreach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var</a:t>
            </a:r>
            <a:r>
              <a:rPr lang="en-US" altLang="ja-JP" sz="2400" b="1" dirty="0" smtClean="0"/>
              <a:t> x in </a:t>
            </a:r>
            <a:r>
              <a:rPr lang="en-US" altLang="ja-JP" sz="2400" b="1" dirty="0" err="1" smtClean="0"/>
              <a:t>this.Collection</a:t>
            </a:r>
            <a:r>
              <a:rPr lang="en-US" altLang="ja-JP" sz="2400" b="1" dirty="0" smtClean="0"/>
              <a:t>) {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x.Result</a:t>
            </a:r>
            <a:r>
              <a:rPr lang="en-US" altLang="ja-JP" sz="2400" b="1" dirty="0" smtClean="0"/>
              <a:t> = calc[“Plus”](x.Value1, x.Value2); </a:t>
            </a:r>
            <a:r>
              <a:rPr lang="ja-JP" altLang="en-US" sz="2400" b="1" dirty="0" smtClean="0"/>
              <a:t>	</a:t>
            </a:r>
            <a:r>
              <a:rPr lang="en-US" altLang="ja-JP" sz="2400" b="1" dirty="0" err="1" smtClean="0"/>
              <a:t>Console.WriteLine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x.Result</a:t>
            </a:r>
            <a:r>
              <a:rPr lang="en-US" altLang="ja-JP" sz="2400" b="1" dirty="0" smtClean="0"/>
              <a:t>);</a:t>
            </a:r>
          </a:p>
          <a:p>
            <a:pPr>
              <a:buNone/>
            </a:pPr>
            <a:r>
              <a:rPr lang="en-US" altLang="ja-JP" sz="2400" b="1" dirty="0" smtClean="0"/>
              <a:t>}</a:t>
            </a:r>
          </a:p>
          <a:p>
            <a:endParaRPr lang="en-US" altLang="ja-JP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 LINQ to Objects(1)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1357290" y="928670"/>
            <a:ext cx="685804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Form1()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InitializeComponent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</a:t>
            </a:r>
          </a:p>
          <a:p>
            <a:pPr eaLnBrk="1" hangingPunct="1">
              <a:buFontTx/>
              <a:buNone/>
            </a:pPr>
            <a:r>
              <a:rPr lang="ja-JP" altLang="en-US" sz="1400" dirty="0" smtClean="0"/>
              <a:t>　　</a:t>
            </a:r>
            <a:r>
              <a:rPr lang="en-US" altLang="ja-JP" sz="1400" dirty="0" err="1" smtClean="0"/>
              <a:t>var</a:t>
            </a:r>
            <a:r>
              <a:rPr lang="en-US" altLang="ja-JP" sz="1400" dirty="0" smtClean="0"/>
              <a:t> c = new[] {</a:t>
            </a:r>
          </a:p>
          <a:p>
            <a:pPr eaLnBrk="1" hangingPunct="1">
              <a:buFontTx/>
              <a:buNone/>
            </a:pPr>
            <a:r>
              <a:rPr lang="ja-JP" altLang="en-US" sz="1400" dirty="0" smtClean="0"/>
              <a:t>　　　　　　</a:t>
            </a:r>
            <a:r>
              <a:rPr lang="en-US" altLang="ja-JP" sz="1400" dirty="0" smtClean="0"/>
              <a:t>new { Code = 51 , Name = “</a:t>
            </a:r>
            <a:r>
              <a:rPr lang="ja-JP" altLang="en-US" sz="1400" dirty="0" err="1" smtClean="0"/>
              <a:t>ぽぴ</a:t>
            </a:r>
            <a:r>
              <a:rPr lang="ja-JP" altLang="en-US" sz="1400" dirty="0" smtClean="0"/>
              <a:t>王子</a:t>
            </a:r>
            <a:r>
              <a:rPr lang="en-US" altLang="ja-JP" sz="1400" dirty="0" smtClean="0"/>
              <a:t>”, Age = 18 },</a:t>
            </a:r>
          </a:p>
          <a:p>
            <a:pPr eaLnBrk="1" hangingPunct="1">
              <a:buFontTx/>
              <a:buNone/>
            </a:pPr>
            <a:r>
              <a:rPr lang="ja-JP" altLang="en-US" sz="1400" dirty="0" smtClean="0"/>
              <a:t>　　　　　　</a:t>
            </a:r>
            <a:r>
              <a:rPr lang="en-US" altLang="ja-JP" sz="1400" dirty="0" smtClean="0"/>
              <a:t>new { Code = 34 , Name = “R</a:t>
            </a:r>
            <a:r>
              <a:rPr lang="ja-JP" altLang="en-US" sz="1400" dirty="0" smtClean="0"/>
              <a:t>・田中一郎</a:t>
            </a:r>
            <a:r>
              <a:rPr lang="en-US" altLang="ja-JP" sz="1400" dirty="0" smtClean="0"/>
              <a:t>”, Age = 18 },</a:t>
            </a:r>
          </a:p>
          <a:p>
            <a:pPr eaLnBrk="1" hangingPunct="1">
              <a:buFontTx/>
              <a:buNone/>
            </a:pPr>
            <a:r>
              <a:rPr lang="ja-JP" altLang="en-US" sz="1400" dirty="0" smtClean="0"/>
              <a:t>　　　　　　</a:t>
            </a:r>
            <a:r>
              <a:rPr lang="en-US" altLang="ja-JP" sz="1400" dirty="0" smtClean="0"/>
              <a:t>new { Code = 111, Name = "IIJIMAS”. Age = 20 }};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var</a:t>
            </a:r>
            <a:r>
              <a:rPr lang="en-US" altLang="ja-JP" sz="1400" kern="0" dirty="0" smtClean="0"/>
              <a:t> q1 =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/>
              <a:t>from x in c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/>
              <a:t>where </a:t>
            </a:r>
            <a:r>
              <a:rPr lang="en-US" altLang="ja-JP" sz="1400" kern="0" dirty="0" err="1" smtClean="0"/>
              <a:t>x.Age</a:t>
            </a:r>
            <a:r>
              <a:rPr lang="en-US" altLang="ja-JP" sz="1400" kern="0" dirty="0" smtClean="0"/>
              <a:t> == 18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/>
              <a:t>select new { Code = </a:t>
            </a:r>
            <a:r>
              <a:rPr lang="en-US" altLang="ja-JP" sz="1400" kern="0" dirty="0" err="1" smtClean="0"/>
              <a:t>x.Code</a:t>
            </a:r>
            <a:r>
              <a:rPr lang="en-US" altLang="ja-JP" sz="1400" kern="0" dirty="0" smtClean="0"/>
              <a:t>, Name = </a:t>
            </a:r>
            <a:r>
              <a:rPr lang="en-US" altLang="ja-JP" sz="1400" kern="0" dirty="0" err="1" smtClean="0"/>
              <a:t>x.Name</a:t>
            </a:r>
            <a:r>
              <a:rPr lang="en-US" altLang="ja-JP" sz="1400" kern="0" dirty="0" smtClean="0"/>
              <a:t> };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var</a:t>
            </a:r>
            <a:r>
              <a:rPr lang="en-US" altLang="ja-JP" sz="1400" kern="0" dirty="0" smtClean="0"/>
              <a:t> q2 = c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/>
              <a:t>.Where(x =&gt; </a:t>
            </a:r>
            <a:r>
              <a:rPr lang="en-US" altLang="ja-JP" sz="1400" kern="0" dirty="0" err="1" smtClean="0"/>
              <a:t>x.Age</a:t>
            </a:r>
            <a:r>
              <a:rPr lang="en-US" altLang="ja-JP" sz="1400" kern="0" dirty="0" smtClean="0"/>
              <a:t> == 18)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/>
              <a:t>.Select(x =&gt; new { Code = </a:t>
            </a:r>
            <a:r>
              <a:rPr lang="en-US" altLang="ja-JP" sz="1400" kern="0" dirty="0" err="1" smtClean="0"/>
              <a:t>x.Code</a:t>
            </a:r>
            <a:r>
              <a:rPr lang="en-US" altLang="ja-JP" sz="1400" kern="0" dirty="0" smtClean="0"/>
              <a:t>, Name = </a:t>
            </a:r>
            <a:r>
              <a:rPr lang="en-US" altLang="ja-JP" sz="1400" kern="0" dirty="0" err="1" smtClean="0"/>
              <a:t>x.Name</a:t>
            </a:r>
            <a:r>
              <a:rPr lang="en-US" altLang="ja-JP" sz="1400" kern="0" dirty="0" smtClean="0"/>
              <a:t> });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var</a:t>
            </a:r>
            <a:r>
              <a:rPr lang="en-US" altLang="ja-JP" sz="1400" kern="0" dirty="0" smtClean="0"/>
              <a:t> q3 = c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>
                <a:solidFill>
                  <a:srgbClr val="FF0000"/>
                </a:solidFill>
              </a:rPr>
              <a:t>.</a:t>
            </a:r>
            <a:r>
              <a:rPr lang="ja-JP" altLang="en-US" sz="1400" kern="0" dirty="0" smtClean="0">
                <a:solidFill>
                  <a:srgbClr val="FF0000"/>
                </a:solidFill>
              </a:rPr>
              <a:t>条件</a:t>
            </a:r>
            <a:r>
              <a:rPr lang="en-US" altLang="ja-JP" sz="1400" kern="0" dirty="0" smtClean="0"/>
              <a:t>(x =&gt; </a:t>
            </a:r>
            <a:r>
              <a:rPr lang="en-US" altLang="ja-JP" sz="1400" kern="0" dirty="0" err="1" smtClean="0"/>
              <a:t>x.Age</a:t>
            </a:r>
            <a:r>
              <a:rPr lang="en-US" altLang="ja-JP" sz="1400" kern="0" dirty="0" smtClean="0"/>
              <a:t> == 18)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　　</a:t>
            </a:r>
            <a:r>
              <a:rPr lang="en-US" altLang="ja-JP" sz="1400" kern="0" dirty="0" smtClean="0">
                <a:solidFill>
                  <a:srgbClr val="FF0000"/>
                </a:solidFill>
              </a:rPr>
              <a:t>.</a:t>
            </a:r>
            <a:r>
              <a:rPr lang="ja-JP" altLang="en-US" sz="1400" kern="0" dirty="0" smtClean="0">
                <a:solidFill>
                  <a:srgbClr val="FF0000"/>
                </a:solidFill>
              </a:rPr>
              <a:t>選択</a:t>
            </a:r>
            <a:r>
              <a:rPr lang="en-US" altLang="ja-JP" sz="1400" kern="0" dirty="0" smtClean="0"/>
              <a:t>(x =&gt; new { Code = </a:t>
            </a:r>
            <a:r>
              <a:rPr lang="en-US" altLang="ja-JP" sz="1400" kern="0" dirty="0" err="1" smtClean="0"/>
              <a:t>x.Code</a:t>
            </a:r>
            <a:r>
              <a:rPr lang="en-US" altLang="ja-JP" sz="1400" kern="0" dirty="0" smtClean="0"/>
              <a:t>, Name = </a:t>
            </a:r>
            <a:r>
              <a:rPr lang="en-US" altLang="ja-JP" sz="1400" kern="0" dirty="0" err="1" smtClean="0"/>
              <a:t>x.Name</a:t>
            </a:r>
            <a:r>
              <a:rPr lang="en-US" altLang="ja-JP" sz="1400" kern="0" dirty="0" smtClean="0"/>
              <a:t> });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smtClean="0"/>
              <a:t>listBox1.Binding(q1.ToArray(), "Code", "Name");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smtClean="0"/>
              <a:t>listBox2.Binding(q2.ToArray(), "Code", "Name");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smtClean="0"/>
              <a:t>listBox3.Binding(q3.ToArray(), "Code", "Name");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400" kern="0" dirty="0" smtClean="0"/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1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LINQ to Objects(3)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571472" y="857232"/>
            <a:ext cx="800105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ja-JP" sz="1400" kern="0" dirty="0" smtClean="0"/>
              <a:t>static void Binding(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sz="1400" kern="0" smtClean="0"/>
              <a:t>	this </a:t>
            </a:r>
            <a:r>
              <a:rPr lang="en-US" altLang="ja-JP" sz="1400" kern="0" dirty="0" err="1" smtClean="0"/>
              <a:t>ListControl</a:t>
            </a:r>
            <a:r>
              <a:rPr lang="ja-JP" altLang="en-US" sz="1400" kern="0" dirty="0" smtClean="0"/>
              <a:t>　</a:t>
            </a:r>
            <a:r>
              <a:rPr lang="en-US" altLang="ja-JP" sz="1400" kern="0" dirty="0" smtClean="0"/>
              <a:t>x, object </a:t>
            </a:r>
            <a:r>
              <a:rPr lang="en-US" altLang="ja-JP" sz="1400" kern="0" dirty="0" err="1" smtClean="0"/>
              <a:t>dataSource</a:t>
            </a:r>
            <a:r>
              <a:rPr lang="en-US" altLang="ja-JP" sz="1400" kern="0" dirty="0" smtClean="0"/>
              <a:t>, string </a:t>
            </a:r>
            <a:r>
              <a:rPr lang="en-US" altLang="ja-JP" sz="1400" kern="0" dirty="0" err="1" smtClean="0"/>
              <a:t>valueMember</a:t>
            </a:r>
            <a:r>
              <a:rPr lang="en-US" altLang="ja-JP" sz="1400" kern="0" dirty="0" smtClean="0"/>
              <a:t>, string </a:t>
            </a:r>
            <a:r>
              <a:rPr lang="en-US" altLang="ja-JP" sz="1400" kern="0" dirty="0" err="1" smtClean="0"/>
              <a:t>displayMember</a:t>
            </a:r>
            <a:r>
              <a:rPr lang="en-US" altLang="ja-JP" sz="1400" kern="0" dirty="0" smtClean="0"/>
              <a:t>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ja-JP" sz="1400" kern="0" dirty="0" smtClean="0"/>
              <a:t>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x.DataSource</a:t>
            </a:r>
            <a:r>
              <a:rPr lang="en-US" altLang="ja-JP" sz="1400" kern="0" dirty="0" smtClean="0"/>
              <a:t> = </a:t>
            </a:r>
            <a:r>
              <a:rPr lang="en-US" altLang="ja-JP" sz="1400" kern="0" dirty="0" err="1" smtClean="0"/>
              <a:t>dataSource</a:t>
            </a:r>
            <a:r>
              <a:rPr lang="en-US" altLang="ja-JP" sz="1400" kern="0" dirty="0" smtClean="0"/>
              <a:t>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x.ValueMember</a:t>
            </a:r>
            <a:r>
              <a:rPr lang="en-US" altLang="ja-JP" sz="1400" kern="0" dirty="0" smtClean="0"/>
              <a:t> = </a:t>
            </a:r>
            <a:r>
              <a:rPr lang="en-US" altLang="ja-JP" sz="1400" kern="0" dirty="0" err="1" smtClean="0"/>
              <a:t>valueMember</a:t>
            </a:r>
            <a:r>
              <a:rPr lang="en-US" altLang="ja-JP" sz="1400" kern="0" dirty="0" smtClean="0"/>
              <a:t>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400" kern="0" dirty="0" smtClean="0"/>
              <a:t>　　</a:t>
            </a:r>
            <a:r>
              <a:rPr lang="en-US" altLang="ja-JP" sz="1400" kern="0" dirty="0" err="1" smtClean="0"/>
              <a:t>x.DisplayMember</a:t>
            </a:r>
            <a:r>
              <a:rPr lang="en-US" altLang="ja-JP" sz="1400" kern="0" dirty="0" smtClean="0"/>
              <a:t> = </a:t>
            </a:r>
            <a:r>
              <a:rPr lang="en-US" altLang="ja-JP" sz="1400" kern="0" dirty="0" err="1" smtClean="0"/>
              <a:t>displayMember</a:t>
            </a:r>
            <a:r>
              <a:rPr lang="en-US" altLang="ja-JP" sz="1400" kern="0" dirty="0" smtClean="0"/>
              <a:t>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400" kern="0" dirty="0" smtClean="0"/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altLang="ja-JP" sz="1400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static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IEnumerable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&lt;T&gt; </a:t>
            </a: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条件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&lt;T&gt;(this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IEnumerable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&lt;T&gt; value,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&lt;T,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bool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 = new List&lt;T&gt;();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foreach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in value) if (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(x))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r.Add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 r;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static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IEnumerable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&lt;TR&gt;</a:t>
            </a: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選択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&lt;TS, TR&gt;(this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IEnumerable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&lt;TS&gt; value,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&lt;TS, TR&gt; </a:t>
            </a:r>
            <a:r>
              <a:rPr kumimoji="1" lang="en-US" altLang="ja-JP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lang="en-US" altLang="ja-JP" sz="1400" dirty="0" err="1" smtClean="0"/>
              <a:t>var</a:t>
            </a:r>
            <a:r>
              <a:rPr lang="en-US" altLang="ja-JP" sz="1400" dirty="0" smtClean="0"/>
              <a:t> r = new List&lt;TR&gt;();</a:t>
            </a:r>
          </a:p>
          <a:p>
            <a:r>
              <a:rPr lang="ja-JP" altLang="en-US" sz="1400" dirty="0" smtClean="0"/>
              <a:t>　　</a:t>
            </a:r>
            <a:r>
              <a:rPr lang="en-US" altLang="ja-JP" sz="1400" dirty="0" err="1" smtClean="0"/>
              <a:t>foreach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var</a:t>
            </a:r>
            <a:r>
              <a:rPr lang="en-US" altLang="ja-JP" sz="1400" dirty="0" smtClean="0"/>
              <a:t> x in value) </a:t>
            </a:r>
            <a:r>
              <a:rPr lang="en-US" altLang="ja-JP" sz="1400" dirty="0" err="1" smtClean="0"/>
              <a:t>r.Add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func</a:t>
            </a:r>
            <a:r>
              <a:rPr lang="en-US" altLang="ja-JP" sz="1400" dirty="0" smtClean="0"/>
              <a:t>(x));</a:t>
            </a:r>
          </a:p>
          <a:p>
            <a:r>
              <a:rPr lang="ja-JP" altLang="en-US" sz="1400" dirty="0" smtClean="0"/>
              <a:t>　　</a:t>
            </a:r>
            <a:r>
              <a:rPr lang="en-US" altLang="ja-JP" sz="1400" dirty="0" smtClean="0"/>
              <a:t>return r;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LINQ to </a:t>
            </a:r>
            <a:r>
              <a:rPr lang="en-US" altLang="ja-JP" dirty="0" err="1" smtClean="0"/>
              <a:t>HogeHoge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714348" y="1071546"/>
            <a:ext cx="750099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using </a:t>
            </a:r>
            <a:r>
              <a:rPr lang="en-US" altLang="ja-JP" dirty="0" err="1" smtClean="0"/>
              <a:t>System.Windows.Forms</a:t>
            </a:r>
            <a:r>
              <a:rPr lang="en-US" altLang="ja-JP" dirty="0" smtClean="0"/>
              <a:t>;</a:t>
            </a:r>
          </a:p>
          <a:p>
            <a:r>
              <a:rPr lang="en-US" altLang="ja-JP" dirty="0" smtClean="0"/>
              <a:t>using </a:t>
            </a:r>
            <a:r>
              <a:rPr lang="en-US" altLang="ja-JP" dirty="0" err="1" smtClean="0"/>
              <a:t>R.Tanaka.Ichiro.Linq.HogeHoge</a:t>
            </a:r>
            <a:r>
              <a:rPr lang="en-US" altLang="ja-JP" dirty="0" smtClean="0"/>
              <a:t>;</a:t>
            </a:r>
          </a:p>
          <a:p>
            <a:r>
              <a:rPr lang="en-US" altLang="ja-JP" dirty="0" smtClean="0"/>
              <a:t>//using </a:t>
            </a:r>
            <a:r>
              <a:rPr lang="en-US" altLang="ja-JP" dirty="0" err="1" smtClean="0"/>
              <a:t>System.Linq</a:t>
            </a:r>
            <a:r>
              <a:rPr lang="en-US" altLang="ja-JP" dirty="0" smtClean="0"/>
              <a:t>;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namespace WindowsFormsApplication1 {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public partial class </a:t>
            </a:r>
            <a:r>
              <a:rPr lang="en-US" altLang="ja-JP" dirty="0" err="1" smtClean="0"/>
              <a:t>LINQtoHogeHogeForm</a:t>
            </a:r>
            <a:r>
              <a:rPr lang="en-US" altLang="ja-JP" dirty="0" smtClean="0"/>
              <a:t> : Form {</a:t>
            </a:r>
          </a:p>
          <a:p>
            <a:r>
              <a:rPr lang="ja-JP" altLang="en-US" dirty="0" smtClean="0"/>
              <a:t>　　　　</a:t>
            </a:r>
            <a:r>
              <a:rPr lang="en-US" altLang="ja-JP" dirty="0" smtClean="0"/>
              <a:t>public </a:t>
            </a:r>
            <a:r>
              <a:rPr lang="en-US" altLang="ja-JP" dirty="0" err="1" smtClean="0"/>
              <a:t>LINQtoHogeHogeForm</a:t>
            </a:r>
            <a:r>
              <a:rPr lang="en-US" altLang="ja-JP" dirty="0" smtClean="0"/>
              <a:t>() {</a:t>
            </a:r>
          </a:p>
          <a:p>
            <a:r>
              <a:rPr lang="en-US" altLang="ja-JP" dirty="0" smtClean="0"/>
              <a:t>	</a:t>
            </a:r>
            <a:r>
              <a:rPr lang="en-US" altLang="ja-JP" dirty="0" err="1" smtClean="0"/>
              <a:t>InitializeComponent</a:t>
            </a:r>
            <a:r>
              <a:rPr lang="en-US" altLang="ja-JP" dirty="0" smtClean="0"/>
              <a:t>();</a:t>
            </a:r>
          </a:p>
          <a:p>
            <a:r>
              <a:rPr lang="en-US" altLang="ja-JP" dirty="0" smtClean="0"/>
              <a:t>	using (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dt</a:t>
            </a:r>
            <a:r>
              <a:rPr lang="en-US" altLang="ja-JP" dirty="0" smtClean="0"/>
              <a:t> = new </a:t>
            </a:r>
            <a:r>
              <a:rPr lang="en-US" altLang="ja-JP" dirty="0" err="1" smtClean="0"/>
              <a:t>MemberDataSet.MemberDataTable</a:t>
            </a:r>
            <a:r>
              <a:rPr lang="en-US" altLang="ja-JP" dirty="0" smtClean="0"/>
              <a:t>()) {</a:t>
            </a:r>
          </a:p>
          <a:p>
            <a:r>
              <a:rPr lang="en-US" altLang="ja-JP" dirty="0" smtClean="0"/>
              <a:t>	</a:t>
            </a:r>
            <a:r>
              <a:rPr lang="ja-JP" altLang="en-US" dirty="0" smtClean="0"/>
              <a:t>　　</a:t>
            </a:r>
            <a:r>
              <a:rPr lang="en-US" altLang="ja-JP" dirty="0" err="1" smtClean="0"/>
              <a:t>var</a:t>
            </a:r>
            <a:r>
              <a:rPr lang="en-US" altLang="ja-JP" dirty="0" smtClean="0"/>
              <a:t> q = from p in </a:t>
            </a:r>
            <a:r>
              <a:rPr lang="en-US" altLang="ja-JP" dirty="0" err="1" smtClean="0"/>
              <a:t>dt</a:t>
            </a:r>
            <a:r>
              <a:rPr lang="en-US" altLang="ja-JP" dirty="0" smtClean="0"/>
              <a:t> where </a:t>
            </a:r>
            <a:r>
              <a:rPr lang="en-US" altLang="ja-JP" dirty="0" err="1" smtClean="0"/>
              <a:t>p.Age</a:t>
            </a:r>
            <a:r>
              <a:rPr lang="en-US" altLang="ja-JP" dirty="0" smtClean="0"/>
              <a:t> == 18 </a:t>
            </a:r>
          </a:p>
          <a:p>
            <a:r>
              <a:rPr lang="en-US" altLang="ja-JP" dirty="0" smtClean="0"/>
              <a:t>	</a:t>
            </a:r>
            <a:r>
              <a:rPr lang="ja-JP" altLang="en-US" dirty="0" smtClean="0"/>
              <a:t>　　　　</a:t>
            </a:r>
            <a:r>
              <a:rPr lang="en-US" altLang="ja-JP" dirty="0" smtClean="0"/>
              <a:t>select new { </a:t>
            </a:r>
            <a:r>
              <a:rPr lang="en-US" altLang="ja-JP" dirty="0" err="1" smtClean="0"/>
              <a:t>p.Code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p.Name</a:t>
            </a:r>
            <a:r>
              <a:rPr lang="en-US" altLang="ja-JP" dirty="0" smtClean="0"/>
              <a:t> };</a:t>
            </a:r>
          </a:p>
          <a:p>
            <a:r>
              <a:rPr lang="en-US" altLang="ja-JP" dirty="0" smtClean="0"/>
              <a:t>	</a:t>
            </a:r>
            <a:r>
              <a:rPr lang="ja-JP" altLang="en-US" dirty="0" smtClean="0"/>
              <a:t>　　</a:t>
            </a:r>
            <a:r>
              <a:rPr lang="en-US" altLang="ja-JP" dirty="0" err="1" smtClean="0"/>
              <a:t>this.grid.DataSource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q.ToList</a:t>
            </a:r>
            <a:r>
              <a:rPr lang="en-US" altLang="ja-JP" dirty="0" smtClean="0"/>
              <a:t>();</a:t>
            </a:r>
          </a:p>
          <a:p>
            <a:r>
              <a:rPr lang="ja-JP" altLang="en-US" dirty="0" smtClean="0"/>
              <a:t>　　	</a:t>
            </a:r>
            <a:r>
              <a:rPr lang="en-US" altLang="ja-JP" dirty="0" smtClean="0"/>
              <a:t>}</a:t>
            </a:r>
            <a:r>
              <a:rPr lang="ja-JP" altLang="en-US" dirty="0" smtClean="0"/>
              <a:t>　　</a:t>
            </a:r>
          </a:p>
          <a:p>
            <a:r>
              <a:rPr lang="ja-JP" altLang="en-US" dirty="0" smtClean="0"/>
              <a:t>　　　　</a:t>
            </a:r>
            <a:r>
              <a:rPr lang="en-US" altLang="ja-JP" dirty="0" smtClean="0"/>
              <a:t>}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}</a:t>
            </a:r>
          </a:p>
          <a:p>
            <a:r>
              <a:rPr lang="en-US" altLang="ja-JP" dirty="0" smtClean="0"/>
              <a:t>}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LINQ to </a:t>
            </a:r>
            <a:r>
              <a:rPr lang="en-US" altLang="ja-JP" dirty="0" err="1" smtClean="0"/>
              <a:t>HogeHoge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428596" y="928670"/>
            <a:ext cx="82296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z="1200" dirty="0" smtClean="0"/>
              <a:t>using System;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System.Data</a:t>
            </a:r>
            <a:r>
              <a:rPr lang="en-US" altLang="ja-JP" sz="1200" dirty="0" smtClean="0"/>
              <a:t>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System.Data.OleDb</a:t>
            </a:r>
            <a:r>
              <a:rPr lang="en-US" altLang="ja-JP" sz="1200" dirty="0" smtClean="0"/>
              <a:t>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System.Data.Common</a:t>
            </a:r>
            <a:r>
              <a:rPr lang="en-US" altLang="ja-JP" sz="1200" dirty="0" smtClean="0"/>
              <a:t>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System.Collections.Generic</a:t>
            </a:r>
            <a:r>
              <a:rPr lang="en-US" altLang="ja-JP" sz="1200" dirty="0" smtClean="0"/>
              <a:t>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System.Linq</a:t>
            </a:r>
            <a:r>
              <a:rPr lang="en-US" altLang="ja-JP" sz="1200" dirty="0" smtClean="0"/>
              <a:t>;</a:t>
            </a:r>
          </a:p>
          <a:p>
            <a:r>
              <a:rPr lang="en-US" altLang="ja-JP" sz="1200" dirty="0" smtClean="0"/>
              <a:t>using </a:t>
            </a:r>
            <a:r>
              <a:rPr lang="en-US" altLang="ja-JP" sz="1200" dirty="0" err="1" smtClean="0"/>
              <a:t>System.Linq.Expressions</a:t>
            </a:r>
            <a:r>
              <a:rPr lang="en-US" altLang="ja-JP" sz="1200" dirty="0" smtClean="0"/>
              <a:t>;</a:t>
            </a:r>
          </a:p>
          <a:p>
            <a:endParaRPr lang="ja-JP" altLang="en-US" sz="1200" dirty="0" smtClean="0"/>
          </a:p>
          <a:p>
            <a:r>
              <a:rPr lang="en-US" altLang="ja-JP" sz="1200" dirty="0" smtClean="0"/>
              <a:t>namespace </a:t>
            </a:r>
            <a:r>
              <a:rPr lang="en-US" altLang="ja-JP" sz="1200" dirty="0" err="1" smtClean="0"/>
              <a:t>R.Tanaka.Ichiro.Linq.HogeHoge</a:t>
            </a:r>
            <a:r>
              <a:rPr lang="en-US" altLang="ja-JP" sz="1200" dirty="0" smtClean="0"/>
              <a:t> {</a:t>
            </a:r>
          </a:p>
          <a:p>
            <a:r>
              <a:rPr lang="ja-JP" altLang="en-US" sz="1200" dirty="0" smtClean="0"/>
              <a:t>　　</a:t>
            </a:r>
            <a:r>
              <a:rPr lang="en-US" altLang="ja-JP" sz="1200" dirty="0" smtClean="0"/>
              <a:t>public static class </a:t>
            </a:r>
            <a:r>
              <a:rPr lang="en-US" altLang="ja-JP" sz="1200" dirty="0" err="1" smtClean="0"/>
              <a:t>LinqToHogeHoge</a:t>
            </a:r>
            <a:r>
              <a:rPr lang="en-US" altLang="ja-JP" sz="1200" dirty="0" smtClean="0"/>
              <a:t> {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public static </a:t>
            </a:r>
            <a:r>
              <a:rPr lang="en-US" altLang="ja-JP" sz="1200" dirty="0" err="1" smtClean="0"/>
              <a:t>IEnumerable</a:t>
            </a:r>
            <a:r>
              <a:rPr lang="en-US" altLang="ja-JP" sz="1200" dirty="0" smtClean="0"/>
              <a:t>&lt;T&gt; Where&lt;T&gt;(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 this </a:t>
            </a:r>
            <a:r>
              <a:rPr lang="en-US" altLang="ja-JP" sz="1200" dirty="0" err="1" smtClean="0"/>
              <a:t>IEnumerable</a:t>
            </a:r>
            <a:r>
              <a:rPr lang="en-US" altLang="ja-JP" sz="1200" dirty="0" smtClean="0"/>
              <a:t>&lt;T&gt; value, Expression&lt;</a:t>
            </a:r>
            <a:r>
              <a:rPr lang="en-US" altLang="ja-JP" sz="1200" dirty="0" err="1" smtClean="0"/>
              <a:t>Func</a:t>
            </a:r>
            <a:r>
              <a:rPr lang="en-US" altLang="ja-JP" sz="1200" dirty="0" smtClean="0"/>
              <a:t>&lt;T, </a:t>
            </a:r>
            <a:r>
              <a:rPr lang="en-US" altLang="ja-JP" sz="1200" dirty="0" err="1" smtClean="0"/>
              <a:t>bool</a:t>
            </a:r>
            <a:r>
              <a:rPr lang="en-US" altLang="ja-JP" sz="1200" dirty="0" smtClean="0"/>
              <a:t>&gt;&gt; </a:t>
            </a:r>
            <a:r>
              <a:rPr lang="en-US" altLang="ja-JP" sz="1200" dirty="0" err="1" smtClean="0"/>
              <a:t>lambdaExpression</a:t>
            </a:r>
            <a:r>
              <a:rPr lang="en-US" altLang="ja-JP" sz="1200" dirty="0" smtClean="0"/>
              <a:t>) 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{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 = value as 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;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sql</a:t>
            </a:r>
            <a:r>
              <a:rPr lang="en-US" altLang="ja-JP" sz="1200" dirty="0" smtClean="0"/>
              <a:t> = </a:t>
            </a:r>
            <a:r>
              <a:rPr lang="en-US" altLang="ja-JP" sz="1200" dirty="0" err="1" smtClean="0"/>
              <a:t>GetSqlText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dataTable.TableName</a:t>
            </a:r>
            <a:r>
              <a:rPr lang="en-US" altLang="ja-JP" sz="1200" dirty="0" smtClean="0"/>
              <a:t>, </a:t>
            </a:r>
            <a:r>
              <a:rPr lang="en-US" altLang="ja-JP" sz="1200" dirty="0" err="1" smtClean="0"/>
              <a:t>lambdaExpression.Body</a:t>
            </a:r>
            <a:r>
              <a:rPr lang="en-US" altLang="ja-JP" sz="1200" dirty="0" smtClean="0"/>
              <a:t>);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err="1" smtClean="0"/>
              <a:t>FillBySqlText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, </a:t>
            </a:r>
            <a:r>
              <a:rPr lang="en-US" altLang="ja-JP" sz="1200" dirty="0" err="1" smtClean="0"/>
              <a:t>sql</a:t>
            </a:r>
            <a:r>
              <a:rPr lang="en-US" altLang="ja-JP" sz="1200" dirty="0" smtClean="0"/>
              <a:t>);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return </a:t>
            </a:r>
            <a:r>
              <a:rPr lang="en-US" altLang="ja-JP" sz="1200" dirty="0" err="1" smtClean="0"/>
              <a:t>dataTable.Rows.Cast</a:t>
            </a:r>
            <a:r>
              <a:rPr lang="en-US" altLang="ja-JP" sz="1200" dirty="0" smtClean="0"/>
              <a:t>&lt;T&gt;();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}</a:t>
            </a:r>
          </a:p>
          <a:p>
            <a:endParaRPr lang="ja-JP" altLang="en-US" sz="1200" dirty="0" smtClean="0"/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// </a:t>
            </a:r>
            <a:r>
              <a:rPr lang="ja-JP" altLang="en-US" sz="1200" dirty="0" smtClean="0"/>
              <a:t>インチキ</a:t>
            </a:r>
            <a:r>
              <a:rPr lang="en-US" altLang="ja-JP" sz="1200" dirty="0" smtClean="0"/>
              <a:t> SQL TEXT </a:t>
            </a:r>
            <a:r>
              <a:rPr lang="ja-JP" altLang="en-US" sz="1200" dirty="0" smtClean="0"/>
              <a:t>生成ロジック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// </a:t>
            </a:r>
            <a:r>
              <a:rPr lang="ja-JP" altLang="en-US" sz="1200" dirty="0" smtClean="0"/>
              <a:t>実際は、各ノードのタイプに応じて再帰しながら条件式を組み立てるか、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// </a:t>
            </a:r>
            <a:r>
              <a:rPr lang="ja-JP" altLang="en-US" sz="1200" dirty="0" smtClean="0"/>
              <a:t>ソースの</a:t>
            </a:r>
            <a:r>
              <a:rPr lang="ja-JP" altLang="en-US" sz="1200" dirty="0" err="1" smtClean="0"/>
              <a:t>プロバイダのプロバイダの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CreateQuery</a:t>
            </a:r>
            <a:r>
              <a:rPr lang="en-US" altLang="ja-JP" sz="1200" dirty="0" smtClean="0"/>
              <a:t>() </a:t>
            </a:r>
            <a:r>
              <a:rPr lang="ja-JP" altLang="en-US" sz="1200" dirty="0" smtClean="0"/>
              <a:t>メソッドを使う</a:t>
            </a:r>
            <a:endParaRPr lang="en-US" altLang="ja-JP" sz="1200" dirty="0" smtClean="0"/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private static string </a:t>
            </a:r>
            <a:r>
              <a:rPr lang="en-US" altLang="ja-JP" sz="1200" dirty="0" err="1" smtClean="0"/>
              <a:t>GetSqlText</a:t>
            </a:r>
            <a:r>
              <a:rPr lang="en-US" altLang="ja-JP" sz="1200" dirty="0" smtClean="0"/>
              <a:t>(string </a:t>
            </a:r>
            <a:r>
              <a:rPr lang="en-US" altLang="ja-JP" sz="1200" dirty="0" err="1" smtClean="0"/>
              <a:t>tableName</a:t>
            </a:r>
            <a:r>
              <a:rPr lang="en-US" altLang="ja-JP" sz="1200" dirty="0" smtClean="0"/>
              <a:t>, Expression </a:t>
            </a:r>
            <a:r>
              <a:rPr lang="en-US" altLang="ja-JP" sz="1200" dirty="0" err="1" smtClean="0"/>
              <a:t>expressionBody</a:t>
            </a:r>
            <a:r>
              <a:rPr lang="en-US" altLang="ja-JP" sz="1200" dirty="0" smtClean="0"/>
              <a:t>) {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return </a:t>
            </a:r>
            <a:r>
              <a:rPr lang="en-US" altLang="ja-JP" sz="1200" dirty="0" err="1" smtClean="0"/>
              <a:t>String.Format</a:t>
            </a:r>
            <a:r>
              <a:rPr lang="en-US" altLang="ja-JP" sz="1200" dirty="0" smtClean="0"/>
              <a:t>("SELECT * FROM {0} WHERE {1}", </a:t>
            </a:r>
            <a:r>
              <a:rPr lang="en-US" altLang="ja-JP" sz="1200" dirty="0" err="1" smtClean="0"/>
              <a:t>tableName</a:t>
            </a:r>
            <a:r>
              <a:rPr lang="en-US" altLang="ja-JP" sz="1200" dirty="0" smtClean="0"/>
              <a:t>, </a:t>
            </a:r>
            <a:r>
              <a:rPr lang="en-US" altLang="ja-JP" sz="1200" dirty="0" err="1" smtClean="0"/>
              <a:t>GetWhere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expressionBody</a:t>
            </a:r>
            <a:r>
              <a:rPr lang="en-US" altLang="ja-JP" sz="1200" dirty="0" smtClean="0"/>
              <a:t>));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}</a:t>
            </a:r>
          </a:p>
          <a:p>
            <a:endParaRPr lang="ja-JP" altLang="en-US" sz="1200" dirty="0" smtClean="0"/>
          </a:p>
          <a:p>
            <a:r>
              <a:rPr lang="ja-JP" altLang="en-US" sz="1200" dirty="0" smtClean="0"/>
              <a:t>　　　　</a:t>
            </a:r>
            <a:endParaRPr lang="en-US" altLang="ja-JP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LINQ to </a:t>
            </a:r>
            <a:r>
              <a:rPr lang="en-US" altLang="ja-JP" dirty="0" err="1" smtClean="0"/>
              <a:t>HogeHoge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428596" y="928670"/>
            <a:ext cx="82296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private static string </a:t>
            </a:r>
            <a:r>
              <a:rPr lang="en-US" altLang="ja-JP" sz="1200" dirty="0" err="1" smtClean="0"/>
              <a:t>GetWhere</a:t>
            </a:r>
            <a:r>
              <a:rPr lang="en-US" altLang="ja-JP" sz="1200" dirty="0" smtClean="0"/>
              <a:t>(Expression node) {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bin = node      </a:t>
            </a:r>
            <a:r>
              <a:rPr lang="ja-JP" altLang="en-US" sz="1200" dirty="0" smtClean="0"/>
              <a:t>　　</a:t>
            </a:r>
            <a:r>
              <a:rPr lang="en-US" altLang="ja-JP" sz="1200" dirty="0" smtClean="0"/>
              <a:t>as </a:t>
            </a:r>
            <a:r>
              <a:rPr lang="en-US" altLang="ja-JP" sz="1200" dirty="0" err="1" smtClean="0"/>
              <a:t>BinaryExpression</a:t>
            </a:r>
            <a:r>
              <a:rPr lang="en-US" altLang="ja-JP" sz="1200" dirty="0" smtClean="0"/>
              <a:t>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v1 = </a:t>
            </a:r>
            <a:r>
              <a:rPr lang="en-US" altLang="ja-JP" sz="1200" dirty="0" err="1" smtClean="0"/>
              <a:t>bin.Left</a:t>
            </a:r>
            <a:r>
              <a:rPr lang="en-US" altLang="ja-JP" sz="1200" dirty="0" smtClean="0"/>
              <a:t>	as </a:t>
            </a:r>
            <a:r>
              <a:rPr lang="en-US" altLang="ja-JP" sz="1200" dirty="0" err="1" smtClean="0"/>
              <a:t>MemberExpression</a:t>
            </a:r>
            <a:r>
              <a:rPr lang="en-US" altLang="ja-JP" sz="1200" dirty="0" smtClean="0"/>
              <a:t>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v2 = </a:t>
            </a:r>
            <a:r>
              <a:rPr lang="en-US" altLang="ja-JP" sz="1200" dirty="0" err="1" smtClean="0"/>
              <a:t>bin.Right</a:t>
            </a:r>
            <a:r>
              <a:rPr lang="en-US" altLang="ja-JP" sz="1200" dirty="0" smtClean="0"/>
              <a:t>	as </a:t>
            </a:r>
            <a:r>
              <a:rPr lang="en-US" altLang="ja-JP" sz="1200" dirty="0" err="1" smtClean="0"/>
              <a:t>ConstantExpression</a:t>
            </a:r>
            <a:r>
              <a:rPr lang="en-US" altLang="ja-JP" sz="1200" dirty="0" smtClean="0"/>
              <a:t>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op = 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bin.NodeType</a:t>
            </a:r>
            <a:r>
              <a:rPr lang="en-US" altLang="ja-JP" sz="1200" dirty="0" smtClean="0"/>
              <a:t> == </a:t>
            </a:r>
            <a:r>
              <a:rPr lang="en-US" altLang="ja-JP" sz="1200" dirty="0" err="1" smtClean="0"/>
              <a:t>ExpressionType.Equal</a:t>
            </a:r>
            <a:r>
              <a:rPr lang="en-US" altLang="ja-JP" sz="1200" dirty="0" smtClean="0"/>
              <a:t>		? "=" :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bin.NodeType</a:t>
            </a:r>
            <a:r>
              <a:rPr lang="en-US" altLang="ja-JP" sz="1200" dirty="0" smtClean="0"/>
              <a:t> == </a:t>
            </a:r>
            <a:r>
              <a:rPr lang="en-US" altLang="ja-JP" sz="1200" dirty="0" err="1" smtClean="0"/>
              <a:t>ExpressionType.GreaterThan</a:t>
            </a:r>
            <a:r>
              <a:rPr lang="en-US" altLang="ja-JP" sz="1200" dirty="0" smtClean="0"/>
              <a:t>	? "&gt;" : 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bin.NodeType</a:t>
            </a:r>
            <a:r>
              <a:rPr lang="en-US" altLang="ja-JP" sz="1200" dirty="0" smtClean="0"/>
              <a:t> == </a:t>
            </a:r>
            <a:r>
              <a:rPr lang="en-US" altLang="ja-JP" sz="1200" dirty="0" err="1" smtClean="0"/>
              <a:t>ExpressionType.LessThan</a:t>
            </a:r>
            <a:r>
              <a:rPr lang="en-US" altLang="ja-JP" sz="1200" dirty="0" smtClean="0"/>
              <a:t>	? "&lt;" : "";</a:t>
            </a:r>
          </a:p>
          <a:p>
            <a:r>
              <a:rPr lang="ja-JP" altLang="en-US" sz="1200" dirty="0" smtClean="0"/>
              <a:t>	</a:t>
            </a:r>
            <a:r>
              <a:rPr lang="en-US" altLang="ja-JP" sz="1200" dirty="0" smtClean="0"/>
              <a:t>//</a:t>
            </a:r>
            <a:r>
              <a:rPr lang="ja-JP" altLang="en-US" sz="1200" dirty="0" smtClean="0"/>
              <a:t>　・・・・・続く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v = v2.Value.ToString();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if (v2.Type.IsClass) v = "\'" + v + "\'";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return v1.Member.Name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+ op + v;</a:t>
            </a:r>
          </a:p>
          <a:p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}</a:t>
            </a:r>
          </a:p>
          <a:p>
            <a:r>
              <a:rPr lang="ja-JP" altLang="en-US" sz="1200" dirty="0" smtClean="0"/>
              <a:t>　　　　</a:t>
            </a:r>
            <a:endParaRPr lang="en-US" altLang="ja-JP" sz="1200" dirty="0" smtClean="0"/>
          </a:p>
          <a:p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private static void </a:t>
            </a:r>
            <a:r>
              <a:rPr lang="en-US" altLang="ja-JP" sz="1200" dirty="0" err="1" smtClean="0"/>
              <a:t>FillBySqlText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, string </a:t>
            </a:r>
            <a:r>
              <a:rPr lang="en-US" altLang="ja-JP" sz="1200" dirty="0" err="1" smtClean="0"/>
              <a:t>sqlText</a:t>
            </a:r>
            <a:r>
              <a:rPr lang="en-US" altLang="ja-JP" sz="1200" dirty="0" smtClean="0"/>
              <a:t>) {</a:t>
            </a:r>
          </a:p>
          <a:p>
            <a:r>
              <a:rPr lang="ja-JP" altLang="en-US" sz="1200" dirty="0" smtClean="0"/>
              <a:t>　　　　　　　</a:t>
            </a:r>
            <a:r>
              <a:rPr lang="en-US" altLang="ja-JP" sz="1200" dirty="0" smtClean="0"/>
              <a:t>using (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ad = new </a:t>
            </a:r>
            <a:r>
              <a:rPr lang="en-US" altLang="ja-JP" sz="1200" dirty="0" err="1" smtClean="0"/>
              <a:t>OleDbDataAdapter</a:t>
            </a:r>
            <a:r>
              <a:rPr lang="en-US" altLang="ja-JP" sz="1200" dirty="0" smtClean="0"/>
              <a:t>()) {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map = new </a:t>
            </a:r>
            <a:r>
              <a:rPr lang="en-US" altLang="ja-JP" sz="1200" dirty="0" err="1" smtClean="0"/>
              <a:t>DataTableMapping</a:t>
            </a:r>
            <a:r>
              <a:rPr lang="en-US" altLang="ja-JP" sz="1200" dirty="0" smtClean="0"/>
              <a:t>();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map.SourceTable</a:t>
            </a:r>
            <a:r>
              <a:rPr lang="en-US" altLang="ja-JP" sz="1200" dirty="0" smtClean="0"/>
              <a:t> = "Table";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map.DataSetTable</a:t>
            </a:r>
            <a:r>
              <a:rPr lang="en-US" altLang="ja-JP" sz="1200" dirty="0" smtClean="0"/>
              <a:t> = </a:t>
            </a:r>
            <a:r>
              <a:rPr lang="en-US" altLang="ja-JP" sz="1200" dirty="0" err="1" smtClean="0"/>
              <a:t>dataTable.TableName</a:t>
            </a:r>
            <a:r>
              <a:rPr lang="en-US" altLang="ja-JP" sz="1200" dirty="0" smtClean="0"/>
              <a:t>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foreach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DataColumn</a:t>
            </a:r>
            <a:r>
              <a:rPr lang="en-US" altLang="ja-JP" sz="1200" dirty="0" smtClean="0"/>
              <a:t> x in </a:t>
            </a:r>
            <a:r>
              <a:rPr lang="en-US" altLang="ja-JP" sz="1200" dirty="0" err="1" smtClean="0"/>
              <a:t>dataTable.Columns</a:t>
            </a:r>
            <a:r>
              <a:rPr lang="en-US" altLang="ja-JP" sz="1200" dirty="0" smtClean="0"/>
              <a:t>) </a:t>
            </a:r>
          </a:p>
          <a:p>
            <a:r>
              <a:rPr lang="en-US" altLang="ja-JP" sz="1200" dirty="0" smtClean="0"/>
              <a:t>	</a:t>
            </a:r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map.ColumnMappings.Add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x.ColumnName</a:t>
            </a:r>
            <a:r>
              <a:rPr lang="en-US" altLang="ja-JP" sz="1200" dirty="0" smtClean="0"/>
              <a:t>, </a:t>
            </a:r>
            <a:r>
              <a:rPr lang="en-US" altLang="ja-JP" sz="1200" dirty="0" err="1" smtClean="0"/>
              <a:t>x.ColumnName</a:t>
            </a:r>
            <a:r>
              <a:rPr lang="en-US" altLang="ja-JP" sz="1200" dirty="0" smtClean="0"/>
              <a:t>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ad.TableMappings.Add</a:t>
            </a:r>
            <a:r>
              <a:rPr lang="en-US" altLang="ja-JP" sz="1200" dirty="0" smtClean="0"/>
              <a:t>(map);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cs</a:t>
            </a:r>
            <a:r>
              <a:rPr lang="en-US" altLang="ja-JP" sz="1200" dirty="0" smtClean="0"/>
              <a:t> = global::WindowsFormsApplication1.Properties.Settings.Default.MemberConnectionString;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</a:t>
            </a:r>
            <a:r>
              <a:rPr lang="en-US" altLang="ja-JP" sz="1200" dirty="0" smtClean="0"/>
              <a:t>using (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cn</a:t>
            </a:r>
            <a:r>
              <a:rPr lang="en-US" altLang="ja-JP" sz="1200" dirty="0" smtClean="0"/>
              <a:t> = new </a:t>
            </a:r>
            <a:r>
              <a:rPr lang="en-US" altLang="ja-JP" sz="1200" dirty="0" err="1" smtClean="0"/>
              <a:t>OleDbConnection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cs</a:t>
            </a:r>
            <a:r>
              <a:rPr lang="en-US" altLang="ja-JP" sz="1200" dirty="0" smtClean="0"/>
              <a:t>)) {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　　</a:t>
            </a:r>
            <a:r>
              <a:rPr lang="en-US" altLang="ja-JP" sz="1200" dirty="0" err="1" smtClean="0"/>
              <a:t>cn.Open</a:t>
            </a:r>
            <a:r>
              <a:rPr lang="en-US" altLang="ja-JP" sz="1200" dirty="0" smtClean="0"/>
              <a:t>();</a:t>
            </a:r>
          </a:p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　　</a:t>
            </a:r>
            <a:endParaRPr lang="en-US" altLang="ja-JP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LINQ</a:t>
            </a:r>
            <a:r>
              <a:rPr lang="ja-JP" altLang="en-US" dirty="0" smtClean="0"/>
              <a:t>で遊ぼう！－　</a:t>
            </a:r>
            <a:r>
              <a:rPr lang="en-US" altLang="ja-JP" dirty="0" smtClean="0"/>
              <a:t>LINQ to </a:t>
            </a:r>
            <a:r>
              <a:rPr lang="en-US" altLang="ja-JP" dirty="0" err="1" smtClean="0"/>
              <a:t>HogeHoge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コンテンツ プレースホルダ 4"/>
          <p:cNvSpPr txBox="1">
            <a:spLocks/>
          </p:cNvSpPr>
          <p:nvPr/>
        </p:nvSpPr>
        <p:spPr bwMode="auto">
          <a:xfrm>
            <a:off x="357158" y="928670"/>
            <a:ext cx="82296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200" dirty="0" smtClean="0"/>
              <a:t>　　　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using (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cd</a:t>
            </a:r>
            <a:r>
              <a:rPr lang="en-US" altLang="ja-JP" sz="1200" dirty="0" smtClean="0"/>
              <a:t> = new </a:t>
            </a:r>
            <a:r>
              <a:rPr lang="en-US" altLang="ja-JP" sz="1200" dirty="0" err="1" smtClean="0"/>
              <a:t>OleDbCommand</a:t>
            </a:r>
            <a:r>
              <a:rPr lang="en-US" altLang="ja-JP" sz="1200" dirty="0" smtClean="0"/>
              <a:t>()) {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cd.Connection</a:t>
            </a:r>
            <a:r>
              <a:rPr lang="en-US" altLang="ja-JP" sz="1200" dirty="0" smtClean="0"/>
              <a:t>	= </a:t>
            </a:r>
            <a:r>
              <a:rPr lang="en-US" altLang="ja-JP" sz="1200" dirty="0" err="1" smtClean="0"/>
              <a:t>cn</a:t>
            </a:r>
            <a:r>
              <a:rPr lang="en-US" altLang="ja-JP" sz="1200" dirty="0" smtClean="0"/>
              <a:t>;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cd.CommandText</a:t>
            </a:r>
            <a:r>
              <a:rPr lang="en-US" altLang="ja-JP" sz="1200" dirty="0" smtClean="0"/>
              <a:t>	= </a:t>
            </a:r>
            <a:r>
              <a:rPr lang="en-US" altLang="ja-JP" sz="1200" dirty="0" err="1" smtClean="0"/>
              <a:t>sqlText</a:t>
            </a:r>
            <a:r>
              <a:rPr lang="en-US" altLang="ja-JP" sz="1200" dirty="0" smtClean="0"/>
              <a:t>;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cd.CommandType</a:t>
            </a:r>
            <a:r>
              <a:rPr lang="en-US" altLang="ja-JP" sz="1200" dirty="0" smtClean="0"/>
              <a:t>	= </a:t>
            </a:r>
            <a:r>
              <a:rPr lang="en-US" altLang="ja-JP" sz="1200" dirty="0" err="1" smtClean="0"/>
              <a:t>CommandType.Text</a:t>
            </a:r>
            <a:r>
              <a:rPr lang="en-US" altLang="ja-JP" sz="1200" dirty="0" smtClean="0"/>
              <a:t>;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ad.SelectCommand</a:t>
            </a:r>
            <a:r>
              <a:rPr lang="en-US" altLang="ja-JP" sz="1200" dirty="0" smtClean="0"/>
              <a:t> = </a:t>
            </a:r>
            <a:r>
              <a:rPr lang="en-US" altLang="ja-JP" sz="1200" dirty="0" err="1" smtClean="0"/>
              <a:t>cd</a:t>
            </a:r>
            <a:r>
              <a:rPr lang="en-US" altLang="ja-JP" sz="1200" dirty="0" smtClean="0"/>
              <a:t>;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dataTable.Clear</a:t>
            </a:r>
            <a:r>
              <a:rPr lang="en-US" altLang="ja-JP" sz="1200" dirty="0" smtClean="0"/>
              <a:t>();</a:t>
            </a:r>
          </a:p>
          <a:p>
            <a:pPr lvl="1"/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ad.Fill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dataTable</a:t>
            </a:r>
            <a:r>
              <a:rPr lang="en-US" altLang="ja-JP" sz="1200" dirty="0" smtClean="0"/>
              <a:t>);</a:t>
            </a:r>
          </a:p>
          <a:p>
            <a:r>
              <a:rPr lang="ja-JP" altLang="en-US" sz="1200" dirty="0" smtClean="0"/>
              <a:t>	　　　　</a:t>
            </a:r>
            <a:r>
              <a:rPr lang="en-US" altLang="ja-JP" sz="1200" dirty="0" smtClean="0"/>
              <a:t>}</a:t>
            </a:r>
          </a:p>
          <a:p>
            <a:r>
              <a:rPr lang="ja-JP" altLang="en-US" sz="1200" dirty="0" smtClean="0"/>
              <a:t>	　　　　</a:t>
            </a:r>
            <a:r>
              <a:rPr lang="en-US" altLang="ja-JP" sz="1200" dirty="0" err="1" smtClean="0"/>
              <a:t>cn.Close</a:t>
            </a:r>
            <a:r>
              <a:rPr lang="en-US" altLang="ja-JP" sz="1200" dirty="0" smtClean="0"/>
              <a:t>();</a:t>
            </a:r>
          </a:p>
          <a:p>
            <a:r>
              <a:rPr lang="ja-JP" altLang="en-US" sz="1200" dirty="0" smtClean="0"/>
              <a:t>	　　</a:t>
            </a:r>
            <a:r>
              <a:rPr lang="en-US" altLang="ja-JP" sz="1200" dirty="0" smtClean="0"/>
              <a:t>}</a:t>
            </a:r>
          </a:p>
          <a:p>
            <a:r>
              <a:rPr lang="ja-JP" altLang="en-US" sz="1200" dirty="0" smtClean="0"/>
              <a:t>　　	</a:t>
            </a:r>
            <a:r>
              <a:rPr lang="en-US" altLang="ja-JP" sz="1200" dirty="0" smtClean="0"/>
              <a:t>}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}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public static </a:t>
            </a:r>
            <a:r>
              <a:rPr lang="en-US" altLang="ja-JP" sz="1200" dirty="0" err="1" smtClean="0"/>
              <a:t>IEnumerable</a:t>
            </a:r>
            <a:r>
              <a:rPr lang="en-US" altLang="ja-JP" sz="1200" dirty="0" smtClean="0"/>
              <a:t>&lt;TR&gt; Select&lt;TS, TR&gt;(</a:t>
            </a:r>
          </a:p>
          <a:p>
            <a:r>
              <a:rPr lang="en-US" altLang="ja-JP" sz="1200" dirty="0" smtClean="0"/>
              <a:t>	this </a:t>
            </a:r>
            <a:r>
              <a:rPr lang="en-US" altLang="ja-JP" sz="1200" dirty="0" err="1" smtClean="0"/>
              <a:t>IEnumerable</a:t>
            </a:r>
            <a:r>
              <a:rPr lang="en-US" altLang="ja-JP" sz="1200" dirty="0" smtClean="0"/>
              <a:t>&lt;TS&gt; value, </a:t>
            </a:r>
            <a:r>
              <a:rPr lang="en-US" altLang="ja-JP" sz="1200" dirty="0" err="1" smtClean="0"/>
              <a:t>Func</a:t>
            </a:r>
            <a:r>
              <a:rPr lang="en-US" altLang="ja-JP" sz="1200" dirty="0" smtClean="0"/>
              <a:t>&lt;TS, TR&gt; </a:t>
            </a:r>
            <a:r>
              <a:rPr lang="en-US" altLang="ja-JP" sz="1200" dirty="0" err="1" smtClean="0"/>
              <a:t>func</a:t>
            </a:r>
            <a:r>
              <a:rPr lang="en-US" altLang="ja-JP" sz="1200" dirty="0" smtClean="0"/>
              <a:t>) {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r = new List&lt;TR&gt;();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foreach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x in value) </a:t>
            </a:r>
            <a:r>
              <a:rPr lang="en-US" altLang="ja-JP" sz="1200" dirty="0" err="1" smtClean="0"/>
              <a:t>r.Add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func</a:t>
            </a:r>
            <a:r>
              <a:rPr lang="en-US" altLang="ja-JP" sz="1200" dirty="0" smtClean="0"/>
              <a:t>(x));</a:t>
            </a:r>
          </a:p>
          <a:p>
            <a:r>
              <a:rPr lang="en-US" altLang="ja-JP" sz="1200" dirty="0" smtClean="0"/>
              <a:t>	return r;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}</a:t>
            </a:r>
          </a:p>
          <a:p>
            <a:endParaRPr lang="ja-JP" altLang="en-US" sz="1200" dirty="0" smtClean="0"/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public static List&lt;T&gt; </a:t>
            </a:r>
            <a:r>
              <a:rPr lang="en-US" altLang="ja-JP" sz="1200" dirty="0" err="1" smtClean="0"/>
              <a:t>ToList</a:t>
            </a:r>
            <a:r>
              <a:rPr lang="en-US" altLang="ja-JP" sz="1200" dirty="0" smtClean="0"/>
              <a:t>&lt;T&gt;(this </a:t>
            </a:r>
            <a:r>
              <a:rPr lang="en-US" altLang="ja-JP" sz="1200" dirty="0" err="1" smtClean="0"/>
              <a:t>IEnumerable</a:t>
            </a:r>
            <a:r>
              <a:rPr lang="en-US" altLang="ja-JP" sz="1200" dirty="0" smtClean="0"/>
              <a:t>&lt;T&gt; value) {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list = new List&lt;T&gt;();</a:t>
            </a:r>
          </a:p>
          <a:p>
            <a:r>
              <a:rPr lang="en-US" altLang="ja-JP" sz="1200" dirty="0" smtClean="0"/>
              <a:t>	</a:t>
            </a:r>
            <a:r>
              <a:rPr lang="en-US" altLang="ja-JP" sz="1200" dirty="0" err="1" smtClean="0"/>
              <a:t>foreach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var</a:t>
            </a:r>
            <a:r>
              <a:rPr lang="en-US" altLang="ja-JP" sz="1200" dirty="0" smtClean="0"/>
              <a:t> x in value) </a:t>
            </a:r>
            <a:r>
              <a:rPr lang="en-US" altLang="ja-JP" sz="1200" dirty="0" err="1" smtClean="0"/>
              <a:t>list.Add</a:t>
            </a:r>
            <a:r>
              <a:rPr lang="en-US" altLang="ja-JP" sz="1200" dirty="0" smtClean="0"/>
              <a:t>(x);</a:t>
            </a:r>
          </a:p>
          <a:p>
            <a:r>
              <a:rPr lang="en-US" altLang="ja-JP" sz="1200" dirty="0" smtClean="0"/>
              <a:t>	return list;</a:t>
            </a:r>
          </a:p>
          <a:p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}</a:t>
            </a:r>
          </a:p>
          <a:p>
            <a:r>
              <a:rPr lang="en-US" altLang="ja-JP" sz="1200" dirty="0" smtClean="0"/>
              <a:t>}</a:t>
            </a:r>
          </a:p>
          <a:p>
            <a:endParaRPr lang="en-US" altLang="ja-JP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4043362" cy="4305313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会員番号：</a:t>
            </a:r>
            <a:r>
              <a:rPr kumimoji="1" lang="en-US" altLang="ja-JP" dirty="0" smtClean="0"/>
              <a:t>34</a:t>
            </a:r>
          </a:p>
          <a:p>
            <a:pPr>
              <a:buNone/>
            </a:pPr>
            <a:r>
              <a:rPr lang="ja-JP" altLang="en-US" dirty="0" smtClean="0"/>
              <a:t>名前：Ｒ・田中一郎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所在：栃木県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年齢：１８才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職業：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主に業務用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システムの開発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572000" y="1071546"/>
            <a:ext cx="404336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29058" y="1000108"/>
            <a:ext cx="52149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2005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11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Microsoft Visual Studio .NET </a:t>
            </a:r>
            <a:r>
              <a:rPr lang="ja-JP" altLang="en-US" sz="1200" dirty="0" smtClean="0"/>
              <a:t>デビュー。</a:t>
            </a:r>
            <a:br>
              <a:rPr lang="ja-JP" altLang="en-US" sz="1200" dirty="0" smtClean="0"/>
            </a:br>
            <a:r>
              <a:rPr lang="ja-JP" altLang="en-US" sz="1200" dirty="0" smtClean="0"/>
              <a:t>この頃から </a:t>
            </a:r>
            <a:r>
              <a:rPr lang="en-US" altLang="ja-JP" sz="1200" dirty="0" err="1" smtClean="0"/>
              <a:t>R.Tanaka.Ichiro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と名のりネットでアクティブに活動を始める。</a:t>
            </a:r>
            <a:br>
              <a:rPr lang="ja-JP" altLang="en-US" sz="1200" dirty="0" smtClean="0"/>
            </a:br>
            <a:r>
              <a:rPr lang="ja-JP" altLang="en-US" sz="1200" dirty="0" smtClean="0"/>
              <a:t/>
            </a:r>
            <a:br>
              <a:rPr lang="ja-JP" altLang="en-US" sz="1200" dirty="0" smtClean="0"/>
            </a:br>
            <a:r>
              <a:rPr lang="en-US" altLang="ja-JP" sz="1200" dirty="0" smtClean="0"/>
              <a:t>2006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02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C# </a:t>
            </a:r>
            <a:r>
              <a:rPr lang="ja-JP" altLang="en-US" sz="1200" dirty="0" smtClean="0"/>
              <a:t>を学び始める。理想的な言語に感動。尊敬する方々の影響も大きい。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2006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09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ja-JP" altLang="en-US" sz="1200" dirty="0" err="1" smtClean="0"/>
              <a:t>わんくま</a:t>
            </a:r>
            <a:r>
              <a:rPr lang="ja-JP" altLang="en-US" sz="1200" dirty="0" smtClean="0"/>
              <a:t>同盟加盟</a:t>
            </a:r>
            <a:br>
              <a:rPr lang="ja-JP" altLang="en-US" sz="1200" dirty="0" smtClean="0"/>
            </a:br>
            <a:r>
              <a:rPr lang="ja-JP" altLang="en-US" sz="1200" dirty="0" smtClean="0"/>
              <a:t>ある事件がきっかけで、中さんから声をかけていただき加盟。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2006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11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MSC2006 </a:t>
            </a:r>
            <a:r>
              <a:rPr lang="ja-JP" altLang="en-US" sz="1200" dirty="0" smtClean="0"/>
              <a:t>にて Ｒ・田中一郎として始めて人前に姿を晒す。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2007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04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Microsoft MVP for Visual Developer - Visual C# </a:t>
            </a:r>
            <a:r>
              <a:rPr lang="ja-JP" altLang="en-US" sz="1200" dirty="0" smtClean="0"/>
              <a:t>を受賞。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2007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06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ja-JP" altLang="en-US" sz="1200" dirty="0" err="1" smtClean="0"/>
              <a:t>わんくま</a:t>
            </a:r>
            <a:r>
              <a:rPr lang="ja-JP" altLang="en-US" sz="1200" dirty="0" smtClean="0"/>
              <a:t>同盟勉強会にてスピーカーデビュー。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2008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04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Microsoft MVP for Development Tools - Visual C# </a:t>
            </a:r>
            <a:r>
              <a:rPr lang="ja-JP" altLang="en-US" sz="1200" dirty="0" smtClean="0"/>
              <a:t>を受賞。</a:t>
            </a:r>
            <a:br>
              <a:rPr lang="ja-JP" altLang="en-US" sz="1200" dirty="0" smtClean="0"/>
            </a:br>
            <a:endParaRPr lang="ja-JP" altLang="en-US" sz="1200" dirty="0" smtClean="0"/>
          </a:p>
          <a:p>
            <a:r>
              <a:rPr lang="en-US" altLang="ja-JP" sz="1200" dirty="0" smtClean="0"/>
              <a:t>2008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05</a:t>
            </a:r>
            <a:r>
              <a:rPr lang="ja-JP" altLang="en-US" sz="1200" dirty="0" smtClean="0"/>
              <a:t>月</a:t>
            </a:r>
            <a:br>
              <a:rPr lang="ja-JP" altLang="en-US" sz="1200" dirty="0" smtClean="0"/>
            </a:br>
            <a:r>
              <a:rPr lang="en-US" altLang="ja-JP" sz="1200" dirty="0" smtClean="0"/>
              <a:t>70-526,70-536 </a:t>
            </a:r>
            <a:r>
              <a:rPr lang="ja-JP" altLang="en-US" sz="1200" dirty="0" smtClean="0"/>
              <a:t>試験をパス。</a:t>
            </a:r>
            <a:br>
              <a:rPr lang="ja-JP" altLang="en-US" sz="1200" dirty="0" smtClean="0"/>
            </a:br>
            <a:r>
              <a:rPr lang="en-US" altLang="ja-JP" sz="1200" dirty="0" smtClean="0"/>
              <a:t>Microsoft Certified Technology Specialist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for </a:t>
            </a:r>
            <a:r>
              <a:rPr lang="en-US" altLang="ja-JP" sz="1200" dirty="0" err="1" smtClean="0"/>
              <a:t>.Net</a:t>
            </a:r>
            <a:r>
              <a:rPr lang="en-US" altLang="ja-JP" sz="1200" dirty="0" smtClean="0"/>
              <a:t> Framework 2.0: Windows Applications </a:t>
            </a:r>
            <a:r>
              <a:rPr lang="ja-JP" altLang="en-US" sz="1200" dirty="0" smtClean="0"/>
              <a:t>資格取得。</a:t>
            </a:r>
            <a:endParaRPr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572000" y="1071546"/>
            <a:ext cx="404336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428596" y="35716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アジェンダ</a:t>
            </a: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1214422"/>
            <a:ext cx="822960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3600" kern="0" dirty="0" smtClean="0">
                <a:latin typeface="+mn-lt"/>
                <a:ea typeface="+mn-ea"/>
              </a:rPr>
              <a:t>はじめに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3600" kern="0" dirty="0" smtClean="0">
                <a:latin typeface="+mn-lt"/>
                <a:ea typeface="+mn-ea"/>
              </a:rPr>
              <a:t>ラムダ式とは？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3600" kern="0" dirty="0" smtClean="0">
                <a:latin typeface="+mn-lt"/>
                <a:ea typeface="+mn-ea"/>
              </a:rPr>
              <a:t>ラムダ式で遊んでみる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altLang="ja-JP" sz="3600" kern="0" dirty="0" smtClean="0">
                <a:latin typeface="+mn-lt"/>
                <a:ea typeface="+mn-ea"/>
              </a:rPr>
              <a:t>LINQ</a:t>
            </a:r>
            <a:r>
              <a:rPr lang="ja-JP" altLang="en-US" sz="3600" kern="0" dirty="0" smtClean="0">
                <a:latin typeface="+mn-lt"/>
                <a:ea typeface="+mn-ea"/>
              </a:rPr>
              <a:t>に欠かせないラムダ式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3600" kern="0" dirty="0" smtClean="0">
                <a:latin typeface="+mn-lt"/>
                <a:ea typeface="+mn-ea"/>
              </a:rPr>
              <a:t>最後に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572000" y="1071546"/>
            <a:ext cx="404336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428596" y="35716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はじめに</a:t>
            </a: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1214422"/>
            <a:ext cx="822960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ja-JP" altLang="en-US" sz="4400" kern="0" dirty="0" smtClean="0">
                <a:latin typeface="+mn-lt"/>
                <a:ea typeface="+mn-ea"/>
              </a:rPr>
              <a:t>本セッションの目的</a:t>
            </a:r>
            <a:endParaRPr lang="en-US" altLang="ja-JP" sz="4400" kern="0" dirty="0" smtClean="0">
              <a:latin typeface="+mn-lt"/>
              <a:ea typeface="+mn-ea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ja-JP" altLang="en-US" sz="4400" kern="0" dirty="0" smtClean="0">
                <a:latin typeface="+mn-lt"/>
                <a:ea typeface="+mn-ea"/>
              </a:rPr>
              <a:t>ラムダ式やＬＩＮＱで</a:t>
            </a:r>
            <a:r>
              <a:rPr lang="ja-JP" altLang="en-US" sz="4400" kern="0" dirty="0" smtClean="0"/>
              <a:t>遊ぶことで、</a:t>
            </a:r>
            <a:endParaRPr lang="en-US" altLang="ja-JP" sz="4400" kern="0" dirty="0" smtClean="0"/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ja-JP" altLang="en-US" sz="4400" kern="0" dirty="0" smtClean="0">
                <a:latin typeface="+mn-lt"/>
                <a:ea typeface="+mn-ea"/>
              </a:rPr>
              <a:t>ラムダ式やＬＩＮＱを理解して、</a:t>
            </a:r>
            <a:endParaRPr lang="en-US" altLang="ja-JP" sz="4400" kern="0" dirty="0" smtClean="0">
              <a:latin typeface="+mn-lt"/>
              <a:ea typeface="+mn-ea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ja-JP" altLang="en-US" sz="4400" kern="0" dirty="0" smtClean="0">
                <a:latin typeface="+mn-lt"/>
                <a:ea typeface="+mn-ea"/>
              </a:rPr>
              <a:t>使いこなせるようになろう</a:t>
            </a:r>
            <a:endParaRPr lang="en-US" altLang="ja-JP" sz="44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572000" y="1071546"/>
            <a:ext cx="404336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428596" y="357166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ラムダ式とは？</a:t>
            </a: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1214422"/>
            <a:ext cx="82296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4400" kern="0" dirty="0" smtClean="0">
                <a:latin typeface="+mn-lt"/>
                <a:ea typeface="+mn-ea"/>
              </a:rPr>
              <a:t>匿名メソッドの記法</a:t>
            </a:r>
            <a:endParaRPr lang="en-US" altLang="ja-JP" sz="4400" kern="0" dirty="0" smtClean="0">
              <a:latin typeface="+mn-lt"/>
              <a:ea typeface="+mn-ea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ja-JP" sz="4400" kern="0" dirty="0" smtClean="0">
                <a:latin typeface="+mn-lt"/>
                <a:ea typeface="+mn-ea"/>
              </a:rPr>
              <a:t>	</a:t>
            </a:r>
            <a:r>
              <a:rPr lang="en-US" altLang="ja-JP" sz="2400" b="1" kern="0" dirty="0" smtClean="0"/>
              <a:t> </a:t>
            </a:r>
            <a:r>
              <a:rPr lang="en-US" altLang="ja-JP" sz="2400" b="1" kern="0" dirty="0" err="1" smtClean="0"/>
              <a:t>func</a:t>
            </a:r>
            <a:r>
              <a:rPr lang="en-US" altLang="ja-JP" sz="2400" b="1" kern="0" dirty="0" smtClean="0"/>
              <a:t>&lt;</a:t>
            </a:r>
            <a:r>
              <a:rPr lang="en-US" altLang="ja-JP" sz="2400" b="1" kern="0" dirty="0" err="1" smtClean="0"/>
              <a:t>int</a:t>
            </a:r>
            <a:r>
              <a:rPr lang="en-US" altLang="ja-JP" sz="2400" b="1" kern="0" dirty="0" smtClean="0"/>
              <a:t>, </a:t>
            </a:r>
            <a:r>
              <a:rPr lang="en-US" altLang="ja-JP" sz="2400" b="1" kern="0" dirty="0" err="1" smtClean="0"/>
              <a:t>int</a:t>
            </a:r>
            <a:r>
              <a:rPr lang="en-US" altLang="ja-JP" sz="2400" b="1" kern="0" dirty="0" smtClean="0"/>
              <a:t>, </a:t>
            </a:r>
            <a:r>
              <a:rPr lang="en-US" altLang="ja-JP" sz="2400" b="1" kern="0" dirty="0" err="1" smtClean="0"/>
              <a:t>int</a:t>
            </a:r>
            <a:r>
              <a:rPr lang="en-US" altLang="ja-JP" sz="2400" b="1" kern="0" dirty="0" smtClean="0"/>
              <a:t>&gt; f</a:t>
            </a:r>
            <a:r>
              <a:rPr lang="ja-JP" altLang="en-US" sz="2400" b="1" kern="0" dirty="0" smtClean="0"/>
              <a:t>　</a:t>
            </a:r>
            <a:r>
              <a:rPr lang="en-US" altLang="ja-JP" sz="2400" b="1" kern="0" dirty="0" smtClean="0"/>
              <a:t>= </a:t>
            </a:r>
            <a:r>
              <a:rPr lang="ja-JP" altLang="en-US" sz="2400" b="1" kern="0" dirty="0" smtClean="0">
                <a:latin typeface="+mn-lt"/>
                <a:ea typeface="+mn-ea"/>
              </a:rPr>
              <a:t>（</a:t>
            </a:r>
            <a:r>
              <a:rPr lang="en-US" altLang="ja-JP" sz="2400" b="1" kern="0" dirty="0" smtClean="0">
                <a:latin typeface="+mn-lt"/>
                <a:ea typeface="+mn-ea"/>
              </a:rPr>
              <a:t>x, y</a:t>
            </a:r>
            <a:r>
              <a:rPr lang="ja-JP" altLang="en-US" sz="2400" b="1" kern="0" dirty="0" smtClean="0">
                <a:latin typeface="+mn-lt"/>
                <a:ea typeface="+mn-ea"/>
              </a:rPr>
              <a:t>） </a:t>
            </a:r>
            <a:r>
              <a:rPr lang="en-US" altLang="ja-JP" sz="2400" b="1" kern="0" dirty="0" smtClean="0">
                <a:latin typeface="+mn-lt"/>
                <a:ea typeface="+mn-ea"/>
              </a:rPr>
              <a:t>=&gt; x + y;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4400" kern="0" dirty="0" smtClean="0">
                <a:latin typeface="+mn-lt"/>
                <a:ea typeface="+mn-ea"/>
              </a:rPr>
              <a:t>式ツリー型に代入できる</a:t>
            </a:r>
            <a:endParaRPr lang="en-US" altLang="ja-JP" sz="4400" kern="0" dirty="0" smtClean="0">
              <a:latin typeface="+mn-lt"/>
              <a:ea typeface="+mn-ea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ja-JP" sz="4400" kern="0" dirty="0" smtClean="0">
                <a:latin typeface="+mn-lt"/>
                <a:ea typeface="+mn-ea"/>
              </a:rPr>
              <a:t>	</a:t>
            </a:r>
            <a:r>
              <a:rPr lang="en-US" altLang="ja-JP" sz="2400" b="1" kern="0" dirty="0" smtClean="0">
                <a:latin typeface="+mn-lt"/>
                <a:ea typeface="+mn-ea"/>
              </a:rPr>
              <a:t>Expression&lt;</a:t>
            </a:r>
            <a:r>
              <a:rPr lang="en-US" altLang="ja-JP" sz="2400" b="1" kern="0" dirty="0" err="1" smtClean="0">
                <a:latin typeface="+mn-lt"/>
                <a:ea typeface="+mn-ea"/>
              </a:rPr>
              <a:t>func</a:t>
            </a:r>
            <a:r>
              <a:rPr lang="en-US" altLang="ja-JP" sz="2400" b="1" kern="0" dirty="0" smtClean="0">
                <a:latin typeface="+mn-lt"/>
                <a:ea typeface="+mn-ea"/>
              </a:rPr>
              <a:t>&lt;</a:t>
            </a:r>
            <a:r>
              <a:rPr lang="en-US" altLang="ja-JP" sz="2400" b="1" kern="0" dirty="0" err="1" smtClean="0">
                <a:latin typeface="+mn-lt"/>
                <a:ea typeface="+mn-ea"/>
              </a:rPr>
              <a:t>int</a:t>
            </a:r>
            <a:r>
              <a:rPr lang="en-US" altLang="ja-JP" sz="2400" b="1" kern="0" dirty="0" smtClean="0">
                <a:latin typeface="+mn-lt"/>
                <a:ea typeface="+mn-ea"/>
              </a:rPr>
              <a:t>, </a:t>
            </a:r>
            <a:r>
              <a:rPr lang="en-US" altLang="ja-JP" sz="2400" b="1" kern="0" dirty="0" err="1" smtClean="0">
                <a:latin typeface="+mn-lt"/>
                <a:ea typeface="+mn-ea"/>
              </a:rPr>
              <a:t>int</a:t>
            </a:r>
            <a:r>
              <a:rPr lang="en-US" altLang="ja-JP" sz="2400" b="1" kern="0" dirty="0" smtClean="0">
                <a:latin typeface="+mn-lt"/>
                <a:ea typeface="+mn-ea"/>
              </a:rPr>
              <a:t>, </a:t>
            </a:r>
            <a:r>
              <a:rPr lang="en-US" altLang="ja-JP" sz="2400" b="1" kern="0" dirty="0" err="1" smtClean="0">
                <a:latin typeface="+mn-lt"/>
                <a:ea typeface="+mn-ea"/>
              </a:rPr>
              <a:t>int</a:t>
            </a:r>
            <a:r>
              <a:rPr lang="en-US" altLang="ja-JP" sz="2400" b="1" kern="0" dirty="0" smtClean="0">
                <a:latin typeface="+mn-lt"/>
                <a:ea typeface="+mn-ea"/>
              </a:rPr>
              <a:t>&gt;&gt; e = </a:t>
            </a:r>
            <a:r>
              <a:rPr lang="ja-JP" altLang="en-US" sz="2400" b="1" kern="0" dirty="0" smtClean="0"/>
              <a:t>（</a:t>
            </a:r>
            <a:r>
              <a:rPr lang="en-US" altLang="ja-JP" sz="2400" b="1" kern="0" dirty="0" smtClean="0"/>
              <a:t>x, y</a:t>
            </a:r>
            <a:r>
              <a:rPr lang="ja-JP" altLang="en-US" sz="2400" b="1" kern="0" dirty="0" smtClean="0"/>
              <a:t>） </a:t>
            </a:r>
            <a:r>
              <a:rPr lang="en-US" altLang="ja-JP" sz="2400" b="1" kern="0" dirty="0" smtClean="0"/>
              <a:t>=&gt; x + y;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endParaRPr lang="en-US" altLang="ja-JP" sz="44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ラムダ式とは？　－　匿名メソッドの記法について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400" dirty="0" smtClean="0"/>
              <a:t>通常のメソッド</a:t>
            </a:r>
            <a:endParaRPr kumimoji="1" lang="en-US" altLang="ja-JP" sz="2400" dirty="0" smtClean="0"/>
          </a:p>
          <a:p>
            <a:pPr>
              <a:buNone/>
            </a:pPr>
            <a:r>
              <a:rPr kumimoji="1" lang="en-US" altLang="ja-JP" sz="2400" b="1" dirty="0" smtClean="0"/>
              <a:t>	private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Method(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x,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y) {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/>
              <a:t>return x + y; </a:t>
            </a:r>
            <a:r>
              <a:rPr kumimoji="1" lang="en-US" altLang="ja-JP" sz="2400" b="1" dirty="0" smtClean="0"/>
              <a:t>}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匿名メソッド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 method = </a:t>
            </a:r>
          </a:p>
          <a:p>
            <a:pPr>
              <a:buNone/>
            </a:pPr>
            <a:r>
              <a:rPr lang="en-US" altLang="ja-JP" sz="2400" b="1" dirty="0" smtClean="0"/>
              <a:t>		delegate(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x,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y) { return x + y; }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ラムダ式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 method = </a:t>
            </a:r>
          </a:p>
          <a:p>
            <a:pPr>
              <a:buNone/>
            </a:pPr>
            <a:r>
              <a:rPr lang="en-US" altLang="ja-JP" sz="2400" b="1" dirty="0" smtClean="0"/>
              <a:t>		(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x,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 y) =&gt; { return x + y; }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 method = (x, y) =&gt; x + y; </a:t>
            </a:r>
            <a:r>
              <a:rPr kumimoji="1" lang="en-US" altLang="ja-JP" sz="2400" dirty="0" smtClean="0"/>
              <a:t>	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ラムダ式とは？　－　ラムダ式を使ってみる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/>
              <a:t>private void Plus()     { </a:t>
            </a:r>
            <a:r>
              <a:rPr lang="en-US" altLang="ja-JP" sz="2400" b="1" dirty="0" err="1" smtClean="0"/>
              <a:t>this.Calculate</a:t>
            </a:r>
            <a:r>
              <a:rPr lang="en-US" altLang="ja-JP" sz="2400" b="1" dirty="0" smtClean="0"/>
              <a:t>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+ b</a:t>
            </a:r>
            <a:r>
              <a:rPr lang="en-US" altLang="ja-JP" sz="2400" b="1" dirty="0" smtClean="0"/>
              <a:t>); }</a:t>
            </a:r>
          </a:p>
          <a:p>
            <a:pPr>
              <a:buNone/>
            </a:pPr>
            <a:r>
              <a:rPr lang="en-US" altLang="ja-JP" sz="2400" b="1" dirty="0" smtClean="0"/>
              <a:t>private void Subtract() { </a:t>
            </a:r>
            <a:r>
              <a:rPr lang="en-US" altLang="ja-JP" sz="2400" b="1" dirty="0" err="1" smtClean="0"/>
              <a:t>this.Calculate</a:t>
            </a:r>
            <a:r>
              <a:rPr lang="en-US" altLang="ja-JP" sz="2400" b="1" dirty="0" smtClean="0"/>
              <a:t>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(a, b) =&gt; a - b</a:t>
            </a:r>
            <a:r>
              <a:rPr lang="en-US" altLang="ja-JP" sz="2400" b="1" dirty="0" smtClean="0"/>
              <a:t>); }</a:t>
            </a:r>
          </a:p>
          <a:p>
            <a:pPr>
              <a:buNone/>
            </a:pPr>
            <a:r>
              <a:rPr lang="en-US" altLang="ja-JP" sz="2400" b="1" dirty="0" smtClean="0"/>
              <a:t>private void Multiply() { </a:t>
            </a:r>
            <a:r>
              <a:rPr lang="en-US" altLang="ja-JP" sz="2400" b="1" dirty="0" err="1" smtClean="0"/>
              <a:t>this.Calculate</a:t>
            </a:r>
            <a:r>
              <a:rPr lang="en-US" altLang="ja-JP" sz="2400" b="1" dirty="0" smtClean="0"/>
              <a:t>(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(a, b) =&gt; a * b</a:t>
            </a:r>
            <a:r>
              <a:rPr lang="en-US" altLang="ja-JP" sz="2400" b="1" dirty="0" smtClean="0"/>
              <a:t>); }</a:t>
            </a:r>
          </a:p>
          <a:p>
            <a:pPr>
              <a:buNone/>
            </a:pPr>
            <a:r>
              <a:rPr lang="en-US" altLang="ja-JP" sz="2400" b="1" dirty="0" smtClean="0"/>
              <a:t>private void Divide()   { </a:t>
            </a:r>
            <a:r>
              <a:rPr lang="en-US" altLang="ja-JP" sz="2400" b="1" dirty="0" err="1" smtClean="0"/>
              <a:t>this.Calculate</a:t>
            </a:r>
            <a:r>
              <a:rPr lang="en-US" altLang="ja-JP" sz="2400" b="1" dirty="0" smtClean="0"/>
              <a:t>(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(a, b) =&gt; a / b</a:t>
            </a:r>
            <a:r>
              <a:rPr lang="en-US" altLang="ja-JP" sz="2400" b="1" dirty="0" smtClean="0"/>
              <a:t>); }</a:t>
            </a:r>
          </a:p>
          <a:p>
            <a:pPr>
              <a:buNone/>
            </a:pPr>
            <a:endParaRPr lang="en-US" altLang="ja-JP" sz="2400" b="1" dirty="0" smtClean="0"/>
          </a:p>
          <a:p>
            <a:pPr>
              <a:buNone/>
            </a:pPr>
            <a:r>
              <a:rPr lang="en-US" altLang="ja-JP" sz="2400" b="1" dirty="0" smtClean="0"/>
              <a:t>private void Calculate(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 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func</a:t>
            </a:r>
            <a:r>
              <a:rPr lang="en-US" altLang="ja-JP" sz="2400" b="1" dirty="0" smtClean="0"/>
              <a:t>) {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foreach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var</a:t>
            </a:r>
            <a:r>
              <a:rPr lang="en-US" altLang="ja-JP" sz="2400" b="1" dirty="0" smtClean="0"/>
              <a:t> x in </a:t>
            </a:r>
            <a:r>
              <a:rPr lang="en-US" altLang="ja-JP" sz="2400" b="1" dirty="0" err="1" smtClean="0"/>
              <a:t>this.Collection</a:t>
            </a:r>
            <a:r>
              <a:rPr lang="en-US" altLang="ja-JP" sz="2400" b="1" dirty="0" smtClean="0"/>
              <a:t>) {</a:t>
            </a:r>
          </a:p>
          <a:p>
            <a:pPr>
              <a:buNone/>
            </a:pPr>
            <a:r>
              <a:rPr lang="en-US" altLang="ja-JP" sz="2400" b="1" dirty="0" smtClean="0"/>
              <a:t>		</a:t>
            </a:r>
            <a:r>
              <a:rPr lang="en-US" altLang="ja-JP" sz="2400" b="1" dirty="0" err="1" smtClean="0"/>
              <a:t>x.Result</a:t>
            </a:r>
            <a:r>
              <a:rPr lang="en-US" altLang="ja-JP" sz="2400" b="1" dirty="0" smtClean="0"/>
              <a:t> = 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func</a:t>
            </a:r>
            <a:r>
              <a:rPr lang="en-US" altLang="ja-JP" sz="2400" b="1" dirty="0" smtClean="0"/>
              <a:t>(x.Value1, x.Value2); </a:t>
            </a:r>
            <a:r>
              <a:rPr lang="ja-JP" altLang="en-US" sz="2400" b="1" dirty="0" smtClean="0"/>
              <a:t>	</a:t>
            </a:r>
            <a:r>
              <a:rPr lang="en-US" altLang="ja-JP" sz="2400" b="1" dirty="0" err="1" smtClean="0"/>
              <a:t>Console.WriteLine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x.Result</a:t>
            </a:r>
            <a:r>
              <a:rPr lang="en-US" altLang="ja-JP" sz="2400" b="1" dirty="0" smtClean="0"/>
              <a:t>);</a:t>
            </a:r>
          </a:p>
          <a:p>
            <a:pPr>
              <a:buNone/>
            </a:pPr>
            <a:r>
              <a:rPr lang="en-US" altLang="ja-JP" sz="2400" b="1" dirty="0" smtClean="0"/>
              <a:t>	}</a:t>
            </a:r>
          </a:p>
          <a:p>
            <a:pPr>
              <a:buNone/>
            </a:pPr>
            <a:r>
              <a:rPr lang="en-US" altLang="ja-JP" sz="2400" b="1" dirty="0" smtClean="0"/>
              <a:t>} </a:t>
            </a:r>
            <a:r>
              <a:rPr kumimoji="1" lang="en-US" altLang="ja-JP" sz="2400" b="1" dirty="0" smtClean="0"/>
              <a:t>	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ラムダ式とは？　－　式ツリーについて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/>
              <a:t>public void Plus() {</a:t>
            </a:r>
          </a:p>
          <a:p>
            <a:pPr>
              <a:buNone/>
            </a:pPr>
            <a:r>
              <a:rPr lang="en-US" altLang="ja-JP" sz="2400" b="1" dirty="0" smtClean="0"/>
              <a:t>	Expression&lt;</a:t>
            </a:r>
            <a:r>
              <a:rPr lang="en-US" altLang="ja-JP" sz="2400" b="1" dirty="0" err="1" smtClean="0"/>
              <a:t>Func</a:t>
            </a:r>
            <a:r>
              <a:rPr lang="en-US" altLang="ja-JP" sz="2400" b="1" dirty="0" smtClean="0"/>
              <a:t>&lt;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, </a:t>
            </a:r>
            <a:r>
              <a:rPr lang="en-US" altLang="ja-JP" sz="2400" b="1" dirty="0" err="1" smtClean="0"/>
              <a:t>int</a:t>
            </a:r>
            <a:r>
              <a:rPr lang="en-US" altLang="ja-JP" sz="2400" b="1" dirty="0" smtClean="0"/>
              <a:t>&gt;&gt; e = (a, b) =&gt; 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a + b</a:t>
            </a:r>
            <a:r>
              <a:rPr lang="en-US" altLang="ja-JP" sz="2400" b="1" dirty="0" smtClean="0"/>
              <a:t>;</a:t>
            </a:r>
          </a:p>
          <a:p>
            <a:pPr>
              <a:buNone/>
            </a:pPr>
            <a:endParaRPr lang="en-US" altLang="ja-JP" sz="2400" b="1" dirty="0" smtClean="0"/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var</a:t>
            </a:r>
            <a:r>
              <a:rPr lang="en-US" altLang="ja-JP" sz="2400" b="1" dirty="0" smtClean="0"/>
              <a:t> bin = (</a:t>
            </a:r>
            <a:r>
              <a:rPr lang="en-US" altLang="ja-JP" sz="2400" b="1" dirty="0" err="1" smtClean="0"/>
              <a:t>BinaryExpression</a:t>
            </a:r>
            <a:r>
              <a:rPr lang="en-US" altLang="ja-JP" sz="2400" b="1" dirty="0" smtClean="0"/>
              <a:t>) </a:t>
            </a:r>
            <a:r>
              <a:rPr lang="en-US" altLang="ja-JP" sz="2400" b="1" dirty="0" err="1" smtClean="0"/>
              <a:t>e.Body</a:t>
            </a:r>
            <a:r>
              <a:rPr lang="en-US" altLang="ja-JP" sz="2400" b="1" dirty="0" smtClean="0"/>
              <a:t>;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var</a:t>
            </a:r>
            <a:r>
              <a:rPr lang="en-US" altLang="ja-JP" sz="2400" b="1" dirty="0" smtClean="0"/>
              <a:t> v1 = (</a:t>
            </a:r>
            <a:r>
              <a:rPr lang="en-US" altLang="ja-JP" sz="2400" b="1" dirty="0" err="1" smtClean="0"/>
              <a:t>ParameterExpression</a:t>
            </a:r>
            <a:r>
              <a:rPr lang="en-US" altLang="ja-JP" sz="2400" b="1" dirty="0" smtClean="0"/>
              <a:t>) </a:t>
            </a:r>
            <a:r>
              <a:rPr lang="en-US" altLang="ja-JP" sz="2400" b="1" dirty="0" err="1" smtClean="0"/>
              <a:t>bin.Left</a:t>
            </a:r>
            <a:r>
              <a:rPr lang="en-US" altLang="ja-JP" sz="2400" b="1" dirty="0" smtClean="0"/>
              <a:t>;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var</a:t>
            </a:r>
            <a:r>
              <a:rPr lang="en-US" altLang="ja-JP" sz="2400" b="1" dirty="0" smtClean="0"/>
              <a:t> v2 = (</a:t>
            </a:r>
            <a:r>
              <a:rPr lang="en-US" altLang="ja-JP" sz="2400" b="1" dirty="0" err="1" smtClean="0"/>
              <a:t>ParameterExpression</a:t>
            </a:r>
            <a:r>
              <a:rPr lang="en-US" altLang="ja-JP" sz="2400" b="1" dirty="0" smtClean="0"/>
              <a:t>) </a:t>
            </a:r>
            <a:r>
              <a:rPr lang="en-US" altLang="ja-JP" sz="2400" b="1" dirty="0" err="1" smtClean="0"/>
              <a:t>bin.Right</a:t>
            </a:r>
            <a:r>
              <a:rPr lang="en-US" altLang="ja-JP" sz="2400" b="1" dirty="0" smtClean="0"/>
              <a:t>;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Console.WriteLine</a:t>
            </a:r>
            <a:r>
              <a:rPr lang="en-US" altLang="ja-JP" sz="2400" b="1" dirty="0" smtClean="0"/>
              <a:t>(e);</a:t>
            </a:r>
            <a:r>
              <a:rPr lang="ja-JP" altLang="en-US" sz="2400" b="1" dirty="0" smtClean="0"/>
              <a:t>    </a:t>
            </a:r>
            <a:r>
              <a:rPr lang="en-US" altLang="ja-JP" sz="2400" b="1" dirty="0" smtClean="0"/>
              <a:t>// 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(a + b)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Console.WriteLine</a:t>
            </a:r>
            <a:r>
              <a:rPr lang="en-US" altLang="ja-JP" sz="2400" b="1" dirty="0" smtClean="0"/>
              <a:t>(v1);  // 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a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Console.WriteLine</a:t>
            </a:r>
            <a:r>
              <a:rPr lang="en-US" altLang="ja-JP" sz="2400" b="1" dirty="0" smtClean="0"/>
              <a:t>(v2);   // 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b</a:t>
            </a:r>
          </a:p>
          <a:p>
            <a:pPr>
              <a:buNone/>
            </a:pPr>
            <a:r>
              <a:rPr lang="en-US" altLang="ja-JP" sz="2400" b="1" dirty="0" smtClean="0"/>
              <a:t>	</a:t>
            </a:r>
            <a:r>
              <a:rPr lang="en-US" altLang="ja-JP" sz="2400" b="1" dirty="0" err="1" smtClean="0"/>
              <a:t>this.Calculate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ex.Compile</a:t>
            </a:r>
            <a:r>
              <a:rPr lang="en-US" altLang="ja-JP" sz="2400" b="1" dirty="0" smtClean="0"/>
              <a:t>());</a:t>
            </a:r>
          </a:p>
          <a:p>
            <a:pPr>
              <a:buNone/>
            </a:pPr>
            <a:r>
              <a:rPr lang="en-US" altLang="ja-JP" sz="2400" b="1" dirty="0" smtClean="0"/>
              <a:t>}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ラムダ式で遊ぼう！－　</a:t>
            </a:r>
            <a:r>
              <a:rPr lang="en-US" altLang="ja-JP" dirty="0" smtClean="0"/>
              <a:t>Override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4429156" cy="2857520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Override </a:t>
            </a:r>
            <a:r>
              <a:rPr lang="ja-JP" altLang="en-US" sz="1600" dirty="0" smtClean="0"/>
              <a:t>を使った場合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b="1" dirty="0" smtClean="0"/>
              <a:t>class Base {</a:t>
            </a:r>
          </a:p>
          <a:p>
            <a:pPr>
              <a:buNone/>
            </a:pP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public virtual 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Method(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a, 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b) {}</a:t>
            </a:r>
          </a:p>
          <a:p>
            <a:pPr>
              <a:buNone/>
            </a:pPr>
            <a:r>
              <a:rPr lang="en-US" altLang="ja-JP" sz="1600" b="1" dirty="0" smtClean="0"/>
              <a:t>}</a:t>
            </a:r>
          </a:p>
          <a:p>
            <a:pPr>
              <a:buNone/>
            </a:pPr>
            <a:r>
              <a:rPr lang="en-US" altLang="ja-JP" sz="1600" b="1" dirty="0" smtClean="0"/>
              <a:t>class </a:t>
            </a:r>
            <a:r>
              <a:rPr lang="en-US" altLang="ja-JP" sz="1600" b="1" dirty="0" err="1" smtClean="0"/>
              <a:t>HogeHoge</a:t>
            </a:r>
            <a:r>
              <a:rPr lang="en-US" altLang="ja-JP" sz="1600" b="1" dirty="0" smtClean="0"/>
              <a:t> {</a:t>
            </a:r>
          </a:p>
          <a:p>
            <a:pPr>
              <a:buNone/>
            </a:pP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public override 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Method(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a, </a:t>
            </a:r>
            <a:r>
              <a:rPr lang="en-US" altLang="ja-JP" sz="1600" b="1" dirty="0" err="1" smtClean="0"/>
              <a:t>int</a:t>
            </a:r>
            <a:r>
              <a:rPr lang="en-US" altLang="ja-JP" sz="1600" b="1" dirty="0" smtClean="0"/>
              <a:t> b) {</a:t>
            </a:r>
          </a:p>
          <a:p>
            <a:pPr>
              <a:buNone/>
            </a:pPr>
            <a:r>
              <a:rPr lang="ja-JP" altLang="en-US" sz="1600" b="1" dirty="0" smtClean="0"/>
              <a:t>　　　　</a:t>
            </a:r>
            <a:r>
              <a:rPr lang="en-US" altLang="ja-JP" sz="1600" b="1" dirty="0" smtClean="0"/>
              <a:t>return a + b;</a:t>
            </a:r>
          </a:p>
          <a:p>
            <a:pPr>
              <a:buNone/>
            </a:pP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}</a:t>
            </a:r>
          </a:p>
          <a:p>
            <a:pPr>
              <a:buNone/>
            </a:pPr>
            <a:r>
              <a:rPr lang="en-US" altLang="ja-JP" sz="1600" b="1" dirty="0" smtClean="0"/>
              <a:t>} </a:t>
            </a:r>
          </a:p>
          <a:p>
            <a:pPr>
              <a:buNone/>
            </a:pPr>
            <a:endParaRPr lang="en-US" altLang="ja-JP" sz="1600" b="1" dirty="0" smtClean="0"/>
          </a:p>
          <a:p>
            <a:pPr>
              <a:buNone/>
            </a:pPr>
            <a:endParaRPr lang="en-US" altLang="ja-JP" sz="1600" b="1" dirty="0" smtClean="0"/>
          </a:p>
          <a:p>
            <a:pPr>
              <a:buNone/>
            </a:pPr>
            <a:endParaRPr lang="en-US" altLang="ja-JP" sz="1600" b="1" dirty="0" smtClean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429124" y="3071810"/>
            <a:ext cx="400052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ラムダ式を使って同じことを実現してみる</a:t>
            </a:r>
            <a:endParaRPr kumimoji="1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Base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public 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Method;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 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HogeHoge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HogeHoge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this.Method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(a, b) =&gt; a + b;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コピー ～ スライドマスタT2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コピー ～ スライドマスタT21</Template>
  <TotalTime>584</TotalTime>
  <Words>347</Words>
  <Application>Microsoft Office PowerPoint</Application>
  <PresentationFormat>画面に合わせる (4:3)</PresentationFormat>
  <Paragraphs>278</Paragraphs>
  <Slides>19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1" baseType="lpstr">
      <vt:lpstr>コピー ～ スライドマスタT21</vt:lpstr>
      <vt:lpstr>パッケージ</vt:lpstr>
      <vt:lpstr>スライド 1</vt:lpstr>
      <vt:lpstr>自己紹介</vt:lpstr>
      <vt:lpstr>スライド 3</vt:lpstr>
      <vt:lpstr>スライド 4</vt:lpstr>
      <vt:lpstr>スライド 5</vt:lpstr>
      <vt:lpstr>ラムダ式とは？　－　匿名メソッドの記法について</vt:lpstr>
      <vt:lpstr>ラムダ式とは？　－　ラムダ式を使ってみる</vt:lpstr>
      <vt:lpstr>ラムダ式とは？　－　式ツリーについて</vt:lpstr>
      <vt:lpstr>ラムダ式で遊ぼう！－　Override</vt:lpstr>
      <vt:lpstr>ラムダ式で遊ぼう！ 　－　Template Method パターン</vt:lpstr>
      <vt:lpstr>ラムダ式で遊ぼう！ 　－　Observer パターン</vt:lpstr>
      <vt:lpstr>ラムダ式で遊ぼう！ 　－　 Strategyパターン</vt:lpstr>
      <vt:lpstr>ラムダ式で遊ぼう！ 　－　コレクションに格納する</vt:lpstr>
      <vt:lpstr>LINQで遊ぼう！－　 LINQ to Objects(1)</vt:lpstr>
      <vt:lpstr>LINQで遊ぼう！－　LINQ to Objects(3)</vt:lpstr>
      <vt:lpstr>LINQで遊ぼう！－　LINQ to HogeHoge(1)</vt:lpstr>
      <vt:lpstr>LINQで遊ぼう！－　LINQ to HogeHoge(2)</vt:lpstr>
      <vt:lpstr>LINQで遊ぼう！－　LINQ to HogeHoge(2)</vt:lpstr>
      <vt:lpstr>LINQで遊ぼう！－　LINQ to HogeHoge(2)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わんくま同盟</cp:lastModifiedBy>
  <cp:revision>115</cp:revision>
  <dcterms:created xsi:type="dcterms:W3CDTF">2008-06-12T04:37:56Z</dcterms:created>
  <dcterms:modified xsi:type="dcterms:W3CDTF">2008-12-23T04:19:09Z</dcterms:modified>
</cp:coreProperties>
</file>