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sldIdLst>
    <p:sldId id="265" r:id="rId2"/>
    <p:sldId id="276" r:id="rId3"/>
    <p:sldId id="277" r:id="rId4"/>
    <p:sldId id="278" r:id="rId5"/>
    <p:sldId id="279" r:id="rId6"/>
    <p:sldId id="281" r:id="rId7"/>
    <p:sldId id="282" r:id="rId8"/>
    <p:sldId id="283" r:id="rId9"/>
    <p:sldId id="284" r:id="rId10"/>
    <p:sldId id="285" r:id="rId11"/>
    <p:sldId id="280" r:id="rId12"/>
    <p:sldId id="267" r:id="rId13"/>
    <p:sldId id="268" r:id="rId14"/>
    <p:sldId id="269" r:id="rId15"/>
    <p:sldId id="266" r:id="rId16"/>
    <p:sldId id="289" r:id="rId17"/>
    <p:sldId id="286" r:id="rId18"/>
    <p:sldId id="287" r:id="rId19"/>
  </p:sldIdLst>
  <p:sldSz cx="9144000" cy="6858000" type="screen4x3"/>
  <p:notesSz cx="6735763" cy="9866313"/>
  <p:defaultTextStyle>
    <a:defPPr>
      <a:defRPr lang="ja-JP"/>
    </a:defPPr>
    <a:lvl1pPr algn="l" rtl="0" fontAlgn="base">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00"/>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82"/>
        <p:guide pos="292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 1"/>
          <p:cNvSpPr>
            <a:spLocks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ja-JP"/>
          </a:p>
        </p:txBody>
      </p:sp>
      <p:sp>
        <p:nvSpPr>
          <p:cNvPr id="2051" name="日付プレースホルダ 2"/>
          <p:cNvSpPr>
            <a:spLocks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fld id="{EBF01A4A-0F22-442A-86C3-A4FC63019DE1}" type="datetimeFigureOut">
              <a:rPr lang="ja-JP" altLang="en-US"/>
              <a:pPr/>
              <a:t>2008/12/29</a:t>
            </a:fld>
            <a:endParaRPr lang="en-US"/>
          </a:p>
        </p:txBody>
      </p:sp>
      <p:sp>
        <p:nvSpPr>
          <p:cNvPr id="2052" name="スライド イメージ プレースホルダ 3"/>
          <p:cNvSpPr>
            <a:spLocks noChangeArrowheads="1"/>
          </p:cNvSpPr>
          <p:nvPr>
            <p:ph type="sldImg" idx="2"/>
          </p:nvPr>
        </p:nvSpPr>
        <p:spPr bwMode="auto">
          <a:xfrm>
            <a:off x="901700" y="739775"/>
            <a:ext cx="4932363" cy="3700463"/>
          </a:xfrm>
          <a:prstGeom prst="rect">
            <a:avLst/>
          </a:prstGeom>
          <a:noFill/>
          <a:ln w="9525">
            <a:noFill/>
            <a:miter lim="800000"/>
            <a:headEnd/>
            <a:tailEnd/>
          </a:ln>
        </p:spPr>
      </p:sp>
      <p:sp>
        <p:nvSpPr>
          <p:cNvPr id="2053" name="ノート プレースホルダ 4"/>
          <p:cNvSpPr>
            <a:spLocks noChangeArrowheads="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smtClean="0"/>
              <a:t>マスタ テキストの書式設定</a:t>
            </a:r>
          </a:p>
          <a:p>
            <a:pPr lvl="1"/>
            <a:r>
              <a:rPr lang="ja-JP" smtClean="0"/>
              <a:t>第 </a:t>
            </a:r>
            <a:r>
              <a:rPr lang="en-US" smtClean="0"/>
              <a:t>2 </a:t>
            </a:r>
            <a:r>
              <a:rPr lang="ja-JP" smtClean="0"/>
              <a:t>レベル</a:t>
            </a:r>
          </a:p>
          <a:p>
            <a:pPr lvl="2"/>
            <a:r>
              <a:rPr lang="ja-JP" smtClean="0"/>
              <a:t>第 </a:t>
            </a:r>
            <a:r>
              <a:rPr lang="en-US" smtClean="0"/>
              <a:t>3 </a:t>
            </a:r>
            <a:r>
              <a:rPr lang="ja-JP" smtClean="0"/>
              <a:t>レベル</a:t>
            </a:r>
          </a:p>
          <a:p>
            <a:pPr lvl="3"/>
            <a:r>
              <a:rPr lang="ja-JP" smtClean="0"/>
              <a:t>第 </a:t>
            </a:r>
            <a:r>
              <a:rPr lang="en-US" smtClean="0"/>
              <a:t>4 </a:t>
            </a:r>
            <a:r>
              <a:rPr lang="ja-JP" smtClean="0"/>
              <a:t>レベル</a:t>
            </a:r>
          </a:p>
          <a:p>
            <a:pPr lvl="4"/>
            <a:r>
              <a:rPr lang="ja-JP" smtClean="0"/>
              <a:t>第 </a:t>
            </a:r>
            <a:r>
              <a:rPr lang="en-US" smtClean="0"/>
              <a:t>5 </a:t>
            </a:r>
            <a:r>
              <a:rPr lang="ja-JP" smtClean="0"/>
              <a:t>レベル</a:t>
            </a:r>
          </a:p>
        </p:txBody>
      </p:sp>
      <p:sp>
        <p:nvSpPr>
          <p:cNvPr id="2054" name="フッター プレースホルダ 5"/>
          <p:cNvSpPr>
            <a:spLocks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ja-JP"/>
          </a:p>
        </p:txBody>
      </p:sp>
      <p:sp>
        <p:nvSpPr>
          <p:cNvPr id="2055" name="スライド番号プレースホルダ 6"/>
          <p:cNvSpPr>
            <a:spLocks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0CF4D266-A461-4304-90DD-E936753B07C5}" type="slidenum">
              <a:rPr lang="en-US" altLang="ja-JP"/>
              <a:pPr/>
              <a:t>&lt;#&gt;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userDrawn="1"/>
        </p:nvPicPr>
        <p:blipFill>
          <a:blip r:embed="rId13"/>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smtClean="0"/>
              <a:t>マスタ テキストの書式設定</a:t>
            </a:r>
          </a:p>
          <a:p>
            <a:pPr lvl="1"/>
            <a:r>
              <a:rPr lang="ja-JP" smtClean="0"/>
              <a:t>第 </a:t>
            </a:r>
            <a:r>
              <a:rPr lang="ja-JP" altLang="ja-JP" smtClean="0"/>
              <a:t>2 </a:t>
            </a:r>
            <a:r>
              <a:rPr lang="ja-JP" smtClean="0"/>
              <a:t>レベル</a:t>
            </a:r>
          </a:p>
          <a:p>
            <a:pPr lvl="2"/>
            <a:r>
              <a:rPr lang="ja-JP" smtClean="0"/>
              <a:t>第 </a:t>
            </a:r>
            <a:r>
              <a:rPr lang="ja-JP" altLang="ja-JP" smtClean="0"/>
              <a:t>3 </a:t>
            </a:r>
            <a:r>
              <a:rPr lang="ja-JP" smtClean="0"/>
              <a:t>レベル</a:t>
            </a:r>
          </a:p>
          <a:p>
            <a:pPr lvl="3"/>
            <a:r>
              <a:rPr lang="ja-JP" smtClean="0"/>
              <a:t>第 </a:t>
            </a:r>
            <a:r>
              <a:rPr lang="ja-JP" altLang="ja-JP" smtClean="0"/>
              <a:t>4 </a:t>
            </a:r>
            <a:r>
              <a:rPr lang="ja-JP" smtClean="0"/>
              <a:t>レベル</a:t>
            </a:r>
          </a:p>
          <a:p>
            <a:pPr lvl="4"/>
            <a:r>
              <a:rPr lang="ja-JP" smtClean="0"/>
              <a:t>第 </a:t>
            </a:r>
            <a:r>
              <a:rPr lang="ja-JP" altLang="ja-JP" smtClean="0"/>
              <a:t>5 </a:t>
            </a:r>
            <a:r>
              <a:rPr lang="ja-JP" smtClean="0"/>
              <a:t>レベル</a:t>
            </a:r>
          </a:p>
        </p:txBody>
      </p:sp>
      <p:sp>
        <p:nvSpPr>
          <p:cNvPr id="1029"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p:spPr>
        <p:txBody>
          <a:bodyPr anchor="ctr"/>
          <a:lstStyle/>
          <a:p>
            <a:pPr algn="ctr"/>
            <a:r>
              <a:rPr lang="ja-JP" sz="2300">
                <a:solidFill>
                  <a:schemeClr val="tx2"/>
                </a:solidFill>
              </a:rPr>
              <a:t>わんくま同盟 東京勉強会 </a:t>
            </a:r>
            <a:r>
              <a:rPr lang="en-US" sz="2300">
                <a:solidFill>
                  <a:schemeClr val="tx2"/>
                </a:solidFill>
              </a:rPr>
              <a:t>#22</a:t>
            </a:r>
          </a:p>
        </p:txBody>
      </p:sp>
      <p:pic>
        <p:nvPicPr>
          <p:cNvPr id="1030" name="Picture 2" descr="C:\Users\localnaka\Desktop\名称未設定1.png"/>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2400">
          <a:solidFill>
            <a:schemeClr val="tx2"/>
          </a:solidFill>
          <a:latin typeface="+mj-lt"/>
          <a:ea typeface="+mj-ea"/>
          <a:cs typeface="+mj-cs"/>
        </a:defRPr>
      </a:lvl1pPr>
      <a:lvl2pPr algn="ctr" rtl="0" fontAlgn="base">
        <a:spcBef>
          <a:spcPct val="0"/>
        </a:spcBef>
        <a:spcAft>
          <a:spcPct val="0"/>
        </a:spcAft>
        <a:defRPr sz="2400">
          <a:solidFill>
            <a:schemeClr val="tx2"/>
          </a:solidFill>
          <a:latin typeface="Arial" pitchFamily="34" charset="0"/>
          <a:ea typeface="ＭＳ Ｐゴシック" pitchFamily="50" charset="-128"/>
        </a:defRPr>
      </a:lvl2pPr>
      <a:lvl3pPr algn="ctr" rtl="0" fontAlgn="base">
        <a:spcBef>
          <a:spcPct val="0"/>
        </a:spcBef>
        <a:spcAft>
          <a:spcPct val="0"/>
        </a:spcAft>
        <a:defRPr sz="2400">
          <a:solidFill>
            <a:schemeClr val="tx2"/>
          </a:solidFill>
          <a:latin typeface="Arial" pitchFamily="34" charset="0"/>
          <a:ea typeface="ＭＳ Ｐゴシック" pitchFamily="50" charset="-128"/>
        </a:defRPr>
      </a:lvl3pPr>
      <a:lvl4pPr algn="ctr" rtl="0" fontAlgn="base">
        <a:spcBef>
          <a:spcPct val="0"/>
        </a:spcBef>
        <a:spcAft>
          <a:spcPct val="0"/>
        </a:spcAft>
        <a:defRPr sz="2400">
          <a:solidFill>
            <a:schemeClr val="tx2"/>
          </a:solidFill>
          <a:latin typeface="Arial" pitchFamily="34" charset="0"/>
          <a:ea typeface="ＭＳ Ｐゴシック" pitchFamily="50" charset="-128"/>
        </a:defRPr>
      </a:lvl4pPr>
      <a:lvl5pPr algn="ctr" rtl="0" fontAlgn="base">
        <a:spcBef>
          <a:spcPct val="0"/>
        </a:spcBef>
        <a:spcAft>
          <a:spcPct val="0"/>
        </a:spcAft>
        <a:defRPr sz="2400">
          <a:solidFill>
            <a:schemeClr val="tx2"/>
          </a:solidFill>
          <a:latin typeface="Arial" pitchFamily="34" charset="0"/>
          <a:ea typeface="ＭＳ Ｐゴシック" pitchFamily="50" charset="-128"/>
        </a:defRPr>
      </a:lvl5pPr>
      <a:lvl6pPr marL="457200" algn="ctr" rtl="0" fontAlgn="base">
        <a:spcBef>
          <a:spcPct val="0"/>
        </a:spcBef>
        <a:spcAft>
          <a:spcPct val="0"/>
        </a:spcAft>
        <a:defRPr sz="2400">
          <a:solidFill>
            <a:schemeClr val="tx2"/>
          </a:solidFill>
          <a:latin typeface="Arial" pitchFamily="34" charset="0"/>
          <a:ea typeface="ＭＳ Ｐゴシック" pitchFamily="50" charset="-128"/>
        </a:defRPr>
      </a:lvl6pPr>
      <a:lvl7pPr marL="914400" algn="ctr" rtl="0" fontAlgn="base">
        <a:spcBef>
          <a:spcPct val="0"/>
        </a:spcBef>
        <a:spcAft>
          <a:spcPct val="0"/>
        </a:spcAft>
        <a:defRPr sz="2400">
          <a:solidFill>
            <a:schemeClr val="tx2"/>
          </a:solidFill>
          <a:latin typeface="Arial" pitchFamily="34" charset="0"/>
          <a:ea typeface="ＭＳ Ｐゴシック" pitchFamily="50" charset="-128"/>
        </a:defRPr>
      </a:lvl7pPr>
      <a:lvl8pPr marL="1371600" algn="ctr" rtl="0" fontAlgn="base">
        <a:spcBef>
          <a:spcPct val="0"/>
        </a:spcBef>
        <a:spcAft>
          <a:spcPct val="0"/>
        </a:spcAft>
        <a:defRPr sz="2400">
          <a:solidFill>
            <a:schemeClr val="tx2"/>
          </a:solidFill>
          <a:latin typeface="Arial" pitchFamily="34" charset="0"/>
          <a:ea typeface="ＭＳ Ｐゴシック" pitchFamily="50" charset="-128"/>
        </a:defRPr>
      </a:lvl8pPr>
      <a:lvl9pPr marL="1828800" algn="ctr" rtl="0" fontAlgn="base">
        <a:spcBef>
          <a:spcPct val="0"/>
        </a:spcBef>
        <a:spcAft>
          <a:spcPct val="0"/>
        </a:spcAft>
        <a:defRPr sz="2400">
          <a:solidFill>
            <a:schemeClr val="tx2"/>
          </a:solidFill>
          <a:latin typeface="Arial" pitchFamily="34" charset="0"/>
          <a:ea typeface="ＭＳ Ｐゴシック" pitchFamily="50"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2" descr="ドラえもんの世界をオブジェクト指向で"/>
          <p:cNvSpPr>
            <a:spLocks noChangeArrowheads="1" noChangeShapeType="1"/>
          </p:cNvSpPr>
          <p:nvPr/>
        </p:nvSpPr>
        <p:spPr bwMode="auto">
          <a:xfrm>
            <a:off x="1187450" y="1341438"/>
            <a:ext cx="6913563" cy="1295400"/>
          </a:xfrm>
          <a:prstGeom prst="rect">
            <a:avLst/>
          </a:prstGeom>
        </p:spPr>
        <p:txBody>
          <a:bodyPr wrap="none" fromWordArt="1">
            <a:prstTxWarp prst="textPlain">
              <a:avLst>
                <a:gd name="adj" fmla="val 50000"/>
              </a:avLst>
            </a:prstTxWarp>
          </a:bodyPr>
          <a:lstStyle/>
          <a:p>
            <a:pPr algn="ctr"/>
            <a:r>
              <a:rPr lang="ja-JP" altLang="en-US" sz="7200" kern="10" spc="1441">
                <a:ln w="25400" cap="flat" cmpd="sng">
                  <a:solidFill>
                    <a:srgbClr val="FFFFFF"/>
                  </a:solidFill>
                  <a:round/>
                  <a:headEnd/>
                  <a:tailEnd/>
                </a:ln>
                <a:gradFill rotWithShape="1">
                  <a:gsLst>
                    <a:gs pos="0">
                      <a:srgbClr val="FF0000"/>
                    </a:gs>
                    <a:gs pos="100000">
                      <a:srgbClr val="FF0000">
                        <a:gamma/>
                        <a:tint val="94118"/>
                        <a:invGamma/>
                      </a:srgbClr>
                    </a:gs>
                  </a:gsLst>
                  <a:lin ang="5400000" scaled="1"/>
                </a:gradFill>
                <a:effectLst>
                  <a:outerShdw dist="45791" dir="3378596" algn="ctr" rotWithShape="0">
                    <a:srgbClr val="4D4D4D">
                      <a:alpha val="79999"/>
                    </a:srgbClr>
                  </a:outerShdw>
                </a:effectLst>
                <a:latin typeface="HG創英角ﾎﾟｯﾌﾟ体"/>
                <a:ea typeface="HG創英角ﾎﾟｯﾌﾟ体"/>
              </a:rPr>
              <a:t>フレームワークによる開発</a:t>
            </a:r>
          </a:p>
        </p:txBody>
      </p:sp>
      <p:sp>
        <p:nvSpPr>
          <p:cNvPr id="3075" name="WordArt 3" descr="ドラえもんの世界をオブジェクト指向で"/>
          <p:cNvSpPr>
            <a:spLocks noChangeArrowheads="1" noChangeShapeType="1"/>
          </p:cNvSpPr>
          <p:nvPr/>
        </p:nvSpPr>
        <p:spPr bwMode="auto">
          <a:xfrm>
            <a:off x="1908175" y="4724400"/>
            <a:ext cx="5219700" cy="590550"/>
          </a:xfrm>
          <a:prstGeom prst="rect">
            <a:avLst/>
          </a:prstGeom>
        </p:spPr>
        <p:txBody>
          <a:bodyPr wrap="none" fromWordArt="1">
            <a:prstTxWarp prst="textPlain">
              <a:avLst>
                <a:gd name="adj" fmla="val 50000"/>
              </a:avLst>
            </a:prstTxWarp>
          </a:bodyPr>
          <a:lstStyle/>
          <a:p>
            <a:pPr algn="ctr"/>
            <a:r>
              <a:rPr lang="en-US" altLang="ja-JP"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Lv</a:t>
            </a: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３くまー</a:t>
            </a:r>
            <a:r>
              <a:rPr lang="en-US" altLang="ja-JP"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by</a:t>
            </a: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やじゅ</a:t>
            </a:r>
          </a:p>
        </p:txBody>
      </p:sp>
      <p:sp>
        <p:nvSpPr>
          <p:cNvPr id="3076" name="WordArt 4" descr="ドラえもんの世界をオブジェクト指向で"/>
          <p:cNvSpPr>
            <a:spLocks noChangeArrowheads="1" noChangeShapeType="1"/>
          </p:cNvSpPr>
          <p:nvPr/>
        </p:nvSpPr>
        <p:spPr bwMode="auto">
          <a:xfrm>
            <a:off x="1763713" y="2997200"/>
            <a:ext cx="5702300" cy="406400"/>
          </a:xfrm>
          <a:prstGeom prst="rect">
            <a:avLst/>
          </a:prstGeom>
        </p:spPr>
        <p:txBody>
          <a:bodyPr wrap="none" fromWordArt="1">
            <a:prstTxWarp prst="textPlain">
              <a:avLst>
                <a:gd name="adj" fmla="val 50000"/>
              </a:avLst>
            </a:prstTxWarp>
          </a:bodyPr>
          <a:lstStyle/>
          <a:p>
            <a:pPr algn="ctr"/>
            <a:r>
              <a:rPr lang="en-US" altLang="ja-JP"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rPr>
              <a:t>for   NET FrameWork</a:t>
            </a:r>
            <a:endParaRPr lang="ja-JP" altLang="en-US"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endParaRPr>
          </a:p>
        </p:txBody>
      </p:sp>
      <p:sp>
        <p:nvSpPr>
          <p:cNvPr id="3077" name="WordArt 5" descr="ドラえもんの世界をオブジェクト指向で"/>
          <p:cNvSpPr>
            <a:spLocks noChangeArrowheads="1" noChangeShapeType="1"/>
          </p:cNvSpPr>
          <p:nvPr/>
        </p:nvSpPr>
        <p:spPr bwMode="auto">
          <a:xfrm>
            <a:off x="2987675" y="3284538"/>
            <a:ext cx="144463" cy="144462"/>
          </a:xfrm>
          <a:prstGeom prst="rect">
            <a:avLst/>
          </a:prstGeom>
        </p:spPr>
        <p:txBody>
          <a:bodyPr wrap="none" fromWordArt="1">
            <a:prstTxWarp prst="textPlain">
              <a:avLst>
                <a:gd name="adj" fmla="val 50000"/>
              </a:avLst>
            </a:prstTxWarp>
          </a:bodyPr>
          <a:lstStyle/>
          <a:p>
            <a:pPr algn="ctr"/>
            <a:r>
              <a:rPr lang="en-US" altLang="ja-JP"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rPr>
              <a:t>.</a:t>
            </a:r>
            <a:endParaRPr lang="ja-JP" altLang="en-US" sz="3200" kern="10" spc="640" normalizeH="1">
              <a:ln w="25400" cap="flat" cmpd="sng">
                <a:solidFill>
                  <a:srgbClr val="FFFFFF"/>
                </a:solidFill>
                <a:round/>
                <a:headEnd/>
                <a:tailEnd/>
              </a:ln>
              <a:solidFill>
                <a:srgbClr val="008000"/>
              </a:solidFill>
              <a:effectLst>
                <a:outerShdw dist="45791" dir="3378596" algn="ctr" rotWithShape="0">
                  <a:srgbClr val="4D4D4D">
                    <a:alpha val="79999"/>
                  </a:srgbClr>
                </a:outerShdw>
              </a:effectLst>
              <a:latin typeface="HGS創英角ﾎﾟｯﾌﾟ体"/>
              <a:ea typeface="HGS創英角ﾎﾟｯﾌﾟ体"/>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開発方法</a:t>
            </a:r>
          </a:p>
        </p:txBody>
      </p:sp>
      <p:sp>
        <p:nvSpPr>
          <p:cNvPr id="12291" name="Rectangle 3"/>
          <p:cNvSpPr>
            <a:spLocks noChangeArrowheads="1"/>
          </p:cNvSpPr>
          <p:nvPr/>
        </p:nvSpPr>
        <p:spPr bwMode="auto">
          <a:xfrm>
            <a:off x="757238" y="2135188"/>
            <a:ext cx="7705725" cy="3598862"/>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・開発用にｄｌｌを起動するドライバを作成</a:t>
            </a:r>
          </a:p>
          <a:p>
            <a:pPr marL="342900" indent="-342900">
              <a:spcBef>
                <a:spcPct val="20000"/>
              </a:spcBef>
            </a:pPr>
            <a:r>
              <a:rPr lang="ja-JP" sz="2400">
                <a:ea typeface="HG創英角ﾎﾟｯﾌﾟ体" pitchFamily="49" charset="-128"/>
              </a:rPr>
              <a:t>　　外部プログラムの設定に指定</a:t>
            </a:r>
          </a:p>
          <a:p>
            <a:pPr marL="342900" indent="-342900">
              <a:spcBef>
                <a:spcPct val="20000"/>
              </a:spcBef>
            </a:pPr>
            <a:r>
              <a:rPr lang="ja-JP" sz="2400">
                <a:ea typeface="HG創英角ﾎﾟｯﾌﾟ体" pitchFamily="49" charset="-128"/>
              </a:rPr>
              <a:t>　　コマンドラインに起動内容を設定</a:t>
            </a:r>
          </a:p>
          <a:p>
            <a:pPr marL="342900" indent="-342900">
              <a:spcBef>
                <a:spcPct val="20000"/>
              </a:spcBef>
            </a:pPr>
            <a:endParaRPr lang="ja-JP" sz="2400">
              <a:ea typeface="HG創英角ﾎﾟｯﾌﾟ体" pitchFamily="49" charset="-128"/>
            </a:endParaRPr>
          </a:p>
          <a:p>
            <a:pPr marL="342900" indent="-342900">
              <a:spcBef>
                <a:spcPct val="20000"/>
              </a:spcBef>
            </a:pPr>
            <a:endParaRPr lang="ja-JP" sz="2400">
              <a:ea typeface="HG創英角ﾎﾟｯﾌﾟ体" pitchFamily="49" charset="-128"/>
            </a:endParaRPr>
          </a:p>
          <a:p>
            <a:pPr marL="342900" indent="-342900">
              <a:spcBef>
                <a:spcPct val="20000"/>
              </a:spcBef>
            </a:pPr>
            <a:r>
              <a:rPr lang="ja-JP" sz="2800">
                <a:ea typeface="HG創英角ﾎﾟｯﾌﾟ体" pitchFamily="49" charset="-128"/>
              </a:rPr>
              <a:t>・バージョンの付け方について</a:t>
            </a:r>
          </a:p>
          <a:p>
            <a:pPr marL="342900" indent="-342900">
              <a:spcBef>
                <a:spcPct val="20000"/>
              </a:spcBef>
            </a:pPr>
            <a:r>
              <a:rPr lang="ja-JP" sz="1400">
                <a:ea typeface="HG創英角ﾎﾟｯﾌﾟ体" pitchFamily="49" charset="-128"/>
              </a:rPr>
              <a:t>　　　＜メジャー・バージョン＞.＜マイナー・バージョン＞.＜ビルド番号＞.＜リビジョン＞</a:t>
            </a:r>
          </a:p>
          <a:p>
            <a:pPr marL="342900" indent="-342900">
              <a:spcBef>
                <a:spcPct val="20000"/>
              </a:spcBef>
            </a:pPr>
            <a:r>
              <a:rPr lang="ja-JP" sz="1400">
                <a:ea typeface="HG創英角ﾎﾟｯﾌﾟ体" pitchFamily="49" charset="-128"/>
              </a:rPr>
              <a:t>　　　</a:t>
            </a:r>
            <a:r>
              <a:rPr lang="ja-JP" sz="2000">
                <a:ea typeface="HG創英角ﾎﾟｯﾌﾟ体" pitchFamily="49" charset="-128"/>
              </a:rPr>
              <a:t>開発時のアセンブリバージョン、ファイルバージョン</a:t>
            </a:r>
            <a:r>
              <a:rPr lang="ja-JP" sz="1400">
                <a:ea typeface="HG創英角ﾎﾟｯﾌﾟ体" pitchFamily="49" charset="-128"/>
              </a:rPr>
              <a:t>　　</a:t>
            </a:r>
          </a:p>
        </p:txBody>
      </p:sp>
      <p:graphicFrame>
        <p:nvGraphicFramePr>
          <p:cNvPr id="12292" name="Object 4"/>
          <p:cNvGraphicFramePr>
            <a:graphicFrameLocks noChangeAspect="1"/>
          </p:cNvGraphicFramePr>
          <p:nvPr/>
        </p:nvGraphicFramePr>
        <p:xfrm>
          <a:off x="6445250" y="2636838"/>
          <a:ext cx="1895475" cy="2160587"/>
        </p:xfrm>
        <a:graphic>
          <a:graphicData uri="http://schemas.openxmlformats.org/presentationml/2006/ole">
            <p:oleObj spid="_x0000_s12292" r:id="rId3" imgW="3924677" imgH="4657997" progId="PBrush">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box(in)">
                                      <p:cBhvr>
                                        <p:cTn id="7" dur="5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ldLvl="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descr="ドラえもんの世界をオブジェクト指向で"/>
          <p:cNvSpPr>
            <a:spLocks noChangeArrowheads="1" noChangeShapeType="1"/>
          </p:cNvSpPr>
          <p:nvPr/>
        </p:nvSpPr>
        <p:spPr bwMode="auto">
          <a:xfrm>
            <a:off x="2339975" y="765175"/>
            <a:ext cx="43211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フレームワーク</a:t>
            </a:r>
          </a:p>
        </p:txBody>
      </p:sp>
      <p:sp>
        <p:nvSpPr>
          <p:cNvPr id="13315" name="Rectangle 3"/>
          <p:cNvSpPr>
            <a:spLocks noChangeArrowheads="1"/>
          </p:cNvSpPr>
          <p:nvPr/>
        </p:nvSpPr>
        <p:spPr bwMode="auto">
          <a:xfrm>
            <a:off x="684213" y="2133600"/>
            <a:ext cx="7993062" cy="3600450"/>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・開発目的</a:t>
            </a:r>
          </a:p>
          <a:p>
            <a:pPr marL="342900" indent="-342900">
              <a:spcBef>
                <a:spcPct val="20000"/>
              </a:spcBef>
            </a:pPr>
            <a:r>
              <a:rPr lang="ja-JP" sz="2800">
                <a:ea typeface="HG創英角ﾎﾟｯﾌﾟ体" pitchFamily="49" charset="-128"/>
              </a:rPr>
              <a:t>・共通仕様を決める</a:t>
            </a:r>
          </a:p>
          <a:p>
            <a:pPr marL="342900" indent="-342900">
              <a:spcBef>
                <a:spcPct val="20000"/>
              </a:spcBef>
            </a:pPr>
            <a:r>
              <a:rPr lang="ja-JP" sz="2800">
                <a:ea typeface="HG創英角ﾎﾟｯﾌﾟ体" pitchFamily="49" charset="-128"/>
              </a:rPr>
              <a:t>・フォーム、入力コントロールの継承と拡張 </a:t>
            </a:r>
          </a:p>
          <a:p>
            <a:pPr marL="342900" indent="-342900">
              <a:spcBef>
                <a:spcPct val="20000"/>
              </a:spcBef>
            </a:pPr>
            <a:r>
              <a:rPr lang="ja-JP" sz="2800">
                <a:ea typeface="HG創英角ﾎﾟｯﾌﾟ体" pitchFamily="49" charset="-128"/>
              </a:rPr>
              <a:t>・抽象化を理解</a:t>
            </a:r>
          </a:p>
          <a:p>
            <a:pPr marL="342900" indent="-342900">
              <a:spcBef>
                <a:spcPct val="20000"/>
              </a:spcBef>
            </a:pPr>
            <a:r>
              <a:rPr lang="ja-JP" sz="2800">
                <a:ea typeface="HG創英角ﾎﾟｯﾌﾟ体" pitchFamily="49" charset="-128"/>
              </a:rPr>
              <a:t>・ポリモーフィズム</a:t>
            </a:r>
          </a:p>
          <a:p>
            <a:pPr marL="342900" indent="-342900">
              <a:spcBef>
                <a:spcPct val="20000"/>
              </a:spcBef>
            </a:pPr>
            <a:r>
              <a:rPr lang="ja-JP" sz="2800">
                <a:ea typeface="HG創英角ﾎﾟｯﾌﾟ体" pitchFamily="49" charset="-128"/>
              </a:rPr>
              <a:t>・前処理・本処理・後処理　</a:t>
            </a:r>
          </a:p>
          <a:p>
            <a:pPr marL="342900" indent="-342900">
              <a:spcBef>
                <a:spcPct val="20000"/>
              </a:spcBef>
            </a:pPr>
            <a:r>
              <a:rPr lang="ja-JP" sz="2800">
                <a:ea typeface="HG創英角ﾎﾟｯﾌﾟ体" pitchFamily="49" charset="-128"/>
              </a:rPr>
              <a:t>・入力チェックの統一化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ox(in)">
                                      <p:cBhvr>
                                        <p:cTn id="7"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ldLvl="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開発目的</a:t>
            </a:r>
          </a:p>
        </p:txBody>
      </p:sp>
      <p:sp>
        <p:nvSpPr>
          <p:cNvPr id="14339" name="Rectangle 3"/>
          <p:cNvSpPr>
            <a:spLocks noChangeArrowheads="1"/>
          </p:cNvSpPr>
          <p:nvPr/>
        </p:nvSpPr>
        <p:spPr bwMode="auto">
          <a:xfrm>
            <a:off x="539750" y="2060575"/>
            <a:ext cx="7993063" cy="2305050"/>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・共通機能を内包することによりアプリケーション側の</a:t>
            </a:r>
          </a:p>
          <a:p>
            <a:pPr marL="342900" indent="-342900">
              <a:spcBef>
                <a:spcPct val="20000"/>
              </a:spcBef>
            </a:pPr>
            <a:r>
              <a:rPr lang="ja-JP" sz="2400">
                <a:ea typeface="HG創英角ﾎﾟｯﾌﾟ体" pitchFamily="49" charset="-128"/>
              </a:rPr>
              <a:t>    コードの絶対量が削減され、製造者の負担を減らす。</a:t>
            </a:r>
          </a:p>
          <a:p>
            <a:pPr marL="342900" indent="-342900">
              <a:spcBef>
                <a:spcPct val="20000"/>
              </a:spcBef>
            </a:pPr>
            <a:r>
              <a:rPr lang="ja-JP" sz="2400">
                <a:ea typeface="HG創英角ﾎﾟｯﾌﾟ体" pitchFamily="49" charset="-128"/>
              </a:rPr>
              <a:t>    コードの統一化により、開発者のスキルの差が少なく</a:t>
            </a:r>
          </a:p>
          <a:p>
            <a:pPr marL="342900" indent="-342900">
              <a:spcBef>
                <a:spcPct val="20000"/>
              </a:spcBef>
            </a:pPr>
            <a:r>
              <a:rPr lang="ja-JP" sz="2400">
                <a:ea typeface="HG創英角ﾎﾟｯﾌﾟ体" pitchFamily="49" charset="-128"/>
              </a:rPr>
              <a:t>    なり、品質をある程度均一されることにより信頼性が </a:t>
            </a:r>
          </a:p>
          <a:p>
            <a:pPr marL="342900" indent="-342900">
              <a:spcBef>
                <a:spcPct val="20000"/>
              </a:spcBef>
            </a:pPr>
            <a:r>
              <a:rPr lang="ja-JP" sz="2400">
                <a:ea typeface="HG創英角ﾎﾟｯﾌﾟ体" pitchFamily="49" charset="-128"/>
              </a:rPr>
              <a:t>    向上する。</a:t>
            </a:r>
          </a:p>
        </p:txBody>
      </p:sp>
      <p:sp>
        <p:nvSpPr>
          <p:cNvPr id="14340" name="Rectangle 4"/>
          <p:cNvSpPr>
            <a:spLocks noChangeArrowheads="1"/>
          </p:cNvSpPr>
          <p:nvPr/>
        </p:nvSpPr>
        <p:spPr bwMode="auto">
          <a:xfrm>
            <a:off x="611188" y="4510088"/>
            <a:ext cx="7993062" cy="1368425"/>
          </a:xfrm>
          <a:prstGeom prst="rect">
            <a:avLst/>
          </a:prstGeom>
          <a:noFill/>
          <a:ln w="9525">
            <a:noFill/>
            <a:miter lim="800000"/>
            <a:headEnd/>
            <a:tailEnd/>
          </a:ln>
          <a:effectLst/>
        </p:spPr>
        <p:txBody>
          <a:bodyPr/>
          <a:lstStyle/>
          <a:p>
            <a:pPr marL="342900" indent="-342900">
              <a:spcBef>
                <a:spcPct val="20000"/>
              </a:spcBef>
            </a:pPr>
            <a:r>
              <a:rPr lang="ja-JP" sz="2400">
                <a:solidFill>
                  <a:srgbClr val="FF3300"/>
                </a:solidFill>
                <a:ea typeface="HG創英角ﾎﾟｯﾌﾟ体" pitchFamily="49" charset="-128"/>
              </a:rPr>
              <a:t>・型にはめる方が楽</a:t>
            </a:r>
          </a:p>
          <a:p>
            <a:pPr marL="342900" indent="-342900">
              <a:spcBef>
                <a:spcPct val="20000"/>
              </a:spcBef>
            </a:pPr>
            <a:r>
              <a:rPr lang="ja-JP" sz="2400">
                <a:ea typeface="HG創英角ﾎﾟｯﾌﾟ体" pitchFamily="49" charset="-128"/>
              </a:rPr>
              <a:t>   </a:t>
            </a:r>
            <a:r>
              <a:rPr lang="ja-JP" sz="2400">
                <a:solidFill>
                  <a:srgbClr val="006600"/>
                </a:solidFill>
                <a:ea typeface="HG創英角ﾎﾟｯﾌﾟ体" pitchFamily="49" charset="-128"/>
              </a:rPr>
              <a:t>自由すぎると思わぬ不具合を引き起こす可能性が高い</a:t>
            </a:r>
          </a:p>
          <a:p>
            <a:pPr marL="342900" indent="-342900">
              <a:spcBef>
                <a:spcPct val="20000"/>
              </a:spcBef>
            </a:pPr>
            <a:r>
              <a:rPr lang="ja-JP" sz="2400">
                <a:solidFill>
                  <a:srgbClr val="006600"/>
                </a:solidFill>
                <a:ea typeface="HG創英角ﾎﾟｯﾌﾟ体" pitchFamily="49" charset="-128"/>
              </a:rPr>
              <a:t>　型にはめてしまう事で、中身の製造に専念させる。</a:t>
            </a:r>
            <a:endParaRPr lang="ja-JP" sz="3200">
              <a:solidFill>
                <a:srgbClr val="00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box(in)">
                                      <p:cBhvr>
                                        <p:cTn id="7" dur="500"/>
                                        <p:tgtEl>
                                          <p:spTgt spid="1433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4340"/>
                                        </p:tgtEl>
                                        <p:attrNameLst>
                                          <p:attrName>style.visibility</p:attrName>
                                        </p:attrNameLst>
                                      </p:cBhvr>
                                      <p:to>
                                        <p:strVal val="visible"/>
                                      </p:to>
                                    </p:set>
                                    <p:animEffect transition="in" filter="box(in)">
                                      <p:cBhvr>
                                        <p:cTn id="10"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ldLvl="0" autoUpdateAnimBg="0"/>
      <p:bldP spid="14340" grpId="0" bldLvl="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共通仕様を決める</a:t>
            </a:r>
          </a:p>
        </p:txBody>
      </p:sp>
      <p:sp>
        <p:nvSpPr>
          <p:cNvPr id="15363" name="Rectangle 3"/>
          <p:cNvSpPr>
            <a:spLocks noChangeArrowheads="1"/>
          </p:cNvSpPr>
          <p:nvPr/>
        </p:nvSpPr>
        <p:spPr bwMode="auto">
          <a:xfrm>
            <a:off x="539750" y="1917700"/>
            <a:ext cx="5832475" cy="358775"/>
          </a:xfrm>
          <a:prstGeom prst="rect">
            <a:avLst/>
          </a:prstGeom>
          <a:noFill/>
          <a:ln w="9525">
            <a:noFill/>
            <a:miter lim="800000"/>
            <a:headEnd/>
            <a:tailEnd/>
          </a:ln>
          <a:effectLst/>
        </p:spPr>
        <p:txBody>
          <a:bodyPr/>
          <a:lstStyle/>
          <a:p>
            <a:pPr marL="342900" indent="-342900">
              <a:spcBef>
                <a:spcPct val="20000"/>
              </a:spcBef>
            </a:pPr>
            <a:r>
              <a:rPr lang="ja-JP" sz="1600">
                <a:ea typeface="HG創英角ﾎﾟｯﾌﾟ体" pitchFamily="49" charset="-128"/>
              </a:rPr>
              <a:t>・画面最上部にファンクションキーボタン表示</a:t>
            </a:r>
          </a:p>
        </p:txBody>
      </p:sp>
      <p:graphicFrame>
        <p:nvGraphicFramePr>
          <p:cNvPr id="15364" name="Object 4"/>
          <p:cNvGraphicFramePr>
            <a:graphicFrameLocks/>
          </p:cNvGraphicFramePr>
          <p:nvPr/>
        </p:nvGraphicFramePr>
        <p:xfrm>
          <a:off x="6518275" y="3355975"/>
          <a:ext cx="1943100" cy="793750"/>
        </p:xfrm>
        <a:graphic>
          <a:graphicData uri="http://schemas.openxmlformats.org/presentationml/2006/ole">
            <p:oleObj spid="_x0000_s15364" r:id="rId3" imgW="2752877" imgH="1000397" progId="PBrush">
              <p:embed/>
            </p:oleObj>
          </a:graphicData>
        </a:graphic>
      </p:graphicFrame>
      <p:graphicFrame>
        <p:nvGraphicFramePr>
          <p:cNvPr id="15365" name="Object 5"/>
          <p:cNvGraphicFramePr>
            <a:graphicFrameLocks/>
          </p:cNvGraphicFramePr>
          <p:nvPr/>
        </p:nvGraphicFramePr>
        <p:xfrm>
          <a:off x="469900" y="2205038"/>
          <a:ext cx="8062913" cy="503237"/>
        </p:xfrm>
        <a:graphic>
          <a:graphicData uri="http://schemas.openxmlformats.org/presentationml/2006/ole">
            <p:oleObj spid="_x0000_s15365" r:id="rId4" imgW="8410997" imgH="638597" progId="PBrush">
              <p:embed/>
            </p:oleObj>
          </a:graphicData>
        </a:graphic>
      </p:graphicFrame>
      <p:sp>
        <p:nvSpPr>
          <p:cNvPr id="15366" name="Rectangle 6"/>
          <p:cNvSpPr>
            <a:spLocks noChangeArrowheads="1"/>
          </p:cNvSpPr>
          <p:nvPr/>
        </p:nvSpPr>
        <p:spPr bwMode="auto">
          <a:xfrm>
            <a:off x="539750" y="2708275"/>
            <a:ext cx="7054850" cy="3241675"/>
          </a:xfrm>
          <a:prstGeom prst="rect">
            <a:avLst/>
          </a:prstGeom>
          <a:noFill/>
          <a:ln w="9525">
            <a:noFill/>
            <a:miter lim="800000"/>
            <a:headEnd/>
            <a:tailEnd/>
          </a:ln>
          <a:effectLst/>
        </p:spPr>
        <p:txBody>
          <a:bodyPr/>
          <a:lstStyle/>
          <a:p>
            <a:pPr marL="342900" indent="-342900">
              <a:spcBef>
                <a:spcPct val="20000"/>
              </a:spcBef>
            </a:pPr>
            <a:r>
              <a:rPr lang="ja-JP" sz="1600">
                <a:ea typeface="HG創英角ﾎﾟｯﾌﾟ体" pitchFamily="49" charset="-128"/>
              </a:rPr>
              <a:t>・Ｅｎｔｅｒキーで項目移動</a:t>
            </a:r>
          </a:p>
          <a:p>
            <a:pPr marL="342900" indent="-342900">
              <a:spcBef>
                <a:spcPct val="20000"/>
              </a:spcBef>
            </a:pPr>
            <a:r>
              <a:rPr lang="ja-JP" sz="1600">
                <a:ea typeface="HG創英角ﾎﾟｯﾌﾟ体" pitchFamily="49" charset="-128"/>
              </a:rPr>
              <a:t>・○○時</a:t>
            </a:r>
            <a:r>
              <a:rPr lang="ja-JP" altLang="ja-JP" sz="1600">
                <a:ea typeface="HG創英角ﾎﾟｯﾌﾟ体" pitchFamily="49" charset="-128"/>
              </a:rPr>
              <a:t>(</a:t>
            </a:r>
            <a:r>
              <a:rPr lang="ja-JP" sz="1600">
                <a:ea typeface="HG創英角ﾎﾟｯﾌﾟ体" pitchFamily="49" charset="-128"/>
              </a:rPr>
              <a:t>登録など</a:t>
            </a:r>
            <a:r>
              <a:rPr lang="ja-JP" altLang="ja-JP" sz="1600">
                <a:ea typeface="HG創英角ﾎﾟｯﾌﾟ体" pitchFamily="49" charset="-128"/>
              </a:rPr>
              <a:t>)</a:t>
            </a:r>
            <a:r>
              <a:rPr lang="ja-JP" sz="1600">
                <a:ea typeface="HG創英角ﾎﾟｯﾌﾟ体" pitchFamily="49" charset="-128"/>
              </a:rPr>
              <a:t>、再度、項目移動のチェック </a:t>
            </a:r>
            <a:r>
              <a:rPr lang="ja-JP" altLang="ja-JP" sz="1600">
                <a:ea typeface="HG創英角ﾎﾟｯﾌﾟ体" pitchFamily="49" charset="-128"/>
              </a:rPr>
              <a:t>+ </a:t>
            </a:r>
            <a:r>
              <a:rPr lang="ja-JP" sz="1600">
                <a:ea typeface="HG創英角ﾎﾟｯﾌﾟ体" pitchFamily="49" charset="-128"/>
              </a:rPr>
              <a:t>全体の整合性チェック</a:t>
            </a:r>
          </a:p>
          <a:p>
            <a:pPr marL="342900" indent="-342900">
              <a:spcBef>
                <a:spcPct val="20000"/>
              </a:spcBef>
            </a:pPr>
            <a:r>
              <a:rPr lang="ja-JP" sz="1600">
                <a:ea typeface="HG創英角ﾎﾟｯﾌﾟ体" pitchFamily="49" charset="-128"/>
              </a:rPr>
              <a:t>・項目移動で内容に変更なしなら、入力チェックはしない。 </a:t>
            </a:r>
          </a:p>
          <a:p>
            <a:pPr marL="342900" indent="-342900">
              <a:spcBef>
                <a:spcPct val="20000"/>
              </a:spcBef>
            </a:pPr>
            <a:r>
              <a:rPr lang="ja-JP" sz="1600">
                <a:ea typeface="HG創英角ﾎﾟｯﾌﾟ体" pitchFamily="49" charset="-128"/>
              </a:rPr>
              <a:t>・背景黄色の項目は検索画面を呼び出し可能 </a:t>
            </a:r>
            <a:r>
              <a:rPr lang="ja-JP" altLang="ja-JP" sz="1600">
                <a:ea typeface="HG創英角ﾎﾟｯﾌﾟ体" pitchFamily="49" charset="-128"/>
              </a:rPr>
              <a:t>(</a:t>
            </a:r>
            <a:r>
              <a:rPr lang="ja-JP" sz="1600">
                <a:ea typeface="HG創英角ﾎﾟｯﾌﾟ体" pitchFamily="49" charset="-128"/>
              </a:rPr>
              <a:t>Ｆ８キー連動）　</a:t>
            </a:r>
          </a:p>
          <a:p>
            <a:pPr marL="342900" indent="-342900">
              <a:spcBef>
                <a:spcPct val="20000"/>
              </a:spcBef>
            </a:pPr>
            <a:r>
              <a:rPr lang="ja-JP" sz="1600">
                <a:ea typeface="HG創英角ﾎﾟｯﾌﾟ体" pitchFamily="49" charset="-128"/>
              </a:rPr>
              <a:t>・背景緑色の項目は表示専用　</a:t>
            </a:r>
          </a:p>
          <a:p>
            <a:pPr marL="342900" indent="-342900">
              <a:spcBef>
                <a:spcPct val="20000"/>
              </a:spcBef>
            </a:pPr>
            <a:r>
              <a:rPr lang="ja-JP" sz="1600">
                <a:ea typeface="HG創英角ﾎﾟｯﾌﾟ体" pitchFamily="49" charset="-128"/>
              </a:rPr>
              <a:t>・入力項目を編集したなら、クリア時・終了時に確認メッセージを出力</a:t>
            </a:r>
          </a:p>
          <a:p>
            <a:pPr marL="342900" indent="-342900">
              <a:spcBef>
                <a:spcPct val="20000"/>
              </a:spcBef>
            </a:pPr>
            <a:r>
              <a:rPr lang="ja-JP" sz="1600">
                <a:ea typeface="HG創英角ﾎﾟｯﾌﾟ体" pitchFamily="49" charset="-128"/>
              </a:rPr>
              <a:t>・検索項目ならＦ８キーを有効化、それ以外は無効化</a:t>
            </a:r>
          </a:p>
          <a:p>
            <a:pPr marL="342900" indent="-342900">
              <a:spcBef>
                <a:spcPct val="20000"/>
              </a:spcBef>
            </a:pPr>
            <a:r>
              <a:rPr lang="ja-JP" sz="1600">
                <a:ea typeface="HG創英角ﾎﾟｯﾌﾟ体" pitchFamily="49" charset="-128"/>
              </a:rPr>
              <a:t>・グリッドコントロールならＦ５～Ｆ７キーを有効化、それ以外は無効化</a:t>
            </a:r>
          </a:p>
          <a:p>
            <a:pPr marL="342900" indent="-342900">
              <a:spcBef>
                <a:spcPct val="20000"/>
              </a:spcBef>
            </a:pPr>
            <a:r>
              <a:rPr lang="ja-JP" sz="1600">
                <a:ea typeface="HG創英角ﾎﾟｯﾌﾟ体" pitchFamily="49" charset="-128"/>
              </a:rPr>
              <a:t>・行挿入、行追加が最大行数に到達ならＦ５、Ｆ６キー無効化</a:t>
            </a:r>
          </a:p>
          <a:p>
            <a:pPr marL="342900" indent="-342900">
              <a:spcBef>
                <a:spcPct val="20000"/>
              </a:spcBef>
            </a:pPr>
            <a:r>
              <a:rPr lang="ja-JP" sz="1600">
                <a:ea typeface="HG創英角ﾎﾟｯﾌﾟ体" pitchFamily="49" charset="-128"/>
              </a:rPr>
              <a:t>・行削除が最低行数ならＦ７キーを無効化</a:t>
            </a:r>
          </a:p>
          <a:p>
            <a:pPr marL="342900" indent="-342900">
              <a:spcBef>
                <a:spcPct val="20000"/>
              </a:spcBef>
            </a:pPr>
            <a:r>
              <a:rPr lang="ja-JP" sz="1600">
                <a:ea typeface="HG創英角ﾎﾟｯﾌﾟ体" pitchFamily="49" charset="-128"/>
              </a:rPr>
              <a:t>などなど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box(in)">
                                      <p:cBhvr>
                                        <p:cTn id="7" dur="500"/>
                                        <p:tgtEl>
                                          <p:spTgt spid="1536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5366"/>
                                        </p:tgtEl>
                                        <p:attrNameLst>
                                          <p:attrName>style.visibility</p:attrName>
                                        </p:attrNameLst>
                                      </p:cBhvr>
                                      <p:to>
                                        <p:strVal val="visible"/>
                                      </p:to>
                                    </p:set>
                                    <p:animEffect transition="in" filter="box(in)">
                                      <p:cBhvr>
                                        <p:cTn id="10" dur="500"/>
                                        <p:tgtEl>
                                          <p:spTgt spid="15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ldLvl="0" autoUpdateAnimBg="0"/>
      <p:bldP spid="15366"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WordArt 2" descr="ドラえもんの世界をオブジェクト指向で"/>
          <p:cNvSpPr>
            <a:spLocks noChangeArrowheads="1" noChangeShapeType="1"/>
          </p:cNvSpPr>
          <p:nvPr/>
        </p:nvSpPr>
        <p:spPr bwMode="auto">
          <a:xfrm>
            <a:off x="2124075" y="1485900"/>
            <a:ext cx="4824413" cy="4318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の継承と拡張</a:t>
            </a:r>
          </a:p>
        </p:txBody>
      </p:sp>
      <p:sp>
        <p:nvSpPr>
          <p:cNvPr id="16387" name="WordArt 3" descr="ドラえもんの世界をオブジェクト指向で"/>
          <p:cNvSpPr>
            <a:spLocks noChangeArrowheads="1" noChangeShapeType="1"/>
          </p:cNvSpPr>
          <p:nvPr/>
        </p:nvSpPr>
        <p:spPr bwMode="auto">
          <a:xfrm>
            <a:off x="2124075" y="838200"/>
            <a:ext cx="4897438" cy="574675"/>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フォーム、入力コントロール</a:t>
            </a:r>
          </a:p>
        </p:txBody>
      </p:sp>
      <p:sp>
        <p:nvSpPr>
          <p:cNvPr id="16388" name="Rectangle 4"/>
          <p:cNvSpPr>
            <a:spLocks noChangeArrowheads="1"/>
          </p:cNvSpPr>
          <p:nvPr/>
        </p:nvSpPr>
        <p:spPr bwMode="auto">
          <a:xfrm>
            <a:off x="4284663" y="2276475"/>
            <a:ext cx="3887787" cy="1800225"/>
          </a:xfrm>
          <a:prstGeom prst="rect">
            <a:avLst/>
          </a:prstGeom>
          <a:noFill/>
          <a:ln w="9525">
            <a:noFill/>
            <a:miter lim="800000"/>
            <a:headEnd/>
            <a:tailEnd/>
          </a:ln>
          <a:effectLst/>
        </p:spPr>
        <p:txBody>
          <a:bodyPr/>
          <a:lstStyle/>
          <a:p>
            <a:pPr marL="342900" indent="-342900">
              <a:spcBef>
                <a:spcPct val="20000"/>
              </a:spcBef>
            </a:pPr>
            <a:r>
              <a:rPr lang="ja-JP" sz="1200">
                <a:ea typeface="HG創英角ﾎﾟｯﾌﾟ体" pitchFamily="49" charset="-128"/>
              </a:rPr>
              <a:t>・ファンクションキーを配置、モード表示ラベル、</a:t>
            </a:r>
          </a:p>
          <a:p>
            <a:pPr marL="342900" indent="-342900">
              <a:spcBef>
                <a:spcPct val="20000"/>
              </a:spcBef>
            </a:pPr>
            <a:r>
              <a:rPr lang="ja-JP" sz="1200">
                <a:ea typeface="HG創英角ﾎﾟｯﾌﾟ体" pitchFamily="49" charset="-128"/>
              </a:rPr>
              <a:t>　タイトル表示ラベル、ステータスバー</a:t>
            </a:r>
          </a:p>
          <a:p>
            <a:pPr marL="342900" indent="-342900">
              <a:spcBef>
                <a:spcPct val="20000"/>
              </a:spcBef>
            </a:pPr>
            <a:endParaRPr lang="ja-JP" sz="1200">
              <a:ea typeface="HG創英角ﾎﾟｯﾌﾟ体" pitchFamily="49" charset="-128"/>
            </a:endParaRPr>
          </a:p>
          <a:p>
            <a:pPr marL="342900" indent="-342900">
              <a:spcBef>
                <a:spcPct val="20000"/>
              </a:spcBef>
            </a:pPr>
            <a:r>
              <a:rPr lang="ja-JP" sz="1200">
                <a:ea typeface="HG創英角ﾎﾟｯﾌﾟ体" pitchFamily="49" charset="-128"/>
              </a:rPr>
              <a:t>・フォームの拡張プロパティ</a:t>
            </a:r>
          </a:p>
          <a:p>
            <a:pPr marL="342900" indent="-342900">
              <a:spcBef>
                <a:spcPct val="20000"/>
              </a:spcBef>
            </a:pPr>
            <a:r>
              <a:rPr lang="ja-JP" sz="1200">
                <a:ea typeface="HG創英角ﾎﾟｯﾌﾟ体" pitchFamily="49" charset="-128"/>
              </a:rPr>
              <a:t>　編集フラグ、処理モード、フォームタイプ</a:t>
            </a:r>
          </a:p>
          <a:p>
            <a:pPr marL="342900" indent="-342900">
              <a:spcBef>
                <a:spcPct val="20000"/>
              </a:spcBef>
            </a:pPr>
            <a:r>
              <a:rPr lang="ja-JP" sz="1200">
                <a:ea typeface="HG創英角ﾎﾟｯﾌﾟ体" pitchFamily="49" charset="-128"/>
              </a:rPr>
              <a:t>　ファンクションキー表示、検索画面の結果受取</a:t>
            </a:r>
          </a:p>
          <a:p>
            <a:pPr marL="342900" indent="-342900">
              <a:spcBef>
                <a:spcPct val="20000"/>
              </a:spcBef>
            </a:pPr>
            <a:r>
              <a:rPr lang="ja-JP" sz="1200">
                <a:ea typeface="HG創英角ﾎﾟｯﾌﾟ体" pitchFamily="49" charset="-128"/>
              </a:rPr>
              <a:t>　検索保持コントロール、グリッド保持コントロール</a:t>
            </a:r>
          </a:p>
          <a:p>
            <a:pPr marL="342900" indent="-342900">
              <a:spcBef>
                <a:spcPct val="20000"/>
              </a:spcBef>
            </a:pPr>
            <a:r>
              <a:rPr lang="ja-JP" sz="1200">
                <a:ea typeface="HG創英角ﾎﾟｯﾌﾟ体" pitchFamily="49" charset="-128"/>
              </a:rPr>
              <a:t>　などなど</a:t>
            </a:r>
          </a:p>
        </p:txBody>
      </p:sp>
      <p:graphicFrame>
        <p:nvGraphicFramePr>
          <p:cNvPr id="16389" name="Object 5"/>
          <p:cNvGraphicFramePr>
            <a:graphicFrameLocks noChangeAspect="1"/>
          </p:cNvGraphicFramePr>
          <p:nvPr/>
        </p:nvGraphicFramePr>
        <p:xfrm>
          <a:off x="611188" y="2205038"/>
          <a:ext cx="3328987" cy="2357437"/>
        </p:xfrm>
        <a:graphic>
          <a:graphicData uri="http://schemas.openxmlformats.org/presentationml/2006/ole">
            <p:oleObj spid="_x0000_s16389" r:id="rId3" imgW="6658157" imgH="4715237" progId="PBrush">
              <p:embed/>
            </p:oleObj>
          </a:graphicData>
        </a:graphic>
      </p:graphicFrame>
      <p:graphicFrame>
        <p:nvGraphicFramePr>
          <p:cNvPr id="16390" name="Object 6"/>
          <p:cNvGraphicFramePr>
            <a:graphicFrameLocks/>
          </p:cNvGraphicFramePr>
          <p:nvPr/>
        </p:nvGraphicFramePr>
        <p:xfrm>
          <a:off x="971550" y="4724400"/>
          <a:ext cx="2733675" cy="1009650"/>
        </p:xfrm>
        <a:graphic>
          <a:graphicData uri="http://schemas.openxmlformats.org/presentationml/2006/ole">
            <p:oleObj spid="_x0000_s16390" r:id="rId4" imgW="1857557" imgH="771797" progId="PBrush">
              <p:embed/>
            </p:oleObj>
          </a:graphicData>
        </a:graphic>
      </p:graphicFrame>
      <p:sp>
        <p:nvSpPr>
          <p:cNvPr id="16391" name="Rectangle 7"/>
          <p:cNvSpPr>
            <a:spLocks noChangeArrowheads="1"/>
          </p:cNvSpPr>
          <p:nvPr/>
        </p:nvSpPr>
        <p:spPr bwMode="auto">
          <a:xfrm>
            <a:off x="4356100" y="4724400"/>
            <a:ext cx="3889375" cy="1008063"/>
          </a:xfrm>
          <a:prstGeom prst="rect">
            <a:avLst/>
          </a:prstGeom>
          <a:noFill/>
          <a:ln w="9525">
            <a:noFill/>
            <a:miter lim="800000"/>
            <a:headEnd/>
            <a:tailEnd/>
          </a:ln>
          <a:effectLst/>
        </p:spPr>
        <p:txBody>
          <a:bodyPr/>
          <a:lstStyle/>
          <a:p>
            <a:pPr marL="342900" indent="-342900">
              <a:spcBef>
                <a:spcPct val="20000"/>
              </a:spcBef>
            </a:pPr>
            <a:r>
              <a:rPr lang="ja-JP" sz="1200">
                <a:ea typeface="HG創英角ﾎﾟｯﾌﾟ体" pitchFamily="49" charset="-128"/>
              </a:rPr>
              <a:t>・入力コントロールの拡張プロパティ</a:t>
            </a:r>
          </a:p>
          <a:p>
            <a:pPr marL="342900" indent="-342900">
              <a:spcBef>
                <a:spcPct val="20000"/>
              </a:spcBef>
            </a:pPr>
            <a:r>
              <a:rPr lang="ja-JP" sz="1200">
                <a:ea typeface="HG創英角ﾎﾟｯﾌﾟ体" pitchFamily="49" charset="-128"/>
              </a:rPr>
              <a:t>　拡張Ｅｎａｂｌｅｄ、検索呼出</a:t>
            </a:r>
          </a:p>
          <a:p>
            <a:pPr marL="342900" indent="-342900">
              <a:spcBef>
                <a:spcPct val="20000"/>
              </a:spcBef>
            </a:pPr>
            <a:r>
              <a:rPr lang="ja-JP" sz="1200">
                <a:ea typeface="HG創英角ﾎﾟｯﾌﾟ体" pitchFamily="49" charset="-128"/>
              </a:rPr>
              <a:t>　値変更通知、全チェック、項目値保持</a:t>
            </a:r>
          </a:p>
          <a:p>
            <a:pPr marL="342900" indent="-342900">
              <a:spcBef>
                <a:spcPct val="20000"/>
              </a:spcBef>
            </a:pPr>
            <a:r>
              <a:rPr lang="ja-JP" sz="1200">
                <a:ea typeface="HG創英角ﾎﾟｯﾌﾟ体" pitchFamily="49" charset="-128"/>
              </a:rPr>
              <a:t>　などなど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box(in)">
                                      <p:cBhvr>
                                        <p:cTn id="7" dur="500"/>
                                        <p:tgtEl>
                                          <p:spTgt spid="1638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391"/>
                                        </p:tgtEl>
                                        <p:attrNameLst>
                                          <p:attrName>style.visibility</p:attrName>
                                        </p:attrNameLst>
                                      </p:cBhvr>
                                      <p:to>
                                        <p:strVal val="visible"/>
                                      </p:to>
                                    </p:set>
                                    <p:animEffect transition="in" filter="box(in)">
                                      <p:cBhvr>
                                        <p:cTn id="10" dur="500"/>
                                        <p:tgtEl>
                                          <p:spTgt spid="163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bldLvl="0" autoUpdateAnimBg="0"/>
      <p:bldP spid="16391" grpId="0" bldLvl="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抽象化を理解</a:t>
            </a:r>
          </a:p>
        </p:txBody>
      </p:sp>
      <p:sp>
        <p:nvSpPr>
          <p:cNvPr id="17411" name="Rectangle 3"/>
          <p:cNvSpPr>
            <a:spLocks noChangeArrowheads="1"/>
          </p:cNvSpPr>
          <p:nvPr/>
        </p:nvSpPr>
        <p:spPr bwMode="auto">
          <a:xfrm>
            <a:off x="828675" y="1917700"/>
            <a:ext cx="6553200" cy="503238"/>
          </a:xfrm>
          <a:prstGeom prst="rect">
            <a:avLst/>
          </a:prstGeom>
          <a:noFill/>
          <a:ln w="9525">
            <a:noFill/>
            <a:miter lim="800000"/>
            <a:headEnd/>
            <a:tailEnd/>
          </a:ln>
          <a:effectLst/>
        </p:spPr>
        <p:txBody>
          <a:bodyPr/>
          <a:lstStyle/>
          <a:p>
            <a:pPr marL="342900" indent="-342900">
              <a:spcBef>
                <a:spcPct val="20000"/>
              </a:spcBef>
            </a:pPr>
            <a:r>
              <a:rPr lang="ja-JP" sz="2400">
                <a:latin typeface="HGS創英角ﾎﾟｯﾌﾟ体" pitchFamily="50" charset="-128"/>
                <a:ea typeface="HGS創英角ﾎﾟｯﾌﾟ体" pitchFamily="50" charset="-128"/>
              </a:rPr>
              <a:t>関係・機能を抽出し、システム化したもの</a:t>
            </a:r>
            <a:endParaRPr lang="ja-JP" sz="2400"/>
          </a:p>
        </p:txBody>
      </p:sp>
      <p:grpSp>
        <p:nvGrpSpPr>
          <p:cNvPr id="17412" name="Group 4"/>
          <p:cNvGrpSpPr>
            <a:grpSpLocks/>
          </p:cNvGrpSpPr>
          <p:nvPr/>
        </p:nvGrpSpPr>
        <p:grpSpPr bwMode="auto">
          <a:xfrm>
            <a:off x="1258888" y="2852738"/>
            <a:ext cx="2952750" cy="1081087"/>
            <a:chOff x="0" y="0"/>
            <a:chExt cx="5330" cy="2041"/>
          </a:xfrm>
        </p:grpSpPr>
        <p:sp>
          <p:nvSpPr>
            <p:cNvPr id="17413" name="Oval 5"/>
            <p:cNvSpPr>
              <a:spLocks noChangeArrowheads="1"/>
            </p:cNvSpPr>
            <p:nvPr/>
          </p:nvSpPr>
          <p:spPr bwMode="auto">
            <a:xfrm>
              <a:off x="1360" y="0"/>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創英角ﾎﾟｯﾌﾟ体" pitchFamily="49" charset="-128"/>
                </a:rPr>
                <a:t>グー</a:t>
              </a:r>
            </a:p>
          </p:txBody>
        </p:sp>
        <p:sp>
          <p:nvSpPr>
            <p:cNvPr id="17414" name="Oval 6"/>
            <p:cNvSpPr>
              <a:spLocks noChangeArrowheads="1"/>
            </p:cNvSpPr>
            <p:nvPr/>
          </p:nvSpPr>
          <p:spPr bwMode="auto">
            <a:xfrm>
              <a:off x="0" y="1361"/>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創英角ﾎﾟｯﾌﾟ体" pitchFamily="49" charset="-128"/>
                </a:rPr>
                <a:t>チョキ</a:t>
              </a:r>
            </a:p>
          </p:txBody>
        </p:sp>
        <p:sp>
          <p:nvSpPr>
            <p:cNvPr id="17415" name="Oval 7"/>
            <p:cNvSpPr>
              <a:spLocks noChangeArrowheads="1"/>
            </p:cNvSpPr>
            <p:nvPr/>
          </p:nvSpPr>
          <p:spPr bwMode="auto">
            <a:xfrm>
              <a:off x="3288" y="1361"/>
              <a:ext cx="2042"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創英角ﾎﾟｯﾌﾟ体" pitchFamily="49" charset="-128"/>
                </a:rPr>
                <a:t>パー</a:t>
              </a:r>
            </a:p>
          </p:txBody>
        </p:sp>
        <p:sp>
          <p:nvSpPr>
            <p:cNvPr id="17416" name="Line 8"/>
            <p:cNvSpPr>
              <a:spLocks noChangeShapeType="1"/>
            </p:cNvSpPr>
            <p:nvPr/>
          </p:nvSpPr>
          <p:spPr bwMode="auto">
            <a:xfrm flipH="1">
              <a:off x="1134" y="680"/>
              <a:ext cx="453" cy="567"/>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17" name="Line 9"/>
            <p:cNvSpPr>
              <a:spLocks noChangeShapeType="1"/>
            </p:cNvSpPr>
            <p:nvPr/>
          </p:nvSpPr>
          <p:spPr bwMode="auto">
            <a:xfrm>
              <a:off x="2155" y="1702"/>
              <a:ext cx="1021" cy="1"/>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18" name="Line 10"/>
            <p:cNvSpPr>
              <a:spLocks noChangeShapeType="1"/>
            </p:cNvSpPr>
            <p:nvPr/>
          </p:nvSpPr>
          <p:spPr bwMode="auto">
            <a:xfrm flipH="1" flipV="1">
              <a:off x="3175" y="680"/>
              <a:ext cx="708" cy="594"/>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grpSp>
      <p:sp>
        <p:nvSpPr>
          <p:cNvPr id="17419" name="Text Box 11"/>
          <p:cNvSpPr txBox="1">
            <a:spLocks noChangeArrowheads="1"/>
          </p:cNvSpPr>
          <p:nvPr/>
        </p:nvSpPr>
        <p:spPr bwMode="auto">
          <a:xfrm>
            <a:off x="827088" y="2493963"/>
            <a:ext cx="1452562" cy="395287"/>
          </a:xfrm>
          <a:prstGeom prst="rect">
            <a:avLst/>
          </a:prstGeom>
          <a:noFill/>
          <a:ln w="9525">
            <a:noFill/>
            <a:miter lim="800000"/>
            <a:headEnd/>
            <a:tailEnd/>
          </a:ln>
          <a:effectLst/>
        </p:spPr>
        <p:txBody>
          <a:bodyPr wrap="none" anchor="ctr">
            <a:spAutoFit/>
          </a:bodyPr>
          <a:lstStyle/>
          <a:p>
            <a:pPr algn="ctr"/>
            <a:r>
              <a:rPr lang="ja-JP" sz="2000">
                <a:solidFill>
                  <a:srgbClr val="006600"/>
                </a:solidFill>
                <a:ea typeface="HG創英角ﾎﾟｯﾌﾟ体" pitchFamily="49" charset="-128"/>
              </a:rPr>
              <a:t>ジャンケン</a:t>
            </a:r>
          </a:p>
        </p:txBody>
      </p:sp>
      <p:grpSp>
        <p:nvGrpSpPr>
          <p:cNvPr id="17420" name="Group 12"/>
          <p:cNvGrpSpPr>
            <a:grpSpLocks/>
          </p:cNvGrpSpPr>
          <p:nvPr/>
        </p:nvGrpSpPr>
        <p:grpSpPr bwMode="auto">
          <a:xfrm>
            <a:off x="5148263" y="2781300"/>
            <a:ext cx="2951162" cy="1079500"/>
            <a:chOff x="0" y="0"/>
            <a:chExt cx="5330" cy="2041"/>
          </a:xfrm>
        </p:grpSpPr>
        <p:sp>
          <p:nvSpPr>
            <p:cNvPr id="17421" name="Oval 13"/>
            <p:cNvSpPr>
              <a:spLocks noChangeArrowheads="1"/>
            </p:cNvSpPr>
            <p:nvPr/>
          </p:nvSpPr>
          <p:spPr bwMode="auto">
            <a:xfrm>
              <a:off x="1360" y="0"/>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創英角ﾎﾟｯﾌﾟ体" pitchFamily="49" charset="-128"/>
                </a:rPr>
                <a:t>へび</a:t>
              </a:r>
              <a:endParaRPr lang="ja-JP"/>
            </a:p>
          </p:txBody>
        </p:sp>
        <p:sp>
          <p:nvSpPr>
            <p:cNvPr id="17422" name="Oval 14"/>
            <p:cNvSpPr>
              <a:spLocks noChangeArrowheads="1"/>
            </p:cNvSpPr>
            <p:nvPr/>
          </p:nvSpPr>
          <p:spPr bwMode="auto">
            <a:xfrm>
              <a:off x="0" y="1361"/>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創英角ﾎﾟｯﾌﾟ体" pitchFamily="49" charset="-128"/>
                </a:rPr>
                <a:t>かえる</a:t>
              </a:r>
            </a:p>
          </p:txBody>
        </p:sp>
        <p:sp>
          <p:nvSpPr>
            <p:cNvPr id="17423" name="Oval 15"/>
            <p:cNvSpPr>
              <a:spLocks noChangeArrowheads="1"/>
            </p:cNvSpPr>
            <p:nvPr/>
          </p:nvSpPr>
          <p:spPr bwMode="auto">
            <a:xfrm>
              <a:off x="3288" y="1361"/>
              <a:ext cx="2042" cy="681"/>
            </a:xfrm>
            <a:prstGeom prst="ellipse">
              <a:avLst/>
            </a:prstGeom>
            <a:solidFill>
              <a:schemeClr val="accent1"/>
            </a:solidFill>
            <a:ln w="9525" cap="flat" cmpd="sng">
              <a:solidFill>
                <a:schemeClr val="tx1"/>
              </a:solidFill>
              <a:round/>
              <a:headEnd/>
              <a:tailEnd/>
            </a:ln>
            <a:effectLst/>
          </p:spPr>
          <p:txBody>
            <a:bodyPr wrap="none" anchor="ctr"/>
            <a:lstStyle/>
            <a:p>
              <a:pPr algn="ctr"/>
              <a:r>
                <a:rPr lang="ja-JP">
                  <a:ea typeface="HGP創英角ﾎﾟｯﾌﾟ体" pitchFamily="50" charset="-128"/>
                </a:rPr>
                <a:t>ナメクジ</a:t>
              </a:r>
            </a:p>
          </p:txBody>
        </p:sp>
        <p:sp>
          <p:nvSpPr>
            <p:cNvPr id="17424" name="Line 16"/>
            <p:cNvSpPr>
              <a:spLocks noChangeShapeType="1"/>
            </p:cNvSpPr>
            <p:nvPr/>
          </p:nvSpPr>
          <p:spPr bwMode="auto">
            <a:xfrm flipH="1">
              <a:off x="1134" y="680"/>
              <a:ext cx="453" cy="567"/>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25" name="Line 17"/>
            <p:cNvSpPr>
              <a:spLocks noChangeShapeType="1"/>
            </p:cNvSpPr>
            <p:nvPr/>
          </p:nvSpPr>
          <p:spPr bwMode="auto">
            <a:xfrm>
              <a:off x="2155" y="1702"/>
              <a:ext cx="1021" cy="1"/>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26" name="Line 18"/>
            <p:cNvSpPr>
              <a:spLocks noChangeShapeType="1"/>
            </p:cNvSpPr>
            <p:nvPr/>
          </p:nvSpPr>
          <p:spPr bwMode="auto">
            <a:xfrm flipH="1" flipV="1">
              <a:off x="3175" y="680"/>
              <a:ext cx="708" cy="594"/>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grpSp>
      <p:sp>
        <p:nvSpPr>
          <p:cNvPr id="17427" name="Text Box 19"/>
          <p:cNvSpPr txBox="1">
            <a:spLocks noChangeArrowheads="1"/>
          </p:cNvSpPr>
          <p:nvPr/>
        </p:nvSpPr>
        <p:spPr bwMode="auto">
          <a:xfrm>
            <a:off x="4829175" y="2492375"/>
            <a:ext cx="760413" cy="396875"/>
          </a:xfrm>
          <a:prstGeom prst="rect">
            <a:avLst/>
          </a:prstGeom>
          <a:noFill/>
          <a:ln w="9525">
            <a:noFill/>
            <a:miter lim="800000"/>
            <a:headEnd/>
            <a:tailEnd/>
          </a:ln>
          <a:effectLst/>
        </p:spPr>
        <p:txBody>
          <a:bodyPr wrap="none" anchor="ctr">
            <a:spAutoFit/>
          </a:bodyPr>
          <a:lstStyle/>
          <a:p>
            <a:pPr algn="ctr"/>
            <a:r>
              <a:rPr lang="ja-JP" sz="2000">
                <a:solidFill>
                  <a:srgbClr val="006600"/>
                </a:solidFill>
                <a:ea typeface="HG創英角ﾎﾟｯﾌﾟ体" pitchFamily="49" charset="-128"/>
              </a:rPr>
              <a:t>虫拳 </a:t>
            </a:r>
          </a:p>
        </p:txBody>
      </p:sp>
      <p:grpSp>
        <p:nvGrpSpPr>
          <p:cNvPr id="17428" name="Group 20"/>
          <p:cNvGrpSpPr>
            <a:grpSpLocks/>
          </p:cNvGrpSpPr>
          <p:nvPr/>
        </p:nvGrpSpPr>
        <p:grpSpPr bwMode="auto">
          <a:xfrm>
            <a:off x="3203575" y="4149725"/>
            <a:ext cx="3097213" cy="1366838"/>
            <a:chOff x="0" y="0"/>
            <a:chExt cx="5330" cy="2041"/>
          </a:xfrm>
        </p:grpSpPr>
        <p:sp>
          <p:nvSpPr>
            <p:cNvPr id="17429" name="Oval 21"/>
            <p:cNvSpPr>
              <a:spLocks noChangeArrowheads="1"/>
            </p:cNvSpPr>
            <p:nvPr/>
          </p:nvSpPr>
          <p:spPr bwMode="auto">
            <a:xfrm>
              <a:off x="1360" y="0"/>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endParaRPr lang="ja-JP" altLang="ja-JP">
                <a:ea typeface="HG創英角ﾎﾟｯﾌﾟ体" pitchFamily="49" charset="-128"/>
              </a:endParaRPr>
            </a:p>
          </p:txBody>
        </p:sp>
        <p:sp>
          <p:nvSpPr>
            <p:cNvPr id="17430" name="Oval 22"/>
            <p:cNvSpPr>
              <a:spLocks noChangeArrowheads="1"/>
            </p:cNvSpPr>
            <p:nvPr/>
          </p:nvSpPr>
          <p:spPr bwMode="auto">
            <a:xfrm>
              <a:off x="0" y="1361"/>
              <a:ext cx="2041" cy="681"/>
            </a:xfrm>
            <a:prstGeom prst="ellipse">
              <a:avLst/>
            </a:prstGeom>
            <a:solidFill>
              <a:schemeClr val="accent1"/>
            </a:solidFill>
            <a:ln w="9525" cap="flat" cmpd="sng">
              <a:solidFill>
                <a:schemeClr val="tx1"/>
              </a:solidFill>
              <a:round/>
              <a:headEnd/>
              <a:tailEnd/>
            </a:ln>
            <a:effectLst/>
          </p:spPr>
          <p:txBody>
            <a:bodyPr wrap="none" anchor="ctr"/>
            <a:lstStyle/>
            <a:p>
              <a:pPr algn="ctr"/>
              <a:endParaRPr lang="ja-JP" altLang="ja-JP"/>
            </a:p>
          </p:txBody>
        </p:sp>
        <p:sp>
          <p:nvSpPr>
            <p:cNvPr id="17431" name="Oval 23"/>
            <p:cNvSpPr>
              <a:spLocks noChangeArrowheads="1"/>
            </p:cNvSpPr>
            <p:nvPr/>
          </p:nvSpPr>
          <p:spPr bwMode="auto">
            <a:xfrm>
              <a:off x="3288" y="1361"/>
              <a:ext cx="2042" cy="681"/>
            </a:xfrm>
            <a:prstGeom prst="ellipse">
              <a:avLst/>
            </a:prstGeom>
            <a:solidFill>
              <a:schemeClr val="accent1"/>
            </a:solidFill>
            <a:ln w="9525" cap="flat" cmpd="sng">
              <a:solidFill>
                <a:schemeClr val="tx1"/>
              </a:solidFill>
              <a:round/>
              <a:headEnd/>
              <a:tailEnd/>
            </a:ln>
            <a:effectLst/>
          </p:spPr>
          <p:txBody>
            <a:bodyPr wrap="none" anchor="ctr"/>
            <a:lstStyle/>
            <a:p>
              <a:pPr algn="ctr"/>
              <a:endParaRPr lang="ja-JP" altLang="ja-JP">
                <a:ea typeface="HG創英角ﾎﾟｯﾌﾟ体" pitchFamily="49" charset="-128"/>
              </a:endParaRPr>
            </a:p>
          </p:txBody>
        </p:sp>
        <p:sp>
          <p:nvSpPr>
            <p:cNvPr id="17432" name="Line 24"/>
            <p:cNvSpPr>
              <a:spLocks noChangeShapeType="1"/>
            </p:cNvSpPr>
            <p:nvPr/>
          </p:nvSpPr>
          <p:spPr bwMode="auto">
            <a:xfrm flipH="1">
              <a:off x="1134" y="680"/>
              <a:ext cx="453" cy="567"/>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33" name="Line 25"/>
            <p:cNvSpPr>
              <a:spLocks noChangeShapeType="1"/>
            </p:cNvSpPr>
            <p:nvPr/>
          </p:nvSpPr>
          <p:spPr bwMode="auto">
            <a:xfrm>
              <a:off x="2155" y="1702"/>
              <a:ext cx="1021" cy="1"/>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sp>
          <p:nvSpPr>
            <p:cNvPr id="17434" name="Line 26"/>
            <p:cNvSpPr>
              <a:spLocks noChangeShapeType="1"/>
            </p:cNvSpPr>
            <p:nvPr/>
          </p:nvSpPr>
          <p:spPr bwMode="auto">
            <a:xfrm flipH="1" flipV="1">
              <a:off x="3175" y="680"/>
              <a:ext cx="708" cy="594"/>
            </a:xfrm>
            <a:prstGeom prst="line">
              <a:avLst/>
            </a:prstGeom>
            <a:noFill/>
            <a:ln w="28575" cap="flat" cmpd="sng">
              <a:solidFill>
                <a:schemeClr val="tx1"/>
              </a:solidFill>
              <a:round/>
              <a:headEnd/>
              <a:tailEnd type="triangle" w="med" len="med"/>
            </a:ln>
            <a:effectLst/>
          </p:spPr>
          <p:txBody>
            <a:bodyPr wrap="none" anchor="ctr"/>
            <a:lstStyle/>
            <a:p>
              <a:endParaRPr lang="ja-JP" altLang="en-US"/>
            </a:p>
          </p:txBody>
        </p:sp>
      </p:grpSp>
      <p:sp>
        <p:nvSpPr>
          <p:cNvPr id="17435" name="AutoShape 27"/>
          <p:cNvSpPr>
            <a:spLocks noChangeArrowheads="1"/>
          </p:cNvSpPr>
          <p:nvPr/>
        </p:nvSpPr>
        <p:spPr bwMode="auto">
          <a:xfrm>
            <a:off x="2338388" y="4078288"/>
            <a:ext cx="577850" cy="719137"/>
          </a:xfrm>
          <a:prstGeom prst="curvedRightArrow">
            <a:avLst>
              <a:gd name="adj1" fmla="val 24890"/>
              <a:gd name="adj2" fmla="val 49780"/>
              <a:gd name="adj3" fmla="val 33333"/>
            </a:avLst>
          </a:prstGeom>
          <a:solidFill>
            <a:srgbClr val="FFCC99"/>
          </a:solidFill>
          <a:ln w="9525" cap="flat" cmpd="sng">
            <a:solidFill>
              <a:schemeClr val="tx1"/>
            </a:solidFill>
            <a:miter lim="800000"/>
            <a:headEnd/>
            <a:tailEnd/>
          </a:ln>
          <a:effectLst/>
        </p:spPr>
        <p:txBody>
          <a:bodyPr wrap="none" anchor="ctr"/>
          <a:lstStyle/>
          <a:p>
            <a:endParaRPr lang="ja-JP" altLang="en-US"/>
          </a:p>
        </p:txBody>
      </p:sp>
      <p:sp>
        <p:nvSpPr>
          <p:cNvPr id="17436" name="AutoShape 28"/>
          <p:cNvSpPr>
            <a:spLocks noChangeArrowheads="1"/>
          </p:cNvSpPr>
          <p:nvPr/>
        </p:nvSpPr>
        <p:spPr bwMode="auto">
          <a:xfrm>
            <a:off x="6443663" y="4005263"/>
            <a:ext cx="431800" cy="720725"/>
          </a:xfrm>
          <a:prstGeom prst="curvedLeftArrow">
            <a:avLst>
              <a:gd name="adj1" fmla="val 33382"/>
              <a:gd name="adj2" fmla="val 66765"/>
              <a:gd name="adj3" fmla="val 33333"/>
            </a:avLst>
          </a:prstGeom>
          <a:solidFill>
            <a:srgbClr val="FFCC99"/>
          </a:solidFill>
          <a:ln w="9525" cap="flat" cmpd="sng">
            <a:solidFill>
              <a:schemeClr val="tx1"/>
            </a:solidFill>
            <a:miter lim="800000"/>
            <a:headEnd/>
            <a:tailEnd/>
          </a:ln>
          <a:effectLst/>
        </p:spPr>
        <p:txBody>
          <a:bodyPr wrap="none" anchor="ctr"/>
          <a:lstStyle/>
          <a:p>
            <a:endParaRPr lang="ja-JP" altLang="en-US"/>
          </a:p>
        </p:txBody>
      </p:sp>
      <p:sp>
        <p:nvSpPr>
          <p:cNvPr id="17437" name="Text Box 29"/>
          <p:cNvSpPr txBox="1">
            <a:spLocks noChangeArrowheads="1"/>
          </p:cNvSpPr>
          <p:nvPr/>
        </p:nvSpPr>
        <p:spPr bwMode="auto">
          <a:xfrm>
            <a:off x="4067175" y="4652963"/>
            <a:ext cx="1198563" cy="395287"/>
          </a:xfrm>
          <a:prstGeom prst="rect">
            <a:avLst/>
          </a:prstGeom>
          <a:noFill/>
          <a:ln w="9525">
            <a:noFill/>
            <a:miter lim="800000"/>
            <a:headEnd/>
            <a:tailEnd/>
          </a:ln>
          <a:effectLst/>
        </p:spPr>
        <p:txBody>
          <a:bodyPr wrap="none" anchor="ctr">
            <a:spAutoFit/>
          </a:bodyPr>
          <a:lstStyle/>
          <a:p>
            <a:pPr algn="ctr"/>
            <a:r>
              <a:rPr lang="ja-JP" sz="2000">
                <a:solidFill>
                  <a:srgbClr val="FF0000"/>
                </a:solidFill>
                <a:ea typeface="HG創英角ﾎﾟｯﾌﾟ体" pitchFamily="49" charset="-128"/>
              </a:rPr>
              <a:t>３すくみ</a:t>
            </a:r>
          </a:p>
        </p:txBody>
      </p:sp>
      <p:sp>
        <p:nvSpPr>
          <p:cNvPr id="17438" name="Text Box 30"/>
          <p:cNvSpPr txBox="1">
            <a:spLocks noChangeArrowheads="1"/>
          </p:cNvSpPr>
          <p:nvPr/>
        </p:nvSpPr>
        <p:spPr bwMode="auto">
          <a:xfrm>
            <a:off x="6443663" y="5156200"/>
            <a:ext cx="1801812" cy="396875"/>
          </a:xfrm>
          <a:prstGeom prst="rect">
            <a:avLst/>
          </a:prstGeom>
          <a:noFill/>
          <a:ln w="9525">
            <a:noFill/>
            <a:miter lim="800000"/>
            <a:headEnd/>
            <a:tailEnd/>
          </a:ln>
          <a:effectLst/>
        </p:spPr>
        <p:txBody>
          <a:bodyPr anchor="ctr">
            <a:spAutoFit/>
          </a:bodyPr>
          <a:lstStyle/>
          <a:p>
            <a:r>
              <a:rPr lang="ja-JP" sz="2000">
                <a:solidFill>
                  <a:srgbClr val="0000FF"/>
                </a:solidFill>
                <a:ea typeface="HG創英角ﾎﾟｯﾌﾟ体" pitchFamily="49" charset="-128"/>
              </a:rPr>
              <a:t>関係を抽象化</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ポリモーフィズム</a:t>
            </a:r>
          </a:p>
        </p:txBody>
      </p:sp>
      <p:sp>
        <p:nvSpPr>
          <p:cNvPr id="18435" name="Text Box 3"/>
          <p:cNvSpPr txBox="1">
            <a:spLocks noChangeArrowheads="1"/>
          </p:cNvSpPr>
          <p:nvPr/>
        </p:nvSpPr>
        <p:spPr bwMode="auto">
          <a:xfrm>
            <a:off x="755650" y="2060575"/>
            <a:ext cx="2214563" cy="396875"/>
          </a:xfrm>
          <a:prstGeom prst="rect">
            <a:avLst/>
          </a:prstGeom>
          <a:noFill/>
          <a:ln w="9525">
            <a:noFill/>
            <a:miter lim="800000"/>
            <a:headEnd/>
            <a:tailEnd/>
          </a:ln>
          <a:effectLst/>
        </p:spPr>
        <p:txBody>
          <a:bodyPr wrap="none" anchor="ctr">
            <a:spAutoFit/>
          </a:bodyPr>
          <a:lstStyle/>
          <a:p>
            <a:pPr algn="ctr"/>
            <a:r>
              <a:rPr lang="ja-JP" sz="2000">
                <a:solidFill>
                  <a:srgbClr val="006600"/>
                </a:solidFill>
                <a:ea typeface="HG創英角ﾎﾟｯﾌﾟ体" pitchFamily="49" charset="-128"/>
              </a:rPr>
              <a:t>共通サブルーチン</a:t>
            </a:r>
          </a:p>
        </p:txBody>
      </p:sp>
      <p:grpSp>
        <p:nvGrpSpPr>
          <p:cNvPr id="18436" name="Group 4"/>
          <p:cNvGrpSpPr>
            <a:grpSpLocks/>
          </p:cNvGrpSpPr>
          <p:nvPr/>
        </p:nvGrpSpPr>
        <p:grpSpPr bwMode="auto">
          <a:xfrm>
            <a:off x="3348038" y="2060575"/>
            <a:ext cx="3709987" cy="1498600"/>
            <a:chOff x="0" y="0"/>
            <a:chExt cx="5842" cy="2359"/>
          </a:xfrm>
        </p:grpSpPr>
        <p:sp>
          <p:nvSpPr>
            <p:cNvPr id="18437" name="AutoShape 5"/>
            <p:cNvSpPr>
              <a:spLocks noChangeArrowheads="1"/>
            </p:cNvSpPr>
            <p:nvPr/>
          </p:nvSpPr>
          <p:spPr bwMode="auto">
            <a:xfrm>
              <a:off x="0" y="0"/>
              <a:ext cx="1872"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呼び出す側Ａ</a:t>
              </a:r>
            </a:p>
          </p:txBody>
        </p:sp>
        <p:sp>
          <p:nvSpPr>
            <p:cNvPr id="18438" name="AutoShape 6"/>
            <p:cNvSpPr>
              <a:spLocks noChangeArrowheads="1"/>
            </p:cNvSpPr>
            <p:nvPr/>
          </p:nvSpPr>
          <p:spPr bwMode="auto">
            <a:xfrm>
              <a:off x="2040" y="0"/>
              <a:ext cx="1788"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呼び出す側Ｂ</a:t>
              </a:r>
            </a:p>
          </p:txBody>
        </p:sp>
        <p:sp>
          <p:nvSpPr>
            <p:cNvPr id="18439" name="AutoShape 7"/>
            <p:cNvSpPr>
              <a:spLocks noChangeArrowheads="1"/>
            </p:cNvSpPr>
            <p:nvPr/>
          </p:nvSpPr>
          <p:spPr bwMode="auto">
            <a:xfrm>
              <a:off x="3968" y="0"/>
              <a:ext cx="1874"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呼び出す側Ｃ</a:t>
              </a:r>
            </a:p>
          </p:txBody>
        </p:sp>
        <p:sp>
          <p:nvSpPr>
            <p:cNvPr id="18440" name="AutoShape 8"/>
            <p:cNvSpPr>
              <a:spLocks noChangeArrowheads="1"/>
            </p:cNvSpPr>
            <p:nvPr/>
          </p:nvSpPr>
          <p:spPr bwMode="auto">
            <a:xfrm rot="7680000">
              <a:off x="1264" y="600"/>
              <a:ext cx="764" cy="1294"/>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8441" name="AutoShape 9"/>
            <p:cNvSpPr>
              <a:spLocks noChangeArrowheads="1"/>
            </p:cNvSpPr>
            <p:nvPr/>
          </p:nvSpPr>
          <p:spPr bwMode="auto">
            <a:xfrm rot="21540000" flipV="1">
              <a:off x="2743" y="543"/>
              <a:ext cx="748" cy="1054"/>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chemeClr val="accent2"/>
              </a:solidFill>
              <a:miter lim="800000"/>
              <a:headEnd/>
              <a:tailEnd/>
            </a:ln>
            <a:effectLst/>
          </p:spPr>
          <p:txBody>
            <a:bodyPr anchor="ctr"/>
            <a:lstStyle/>
            <a:p>
              <a:endParaRPr lang="ja-JP" altLang="en-US"/>
            </a:p>
          </p:txBody>
        </p:sp>
        <p:sp>
          <p:nvSpPr>
            <p:cNvPr id="18442" name="AutoShape 10"/>
            <p:cNvSpPr>
              <a:spLocks noChangeArrowheads="1"/>
            </p:cNvSpPr>
            <p:nvPr/>
          </p:nvSpPr>
          <p:spPr bwMode="auto">
            <a:xfrm rot="1560000" flipV="1">
              <a:off x="4003" y="667"/>
              <a:ext cx="748" cy="1054"/>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chemeClr val="accent2"/>
              </a:solidFill>
              <a:miter lim="800000"/>
              <a:headEnd/>
              <a:tailEnd/>
            </a:ln>
            <a:effectLst/>
          </p:spPr>
          <p:txBody>
            <a:bodyPr anchor="ctr"/>
            <a:lstStyle/>
            <a:p>
              <a:endParaRPr lang="ja-JP" altLang="en-US"/>
            </a:p>
          </p:txBody>
        </p:sp>
        <p:sp>
          <p:nvSpPr>
            <p:cNvPr id="18443" name="AutoShape 11"/>
            <p:cNvSpPr>
              <a:spLocks noChangeArrowheads="1"/>
            </p:cNvSpPr>
            <p:nvPr/>
          </p:nvSpPr>
          <p:spPr bwMode="auto">
            <a:xfrm>
              <a:off x="1815" y="1815"/>
              <a:ext cx="2359"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呼び出される側</a:t>
              </a:r>
            </a:p>
          </p:txBody>
        </p:sp>
      </p:grpSp>
      <p:sp>
        <p:nvSpPr>
          <p:cNvPr id="18444" name="Rectangle 12"/>
          <p:cNvSpPr>
            <a:spLocks noChangeArrowheads="1"/>
          </p:cNvSpPr>
          <p:nvPr/>
        </p:nvSpPr>
        <p:spPr bwMode="auto">
          <a:xfrm>
            <a:off x="900113" y="2420938"/>
            <a:ext cx="2160587" cy="792162"/>
          </a:xfrm>
          <a:prstGeom prst="rect">
            <a:avLst/>
          </a:prstGeom>
          <a:noFill/>
          <a:ln w="9525">
            <a:noFill/>
            <a:miter lim="800000"/>
            <a:headEnd/>
            <a:tailEnd/>
          </a:ln>
          <a:effectLst/>
        </p:spPr>
        <p:txBody>
          <a:bodyPr/>
          <a:lstStyle/>
          <a:p>
            <a:pPr marL="342900" indent="-342900">
              <a:spcBef>
                <a:spcPct val="20000"/>
              </a:spcBef>
            </a:pPr>
            <a:r>
              <a:rPr lang="ja-JP" sz="1400">
                <a:ea typeface="HG創英角ﾎﾟｯﾌﾟ体" pitchFamily="49" charset="-128"/>
              </a:rPr>
              <a:t>呼び出す側が増えても</a:t>
            </a:r>
          </a:p>
          <a:p>
            <a:pPr marL="342900" indent="-342900">
              <a:spcBef>
                <a:spcPct val="20000"/>
              </a:spcBef>
            </a:pPr>
            <a:r>
              <a:rPr lang="ja-JP" sz="1400">
                <a:ea typeface="HG創英角ﾎﾟｯﾌﾟ体" pitchFamily="49" charset="-128"/>
              </a:rPr>
              <a:t>呼び出される側を修正</a:t>
            </a:r>
          </a:p>
          <a:p>
            <a:pPr marL="342900" indent="-342900">
              <a:spcBef>
                <a:spcPct val="20000"/>
              </a:spcBef>
            </a:pPr>
            <a:r>
              <a:rPr lang="ja-JP" sz="1400">
                <a:ea typeface="HG創英角ﾎﾟｯﾌﾟ体" pitchFamily="49" charset="-128"/>
              </a:rPr>
              <a:t>する必要がない　</a:t>
            </a:r>
          </a:p>
        </p:txBody>
      </p:sp>
      <p:sp>
        <p:nvSpPr>
          <p:cNvPr id="18445" name="Text Box 13"/>
          <p:cNvSpPr txBox="1">
            <a:spLocks noChangeArrowheads="1"/>
          </p:cNvSpPr>
          <p:nvPr/>
        </p:nvSpPr>
        <p:spPr bwMode="auto">
          <a:xfrm>
            <a:off x="755650" y="3860800"/>
            <a:ext cx="2214563" cy="396875"/>
          </a:xfrm>
          <a:prstGeom prst="rect">
            <a:avLst/>
          </a:prstGeom>
          <a:noFill/>
          <a:ln w="9525">
            <a:noFill/>
            <a:miter lim="800000"/>
            <a:headEnd/>
            <a:tailEnd/>
          </a:ln>
          <a:effectLst/>
        </p:spPr>
        <p:txBody>
          <a:bodyPr wrap="none" anchor="ctr">
            <a:spAutoFit/>
          </a:bodyPr>
          <a:lstStyle/>
          <a:p>
            <a:pPr algn="ctr"/>
            <a:r>
              <a:rPr lang="ja-JP" sz="2000">
                <a:solidFill>
                  <a:srgbClr val="FF3300"/>
                </a:solidFill>
                <a:ea typeface="HG創英角ﾎﾟｯﾌﾟ体" pitchFamily="49" charset="-128"/>
              </a:rPr>
              <a:t>ポリモーフィズム</a:t>
            </a:r>
          </a:p>
        </p:txBody>
      </p:sp>
      <p:sp>
        <p:nvSpPr>
          <p:cNvPr id="18446" name="Rectangle 14"/>
          <p:cNvSpPr>
            <a:spLocks noChangeArrowheads="1"/>
          </p:cNvSpPr>
          <p:nvPr/>
        </p:nvSpPr>
        <p:spPr bwMode="auto">
          <a:xfrm>
            <a:off x="971550" y="4292600"/>
            <a:ext cx="2160588" cy="792163"/>
          </a:xfrm>
          <a:prstGeom prst="rect">
            <a:avLst/>
          </a:prstGeom>
          <a:noFill/>
          <a:ln w="9525">
            <a:noFill/>
            <a:miter lim="800000"/>
            <a:headEnd/>
            <a:tailEnd/>
          </a:ln>
          <a:effectLst/>
        </p:spPr>
        <p:txBody>
          <a:bodyPr/>
          <a:lstStyle/>
          <a:p>
            <a:pPr marL="342900" indent="-342900">
              <a:spcBef>
                <a:spcPct val="20000"/>
              </a:spcBef>
            </a:pPr>
            <a:r>
              <a:rPr lang="ja-JP" sz="1400">
                <a:ea typeface="HG創英角ﾎﾟｯﾌﾟ体" pitchFamily="49" charset="-128"/>
              </a:rPr>
              <a:t>呼び出される側が増え</a:t>
            </a:r>
          </a:p>
          <a:p>
            <a:pPr marL="342900" indent="-342900">
              <a:spcBef>
                <a:spcPct val="20000"/>
              </a:spcBef>
            </a:pPr>
            <a:r>
              <a:rPr lang="ja-JP" sz="1400">
                <a:ea typeface="HG創英角ﾎﾟｯﾌﾟ体" pitchFamily="49" charset="-128"/>
              </a:rPr>
              <a:t>ても、呼び出す側を</a:t>
            </a:r>
          </a:p>
          <a:p>
            <a:pPr marL="342900" indent="-342900">
              <a:spcBef>
                <a:spcPct val="20000"/>
              </a:spcBef>
            </a:pPr>
            <a:r>
              <a:rPr lang="ja-JP" sz="1400">
                <a:ea typeface="HG創英角ﾎﾟｯﾌﾟ体" pitchFamily="49" charset="-128"/>
              </a:rPr>
              <a:t>修正する必要がない　</a:t>
            </a:r>
          </a:p>
        </p:txBody>
      </p:sp>
      <p:grpSp>
        <p:nvGrpSpPr>
          <p:cNvPr id="18447" name="Group 15"/>
          <p:cNvGrpSpPr>
            <a:grpSpLocks/>
          </p:cNvGrpSpPr>
          <p:nvPr/>
        </p:nvGrpSpPr>
        <p:grpSpPr bwMode="auto">
          <a:xfrm>
            <a:off x="3060700" y="3860800"/>
            <a:ext cx="4752975" cy="1511300"/>
            <a:chOff x="0" y="0"/>
            <a:chExt cx="7484" cy="2380"/>
          </a:xfrm>
        </p:grpSpPr>
        <p:sp>
          <p:nvSpPr>
            <p:cNvPr id="18448" name="AutoShape 16"/>
            <p:cNvSpPr>
              <a:spLocks noChangeArrowheads="1"/>
            </p:cNvSpPr>
            <p:nvPr/>
          </p:nvSpPr>
          <p:spPr bwMode="auto">
            <a:xfrm>
              <a:off x="0" y="1814"/>
              <a:ext cx="2495" cy="544"/>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呼び出される側Ｘ</a:t>
              </a:r>
            </a:p>
          </p:txBody>
        </p:sp>
        <p:sp>
          <p:nvSpPr>
            <p:cNvPr id="18449" name="AutoShape 17"/>
            <p:cNvSpPr>
              <a:spLocks noChangeArrowheads="1"/>
            </p:cNvSpPr>
            <p:nvPr/>
          </p:nvSpPr>
          <p:spPr bwMode="auto">
            <a:xfrm>
              <a:off x="2607" y="1814"/>
              <a:ext cx="2381" cy="544"/>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呼び出される側Ｙ</a:t>
              </a:r>
            </a:p>
          </p:txBody>
        </p:sp>
        <p:sp>
          <p:nvSpPr>
            <p:cNvPr id="18450" name="AutoShape 18"/>
            <p:cNvSpPr>
              <a:spLocks noChangeArrowheads="1"/>
            </p:cNvSpPr>
            <p:nvPr/>
          </p:nvSpPr>
          <p:spPr bwMode="auto">
            <a:xfrm>
              <a:off x="5102" y="1814"/>
              <a:ext cx="2382" cy="566"/>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呼び出される側Ｚ</a:t>
              </a:r>
            </a:p>
          </p:txBody>
        </p:sp>
        <p:sp>
          <p:nvSpPr>
            <p:cNvPr id="18451" name="AutoShape 19"/>
            <p:cNvSpPr>
              <a:spLocks noChangeArrowheads="1"/>
            </p:cNvSpPr>
            <p:nvPr/>
          </p:nvSpPr>
          <p:spPr bwMode="auto">
            <a:xfrm rot="12600000">
              <a:off x="1587" y="454"/>
              <a:ext cx="764" cy="1326"/>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chemeClr val="accent2"/>
              </a:solidFill>
              <a:miter lim="800000"/>
              <a:headEnd/>
              <a:tailEnd/>
            </a:ln>
            <a:effectLst/>
          </p:spPr>
          <p:txBody>
            <a:bodyPr anchor="ctr"/>
            <a:lstStyle/>
            <a:p>
              <a:endParaRPr lang="ja-JP" altLang="en-US"/>
            </a:p>
          </p:txBody>
        </p:sp>
        <p:sp>
          <p:nvSpPr>
            <p:cNvPr id="18452" name="AutoShape 20"/>
            <p:cNvSpPr>
              <a:spLocks noChangeArrowheads="1"/>
            </p:cNvSpPr>
            <p:nvPr/>
          </p:nvSpPr>
          <p:spPr bwMode="auto">
            <a:xfrm flipV="1">
              <a:off x="3288" y="567"/>
              <a:ext cx="748" cy="1134"/>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chemeClr val="accent2"/>
              </a:solidFill>
              <a:miter lim="800000"/>
              <a:headEnd/>
              <a:tailEnd/>
            </a:ln>
            <a:effectLst/>
          </p:spPr>
          <p:txBody>
            <a:bodyPr anchor="ctr"/>
            <a:lstStyle/>
            <a:p>
              <a:endParaRPr lang="ja-JP" altLang="en-US"/>
            </a:p>
          </p:txBody>
        </p:sp>
        <p:sp>
          <p:nvSpPr>
            <p:cNvPr id="18453" name="AutoShape 21"/>
            <p:cNvSpPr>
              <a:spLocks noChangeArrowheads="1"/>
            </p:cNvSpPr>
            <p:nvPr/>
          </p:nvSpPr>
          <p:spPr bwMode="auto">
            <a:xfrm rot="19020000" flipV="1">
              <a:off x="4817" y="307"/>
              <a:ext cx="748" cy="1376"/>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8454" name="AutoShape 22"/>
            <p:cNvSpPr>
              <a:spLocks noChangeArrowheads="1"/>
            </p:cNvSpPr>
            <p:nvPr/>
          </p:nvSpPr>
          <p:spPr bwMode="auto">
            <a:xfrm>
              <a:off x="2268" y="0"/>
              <a:ext cx="2380" cy="544"/>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呼び出す側</a:t>
              </a:r>
            </a:p>
          </p:txBody>
        </p:sp>
      </p:grpSp>
      <p:sp>
        <p:nvSpPr>
          <p:cNvPr id="18455" name="Rectangle 23"/>
          <p:cNvSpPr>
            <a:spLocks noChangeArrowheads="1"/>
          </p:cNvSpPr>
          <p:nvPr/>
        </p:nvSpPr>
        <p:spPr bwMode="auto">
          <a:xfrm>
            <a:off x="828675" y="5445125"/>
            <a:ext cx="7559675" cy="431800"/>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オーバーライド</a:t>
            </a:r>
            <a:r>
              <a:rPr lang="ja-JP" altLang="ja-JP" sz="2400">
                <a:solidFill>
                  <a:schemeClr val="accent2"/>
                </a:solidFill>
                <a:ea typeface="HG創英角ﾎﾟｯﾌﾟ体" pitchFamily="49" charset="-128"/>
              </a:rPr>
              <a:t>(</a:t>
            </a:r>
            <a:r>
              <a:rPr lang="ja-JP" sz="2400">
                <a:solidFill>
                  <a:schemeClr val="accent2"/>
                </a:solidFill>
                <a:ea typeface="HG創英角ﾎﾟｯﾌﾟ体" pitchFamily="49" charset="-128"/>
              </a:rPr>
              <a:t>再定義</a:t>
            </a:r>
            <a:r>
              <a:rPr lang="ja-JP" altLang="ja-JP" sz="2400">
                <a:solidFill>
                  <a:schemeClr val="accent2"/>
                </a:solidFill>
                <a:ea typeface="HG創英角ﾎﾟｯﾌﾟ体" pitchFamily="49" charset="-128"/>
              </a:rPr>
              <a:t>)</a:t>
            </a:r>
            <a:r>
              <a:rPr lang="ja-JP" sz="2400">
                <a:solidFill>
                  <a:schemeClr val="accent2"/>
                </a:solidFill>
                <a:ea typeface="HG創英角ﾎﾟｯﾌﾟ体" pitchFamily="49" charset="-128"/>
              </a:rPr>
              <a:t>によって、中身を書き換える。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8444"/>
                                        </p:tgtEl>
                                        <p:attrNameLst>
                                          <p:attrName>style.visibility</p:attrName>
                                        </p:attrNameLst>
                                      </p:cBhvr>
                                      <p:to>
                                        <p:strVal val="visible"/>
                                      </p:to>
                                    </p:set>
                                    <p:animEffect transition="in" filter="box(in)">
                                      <p:cBhvr>
                                        <p:cTn id="7" dur="500"/>
                                        <p:tgtEl>
                                          <p:spTgt spid="1844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8446"/>
                                        </p:tgtEl>
                                        <p:attrNameLst>
                                          <p:attrName>style.visibility</p:attrName>
                                        </p:attrNameLst>
                                      </p:cBhvr>
                                      <p:to>
                                        <p:strVal val="visible"/>
                                      </p:to>
                                    </p:set>
                                    <p:animEffect transition="in" filter="box(in)">
                                      <p:cBhvr>
                                        <p:cTn id="10" dur="500"/>
                                        <p:tgtEl>
                                          <p:spTgt spid="18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4" grpId="0" bldLvl="0" autoUpdateAnimBg="0"/>
      <p:bldP spid="18446" grpId="0" bldLvl="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WordArt 2" descr="ドラえもんの世界をオブジェクト指向で"/>
          <p:cNvSpPr>
            <a:spLocks noChangeArrowheads="1" noChangeShapeType="1"/>
          </p:cNvSpPr>
          <p:nvPr/>
        </p:nvSpPr>
        <p:spPr bwMode="auto">
          <a:xfrm>
            <a:off x="2124075" y="836613"/>
            <a:ext cx="4681538"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前処理・本処理・後処理</a:t>
            </a:r>
          </a:p>
        </p:txBody>
      </p:sp>
      <p:grpSp>
        <p:nvGrpSpPr>
          <p:cNvPr id="19459" name="Group 3"/>
          <p:cNvGrpSpPr>
            <a:grpSpLocks/>
          </p:cNvGrpSpPr>
          <p:nvPr/>
        </p:nvGrpSpPr>
        <p:grpSpPr bwMode="auto">
          <a:xfrm>
            <a:off x="971550" y="2420938"/>
            <a:ext cx="1655763" cy="2938462"/>
            <a:chOff x="0" y="0"/>
            <a:chExt cx="2608" cy="4626"/>
          </a:xfrm>
        </p:grpSpPr>
        <p:sp>
          <p:nvSpPr>
            <p:cNvPr id="19460" name="AutoShape 4"/>
            <p:cNvSpPr>
              <a:spLocks noChangeArrowheads="1"/>
            </p:cNvSpPr>
            <p:nvPr/>
          </p:nvSpPr>
          <p:spPr bwMode="auto">
            <a:xfrm>
              <a:off x="340" y="1360"/>
              <a:ext cx="1872"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前処理</a:t>
              </a:r>
            </a:p>
          </p:txBody>
        </p:sp>
        <p:sp>
          <p:nvSpPr>
            <p:cNvPr id="19461" name="AutoShape 5"/>
            <p:cNvSpPr>
              <a:spLocks noChangeArrowheads="1"/>
            </p:cNvSpPr>
            <p:nvPr/>
          </p:nvSpPr>
          <p:spPr bwMode="auto">
            <a:xfrm>
              <a:off x="0" y="0"/>
              <a:ext cx="2608"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アクション</a:t>
              </a:r>
            </a:p>
          </p:txBody>
        </p:sp>
        <p:sp>
          <p:nvSpPr>
            <p:cNvPr id="19462" name="AutoShape 6"/>
            <p:cNvSpPr>
              <a:spLocks noChangeArrowheads="1"/>
            </p:cNvSpPr>
            <p:nvPr/>
          </p:nvSpPr>
          <p:spPr bwMode="auto">
            <a:xfrm>
              <a:off x="340" y="2721"/>
              <a:ext cx="1872"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本処理</a:t>
              </a:r>
            </a:p>
          </p:txBody>
        </p:sp>
        <p:sp>
          <p:nvSpPr>
            <p:cNvPr id="19463" name="AutoShape 7"/>
            <p:cNvSpPr>
              <a:spLocks noChangeArrowheads="1"/>
            </p:cNvSpPr>
            <p:nvPr/>
          </p:nvSpPr>
          <p:spPr bwMode="auto">
            <a:xfrm>
              <a:off x="340" y="4082"/>
              <a:ext cx="1872" cy="544"/>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後処理</a:t>
              </a:r>
            </a:p>
          </p:txBody>
        </p:sp>
        <p:sp>
          <p:nvSpPr>
            <p:cNvPr id="19464" name="AutoShape 8"/>
            <p:cNvSpPr>
              <a:spLocks noChangeArrowheads="1"/>
            </p:cNvSpPr>
            <p:nvPr/>
          </p:nvSpPr>
          <p:spPr bwMode="auto">
            <a:xfrm>
              <a:off x="907" y="567"/>
              <a:ext cx="680" cy="790"/>
            </a:xfrm>
            <a:prstGeom prst="downArrow">
              <a:avLst>
                <a:gd name="adj1" fmla="val 42056"/>
                <a:gd name="adj2" fmla="val 39963"/>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65" name="AutoShape 9"/>
            <p:cNvSpPr>
              <a:spLocks noChangeArrowheads="1"/>
            </p:cNvSpPr>
            <p:nvPr/>
          </p:nvSpPr>
          <p:spPr bwMode="auto">
            <a:xfrm>
              <a:off x="907" y="1927"/>
              <a:ext cx="680" cy="790"/>
            </a:xfrm>
            <a:prstGeom prst="downArrow">
              <a:avLst>
                <a:gd name="adj1" fmla="val 42056"/>
                <a:gd name="adj2" fmla="val 39963"/>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66" name="AutoShape 10"/>
            <p:cNvSpPr>
              <a:spLocks noChangeArrowheads="1"/>
            </p:cNvSpPr>
            <p:nvPr/>
          </p:nvSpPr>
          <p:spPr bwMode="auto">
            <a:xfrm>
              <a:off x="907" y="3288"/>
              <a:ext cx="680" cy="790"/>
            </a:xfrm>
            <a:prstGeom prst="downArrow">
              <a:avLst>
                <a:gd name="adj1" fmla="val 42056"/>
                <a:gd name="adj2" fmla="val 39963"/>
              </a:avLst>
            </a:prstGeom>
            <a:solidFill>
              <a:srgbClr val="99CCFF"/>
            </a:solidFill>
            <a:ln w="9525" cap="flat" cmpd="sng">
              <a:solidFill>
                <a:srgbClr val="333399"/>
              </a:solidFill>
              <a:miter lim="800000"/>
              <a:headEnd/>
              <a:tailEnd/>
            </a:ln>
            <a:effectLst/>
          </p:spPr>
          <p:txBody>
            <a:bodyPr anchor="ctr"/>
            <a:lstStyle/>
            <a:p>
              <a:endParaRPr lang="ja-JP" altLang="en-US"/>
            </a:p>
          </p:txBody>
        </p:sp>
      </p:grpSp>
      <p:sp>
        <p:nvSpPr>
          <p:cNvPr id="19467" name="Text Box 11"/>
          <p:cNvSpPr txBox="1">
            <a:spLocks noChangeArrowheads="1"/>
          </p:cNvSpPr>
          <p:nvPr/>
        </p:nvSpPr>
        <p:spPr bwMode="auto">
          <a:xfrm>
            <a:off x="971550" y="1917700"/>
            <a:ext cx="1706563" cy="395288"/>
          </a:xfrm>
          <a:prstGeom prst="rect">
            <a:avLst/>
          </a:prstGeom>
          <a:noFill/>
          <a:ln w="9525">
            <a:noFill/>
            <a:miter lim="800000"/>
            <a:headEnd/>
            <a:tailEnd/>
          </a:ln>
          <a:effectLst/>
        </p:spPr>
        <p:txBody>
          <a:bodyPr wrap="none" anchor="ctr">
            <a:spAutoFit/>
          </a:bodyPr>
          <a:lstStyle/>
          <a:p>
            <a:pPr algn="ctr"/>
            <a:r>
              <a:rPr lang="ja-JP" sz="2000">
                <a:ea typeface="HG創英角ﾎﾟｯﾌﾟ体" pitchFamily="49" charset="-128"/>
              </a:rPr>
              <a:t>基本の考え方</a:t>
            </a:r>
          </a:p>
        </p:txBody>
      </p:sp>
      <p:sp>
        <p:nvSpPr>
          <p:cNvPr id="19468" name="AutoShape 12"/>
          <p:cNvSpPr>
            <a:spLocks noChangeArrowheads="1"/>
          </p:cNvSpPr>
          <p:nvPr/>
        </p:nvSpPr>
        <p:spPr bwMode="auto">
          <a:xfrm>
            <a:off x="4140200" y="3357563"/>
            <a:ext cx="1189038" cy="344487"/>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前処理</a:t>
            </a:r>
          </a:p>
        </p:txBody>
      </p:sp>
      <p:sp>
        <p:nvSpPr>
          <p:cNvPr id="19469" name="AutoShape 13"/>
          <p:cNvSpPr>
            <a:spLocks noChangeArrowheads="1"/>
          </p:cNvSpPr>
          <p:nvPr/>
        </p:nvSpPr>
        <p:spPr bwMode="auto">
          <a:xfrm>
            <a:off x="3851275" y="1917700"/>
            <a:ext cx="1657350" cy="344488"/>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更新アクション</a:t>
            </a:r>
          </a:p>
        </p:txBody>
      </p:sp>
      <p:sp>
        <p:nvSpPr>
          <p:cNvPr id="19470" name="AutoShape 14"/>
          <p:cNvSpPr>
            <a:spLocks noChangeArrowheads="1"/>
          </p:cNvSpPr>
          <p:nvPr/>
        </p:nvSpPr>
        <p:spPr bwMode="auto">
          <a:xfrm>
            <a:off x="4140200" y="4076700"/>
            <a:ext cx="1189038" cy="346075"/>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本処理</a:t>
            </a:r>
          </a:p>
        </p:txBody>
      </p:sp>
      <p:sp>
        <p:nvSpPr>
          <p:cNvPr id="19471" name="AutoShape 15"/>
          <p:cNvSpPr>
            <a:spLocks noChangeArrowheads="1"/>
          </p:cNvSpPr>
          <p:nvPr/>
        </p:nvSpPr>
        <p:spPr bwMode="auto">
          <a:xfrm>
            <a:off x="4140200" y="4868863"/>
            <a:ext cx="1189038" cy="346075"/>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後処理</a:t>
            </a:r>
          </a:p>
        </p:txBody>
      </p:sp>
      <p:sp>
        <p:nvSpPr>
          <p:cNvPr id="19472" name="AutoShape 16"/>
          <p:cNvSpPr>
            <a:spLocks noChangeArrowheads="1"/>
          </p:cNvSpPr>
          <p:nvPr/>
        </p:nvSpPr>
        <p:spPr bwMode="auto">
          <a:xfrm>
            <a:off x="4500563" y="2276475"/>
            <a:ext cx="431800" cy="360363"/>
          </a:xfrm>
          <a:prstGeom prst="downArrow">
            <a:avLst>
              <a:gd name="adj1" fmla="val 42056"/>
              <a:gd name="adj2" fmla="val 34398"/>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73" name="AutoShape 17"/>
          <p:cNvSpPr>
            <a:spLocks noChangeArrowheads="1"/>
          </p:cNvSpPr>
          <p:nvPr/>
        </p:nvSpPr>
        <p:spPr bwMode="auto">
          <a:xfrm>
            <a:off x="4500563" y="3717925"/>
            <a:ext cx="431800" cy="360363"/>
          </a:xfrm>
          <a:prstGeom prst="downArrow">
            <a:avLst>
              <a:gd name="adj1" fmla="val 42056"/>
              <a:gd name="adj2" fmla="val 34398"/>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74" name="AutoShape 18"/>
          <p:cNvSpPr>
            <a:spLocks noChangeArrowheads="1"/>
          </p:cNvSpPr>
          <p:nvPr/>
        </p:nvSpPr>
        <p:spPr bwMode="auto">
          <a:xfrm>
            <a:off x="4500563" y="4437063"/>
            <a:ext cx="431800" cy="431800"/>
          </a:xfrm>
          <a:prstGeom prst="downArrow">
            <a:avLst>
              <a:gd name="adj1" fmla="val 42056"/>
              <a:gd name="adj2" fmla="val 34398"/>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75" name="AutoShape 19"/>
          <p:cNvSpPr>
            <a:spLocks noChangeArrowheads="1"/>
          </p:cNvSpPr>
          <p:nvPr/>
        </p:nvSpPr>
        <p:spPr bwMode="auto">
          <a:xfrm>
            <a:off x="3995738" y="2636838"/>
            <a:ext cx="1370012" cy="346075"/>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全入力チェック</a:t>
            </a:r>
          </a:p>
        </p:txBody>
      </p:sp>
      <p:sp>
        <p:nvSpPr>
          <p:cNvPr id="19476" name="AutoShape 20"/>
          <p:cNvSpPr>
            <a:spLocks noChangeArrowheads="1"/>
          </p:cNvSpPr>
          <p:nvPr/>
        </p:nvSpPr>
        <p:spPr bwMode="auto">
          <a:xfrm>
            <a:off x="4500563" y="2997200"/>
            <a:ext cx="431800" cy="360363"/>
          </a:xfrm>
          <a:prstGeom prst="downArrow">
            <a:avLst>
              <a:gd name="adj1" fmla="val 42056"/>
              <a:gd name="adj2" fmla="val 34398"/>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77" name="AutoShape 21"/>
          <p:cNvSpPr>
            <a:spLocks noChangeArrowheads="1"/>
          </p:cNvSpPr>
          <p:nvPr/>
        </p:nvSpPr>
        <p:spPr bwMode="auto">
          <a:xfrm>
            <a:off x="4140200" y="5661025"/>
            <a:ext cx="1189038" cy="346075"/>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初期化処理</a:t>
            </a:r>
          </a:p>
        </p:txBody>
      </p:sp>
      <p:sp>
        <p:nvSpPr>
          <p:cNvPr id="19478" name="AutoShape 22"/>
          <p:cNvSpPr>
            <a:spLocks noChangeArrowheads="1"/>
          </p:cNvSpPr>
          <p:nvPr/>
        </p:nvSpPr>
        <p:spPr bwMode="auto">
          <a:xfrm>
            <a:off x="4500563" y="5229225"/>
            <a:ext cx="431800" cy="431800"/>
          </a:xfrm>
          <a:prstGeom prst="downArrow">
            <a:avLst>
              <a:gd name="adj1" fmla="val 42056"/>
              <a:gd name="adj2" fmla="val 34398"/>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19479" name="Rectangle 23"/>
          <p:cNvSpPr>
            <a:spLocks noChangeArrowheads="1"/>
          </p:cNvSpPr>
          <p:nvPr/>
        </p:nvSpPr>
        <p:spPr bwMode="auto">
          <a:xfrm>
            <a:off x="5435600" y="3213100"/>
            <a:ext cx="2447925" cy="503238"/>
          </a:xfrm>
          <a:prstGeom prst="rect">
            <a:avLst/>
          </a:prstGeom>
          <a:noFill/>
          <a:ln w="9525">
            <a:noFill/>
            <a:miter lim="800000"/>
            <a:headEnd/>
            <a:tailEnd/>
          </a:ln>
          <a:effectLst/>
        </p:spPr>
        <p:txBody>
          <a:bodyPr/>
          <a:lstStyle/>
          <a:p>
            <a:pPr marL="342900" indent="-342900">
              <a:spcBef>
                <a:spcPct val="20000"/>
              </a:spcBef>
            </a:pPr>
            <a:r>
              <a:rPr lang="ja-JP" sz="1200">
                <a:ea typeface="HG創英角ﾎﾟｯﾌﾟ体" pitchFamily="49" charset="-128"/>
              </a:rPr>
              <a:t>確認メッセージを出力</a:t>
            </a:r>
          </a:p>
          <a:p>
            <a:pPr marL="342900" indent="-342900">
              <a:spcBef>
                <a:spcPct val="20000"/>
              </a:spcBef>
            </a:pPr>
            <a:r>
              <a:rPr lang="ja-JP" sz="1200">
                <a:ea typeface="HG創英角ﾎﾟｯﾌﾟ体" pitchFamily="49" charset="-128"/>
              </a:rPr>
              <a:t>登録します。よろしいですか？</a:t>
            </a:r>
          </a:p>
        </p:txBody>
      </p:sp>
      <p:sp>
        <p:nvSpPr>
          <p:cNvPr id="19480" name="Rectangle 24"/>
          <p:cNvSpPr>
            <a:spLocks noChangeArrowheads="1"/>
          </p:cNvSpPr>
          <p:nvPr/>
        </p:nvSpPr>
        <p:spPr bwMode="auto">
          <a:xfrm>
            <a:off x="5435600" y="4797425"/>
            <a:ext cx="1873250" cy="430213"/>
          </a:xfrm>
          <a:prstGeom prst="rect">
            <a:avLst/>
          </a:prstGeom>
          <a:noFill/>
          <a:ln w="9525">
            <a:noFill/>
            <a:miter lim="800000"/>
            <a:headEnd/>
            <a:tailEnd/>
          </a:ln>
          <a:effectLst/>
        </p:spPr>
        <p:txBody>
          <a:bodyPr/>
          <a:lstStyle/>
          <a:p>
            <a:pPr marL="342900" indent="-342900">
              <a:spcBef>
                <a:spcPct val="20000"/>
              </a:spcBef>
            </a:pPr>
            <a:r>
              <a:rPr lang="ja-JP" sz="1200">
                <a:ea typeface="HG創英角ﾎﾟｯﾌﾟ体" pitchFamily="49" charset="-128"/>
              </a:rPr>
              <a:t>完了メッセージを出力</a:t>
            </a:r>
          </a:p>
          <a:p>
            <a:pPr marL="342900" indent="-342900">
              <a:spcBef>
                <a:spcPct val="20000"/>
              </a:spcBef>
            </a:pPr>
            <a:r>
              <a:rPr lang="ja-JP" sz="1200">
                <a:ea typeface="HG創英角ﾎﾟｯﾌﾟ体" pitchFamily="49" charset="-128"/>
              </a:rPr>
              <a:t>登録が完了しました。</a:t>
            </a:r>
          </a:p>
        </p:txBody>
      </p:sp>
      <p:sp>
        <p:nvSpPr>
          <p:cNvPr id="19481" name="Line 25"/>
          <p:cNvSpPr>
            <a:spLocks noChangeShapeType="1"/>
          </p:cNvSpPr>
          <p:nvPr/>
        </p:nvSpPr>
        <p:spPr bwMode="auto">
          <a:xfrm>
            <a:off x="5076825" y="3860800"/>
            <a:ext cx="719138" cy="1588"/>
          </a:xfrm>
          <a:prstGeom prst="line">
            <a:avLst/>
          </a:prstGeom>
          <a:noFill/>
          <a:ln w="19050" cap="flat" cmpd="sng">
            <a:solidFill>
              <a:schemeClr val="tx1"/>
            </a:solidFill>
            <a:round/>
            <a:headEnd/>
            <a:tailEnd type="triangle" w="lg" len="med"/>
          </a:ln>
          <a:effectLst/>
        </p:spPr>
        <p:txBody>
          <a:bodyPr/>
          <a:lstStyle/>
          <a:p>
            <a:endParaRPr lang="ja-JP" altLang="en-US"/>
          </a:p>
        </p:txBody>
      </p:sp>
      <p:sp>
        <p:nvSpPr>
          <p:cNvPr id="19482" name="Rectangle 26"/>
          <p:cNvSpPr>
            <a:spLocks noChangeArrowheads="1"/>
          </p:cNvSpPr>
          <p:nvPr/>
        </p:nvSpPr>
        <p:spPr bwMode="auto">
          <a:xfrm>
            <a:off x="5795963" y="3717925"/>
            <a:ext cx="1873250" cy="215900"/>
          </a:xfrm>
          <a:prstGeom prst="rect">
            <a:avLst/>
          </a:prstGeom>
          <a:noFill/>
          <a:ln w="9525">
            <a:noFill/>
            <a:miter lim="800000"/>
            <a:headEnd/>
            <a:tailEnd/>
          </a:ln>
          <a:effectLst/>
        </p:spPr>
        <p:txBody>
          <a:bodyPr/>
          <a:lstStyle/>
          <a:p>
            <a:pPr marL="342900" indent="-342900">
              <a:spcBef>
                <a:spcPct val="20000"/>
              </a:spcBef>
            </a:pPr>
            <a:r>
              <a:rPr lang="ja-JP" sz="1200">
                <a:solidFill>
                  <a:srgbClr val="006600"/>
                </a:solidFill>
                <a:ea typeface="HG創英角ﾎﾟｯﾌﾟ体" pitchFamily="49" charset="-128"/>
              </a:rPr>
              <a:t>トランザクション開始</a:t>
            </a:r>
          </a:p>
        </p:txBody>
      </p:sp>
      <p:sp>
        <p:nvSpPr>
          <p:cNvPr id="19483" name="Line 27"/>
          <p:cNvSpPr>
            <a:spLocks noChangeShapeType="1"/>
          </p:cNvSpPr>
          <p:nvPr/>
        </p:nvSpPr>
        <p:spPr bwMode="auto">
          <a:xfrm>
            <a:off x="5076825" y="4581525"/>
            <a:ext cx="719138" cy="0"/>
          </a:xfrm>
          <a:prstGeom prst="line">
            <a:avLst/>
          </a:prstGeom>
          <a:noFill/>
          <a:ln w="19050" cap="flat" cmpd="sng">
            <a:solidFill>
              <a:schemeClr val="tx1"/>
            </a:solidFill>
            <a:round/>
            <a:headEnd/>
            <a:tailEnd type="triangle" w="lg" len="med"/>
          </a:ln>
          <a:effectLst/>
        </p:spPr>
        <p:txBody>
          <a:bodyPr/>
          <a:lstStyle/>
          <a:p>
            <a:endParaRPr lang="ja-JP" altLang="en-US"/>
          </a:p>
        </p:txBody>
      </p:sp>
      <p:sp>
        <p:nvSpPr>
          <p:cNvPr id="19484" name="Rectangle 28"/>
          <p:cNvSpPr>
            <a:spLocks noChangeArrowheads="1"/>
          </p:cNvSpPr>
          <p:nvPr/>
        </p:nvSpPr>
        <p:spPr bwMode="auto">
          <a:xfrm>
            <a:off x="5795963" y="4292600"/>
            <a:ext cx="1873250" cy="433388"/>
          </a:xfrm>
          <a:prstGeom prst="rect">
            <a:avLst/>
          </a:prstGeom>
          <a:noFill/>
          <a:ln w="9525">
            <a:noFill/>
            <a:miter lim="800000"/>
            <a:headEnd/>
            <a:tailEnd/>
          </a:ln>
          <a:effectLst/>
        </p:spPr>
        <p:txBody>
          <a:bodyPr/>
          <a:lstStyle/>
          <a:p>
            <a:pPr marL="342900" indent="-342900">
              <a:spcBef>
                <a:spcPct val="20000"/>
              </a:spcBef>
            </a:pPr>
            <a:r>
              <a:rPr lang="ja-JP" sz="1200">
                <a:solidFill>
                  <a:srgbClr val="006600"/>
                </a:solidFill>
                <a:ea typeface="HG創英角ﾎﾟｯﾌﾟ体" pitchFamily="49" charset="-128"/>
              </a:rPr>
              <a:t>正常ならコミット</a:t>
            </a:r>
          </a:p>
          <a:p>
            <a:pPr marL="342900" indent="-342900">
              <a:spcBef>
                <a:spcPct val="20000"/>
              </a:spcBef>
            </a:pPr>
            <a:r>
              <a:rPr lang="ja-JP" sz="1200">
                <a:solidFill>
                  <a:srgbClr val="006600"/>
                </a:solidFill>
                <a:ea typeface="HG創英角ﾎﾟｯﾌﾟ体" pitchFamily="49" charset="-128"/>
              </a:rPr>
              <a:t>異常ならロールバック</a:t>
            </a:r>
          </a:p>
        </p:txBody>
      </p:sp>
      <p:sp>
        <p:nvSpPr>
          <p:cNvPr id="19485" name="Rectangle 29"/>
          <p:cNvSpPr>
            <a:spLocks noChangeArrowheads="1"/>
          </p:cNvSpPr>
          <p:nvPr/>
        </p:nvSpPr>
        <p:spPr bwMode="auto">
          <a:xfrm>
            <a:off x="5651500" y="2205038"/>
            <a:ext cx="2447925" cy="503237"/>
          </a:xfrm>
          <a:prstGeom prst="rect">
            <a:avLst/>
          </a:prstGeom>
          <a:noFill/>
          <a:ln w="9525">
            <a:noFill/>
            <a:miter lim="800000"/>
            <a:headEnd/>
            <a:tailEnd/>
          </a:ln>
          <a:effectLst/>
        </p:spPr>
        <p:txBody>
          <a:bodyPr/>
          <a:lstStyle/>
          <a:p>
            <a:pPr marL="342900" indent="-342900">
              <a:spcBef>
                <a:spcPct val="20000"/>
              </a:spcBef>
            </a:pPr>
            <a:r>
              <a:rPr lang="ja-JP" sz="1200">
                <a:solidFill>
                  <a:srgbClr val="0000FF"/>
                </a:solidFill>
                <a:ea typeface="HG創英角ﾎﾟｯﾌﾟ体" pitchFamily="49" charset="-128"/>
              </a:rPr>
              <a:t>各処理で異常なら次の処理へは</a:t>
            </a:r>
          </a:p>
          <a:p>
            <a:pPr marL="342900" indent="-342900">
              <a:spcBef>
                <a:spcPct val="20000"/>
              </a:spcBef>
            </a:pPr>
            <a:r>
              <a:rPr lang="ja-JP" sz="1200">
                <a:solidFill>
                  <a:srgbClr val="0000FF"/>
                </a:solidFill>
                <a:ea typeface="HG創英角ﾎﾟｯﾌﾟ体" pitchFamily="49" charset="-128"/>
              </a:rPr>
              <a:t>進まないで、処理を抜ける。</a:t>
            </a:r>
          </a:p>
        </p:txBody>
      </p:sp>
      <p:sp>
        <p:nvSpPr>
          <p:cNvPr id="19486" name="Text Box 30"/>
          <p:cNvSpPr txBox="1">
            <a:spLocks noChangeArrowheads="1"/>
          </p:cNvSpPr>
          <p:nvPr/>
        </p:nvSpPr>
        <p:spPr bwMode="auto">
          <a:xfrm>
            <a:off x="3348038" y="1701800"/>
            <a:ext cx="436562" cy="395288"/>
          </a:xfrm>
          <a:prstGeom prst="rect">
            <a:avLst/>
          </a:prstGeom>
          <a:noFill/>
          <a:ln w="9525">
            <a:noFill/>
            <a:miter lim="800000"/>
            <a:headEnd/>
            <a:tailEnd/>
          </a:ln>
          <a:effectLst/>
        </p:spPr>
        <p:txBody>
          <a:bodyPr wrap="none" anchor="ctr">
            <a:spAutoFit/>
          </a:bodyPr>
          <a:lstStyle/>
          <a:p>
            <a:pPr algn="ctr"/>
            <a:r>
              <a:rPr lang="ja-JP" sz="2000">
                <a:ea typeface="HG創英角ﾎﾟｯﾌﾟ体" pitchFamily="49" charset="-128"/>
              </a:rPr>
              <a:t>例</a:t>
            </a:r>
          </a:p>
        </p:txBody>
      </p:sp>
      <p:sp>
        <p:nvSpPr>
          <p:cNvPr id="19487" name="Rectangle 31"/>
          <p:cNvSpPr>
            <a:spLocks noChangeArrowheads="1"/>
          </p:cNvSpPr>
          <p:nvPr/>
        </p:nvSpPr>
        <p:spPr bwMode="auto">
          <a:xfrm>
            <a:off x="755650" y="5518150"/>
            <a:ext cx="2736850" cy="504825"/>
          </a:xfrm>
          <a:prstGeom prst="rect">
            <a:avLst/>
          </a:prstGeom>
          <a:noFill/>
          <a:ln w="9525">
            <a:noFill/>
            <a:miter lim="800000"/>
            <a:headEnd/>
            <a:tailEnd/>
          </a:ln>
          <a:effectLst/>
        </p:spPr>
        <p:txBody>
          <a:bodyPr/>
          <a:lstStyle/>
          <a:p>
            <a:pPr marL="342900" indent="-342900">
              <a:spcBef>
                <a:spcPct val="20000"/>
              </a:spcBef>
            </a:pPr>
            <a:r>
              <a:rPr lang="ja-JP" sz="1200">
                <a:solidFill>
                  <a:srgbClr val="FF3300"/>
                </a:solidFill>
                <a:ea typeface="HG創英角ﾎﾟｯﾌﾟ体" pitchFamily="49" charset="-128"/>
              </a:rPr>
              <a:t>継承元フォームにある程度記述し</a:t>
            </a:r>
          </a:p>
          <a:p>
            <a:pPr marL="342900" indent="-342900">
              <a:spcBef>
                <a:spcPct val="20000"/>
              </a:spcBef>
            </a:pPr>
            <a:r>
              <a:rPr lang="ja-JP" sz="1200">
                <a:solidFill>
                  <a:srgbClr val="FF3300"/>
                </a:solidFill>
                <a:ea typeface="HG創英角ﾎﾟｯﾌﾟ体" pitchFamily="49" charset="-128"/>
              </a:rPr>
              <a:t>必要なら、継承先にて書き換える。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9479"/>
                                        </p:tgtEl>
                                        <p:attrNameLst>
                                          <p:attrName>style.visibility</p:attrName>
                                        </p:attrNameLst>
                                      </p:cBhvr>
                                      <p:to>
                                        <p:strVal val="visible"/>
                                      </p:to>
                                    </p:set>
                                    <p:animEffect transition="in" filter="box(in)">
                                      <p:cBhvr>
                                        <p:cTn id="7" dur="500"/>
                                        <p:tgtEl>
                                          <p:spTgt spid="1947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9480"/>
                                        </p:tgtEl>
                                        <p:attrNameLst>
                                          <p:attrName>style.visibility</p:attrName>
                                        </p:attrNameLst>
                                      </p:cBhvr>
                                      <p:to>
                                        <p:strVal val="visible"/>
                                      </p:to>
                                    </p:set>
                                    <p:animEffect transition="in" filter="box(in)">
                                      <p:cBhvr>
                                        <p:cTn id="10" dur="500"/>
                                        <p:tgtEl>
                                          <p:spTgt spid="19480"/>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9482"/>
                                        </p:tgtEl>
                                        <p:attrNameLst>
                                          <p:attrName>style.visibility</p:attrName>
                                        </p:attrNameLst>
                                      </p:cBhvr>
                                      <p:to>
                                        <p:strVal val="visible"/>
                                      </p:to>
                                    </p:set>
                                    <p:animEffect transition="in" filter="box(in)">
                                      <p:cBhvr>
                                        <p:cTn id="13" dur="500"/>
                                        <p:tgtEl>
                                          <p:spTgt spid="19482"/>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9484"/>
                                        </p:tgtEl>
                                        <p:attrNameLst>
                                          <p:attrName>style.visibility</p:attrName>
                                        </p:attrNameLst>
                                      </p:cBhvr>
                                      <p:to>
                                        <p:strVal val="visible"/>
                                      </p:to>
                                    </p:set>
                                    <p:animEffect transition="in" filter="box(in)">
                                      <p:cBhvr>
                                        <p:cTn id="16" dur="500"/>
                                        <p:tgtEl>
                                          <p:spTgt spid="19484"/>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9485"/>
                                        </p:tgtEl>
                                        <p:attrNameLst>
                                          <p:attrName>style.visibility</p:attrName>
                                        </p:attrNameLst>
                                      </p:cBhvr>
                                      <p:to>
                                        <p:strVal val="visible"/>
                                      </p:to>
                                    </p:set>
                                    <p:animEffect transition="in" filter="box(in)">
                                      <p:cBhvr>
                                        <p:cTn id="19" dur="500"/>
                                        <p:tgtEl>
                                          <p:spTgt spid="19485"/>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9487"/>
                                        </p:tgtEl>
                                        <p:attrNameLst>
                                          <p:attrName>style.visibility</p:attrName>
                                        </p:attrNameLst>
                                      </p:cBhvr>
                                      <p:to>
                                        <p:strVal val="visible"/>
                                      </p:to>
                                    </p:set>
                                    <p:animEffect transition="in" filter="box(in)">
                                      <p:cBhvr>
                                        <p:cTn id="22" dur="500"/>
                                        <p:tgtEl>
                                          <p:spTgt spid="19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79" grpId="0" bldLvl="0" autoUpdateAnimBg="0"/>
      <p:bldP spid="19480" grpId="0" bldLvl="0" autoUpdateAnimBg="0"/>
      <p:bldP spid="19482" grpId="0" bldLvl="0" autoUpdateAnimBg="0"/>
      <p:bldP spid="19484" grpId="0" bldLvl="0" autoUpdateAnimBg="0"/>
      <p:bldP spid="19485" grpId="0" bldLvl="0" autoUpdateAnimBg="0"/>
      <p:bldP spid="19487" grpId="0" bldLvl="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WordArt 2" descr="ドラえもんの世界をオブジェクト指向で"/>
          <p:cNvSpPr>
            <a:spLocks noChangeArrowheads="1" noChangeShapeType="1"/>
          </p:cNvSpPr>
          <p:nvPr/>
        </p:nvSpPr>
        <p:spPr bwMode="auto">
          <a:xfrm>
            <a:off x="2124075" y="836613"/>
            <a:ext cx="482441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入力チェックの統一化</a:t>
            </a:r>
          </a:p>
        </p:txBody>
      </p:sp>
      <p:sp>
        <p:nvSpPr>
          <p:cNvPr id="20483" name="Rectangle 3"/>
          <p:cNvSpPr>
            <a:spLocks noChangeArrowheads="1"/>
          </p:cNvSpPr>
          <p:nvPr/>
        </p:nvSpPr>
        <p:spPr bwMode="auto">
          <a:xfrm>
            <a:off x="828675" y="1917700"/>
            <a:ext cx="7775575" cy="503238"/>
          </a:xfrm>
          <a:prstGeom prst="rect">
            <a:avLst/>
          </a:prstGeom>
          <a:noFill/>
          <a:ln w="9525">
            <a:noFill/>
            <a:miter lim="800000"/>
            <a:headEnd/>
            <a:tailEnd/>
          </a:ln>
          <a:effectLst/>
        </p:spPr>
        <p:txBody>
          <a:bodyPr/>
          <a:lstStyle/>
          <a:p>
            <a:pPr marL="342900" indent="-342900">
              <a:spcBef>
                <a:spcPct val="20000"/>
              </a:spcBef>
            </a:pPr>
            <a:r>
              <a:rPr lang="ja-JP" sz="1400">
                <a:ea typeface="HG創英角ﾎﾟｯﾌﾟ体" pitchFamily="49" charset="-128"/>
              </a:rPr>
              <a:t>・各入力コントロールの入力チェック処理を、統一の入力チェックメソッド</a:t>
            </a:r>
          </a:p>
          <a:p>
            <a:pPr marL="342900" indent="-342900">
              <a:spcBef>
                <a:spcPct val="20000"/>
              </a:spcBef>
            </a:pPr>
            <a:r>
              <a:rPr lang="ja-JP" sz="1400">
                <a:ea typeface="HG創英角ﾎﾟｯﾌﾟ体" pitchFamily="49" charset="-128"/>
              </a:rPr>
              <a:t>　</a:t>
            </a:r>
            <a:r>
              <a:rPr lang="ja-JP" sz="1400">
                <a:solidFill>
                  <a:srgbClr val="FF3300"/>
                </a:solidFill>
                <a:ea typeface="HG創英角ﾎﾟｯﾌﾟ体" pitchFamily="49" charset="-128"/>
              </a:rPr>
              <a:t>ＩｎｐｕｔＣｈｅｃｋ　</a:t>
            </a:r>
            <a:r>
              <a:rPr lang="ja-JP" sz="1400">
                <a:ea typeface="HG創英角ﾎﾟｯﾌﾟ体" pitchFamily="49" charset="-128"/>
              </a:rPr>
              <a:t>に統一する。</a:t>
            </a:r>
          </a:p>
        </p:txBody>
      </p:sp>
      <p:sp>
        <p:nvSpPr>
          <p:cNvPr id="20484" name="Rectangle 4"/>
          <p:cNvSpPr>
            <a:spLocks noChangeArrowheads="1"/>
          </p:cNvSpPr>
          <p:nvPr/>
        </p:nvSpPr>
        <p:spPr bwMode="auto">
          <a:xfrm>
            <a:off x="1044575" y="2420938"/>
            <a:ext cx="6551613" cy="431800"/>
          </a:xfrm>
          <a:prstGeom prst="rect">
            <a:avLst/>
          </a:prstGeom>
          <a:noFill/>
          <a:ln w="9525">
            <a:noFill/>
            <a:miter lim="800000"/>
            <a:headEnd/>
            <a:tailEnd/>
          </a:ln>
          <a:effectLst/>
        </p:spPr>
        <p:txBody>
          <a:bodyPr/>
          <a:lstStyle/>
          <a:p>
            <a:pPr marL="342900" indent="-342900">
              <a:spcBef>
                <a:spcPct val="20000"/>
              </a:spcBef>
            </a:pPr>
            <a:r>
              <a:rPr lang="ja-JP" sz="1200">
                <a:solidFill>
                  <a:srgbClr val="006600"/>
                </a:solidFill>
                <a:ea typeface="HG創英角ﾎﾟｯﾌﾟ体" pitchFamily="49" charset="-128"/>
              </a:rPr>
              <a:t>テキスト型、マスク型、数値専用型、日付型、コンボボックス型のＶａｌｉｄａｔｉｎｇ</a:t>
            </a:r>
          </a:p>
          <a:p>
            <a:pPr marL="342900" indent="-342900">
              <a:spcBef>
                <a:spcPct val="20000"/>
              </a:spcBef>
            </a:pPr>
            <a:r>
              <a:rPr lang="ja-JP" sz="1200">
                <a:solidFill>
                  <a:srgbClr val="006600"/>
                </a:solidFill>
                <a:ea typeface="HG創英角ﾎﾟｯﾌﾟ体" pitchFamily="49" charset="-128"/>
              </a:rPr>
              <a:t>チェックボックス型、ラジオボタン型のＣｈｅｃｋＣｈａｎｇｅｄ</a:t>
            </a:r>
          </a:p>
        </p:txBody>
      </p:sp>
      <p:sp>
        <p:nvSpPr>
          <p:cNvPr id="20485" name="AutoShape 5"/>
          <p:cNvSpPr>
            <a:spLocks noChangeArrowheads="1"/>
          </p:cNvSpPr>
          <p:nvPr/>
        </p:nvSpPr>
        <p:spPr bwMode="auto">
          <a:xfrm>
            <a:off x="1044575" y="3284538"/>
            <a:ext cx="2085975" cy="576262"/>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Ｅｎｔｅｒキー/Ｔａｂ</a:t>
            </a:r>
          </a:p>
          <a:p>
            <a:pPr algn="ctr"/>
            <a:r>
              <a:rPr lang="ja-JP" sz="1400">
                <a:ea typeface="HG創英角ﾎﾟｯﾌﾟ体" pitchFamily="49" charset="-128"/>
              </a:rPr>
              <a:t>移動で編集あり</a:t>
            </a:r>
          </a:p>
        </p:txBody>
      </p:sp>
      <p:sp>
        <p:nvSpPr>
          <p:cNvPr id="20486" name="AutoShape 6"/>
          <p:cNvSpPr>
            <a:spLocks noChangeArrowheads="1"/>
          </p:cNvSpPr>
          <p:nvPr/>
        </p:nvSpPr>
        <p:spPr bwMode="auto">
          <a:xfrm>
            <a:off x="3421063" y="3286125"/>
            <a:ext cx="2087562" cy="574675"/>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検索画面の戻りの</a:t>
            </a:r>
          </a:p>
          <a:p>
            <a:pPr algn="ctr"/>
            <a:r>
              <a:rPr lang="ja-JP" sz="1400">
                <a:ea typeface="HG創英角ﾎﾟｯﾌﾟ体" pitchFamily="49" charset="-128"/>
              </a:rPr>
              <a:t>タイミング</a:t>
            </a:r>
          </a:p>
        </p:txBody>
      </p:sp>
      <p:sp>
        <p:nvSpPr>
          <p:cNvPr id="20487" name="AutoShape 7"/>
          <p:cNvSpPr>
            <a:spLocks noChangeArrowheads="1"/>
          </p:cNvSpPr>
          <p:nvPr/>
        </p:nvSpPr>
        <p:spPr bwMode="auto">
          <a:xfrm>
            <a:off x="5797550" y="3284538"/>
            <a:ext cx="2087563" cy="576262"/>
          </a:xfrm>
          <a:prstGeom prst="roundRect">
            <a:avLst>
              <a:gd name="adj" fmla="val 16667"/>
            </a:avLst>
          </a:prstGeom>
          <a:solidFill>
            <a:srgbClr val="FFCC99"/>
          </a:solidFill>
          <a:ln w="9525" cap="flat" cmpd="sng">
            <a:solidFill>
              <a:srgbClr val="FF6600"/>
            </a:solidFill>
            <a:round/>
            <a:headEnd/>
            <a:tailEnd/>
          </a:ln>
          <a:effectLst/>
        </p:spPr>
        <p:txBody>
          <a:bodyPr wrap="none" anchor="ctr"/>
          <a:lstStyle/>
          <a:p>
            <a:pPr algn="ctr"/>
            <a:r>
              <a:rPr lang="ja-JP" sz="1400">
                <a:ea typeface="HG創英角ﾎﾟｯﾌﾟ体" pitchFamily="49" charset="-128"/>
              </a:rPr>
              <a:t>全入力チェック</a:t>
            </a:r>
            <a:endParaRPr lang="ja-JP"/>
          </a:p>
        </p:txBody>
      </p:sp>
      <p:sp>
        <p:nvSpPr>
          <p:cNvPr id="20488" name="AutoShape 8"/>
          <p:cNvSpPr>
            <a:spLocks noChangeArrowheads="1"/>
          </p:cNvSpPr>
          <p:nvPr/>
        </p:nvSpPr>
        <p:spPr bwMode="auto">
          <a:xfrm>
            <a:off x="2987675" y="4941888"/>
            <a:ext cx="2808288" cy="863600"/>
          </a:xfrm>
          <a:prstGeom prst="roundRect">
            <a:avLst>
              <a:gd name="adj" fmla="val 16667"/>
            </a:avLst>
          </a:prstGeom>
          <a:solidFill>
            <a:srgbClr val="CCFFCC"/>
          </a:solidFill>
          <a:ln w="9525" cap="flat" cmpd="sng">
            <a:solidFill>
              <a:srgbClr val="008000"/>
            </a:solidFill>
            <a:round/>
            <a:headEnd/>
            <a:tailEnd/>
          </a:ln>
          <a:effectLst/>
        </p:spPr>
        <p:txBody>
          <a:bodyPr wrap="none" anchor="ctr"/>
          <a:lstStyle/>
          <a:p>
            <a:pPr algn="ctr"/>
            <a:r>
              <a:rPr lang="ja-JP" sz="1400">
                <a:ea typeface="HG創英角ﾎﾟｯﾌﾟ体" pitchFamily="49" charset="-128"/>
              </a:rPr>
              <a:t>各入力コントロールの</a:t>
            </a:r>
          </a:p>
          <a:p>
            <a:pPr algn="ctr"/>
            <a:r>
              <a:rPr lang="ja-JP" sz="1400">
                <a:ea typeface="HG創英角ﾎﾟｯﾌﾟ体" pitchFamily="49" charset="-128"/>
              </a:rPr>
              <a:t>入力チェック</a:t>
            </a:r>
            <a:br>
              <a:rPr lang="ja-JP" sz="1400">
                <a:ea typeface="HG創英角ﾎﾟｯﾌﾟ体" pitchFamily="49" charset="-128"/>
              </a:rPr>
            </a:br>
            <a:r>
              <a:rPr lang="ja-JP">
                <a:solidFill>
                  <a:srgbClr val="FF3300"/>
                </a:solidFill>
                <a:ea typeface="HGP創英角ﾎﾟｯﾌﾟ体" pitchFamily="50" charset="-128"/>
              </a:rPr>
              <a:t>ＩｎｐｕｔＣｈｅｃｋ</a:t>
            </a:r>
          </a:p>
        </p:txBody>
      </p:sp>
      <p:sp>
        <p:nvSpPr>
          <p:cNvPr id="20489" name="Rectangle 9"/>
          <p:cNvSpPr>
            <a:spLocks noChangeArrowheads="1"/>
          </p:cNvSpPr>
          <p:nvPr/>
        </p:nvSpPr>
        <p:spPr bwMode="auto">
          <a:xfrm>
            <a:off x="5940425" y="5086350"/>
            <a:ext cx="1871663" cy="501650"/>
          </a:xfrm>
          <a:prstGeom prst="rect">
            <a:avLst/>
          </a:prstGeom>
          <a:noFill/>
          <a:ln w="9525">
            <a:noFill/>
            <a:miter lim="800000"/>
            <a:headEnd/>
            <a:tailEnd/>
          </a:ln>
          <a:effectLst/>
        </p:spPr>
        <p:txBody>
          <a:bodyPr/>
          <a:lstStyle/>
          <a:p>
            <a:pPr marL="342900" indent="-342900">
              <a:spcBef>
                <a:spcPct val="20000"/>
              </a:spcBef>
            </a:pPr>
            <a:r>
              <a:rPr lang="ja-JP" sz="1200">
                <a:solidFill>
                  <a:srgbClr val="0000FF"/>
                </a:solidFill>
                <a:ea typeface="HG創英角ﾎﾟｯﾌﾟ体" pitchFamily="49" charset="-128"/>
              </a:rPr>
              <a:t>継承先フォームにて</a:t>
            </a:r>
          </a:p>
          <a:p>
            <a:pPr marL="342900" indent="-342900">
              <a:spcBef>
                <a:spcPct val="20000"/>
              </a:spcBef>
            </a:pPr>
            <a:r>
              <a:rPr lang="ja-JP" sz="1200">
                <a:solidFill>
                  <a:srgbClr val="0000FF"/>
                </a:solidFill>
                <a:ea typeface="HG創英角ﾎﾟｯﾌﾟ体" pitchFamily="49" charset="-128"/>
              </a:rPr>
              <a:t>入力チェック処理を記述</a:t>
            </a:r>
          </a:p>
        </p:txBody>
      </p:sp>
      <p:sp>
        <p:nvSpPr>
          <p:cNvPr id="20490" name="AutoShape 10"/>
          <p:cNvSpPr>
            <a:spLocks noChangeArrowheads="1"/>
          </p:cNvSpPr>
          <p:nvPr/>
        </p:nvSpPr>
        <p:spPr bwMode="auto">
          <a:xfrm>
            <a:off x="4211638" y="3933825"/>
            <a:ext cx="431800" cy="865188"/>
          </a:xfrm>
          <a:prstGeom prst="downArrow">
            <a:avLst>
              <a:gd name="adj1" fmla="val 42056"/>
              <a:gd name="adj2" fmla="val 68923"/>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20491" name="AutoShape 11"/>
          <p:cNvSpPr>
            <a:spLocks noChangeArrowheads="1"/>
          </p:cNvSpPr>
          <p:nvPr/>
        </p:nvSpPr>
        <p:spPr bwMode="auto">
          <a:xfrm rot="19500000">
            <a:off x="2506663" y="3927475"/>
            <a:ext cx="431800" cy="1016000"/>
          </a:xfrm>
          <a:prstGeom prst="downArrow">
            <a:avLst>
              <a:gd name="adj1" fmla="val 42056"/>
              <a:gd name="adj2" fmla="val 80937"/>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20492" name="AutoShape 12"/>
          <p:cNvSpPr>
            <a:spLocks noChangeArrowheads="1"/>
          </p:cNvSpPr>
          <p:nvPr/>
        </p:nvSpPr>
        <p:spPr bwMode="auto">
          <a:xfrm rot="2040000">
            <a:off x="5867400" y="3933825"/>
            <a:ext cx="431800" cy="1016000"/>
          </a:xfrm>
          <a:prstGeom prst="downArrow">
            <a:avLst>
              <a:gd name="adj1" fmla="val 42056"/>
              <a:gd name="adj2" fmla="val 80937"/>
            </a:avLst>
          </a:prstGeom>
          <a:solidFill>
            <a:srgbClr val="99CCFF"/>
          </a:solidFill>
          <a:ln w="9525" cap="flat" cmpd="sng">
            <a:solidFill>
              <a:srgbClr val="333399"/>
            </a:solidFill>
            <a:miter lim="800000"/>
            <a:headEnd/>
            <a:tailEnd/>
          </a:ln>
          <a:effectLst/>
        </p:spPr>
        <p:txBody>
          <a:bodyPr anchor="ctr"/>
          <a:lstStyle/>
          <a:p>
            <a:endParaRPr lang="ja-JP" altLang="en-US"/>
          </a:p>
        </p:txBody>
      </p:sp>
      <p:sp>
        <p:nvSpPr>
          <p:cNvPr id="20493" name="Rectangle 13"/>
          <p:cNvSpPr>
            <a:spLocks noChangeArrowheads="1"/>
          </p:cNvSpPr>
          <p:nvPr/>
        </p:nvSpPr>
        <p:spPr bwMode="auto">
          <a:xfrm>
            <a:off x="900113" y="5086350"/>
            <a:ext cx="1871662" cy="501650"/>
          </a:xfrm>
          <a:prstGeom prst="rect">
            <a:avLst/>
          </a:prstGeom>
          <a:noFill/>
          <a:ln w="9525">
            <a:noFill/>
            <a:miter lim="800000"/>
            <a:headEnd/>
            <a:tailEnd/>
          </a:ln>
          <a:effectLst/>
        </p:spPr>
        <p:txBody>
          <a:bodyPr/>
          <a:lstStyle/>
          <a:p>
            <a:pPr marL="342900" indent="-342900">
              <a:spcBef>
                <a:spcPct val="20000"/>
              </a:spcBef>
            </a:pPr>
            <a:r>
              <a:rPr lang="ja-JP" sz="1200">
                <a:solidFill>
                  <a:srgbClr val="0000FF"/>
                </a:solidFill>
                <a:ea typeface="HG創英角ﾎﾟｯﾌﾟ体" pitchFamily="49" charset="-128"/>
              </a:rPr>
              <a:t>どこから呼ばれたのかは</a:t>
            </a:r>
          </a:p>
          <a:p>
            <a:pPr marL="342900" indent="-342900">
              <a:spcBef>
                <a:spcPct val="20000"/>
              </a:spcBef>
            </a:pPr>
            <a:r>
              <a:rPr lang="ja-JP" sz="1200">
                <a:solidFill>
                  <a:srgbClr val="0000FF"/>
                </a:solidFill>
                <a:ea typeface="HG創英角ﾎﾟｯﾌﾟ体" pitchFamily="49" charset="-128"/>
              </a:rPr>
              <a:t>引数で渡されてくる。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box(in)">
                                      <p:cBhvr>
                                        <p:cTn id="7" dur="500"/>
                                        <p:tgtEl>
                                          <p:spTgt spid="2048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0484"/>
                                        </p:tgtEl>
                                        <p:attrNameLst>
                                          <p:attrName>style.visibility</p:attrName>
                                        </p:attrNameLst>
                                      </p:cBhvr>
                                      <p:to>
                                        <p:strVal val="visible"/>
                                      </p:to>
                                    </p:set>
                                    <p:animEffect transition="in" filter="box(in)">
                                      <p:cBhvr>
                                        <p:cTn id="10" dur="500"/>
                                        <p:tgtEl>
                                          <p:spTgt spid="20484"/>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20489"/>
                                        </p:tgtEl>
                                        <p:attrNameLst>
                                          <p:attrName>style.visibility</p:attrName>
                                        </p:attrNameLst>
                                      </p:cBhvr>
                                      <p:to>
                                        <p:strVal val="visible"/>
                                      </p:to>
                                    </p:set>
                                    <p:animEffect transition="in" filter="box(in)">
                                      <p:cBhvr>
                                        <p:cTn id="13" dur="500"/>
                                        <p:tgtEl>
                                          <p:spTgt spid="20489"/>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20493"/>
                                        </p:tgtEl>
                                        <p:attrNameLst>
                                          <p:attrName>style.visibility</p:attrName>
                                        </p:attrNameLst>
                                      </p:cBhvr>
                                      <p:to>
                                        <p:strVal val="visible"/>
                                      </p:to>
                                    </p:set>
                                    <p:animEffect transition="in" filter="box(in)">
                                      <p:cBhvr>
                                        <p:cTn id="16" dur="500"/>
                                        <p:tgtEl>
                                          <p:spTgt spid="20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ldLvl="0" autoUpdateAnimBg="0"/>
      <p:bldP spid="20484" grpId="0" bldLvl="0" autoUpdateAnimBg="0"/>
      <p:bldP spid="20489" grpId="0" bldLvl="0" autoUpdateAnimBg="0"/>
      <p:bldP spid="20493" grpId="0" bldLvl="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WordArt 2" descr="ドラえもんの世界をオブジェクト指向で"/>
          <p:cNvSpPr>
            <a:spLocks noChangeArrowheads="1" noChangeShapeType="1"/>
          </p:cNvSpPr>
          <p:nvPr/>
        </p:nvSpPr>
        <p:spPr bwMode="auto">
          <a:xfrm>
            <a:off x="2555875" y="765175"/>
            <a:ext cx="3529013" cy="590550"/>
          </a:xfrm>
          <a:prstGeom prst="rect">
            <a:avLst/>
          </a:prstGeom>
        </p:spPr>
        <p:txBody>
          <a:bodyPr wrap="none" fromWordArt="1">
            <a:prstTxWarp prst="textPlain">
              <a:avLst>
                <a:gd name="adj" fmla="val 50000"/>
              </a:avLst>
            </a:prstTxWarp>
          </a:bodyPr>
          <a:lstStyle/>
          <a:p>
            <a:pPr algn="ct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はじめに</a:t>
            </a:r>
          </a:p>
        </p:txBody>
      </p:sp>
      <p:sp>
        <p:nvSpPr>
          <p:cNvPr id="4099" name="Rectangle 3"/>
          <p:cNvSpPr>
            <a:spLocks noChangeArrowheads="1"/>
          </p:cNvSpPr>
          <p:nvPr/>
        </p:nvSpPr>
        <p:spPr bwMode="auto">
          <a:xfrm>
            <a:off x="828675" y="1989138"/>
            <a:ext cx="7629525" cy="3384550"/>
          </a:xfrm>
          <a:prstGeom prst="rect">
            <a:avLst/>
          </a:prstGeom>
          <a:noFill/>
          <a:ln w="9525">
            <a:noFill/>
            <a:miter lim="800000"/>
            <a:headEnd/>
            <a:tailEnd/>
          </a:ln>
          <a:effectLst/>
        </p:spPr>
        <p:txBody>
          <a:bodyPr/>
          <a:lstStyle/>
          <a:p>
            <a:pPr marL="342900" indent="-342900">
              <a:spcBef>
                <a:spcPct val="20000"/>
              </a:spcBef>
            </a:pPr>
            <a:r>
              <a:rPr lang="ja-JP" sz="2400">
                <a:latin typeface="HG創英角ﾎﾟｯﾌﾟ体" pitchFamily="49" charset="-128"/>
                <a:ea typeface="HG創英角ﾎﾟｯﾌﾟ体" pitchFamily="49" charset="-128"/>
              </a:rPr>
              <a:t>実はどのように開発するのが良いのかよく分からない</a:t>
            </a:r>
          </a:p>
          <a:p>
            <a:pPr marL="342900" indent="-342900">
              <a:spcBef>
                <a:spcPct val="20000"/>
              </a:spcBef>
            </a:pPr>
            <a:endParaRPr lang="ja-JP" sz="1200">
              <a:latin typeface="HG創英角ﾎﾟｯﾌﾟ体" pitchFamily="49" charset="-128"/>
              <a:ea typeface="HG創英角ﾎﾟｯﾌﾟ体" pitchFamily="49" charset="-128"/>
            </a:endParaRPr>
          </a:p>
          <a:p>
            <a:pPr marL="342900" indent="-342900">
              <a:spcBef>
                <a:spcPct val="20000"/>
              </a:spcBef>
            </a:pPr>
            <a:r>
              <a:rPr lang="ja-JP" sz="2400">
                <a:latin typeface="HG創英角ﾎﾟｯﾌﾟ体" pitchFamily="49" charset="-128"/>
                <a:ea typeface="HG創英角ﾎﾟｯﾌﾟ体" pitchFamily="49" charset="-128"/>
              </a:rPr>
              <a:t>これは、外部の開発者と接する機会が少ないことと、</a:t>
            </a:r>
          </a:p>
          <a:p>
            <a:pPr marL="342900" indent="-342900">
              <a:spcBef>
                <a:spcPct val="20000"/>
              </a:spcBef>
            </a:pPr>
            <a:r>
              <a:rPr lang="ja-JP" sz="2400">
                <a:latin typeface="HG創英角ﾎﾟｯﾌﾟ体" pitchFamily="49" charset="-128"/>
                <a:ea typeface="HG創英角ﾎﾟｯﾌﾟ体" pitchFamily="49" charset="-128"/>
              </a:rPr>
              <a:t>Google先生でも教えてくれない為、独自の開発方法</a:t>
            </a:r>
          </a:p>
          <a:p>
            <a:pPr marL="342900" indent="-342900">
              <a:spcBef>
                <a:spcPct val="20000"/>
              </a:spcBef>
            </a:pPr>
            <a:r>
              <a:rPr lang="ja-JP" sz="2400">
                <a:latin typeface="HG創英角ﾎﾟｯﾌﾟ体" pitchFamily="49" charset="-128"/>
                <a:ea typeface="HG創英角ﾎﾟｯﾌﾟ体" pitchFamily="49" charset="-128"/>
              </a:rPr>
              <a:t>となり、いわば井の中の蛙状態となってしまっている。</a:t>
            </a:r>
          </a:p>
          <a:p>
            <a:pPr marL="342900" indent="-342900">
              <a:spcBef>
                <a:spcPct val="20000"/>
              </a:spcBef>
            </a:pPr>
            <a:r>
              <a:rPr lang="ja-JP" sz="2400">
                <a:latin typeface="HG創英角ﾎﾟｯﾌﾟ体" pitchFamily="49" charset="-128"/>
                <a:ea typeface="HG創英角ﾎﾟｯﾌﾟ体" pitchFamily="49" charset="-128"/>
              </a:rPr>
              <a:t> </a:t>
            </a:r>
          </a:p>
          <a:p>
            <a:pPr marL="342900" indent="-342900">
              <a:spcBef>
                <a:spcPct val="20000"/>
              </a:spcBef>
            </a:pPr>
            <a:r>
              <a:rPr lang="ja-JP" sz="2400">
                <a:latin typeface="HG創英角ﾎﾟｯﾌﾟ体" pitchFamily="49" charset="-128"/>
                <a:ea typeface="HG創英角ﾎﾟｯﾌﾟ体" pitchFamily="49" charset="-128"/>
              </a:rPr>
              <a:t>ともかく今の開発方法を公開した上で、みなさんの</a:t>
            </a:r>
          </a:p>
          <a:p>
            <a:pPr marL="342900" indent="-342900">
              <a:spcBef>
                <a:spcPct val="20000"/>
              </a:spcBef>
            </a:pPr>
            <a:r>
              <a:rPr lang="ja-JP" sz="2400">
                <a:latin typeface="HG創英角ﾎﾟｯﾌﾟ体" pitchFamily="49" charset="-128"/>
                <a:ea typeface="HG創英角ﾎﾟｯﾌﾟ体" pitchFamily="49" charset="-128"/>
              </a:rPr>
              <a:t>知識の情報を収集しようという作戦です。</a:t>
            </a:r>
          </a:p>
        </p:txBody>
      </p:sp>
      <p:sp>
        <p:nvSpPr>
          <p:cNvPr id="4100" name="Rectangle 4"/>
          <p:cNvSpPr>
            <a:spLocks noChangeArrowheads="1"/>
          </p:cNvSpPr>
          <p:nvPr/>
        </p:nvSpPr>
        <p:spPr bwMode="auto">
          <a:xfrm>
            <a:off x="755650" y="5518150"/>
            <a:ext cx="7632700" cy="358775"/>
          </a:xfrm>
          <a:prstGeom prst="rect">
            <a:avLst/>
          </a:prstGeom>
          <a:noFill/>
          <a:ln w="9525">
            <a:noFill/>
            <a:miter lim="800000"/>
            <a:headEnd/>
            <a:tailEnd/>
          </a:ln>
          <a:effectLst/>
        </p:spPr>
        <p:txBody>
          <a:bodyPr/>
          <a:lstStyle/>
          <a:p>
            <a:pPr marL="342900" indent="-342900">
              <a:spcBef>
                <a:spcPct val="20000"/>
              </a:spcBef>
            </a:pPr>
            <a:r>
              <a:rPr lang="ja-JP" altLang="ja-JP">
                <a:solidFill>
                  <a:srgbClr val="FF0000"/>
                </a:solidFill>
                <a:ea typeface="HG創英角ﾎﾟｯﾌﾟ体" pitchFamily="49" charset="-128"/>
              </a:rPr>
              <a:t>※</a:t>
            </a:r>
            <a:r>
              <a:rPr lang="ja-JP">
                <a:solidFill>
                  <a:srgbClr val="FF0000"/>
                </a:solidFill>
                <a:ea typeface="HG創英角ﾎﾟｯﾌﾟ体" pitchFamily="49" charset="-128"/>
              </a:rPr>
              <a:t>本番では印刷資料と説明内容や説明順序を変更する可能性があります。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ox(in)">
                                      <p:cBhvr>
                                        <p:cTn id="7"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ldLvl="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descr="ドラえもんの世界をオブジェクト指向で"/>
          <p:cNvSpPr>
            <a:spLocks noChangeArrowheads="1" noChangeShapeType="1"/>
          </p:cNvSpPr>
          <p:nvPr/>
        </p:nvSpPr>
        <p:spPr bwMode="auto">
          <a:xfrm>
            <a:off x="2771775" y="836613"/>
            <a:ext cx="3048000"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自己紹介</a:t>
            </a:r>
          </a:p>
        </p:txBody>
      </p:sp>
      <p:sp>
        <p:nvSpPr>
          <p:cNvPr id="5123" name="Rectangle 3"/>
          <p:cNvSpPr>
            <a:spLocks noChangeArrowheads="1"/>
          </p:cNvSpPr>
          <p:nvPr/>
        </p:nvSpPr>
        <p:spPr bwMode="auto">
          <a:xfrm>
            <a:off x="900113" y="1989138"/>
            <a:ext cx="7416800" cy="1514475"/>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やじゅ＠静岡の田舎　</a:t>
            </a:r>
            <a:r>
              <a:rPr lang="ja-JP">
                <a:solidFill>
                  <a:srgbClr val="0000FF"/>
                </a:solidFill>
                <a:latin typeface="HG創英角ﾎﾟｯﾌﾟ体" pitchFamily="49" charset="-128"/>
                <a:ea typeface="HG創英角ﾎﾟｯﾌﾟ体" pitchFamily="49" charset="-128"/>
              </a:rPr>
              <a:t>http://blogs.wankuma.com/yaju/</a:t>
            </a:r>
          </a:p>
          <a:p>
            <a:pPr marL="342900" indent="-342900">
              <a:spcBef>
                <a:spcPct val="20000"/>
              </a:spcBef>
            </a:pPr>
            <a:r>
              <a:rPr lang="ja-JP" sz="2800">
                <a:ea typeface="HG創英角ﾎﾟｯﾌﾟ体" pitchFamily="49" charset="-128"/>
              </a:rPr>
              <a:t>ＳＬ</a:t>
            </a:r>
            <a:r>
              <a:rPr lang="en-US" sz="2800">
                <a:ea typeface="HG創英角ﾎﾟｯﾌﾟ体" pitchFamily="49" charset="-128"/>
              </a:rPr>
              <a:t>(</a:t>
            </a:r>
            <a:r>
              <a:rPr lang="ja-JP" sz="2800">
                <a:ea typeface="HG創英角ﾎﾟｯﾌﾟ体" pitchFamily="49" charset="-128"/>
              </a:rPr>
              <a:t>大井川鉄道</a:t>
            </a:r>
            <a:r>
              <a:rPr lang="en-US" sz="2800">
                <a:ea typeface="HG創英角ﾎﾟｯﾌﾟ体" pitchFamily="49" charset="-128"/>
              </a:rPr>
              <a:t>)</a:t>
            </a:r>
            <a:r>
              <a:rPr lang="ja-JP" sz="2800">
                <a:ea typeface="HG創英角ﾎﾟｯﾌﾟ体" pitchFamily="49" charset="-128"/>
              </a:rPr>
              <a:t>が通っているところに</a:t>
            </a:r>
          </a:p>
          <a:p>
            <a:pPr marL="342900" indent="-342900">
              <a:spcBef>
                <a:spcPct val="20000"/>
              </a:spcBef>
            </a:pPr>
            <a:r>
              <a:rPr lang="ja-JP" sz="2800">
                <a:ea typeface="HG創英角ﾎﾟｯﾌﾟ体" pitchFamily="49" charset="-128"/>
              </a:rPr>
              <a:t>住んでいます。</a:t>
            </a:r>
          </a:p>
        </p:txBody>
      </p:sp>
      <p:sp>
        <p:nvSpPr>
          <p:cNvPr id="5124" name="Rectangle 4"/>
          <p:cNvSpPr>
            <a:spLocks noChangeArrowheads="1"/>
          </p:cNvSpPr>
          <p:nvPr/>
        </p:nvSpPr>
        <p:spPr bwMode="auto">
          <a:xfrm>
            <a:off x="755650" y="3644900"/>
            <a:ext cx="7848600" cy="2305050"/>
          </a:xfrm>
          <a:prstGeom prst="rect">
            <a:avLst/>
          </a:prstGeom>
          <a:noFill/>
          <a:ln w="9525">
            <a:noFill/>
            <a:miter lim="800000"/>
            <a:headEnd/>
            <a:tailEnd/>
          </a:ln>
          <a:effectLst/>
        </p:spPr>
        <p:txBody>
          <a:bodyPr/>
          <a:lstStyle/>
          <a:p>
            <a:pPr marL="342900" indent="-342900">
              <a:spcBef>
                <a:spcPct val="20000"/>
              </a:spcBef>
            </a:pPr>
            <a:r>
              <a:rPr lang="ja-JP" sz="2400">
                <a:solidFill>
                  <a:schemeClr val="accent2"/>
                </a:solidFill>
                <a:ea typeface="HG創英角ﾎﾟｯﾌﾟ体" pitchFamily="49" charset="-128"/>
              </a:rPr>
              <a:t>セッション</a:t>
            </a:r>
          </a:p>
          <a:p>
            <a:pPr marL="342900" indent="-342900">
              <a:spcBef>
                <a:spcPct val="20000"/>
              </a:spcBef>
            </a:pPr>
            <a:r>
              <a:rPr lang="ja-JP" sz="2400">
                <a:ea typeface="HG創英角ﾎﾟｯﾌﾟ体" pitchFamily="49" charset="-128"/>
              </a:rPr>
              <a:t>　・「ドラえもんの世界をオブジェクト指向で」</a:t>
            </a:r>
          </a:p>
          <a:p>
            <a:pPr marL="342900" indent="-342900">
              <a:spcBef>
                <a:spcPct val="20000"/>
              </a:spcBef>
            </a:pPr>
            <a:r>
              <a:rPr lang="ja-JP" sz="2400">
                <a:ea typeface="HG創英角ﾎﾟｯﾌﾟ体" pitchFamily="49" charset="-128"/>
              </a:rPr>
              <a:t>　　２月２３日　わんくま同盟東京勉強会＃１７</a:t>
            </a:r>
          </a:p>
          <a:p>
            <a:pPr marL="342900" indent="-342900">
              <a:spcBef>
                <a:spcPct val="20000"/>
              </a:spcBef>
            </a:pPr>
            <a:r>
              <a:rPr lang="ja-JP" sz="2400">
                <a:ea typeface="HG創英角ﾎﾟｯﾌﾟ体" pitchFamily="49" charset="-128"/>
              </a:rPr>
              <a:t>　・「設計時の見落とし 　</a:t>
            </a:r>
            <a:r>
              <a:rPr lang="ja-JP" altLang="ja-JP" sz="2000">
                <a:latin typeface="HG創英角ﾎﾟｯﾌﾟ体" pitchFamily="49" charset="-128"/>
                <a:ea typeface="HG創英角ﾎﾟｯﾌﾟ体" pitchFamily="49" charset="-128"/>
              </a:rPr>
              <a:t>Google</a:t>
            </a:r>
            <a:r>
              <a:rPr lang="ja-JP" sz="2000">
                <a:latin typeface="HG創英角ﾎﾟｯﾌﾟ体" pitchFamily="49" charset="-128"/>
                <a:ea typeface="HG創英角ﾎﾟｯﾌﾟ体" pitchFamily="49" charset="-128"/>
              </a:rPr>
              <a:t>先生</a:t>
            </a:r>
            <a:r>
              <a:rPr lang="ja-JP" sz="2000">
                <a:ea typeface="HG創英角ﾎﾟｯﾌﾟ体" pitchFamily="49" charset="-128"/>
              </a:rPr>
              <a:t>も教えてはくれない</a:t>
            </a:r>
            <a:r>
              <a:rPr lang="ja-JP" sz="2400">
                <a:ea typeface="HG創英角ﾎﾟｯﾌﾟ体" pitchFamily="49" charset="-128"/>
              </a:rPr>
              <a:t>」</a:t>
            </a:r>
          </a:p>
          <a:p>
            <a:pPr marL="342900" indent="-342900">
              <a:spcBef>
                <a:spcPct val="20000"/>
              </a:spcBef>
            </a:pPr>
            <a:r>
              <a:rPr lang="ja-JP" sz="2400">
                <a:ea typeface="HG創英角ﾎﾟｯﾌﾟ体" pitchFamily="49" charset="-128"/>
              </a:rPr>
              <a:t>　　３月２９日　わんくま同盟大阪勉強会＃１７</a:t>
            </a:r>
          </a:p>
        </p:txBody>
      </p:sp>
      <p:pic>
        <p:nvPicPr>
          <p:cNvPr id="5125" name="Picture 5" descr="sl_4"/>
          <p:cNvPicPr>
            <a:picLocks noChangeAspect="1" noChangeArrowheads="1"/>
          </p:cNvPicPr>
          <p:nvPr>
            <p:ph idx="1"/>
          </p:nvPr>
        </p:nvPicPr>
        <p:blipFill>
          <a:blip r:embed="rId2"/>
          <a:srcRect/>
          <a:stretch>
            <a:fillRect/>
          </a:stretch>
        </p:blipFill>
        <p:spPr>
          <a:xfrm>
            <a:off x="3492500" y="3141663"/>
            <a:ext cx="3121025" cy="311150"/>
          </a:xfrm>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box(in)">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box(in)">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5125"/>
                                        </p:tgtEl>
                                        <p:attrNameLst>
                                          <p:attrName>style.visibility</p:attrName>
                                        </p:attrNameLst>
                                      </p:cBhvr>
                                      <p:to>
                                        <p:strVal val="visible"/>
                                      </p:to>
                                    </p:set>
                                    <p:anim calcmode="lin" valueType="num">
                                      <p:cBhvr additive="base">
                                        <p:cTn id="17" dur="1000" fill="hold"/>
                                        <p:tgtEl>
                                          <p:spTgt spid="5125"/>
                                        </p:tgtEl>
                                        <p:attrNameLst>
                                          <p:attrName>ppt_x</p:attrName>
                                        </p:attrNameLst>
                                      </p:cBhvr>
                                      <p:tavLst>
                                        <p:tav tm="0">
                                          <p:val>
                                            <p:strVal val="1+#ppt_w/2"/>
                                          </p:val>
                                        </p:tav>
                                        <p:tav tm="100000">
                                          <p:val>
                                            <p:strVal val="#ppt_x"/>
                                          </p:val>
                                        </p:tav>
                                      </p:tavLst>
                                    </p:anim>
                                    <p:anim calcmode="lin" valueType="num">
                                      <p:cBhvr additive="base">
                                        <p:cTn id="18" dur="1000" fill="hold"/>
                                        <p:tgtEl>
                                          <p:spTgt spid="51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ldLvl="0" autoUpdateAnimBg="0"/>
      <p:bldP spid="5124" grpId="0" bldLvl="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WordArt 2" descr="ドラえもんの世界をオブジェクト指向で"/>
          <p:cNvSpPr>
            <a:spLocks noChangeArrowheads="1" noChangeShapeType="1"/>
          </p:cNvSpPr>
          <p:nvPr/>
        </p:nvSpPr>
        <p:spPr bwMode="auto">
          <a:xfrm>
            <a:off x="2555875" y="908050"/>
            <a:ext cx="3529013" cy="590550"/>
          </a:xfrm>
          <a:prstGeom prst="rect">
            <a:avLst/>
          </a:prstGeom>
        </p:spPr>
        <p:txBody>
          <a:bodyPr wrap="none" fromWordArt="1">
            <a:prstTxWarp prst="textPlain">
              <a:avLst>
                <a:gd name="adj" fmla="val 50000"/>
              </a:avLst>
            </a:prstTxWarp>
          </a:bodyPr>
          <a:lstStyle/>
          <a:p>
            <a:pPr algn="ctr"/>
            <a:r>
              <a:rPr lang="ja-JP" altLang="en-US" sz="7200" kern="10" spc="144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説明手順</a:t>
            </a:r>
          </a:p>
        </p:txBody>
      </p:sp>
      <p:sp>
        <p:nvSpPr>
          <p:cNvPr id="6147" name="Rectangle 3"/>
          <p:cNvSpPr>
            <a:spLocks noChangeArrowheads="1"/>
          </p:cNvSpPr>
          <p:nvPr/>
        </p:nvSpPr>
        <p:spPr bwMode="auto">
          <a:xfrm>
            <a:off x="684213" y="2493963"/>
            <a:ext cx="7777162" cy="2232025"/>
          </a:xfrm>
          <a:prstGeom prst="rect">
            <a:avLst/>
          </a:prstGeom>
          <a:noFill/>
          <a:ln w="9525">
            <a:noFill/>
            <a:miter lim="800000"/>
            <a:headEnd/>
            <a:tailEnd/>
          </a:ln>
          <a:effectLst/>
        </p:spPr>
        <p:txBody>
          <a:bodyPr/>
          <a:lstStyle/>
          <a:p>
            <a:pPr marL="342900" indent="-342900">
              <a:spcBef>
                <a:spcPct val="20000"/>
              </a:spcBef>
            </a:pPr>
            <a:r>
              <a:rPr lang="ja-JP" sz="4400">
                <a:ea typeface="HG創英角ﾎﾟｯﾌﾟ体" pitchFamily="49" charset="-128"/>
              </a:rPr>
              <a:t>１．開発仕様について</a:t>
            </a:r>
          </a:p>
          <a:p>
            <a:pPr marL="342900" indent="-342900">
              <a:spcBef>
                <a:spcPct val="20000"/>
              </a:spcBef>
            </a:pPr>
            <a:endParaRPr lang="ja-JP" sz="2400">
              <a:ea typeface="HG創英角ﾎﾟｯﾌﾟ体" pitchFamily="49" charset="-128"/>
            </a:endParaRPr>
          </a:p>
          <a:p>
            <a:pPr marL="342900" indent="-342900">
              <a:spcBef>
                <a:spcPct val="20000"/>
              </a:spcBef>
            </a:pPr>
            <a:r>
              <a:rPr lang="ja-JP" sz="4400">
                <a:ea typeface="HG創英角ﾎﾟｯﾌﾟ体" pitchFamily="49" charset="-128"/>
              </a:rPr>
              <a:t>２．フレームワークについて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ox(in)">
                                      <p:cBhvr>
                                        <p:cTn id="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ldLvl="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WordArt 2" descr="ドラえもんの世界をオブジェクト指向で"/>
          <p:cNvSpPr>
            <a:spLocks noChangeArrowheads="1" noChangeShapeType="1"/>
          </p:cNvSpPr>
          <p:nvPr/>
        </p:nvSpPr>
        <p:spPr bwMode="auto">
          <a:xfrm>
            <a:off x="2411413" y="908050"/>
            <a:ext cx="43211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開発仕様</a:t>
            </a:r>
          </a:p>
        </p:txBody>
      </p:sp>
      <p:sp>
        <p:nvSpPr>
          <p:cNvPr id="7171" name="Rectangle 3"/>
          <p:cNvSpPr>
            <a:spLocks noChangeArrowheads="1"/>
          </p:cNvSpPr>
          <p:nvPr/>
        </p:nvSpPr>
        <p:spPr bwMode="auto">
          <a:xfrm>
            <a:off x="611188" y="2205038"/>
            <a:ext cx="7993062" cy="3240087"/>
          </a:xfrm>
          <a:prstGeom prst="rect">
            <a:avLst/>
          </a:prstGeom>
          <a:noFill/>
          <a:ln w="9525">
            <a:noFill/>
            <a:miter lim="800000"/>
            <a:headEnd/>
            <a:tailEnd/>
          </a:ln>
          <a:effectLst/>
        </p:spPr>
        <p:txBody>
          <a:bodyPr/>
          <a:lstStyle/>
          <a:p>
            <a:pPr marL="342900" indent="-342900">
              <a:spcBef>
                <a:spcPct val="20000"/>
              </a:spcBef>
            </a:pPr>
            <a:r>
              <a:rPr lang="ja-JP" sz="2800">
                <a:ea typeface="HG創英角ﾎﾟｯﾌﾟ体" pitchFamily="49" charset="-128"/>
              </a:rPr>
              <a:t>・開発内容　</a:t>
            </a:r>
            <a:r>
              <a:rPr lang="ja-JP" sz="2400">
                <a:ea typeface="HG創英角ﾎﾟｯﾌﾟ体" pitchFamily="49" charset="-128"/>
              </a:rPr>
              <a:t>（仮定）わんくま販売管理システム</a:t>
            </a:r>
          </a:p>
          <a:p>
            <a:pPr marL="342900" indent="-342900">
              <a:spcBef>
                <a:spcPct val="20000"/>
              </a:spcBef>
            </a:pPr>
            <a:r>
              <a:rPr lang="ja-JP" sz="2800">
                <a:ea typeface="HG創英角ﾎﾟｯﾌﾟ体" pitchFamily="49" charset="-128"/>
              </a:rPr>
              <a:t>・モジュール構成について</a:t>
            </a:r>
          </a:p>
          <a:p>
            <a:pPr marL="342900" indent="-342900">
              <a:spcBef>
                <a:spcPct val="20000"/>
              </a:spcBef>
            </a:pPr>
            <a:r>
              <a:rPr lang="ja-JP" sz="2800">
                <a:ea typeface="HG創英角ﾎﾟｯﾌﾟ体" pitchFamily="49" charset="-128"/>
              </a:rPr>
              <a:t>・アプリケーション・ドメインについて </a:t>
            </a:r>
          </a:p>
          <a:p>
            <a:pPr marL="342900" indent="-342900">
              <a:spcBef>
                <a:spcPct val="20000"/>
              </a:spcBef>
            </a:pPr>
            <a:r>
              <a:rPr lang="ja-JP" sz="2800">
                <a:ea typeface="HG創英角ﾎﾟｯﾌﾟ体" pitchFamily="49" charset="-128"/>
              </a:rPr>
              <a:t>・フォルダ構成について</a:t>
            </a:r>
          </a:p>
          <a:p>
            <a:pPr marL="342900" indent="-342900">
              <a:spcBef>
                <a:spcPct val="20000"/>
              </a:spcBef>
            </a:pPr>
            <a:r>
              <a:rPr lang="ja-JP" sz="2800">
                <a:ea typeface="HG創英角ﾎﾟｯﾌﾟ体" pitchFamily="49" charset="-128"/>
              </a:rPr>
              <a:t>・開発方法について</a:t>
            </a:r>
            <a:br>
              <a:rPr lang="ja-JP" sz="2800">
                <a:ea typeface="HG創英角ﾎﾟｯﾌﾟ体" pitchFamily="49" charset="-128"/>
              </a:rPr>
            </a:br>
            <a:r>
              <a:rPr lang="ja-JP" sz="2000">
                <a:ea typeface="HG創英角ﾎﾟｯﾌﾟ体" pitchFamily="49" charset="-128"/>
              </a:rPr>
              <a:t>バージョンの付け方ってどうしてます？</a:t>
            </a:r>
            <a:r>
              <a:rPr lang="ja-JP" sz="2800">
                <a:ea typeface="HG創英角ﾎﾟｯﾌﾟ体" pitchFamily="49"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box(in)">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ldLvl="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WordArt 2" descr="ドラえもんの世界をオブジェクト指向で"/>
          <p:cNvSpPr>
            <a:spLocks noChangeArrowheads="1" noChangeShapeType="1"/>
          </p:cNvSpPr>
          <p:nvPr/>
        </p:nvSpPr>
        <p:spPr bwMode="auto">
          <a:xfrm>
            <a:off x="2411413" y="866775"/>
            <a:ext cx="43211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開発内容</a:t>
            </a:r>
          </a:p>
        </p:txBody>
      </p:sp>
      <p:sp>
        <p:nvSpPr>
          <p:cNvPr id="8195" name="Rectangle 3"/>
          <p:cNvSpPr>
            <a:spLocks noChangeArrowheads="1"/>
          </p:cNvSpPr>
          <p:nvPr/>
        </p:nvSpPr>
        <p:spPr bwMode="auto">
          <a:xfrm>
            <a:off x="828675" y="1989138"/>
            <a:ext cx="7272338" cy="3887787"/>
          </a:xfrm>
          <a:prstGeom prst="rect">
            <a:avLst/>
          </a:prstGeom>
          <a:noFill/>
          <a:ln w="9525">
            <a:noFill/>
            <a:miter lim="800000"/>
            <a:headEnd/>
            <a:tailEnd/>
          </a:ln>
          <a:effectLst/>
        </p:spPr>
        <p:txBody>
          <a:bodyPr/>
          <a:lstStyle/>
          <a:p>
            <a:pPr marL="342900" indent="-342900">
              <a:spcBef>
                <a:spcPct val="20000"/>
              </a:spcBef>
            </a:pPr>
            <a:r>
              <a:rPr lang="ja-JP" sz="2400">
                <a:solidFill>
                  <a:srgbClr val="006600"/>
                </a:solidFill>
                <a:ea typeface="HG創英角ﾎﾟｯﾌﾟ体" pitchFamily="49" charset="-128"/>
              </a:rPr>
              <a:t>（仮定）わんくま販売管理システム</a:t>
            </a:r>
            <a:r>
              <a:rPr lang="ja-JP" sz="2400">
                <a:ea typeface="HG創英角ﾎﾟｯﾌﾟ体" pitchFamily="49" charset="-128"/>
              </a:rPr>
              <a:t/>
            </a:r>
            <a:br>
              <a:rPr lang="ja-JP" sz="2400">
                <a:ea typeface="HG創英角ﾎﾟｯﾌﾟ体" pitchFamily="49" charset="-128"/>
              </a:rPr>
            </a:br>
            <a:endParaRPr lang="ja-JP" sz="2000">
              <a:ea typeface="HG創英角ﾎﾟｯﾌﾟ体" pitchFamily="49" charset="-128"/>
            </a:endParaRPr>
          </a:p>
          <a:p>
            <a:pPr marL="342900" indent="-342900">
              <a:spcBef>
                <a:spcPct val="20000"/>
              </a:spcBef>
            </a:pPr>
            <a:r>
              <a:rPr lang="ja-JP" sz="2000">
                <a:ea typeface="HG創英角ﾎﾟｯﾌﾟ体" pitchFamily="49" charset="-128"/>
              </a:rPr>
              <a:t>　</a:t>
            </a:r>
            <a:r>
              <a:rPr lang="ja-JP" sz="2000">
                <a:solidFill>
                  <a:schemeClr val="accent2"/>
                </a:solidFill>
                <a:ea typeface="HG創英角ﾎﾟｯﾌﾟ体" pitchFamily="49" charset="-128"/>
              </a:rPr>
              <a:t>・開発規模</a:t>
            </a:r>
          </a:p>
          <a:p>
            <a:pPr marL="342900" indent="-342900">
              <a:spcBef>
                <a:spcPct val="20000"/>
              </a:spcBef>
            </a:pPr>
            <a:r>
              <a:rPr lang="ja-JP" sz="2000">
                <a:ea typeface="HG創英角ﾎﾟｯﾌﾟ体" pitchFamily="49" charset="-128"/>
              </a:rPr>
              <a:t>　　プログラム本数　１００本</a:t>
            </a:r>
          </a:p>
          <a:p>
            <a:pPr marL="342900" indent="-342900">
              <a:spcBef>
                <a:spcPct val="20000"/>
              </a:spcBef>
            </a:pPr>
            <a:r>
              <a:rPr lang="ja-JP" sz="2000">
                <a:ea typeface="HG創英角ﾎﾟｯﾌﾟ体" pitchFamily="49" charset="-128"/>
              </a:rPr>
              <a:t>　　ＤＢ  </a:t>
            </a:r>
            <a:r>
              <a:rPr lang="ja-JP" altLang="ja-JP" sz="2000">
                <a:ea typeface="HG創英角ﾎﾟｯﾌﾟ体" pitchFamily="49" charset="-128"/>
              </a:rPr>
              <a:t>Oracle10g  </a:t>
            </a:r>
            <a:r>
              <a:rPr lang="ja-JP" sz="2000">
                <a:ea typeface="HG創英角ﾎﾟｯﾌﾟ体" pitchFamily="49" charset="-128"/>
              </a:rPr>
              <a:t>　 ８０テーブル</a:t>
            </a:r>
          </a:p>
          <a:p>
            <a:pPr marL="342900" indent="-342900">
              <a:spcBef>
                <a:spcPct val="20000"/>
              </a:spcBef>
            </a:pPr>
            <a:r>
              <a:rPr lang="ja-JP" sz="2000">
                <a:solidFill>
                  <a:schemeClr val="accent2"/>
                </a:solidFill>
                <a:ea typeface="HG創英角ﾎﾟｯﾌﾟ体" pitchFamily="49" charset="-128"/>
              </a:rPr>
              <a:t>　・開発ツール</a:t>
            </a:r>
          </a:p>
          <a:p>
            <a:pPr marL="342900" indent="-342900">
              <a:spcBef>
                <a:spcPct val="20000"/>
              </a:spcBef>
            </a:pPr>
            <a:r>
              <a:rPr lang="ja-JP" sz="2000">
                <a:ea typeface="HG創英角ﾎﾟｯﾌﾟ体" pitchFamily="49" charset="-128"/>
              </a:rPr>
              <a:t>　 　</a:t>
            </a:r>
            <a:r>
              <a:rPr lang="ja-JP" altLang="ja-JP" sz="2000">
                <a:ea typeface="HG創英角ﾎﾟｯﾌﾟ体" pitchFamily="49" charset="-128"/>
              </a:rPr>
              <a:t>Microsoft Visual Studio 2005  VB.NET2005</a:t>
            </a:r>
          </a:p>
          <a:p>
            <a:pPr marL="342900" indent="-342900">
              <a:spcBef>
                <a:spcPct val="20000"/>
              </a:spcBef>
            </a:pPr>
            <a:r>
              <a:rPr lang="ja-JP" altLang="ja-JP" sz="2000">
                <a:ea typeface="HG創英角ﾎﾟｯﾌﾟ体" pitchFamily="49" charset="-128"/>
              </a:rPr>
              <a:t>    </a:t>
            </a:r>
            <a:r>
              <a:rPr lang="ja-JP" sz="2000">
                <a:ea typeface="HG創英角ﾎﾟｯﾌﾟ体" pitchFamily="49" charset="-128"/>
              </a:rPr>
              <a:t>　サードパーティ製 </a:t>
            </a:r>
          </a:p>
          <a:p>
            <a:pPr marL="342900" indent="-342900">
              <a:spcBef>
                <a:spcPct val="20000"/>
              </a:spcBef>
            </a:pPr>
            <a:r>
              <a:rPr lang="ja-JP" sz="2000">
                <a:ea typeface="HG創英角ﾎﾟｯﾌﾟ体" pitchFamily="49" charset="-128"/>
              </a:rPr>
              <a:t>　　　入力コンポーネント、グリッドコンポーネント、</a:t>
            </a:r>
          </a:p>
          <a:p>
            <a:pPr marL="342900" indent="-342900">
              <a:spcBef>
                <a:spcPct val="20000"/>
              </a:spcBef>
            </a:pPr>
            <a:r>
              <a:rPr lang="ja-JP" sz="2000">
                <a:ea typeface="HG創英角ﾎﾟｯﾌﾟ体" pitchFamily="49" charset="-128"/>
              </a:rPr>
              <a:t>　　　帳票作成コンポーネント</a:t>
            </a:r>
            <a:r>
              <a:rPr lang="ja-JP" sz="2400">
                <a:ea typeface="HG創英角ﾎﾟｯﾌﾟ体" pitchFamily="49"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box(in)">
                                      <p:cBhvr>
                                        <p:cTn id="7" dur="5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ldLvl="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2" descr="ドラえもんの世界をオブジェクト指向で"/>
          <p:cNvSpPr>
            <a:spLocks noChangeArrowheads="1" noChangeShapeType="1"/>
          </p:cNvSpPr>
          <p:nvPr/>
        </p:nvSpPr>
        <p:spPr bwMode="auto">
          <a:xfrm>
            <a:off x="2266950" y="836613"/>
            <a:ext cx="4321175"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モジュール構成</a:t>
            </a:r>
          </a:p>
        </p:txBody>
      </p:sp>
      <p:sp>
        <p:nvSpPr>
          <p:cNvPr id="9219" name="Rectangle 3"/>
          <p:cNvSpPr>
            <a:spLocks noChangeArrowheads="1"/>
          </p:cNvSpPr>
          <p:nvPr/>
        </p:nvSpPr>
        <p:spPr bwMode="auto">
          <a:xfrm>
            <a:off x="971550" y="1989138"/>
            <a:ext cx="7199313" cy="2663825"/>
          </a:xfrm>
          <a:prstGeom prst="rect">
            <a:avLst/>
          </a:prstGeom>
          <a:noFill/>
          <a:ln w="9525">
            <a:noFill/>
            <a:miter lim="800000"/>
            <a:headEnd/>
            <a:tailEnd/>
          </a:ln>
          <a:effectLst/>
        </p:spPr>
        <p:txBody>
          <a:bodyPr/>
          <a:lstStyle/>
          <a:p>
            <a:pPr marL="342900" indent="-342900">
              <a:spcBef>
                <a:spcPct val="20000"/>
              </a:spcBef>
            </a:pPr>
            <a:r>
              <a:rPr lang="ja-JP" sz="2400">
                <a:ea typeface="HG創英角ﾎﾟｯﾌﾟ体" pitchFamily="49" charset="-128"/>
              </a:rPr>
              <a:t>メニュー画面</a:t>
            </a:r>
            <a:r>
              <a:rPr lang="ja-JP" altLang="ja-JP" sz="2400">
                <a:ea typeface="HG創英角ﾎﾟｯﾌﾟ体" pitchFamily="49" charset="-128"/>
              </a:rPr>
              <a:t>(</a:t>
            </a:r>
            <a:r>
              <a:rPr lang="ja-JP" sz="2400">
                <a:ea typeface="HG創英角ﾎﾟｯﾌﾟ体" pitchFamily="49" charset="-128"/>
              </a:rPr>
              <a:t>ログイン入力画面を含む</a:t>
            </a:r>
            <a:r>
              <a:rPr lang="ja-JP" altLang="ja-JP" sz="2400">
                <a:ea typeface="HG創英角ﾎﾟｯﾌﾟ体" pitchFamily="49" charset="-128"/>
              </a:rPr>
              <a:t>)</a:t>
            </a:r>
            <a:r>
              <a:rPr lang="ja-JP" sz="2400">
                <a:ea typeface="HG創英角ﾎﾟｯﾌﾟ体" pitchFamily="49" charset="-128"/>
              </a:rPr>
              <a:t>のみ</a:t>
            </a:r>
          </a:p>
          <a:p>
            <a:pPr marL="342900" indent="-342900">
              <a:spcBef>
                <a:spcPct val="20000"/>
              </a:spcBef>
            </a:pPr>
            <a:r>
              <a:rPr lang="ja-JP" sz="2400">
                <a:ea typeface="HG創英角ﾎﾟｯﾌﾟ体" pitchFamily="49" charset="-128"/>
              </a:rPr>
              <a:t>ＥＸＥ形式、それ以外はＤＬＬ形式とする。</a:t>
            </a:r>
            <a:br>
              <a:rPr lang="ja-JP" sz="2400">
                <a:ea typeface="HG創英角ﾎﾟｯﾌﾟ体" pitchFamily="49" charset="-128"/>
              </a:rPr>
            </a:br>
            <a:endParaRPr lang="ja-JP" sz="2400">
              <a:ea typeface="HG創英角ﾎﾟｯﾌﾟ体" pitchFamily="49" charset="-128"/>
            </a:endParaRPr>
          </a:p>
          <a:p>
            <a:pPr marL="342900" indent="-342900">
              <a:spcBef>
                <a:spcPct val="20000"/>
              </a:spcBef>
            </a:pPr>
            <a:r>
              <a:rPr lang="ja-JP" sz="2400">
                <a:ea typeface="HG創英角ﾎﾟｯﾌﾟ体" pitchFamily="49" charset="-128"/>
              </a:rPr>
              <a:t>１画面</a:t>
            </a:r>
            <a:r>
              <a:rPr lang="ja-JP" altLang="ja-JP" sz="2400">
                <a:ea typeface="HG創英角ﾎﾟｯﾌﾟ体" pitchFamily="49" charset="-128"/>
              </a:rPr>
              <a:t>(</a:t>
            </a:r>
            <a:r>
              <a:rPr lang="ja-JP" sz="2400">
                <a:ea typeface="HG創英角ﾎﾟｯﾌﾟ体" pitchFamily="49" charset="-128"/>
              </a:rPr>
              <a:t>機能</a:t>
            </a:r>
            <a:r>
              <a:rPr lang="ja-JP" altLang="ja-JP" sz="2400">
                <a:ea typeface="HG創英角ﾎﾟｯﾌﾟ体" pitchFamily="49" charset="-128"/>
              </a:rPr>
              <a:t>)</a:t>
            </a:r>
            <a:r>
              <a:rPr lang="ja-JP" sz="2400">
                <a:ea typeface="HG創英角ﾎﾟｯﾌﾟ体" pitchFamily="49" charset="-128"/>
              </a:rPr>
              <a:t>で１プロジェクトとはせずに</a:t>
            </a:r>
          </a:p>
          <a:p>
            <a:pPr marL="342900" indent="-342900">
              <a:spcBef>
                <a:spcPct val="20000"/>
              </a:spcBef>
            </a:pPr>
            <a:r>
              <a:rPr lang="ja-JP" sz="2400">
                <a:ea typeface="HG創英角ﾎﾟｯﾌﾟ体" pitchFamily="49" charset="-128"/>
              </a:rPr>
              <a:t>サブシステム単位でプロジェクトを分割する。</a:t>
            </a:r>
          </a:p>
          <a:p>
            <a:pPr marL="342900" indent="-342900">
              <a:spcBef>
                <a:spcPct val="20000"/>
              </a:spcBef>
            </a:pPr>
            <a:r>
              <a:rPr lang="ja-JP" altLang="ja-JP">
                <a:solidFill>
                  <a:srgbClr val="FF3300"/>
                </a:solidFill>
                <a:ea typeface="HG創英角ﾎﾟｯﾌﾟ体" pitchFamily="49" charset="-128"/>
              </a:rPr>
              <a:t>※</a:t>
            </a:r>
            <a:r>
              <a:rPr lang="ja-JP">
                <a:solidFill>
                  <a:srgbClr val="FF3300"/>
                </a:solidFill>
                <a:ea typeface="HG創英角ﾎﾟｯﾌﾟ体" pitchFamily="49" charset="-128"/>
              </a:rPr>
              <a:t>ここで言うプロジェクトは、ソリューションファイルを指す。</a:t>
            </a:r>
            <a:endParaRPr lang="ja-JP" sz="3200">
              <a:solidFill>
                <a:srgbClr val="FF3300"/>
              </a:solidFill>
            </a:endParaRPr>
          </a:p>
        </p:txBody>
      </p:sp>
      <p:sp>
        <p:nvSpPr>
          <p:cNvPr id="9220" name="Rectangle 4"/>
          <p:cNvSpPr>
            <a:spLocks noChangeArrowheads="1"/>
          </p:cNvSpPr>
          <p:nvPr/>
        </p:nvSpPr>
        <p:spPr bwMode="auto">
          <a:xfrm>
            <a:off x="755650" y="4652963"/>
            <a:ext cx="7632700" cy="1295400"/>
          </a:xfrm>
          <a:prstGeom prst="rect">
            <a:avLst/>
          </a:prstGeom>
          <a:noFill/>
          <a:ln w="9525">
            <a:noFill/>
            <a:miter lim="800000"/>
            <a:headEnd/>
            <a:tailEnd/>
          </a:ln>
          <a:effectLst/>
        </p:spPr>
        <p:txBody>
          <a:bodyPr/>
          <a:lstStyle/>
          <a:p>
            <a:pPr marL="342900" indent="-342900">
              <a:spcBef>
                <a:spcPct val="20000"/>
              </a:spcBef>
            </a:pPr>
            <a:r>
              <a:rPr lang="ja-JP" altLang="ja-JP" sz="1600">
                <a:solidFill>
                  <a:schemeClr val="accent2"/>
                </a:solidFill>
                <a:ea typeface="HG創英角ﾎﾟｯﾌﾟ体" pitchFamily="49" charset="-128"/>
              </a:rPr>
              <a:t>※</a:t>
            </a:r>
            <a:r>
              <a:rPr lang="ja-JP" sz="1600">
                <a:solidFill>
                  <a:schemeClr val="accent2"/>
                </a:solidFill>
                <a:ea typeface="HG創英角ﾎﾟｯﾌﾟ体" pitchFamily="49" charset="-128"/>
              </a:rPr>
              <a:t>タスクスケジューラで動作させる処理は、</a:t>
            </a:r>
            <a:r>
              <a:rPr lang="ja-JP" altLang="ja-JP" sz="1600">
                <a:solidFill>
                  <a:schemeClr val="accent2"/>
                </a:solidFill>
                <a:ea typeface="HG創英角ﾎﾟｯﾌﾟ体" pitchFamily="49" charset="-128"/>
              </a:rPr>
              <a:t>EXE</a:t>
            </a:r>
            <a:r>
              <a:rPr lang="ja-JP" sz="1600">
                <a:solidFill>
                  <a:schemeClr val="accent2"/>
                </a:solidFill>
                <a:ea typeface="HG創英角ﾎﾟｯﾌﾟ体" pitchFamily="49" charset="-128"/>
              </a:rPr>
              <a:t>形式　または　</a:t>
            </a:r>
            <a:r>
              <a:rPr lang="ja-JP" altLang="ja-JP" sz="1600">
                <a:solidFill>
                  <a:schemeClr val="accent2"/>
                </a:solidFill>
                <a:ea typeface="HG創英角ﾎﾟｯﾌﾟ体" pitchFamily="49" charset="-128"/>
              </a:rPr>
              <a:t>BAT</a:t>
            </a:r>
            <a:r>
              <a:rPr lang="ja-JP" sz="1600">
                <a:solidFill>
                  <a:schemeClr val="accent2"/>
                </a:solidFill>
                <a:ea typeface="HG創英角ﾎﾟｯﾌﾟ体" pitchFamily="49" charset="-128"/>
              </a:rPr>
              <a:t>ファイル＋</a:t>
            </a:r>
            <a:r>
              <a:rPr lang="ja-JP" altLang="ja-JP" sz="1600">
                <a:solidFill>
                  <a:schemeClr val="accent2"/>
                </a:solidFill>
                <a:ea typeface="HG創英角ﾎﾟｯﾌﾟ体" pitchFamily="49" charset="-128"/>
              </a:rPr>
              <a:t>SQLPlus(</a:t>
            </a:r>
            <a:r>
              <a:rPr lang="ja-JP" sz="1600">
                <a:solidFill>
                  <a:schemeClr val="accent2"/>
                </a:solidFill>
                <a:ea typeface="HG創英角ﾎﾟｯﾌﾟ体" pitchFamily="49" charset="-128"/>
              </a:rPr>
              <a:t>ストアド実行</a:t>
            </a:r>
            <a:r>
              <a:rPr lang="ja-JP" altLang="ja-JP" sz="1600">
                <a:solidFill>
                  <a:schemeClr val="accent2"/>
                </a:solidFill>
                <a:ea typeface="HG創英角ﾎﾟｯﾌﾟ体" pitchFamily="49" charset="-128"/>
              </a:rPr>
              <a:t>)   </a:t>
            </a:r>
            <a:r>
              <a:rPr lang="ja-JP" sz="1600">
                <a:solidFill>
                  <a:schemeClr val="accent2"/>
                </a:solidFill>
                <a:ea typeface="HG創英角ﾎﾟｯﾌﾟ体" pitchFamily="49" charset="-128"/>
              </a:rPr>
              <a:t>とする。     </a:t>
            </a:r>
          </a:p>
          <a:p>
            <a:pPr marL="342900" indent="-342900">
              <a:spcBef>
                <a:spcPct val="20000"/>
              </a:spcBef>
            </a:pPr>
            <a:r>
              <a:rPr lang="ja-JP" sz="1600">
                <a:solidFill>
                  <a:schemeClr val="accent2"/>
                </a:solidFill>
                <a:ea typeface="HG創英角ﾎﾟｯﾌﾟ体" pitchFamily="49" charset="-128"/>
              </a:rPr>
              <a:t>　単独で動作させたい処理は、別途</a:t>
            </a:r>
            <a:r>
              <a:rPr lang="ja-JP" altLang="ja-JP" sz="1600">
                <a:solidFill>
                  <a:schemeClr val="accent2"/>
                </a:solidFill>
                <a:ea typeface="HG創英角ﾎﾟｯﾌﾟ体" pitchFamily="49" charset="-128"/>
              </a:rPr>
              <a:t>EXE</a:t>
            </a:r>
            <a:r>
              <a:rPr lang="ja-JP" sz="1600">
                <a:solidFill>
                  <a:schemeClr val="accent2"/>
                </a:solidFill>
                <a:ea typeface="HG創英角ﾎﾟｯﾌﾟ体" pitchFamily="49" charset="-128"/>
              </a:rPr>
              <a:t>形式で作成し、その中で該当する</a:t>
            </a:r>
            <a:r>
              <a:rPr lang="ja-JP" altLang="ja-JP" sz="1600">
                <a:solidFill>
                  <a:schemeClr val="accent2"/>
                </a:solidFill>
                <a:ea typeface="HG創英角ﾎﾟｯﾌﾟ体" pitchFamily="49" charset="-128"/>
              </a:rPr>
              <a:t>DLL</a:t>
            </a:r>
            <a:r>
              <a:rPr lang="ja-JP" sz="1600">
                <a:solidFill>
                  <a:schemeClr val="accent2"/>
                </a:solidFill>
                <a:ea typeface="HG創英角ﾎﾟｯﾌﾟ体" pitchFamily="49" charset="-128"/>
              </a:rPr>
              <a:t>を</a:t>
            </a:r>
          </a:p>
          <a:p>
            <a:pPr marL="342900" indent="-342900">
              <a:spcBef>
                <a:spcPct val="20000"/>
              </a:spcBef>
            </a:pPr>
            <a:r>
              <a:rPr lang="ja-JP" sz="1600">
                <a:solidFill>
                  <a:schemeClr val="accent2"/>
                </a:solidFill>
                <a:ea typeface="HG創英角ﾎﾟｯﾌﾟ体" pitchFamily="49" charset="-128"/>
              </a:rPr>
              <a:t>　呼ぶ形式で作成する。</a:t>
            </a:r>
            <a:endParaRPr lang="ja-JP" sz="320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box(in)">
                                      <p:cBhvr>
                                        <p:cTn id="7" dur="500"/>
                                        <p:tgtEl>
                                          <p:spTgt spid="921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220"/>
                                        </p:tgtEl>
                                        <p:attrNameLst>
                                          <p:attrName>style.visibility</p:attrName>
                                        </p:attrNameLst>
                                      </p:cBhvr>
                                      <p:to>
                                        <p:strVal val="visible"/>
                                      </p:to>
                                    </p:set>
                                    <p:animEffect transition="in" filter="box(in)">
                                      <p:cBhvr>
                                        <p:cTn id="10" dur="5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ldLvl="0" autoUpdateAnimBg="0"/>
      <p:bldP spid="9220" grpId="0" bldLvl="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WordArt 2" descr="ドラえもんの世界をオブジェクト指向で"/>
          <p:cNvSpPr>
            <a:spLocks noChangeArrowheads="1" noChangeShapeType="1"/>
          </p:cNvSpPr>
          <p:nvPr/>
        </p:nvSpPr>
        <p:spPr bwMode="auto">
          <a:xfrm>
            <a:off x="1835150" y="793750"/>
            <a:ext cx="5402263"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アプリケーション・ドメイン</a:t>
            </a:r>
          </a:p>
        </p:txBody>
      </p:sp>
      <p:pic>
        <p:nvPicPr>
          <p:cNvPr id="10243" name="Picture 3" descr="AppDomain"/>
          <p:cNvPicPr>
            <a:picLocks noChangeAspect="1" noChangeArrowheads="1"/>
          </p:cNvPicPr>
          <p:nvPr>
            <p:ph idx="1"/>
          </p:nvPr>
        </p:nvPicPr>
        <p:blipFill>
          <a:blip r:embed="rId2"/>
          <a:srcRect/>
          <a:stretch>
            <a:fillRect/>
          </a:stretch>
        </p:blipFill>
        <p:spPr>
          <a:xfrm>
            <a:off x="611188" y="1989138"/>
            <a:ext cx="3384550" cy="3965575"/>
          </a:xfrm>
          <a:noFill/>
          <a:ln/>
        </p:spPr>
      </p:pic>
      <p:sp>
        <p:nvSpPr>
          <p:cNvPr id="10244" name="Rectangle 4"/>
          <p:cNvSpPr>
            <a:spLocks noChangeArrowheads="1"/>
          </p:cNvSpPr>
          <p:nvPr/>
        </p:nvSpPr>
        <p:spPr bwMode="auto">
          <a:xfrm>
            <a:off x="4140200" y="1844675"/>
            <a:ext cx="4464050" cy="4106863"/>
          </a:xfrm>
          <a:prstGeom prst="rect">
            <a:avLst/>
          </a:prstGeom>
          <a:noFill/>
          <a:ln w="9525">
            <a:noFill/>
            <a:miter lim="800000"/>
            <a:headEnd/>
            <a:tailEnd/>
          </a:ln>
          <a:effectLst/>
        </p:spPr>
        <p:txBody>
          <a:bodyPr/>
          <a:lstStyle/>
          <a:p>
            <a:pPr marL="342900" indent="-342900">
              <a:spcBef>
                <a:spcPct val="20000"/>
              </a:spcBef>
            </a:pPr>
            <a:r>
              <a:rPr lang="ja-JP" sz="1600">
                <a:ea typeface="HG創英角ﾎﾟｯﾌﾟ体" pitchFamily="49" charset="-128"/>
              </a:rPr>
              <a:t>．ＮＥＴアプリケーションでは１プロセスの</a:t>
            </a:r>
          </a:p>
          <a:p>
            <a:pPr marL="342900" indent="-342900">
              <a:spcBef>
                <a:spcPct val="20000"/>
              </a:spcBef>
            </a:pPr>
            <a:r>
              <a:rPr lang="ja-JP" sz="1600">
                <a:ea typeface="HG創英角ﾎﾟｯﾌﾟ体" pitchFamily="49" charset="-128"/>
              </a:rPr>
              <a:t>中に型やセキュリティを管理する単位として、</a:t>
            </a:r>
          </a:p>
          <a:p>
            <a:pPr marL="342900" indent="-342900">
              <a:spcBef>
                <a:spcPct val="20000"/>
              </a:spcBef>
            </a:pPr>
            <a:r>
              <a:rPr lang="ja-JP" sz="1600">
                <a:ea typeface="HG創英角ﾎﾟｯﾌﾟ体" pitchFamily="49" charset="-128"/>
              </a:rPr>
              <a:t>ＡｐｐＤｏｍａｉｎという器を作成する。</a:t>
            </a:r>
          </a:p>
          <a:p>
            <a:pPr marL="342900" indent="-342900">
              <a:spcBef>
                <a:spcPct val="20000"/>
              </a:spcBef>
            </a:pPr>
            <a:endParaRPr lang="ja-JP" sz="1600">
              <a:ea typeface="HG創英角ﾎﾟｯﾌﾟ体" pitchFamily="49" charset="-128"/>
            </a:endParaRPr>
          </a:p>
          <a:p>
            <a:pPr marL="342900" indent="-342900">
              <a:spcBef>
                <a:spcPct val="20000"/>
              </a:spcBef>
            </a:pPr>
            <a:r>
              <a:rPr lang="ja-JP" sz="1600">
                <a:ea typeface="HG創英角ﾎﾟｯﾌﾟ体" pitchFamily="49" charset="-128"/>
              </a:rPr>
              <a:t>ＥＸＥ形式では、１プロセスとなるため、</a:t>
            </a:r>
          </a:p>
          <a:p>
            <a:pPr marL="342900" indent="-342900">
              <a:spcBef>
                <a:spcPct val="20000"/>
              </a:spcBef>
            </a:pPr>
            <a:r>
              <a:rPr lang="ja-JP" sz="1600">
                <a:ea typeface="HG創英角ﾎﾟｯﾌﾟ体" pitchFamily="49" charset="-128"/>
              </a:rPr>
              <a:t>ＡｐｐＤｏｍａｉｎを作成することになり</a:t>
            </a:r>
          </a:p>
          <a:p>
            <a:pPr marL="342900" indent="-342900">
              <a:spcBef>
                <a:spcPct val="20000"/>
              </a:spcBef>
            </a:pPr>
            <a:r>
              <a:rPr lang="ja-JP" sz="1600">
                <a:ea typeface="HG創英角ﾎﾟｯﾌﾟ体" pitchFamily="49" charset="-128"/>
              </a:rPr>
              <a:t>起動コストが高くなる。</a:t>
            </a:r>
            <a:br>
              <a:rPr lang="ja-JP" sz="1600">
                <a:ea typeface="HG創英角ﾎﾟｯﾌﾟ体" pitchFamily="49" charset="-128"/>
              </a:rPr>
            </a:br>
            <a:endParaRPr lang="ja-JP" sz="1600">
              <a:ea typeface="HG創英角ﾎﾟｯﾌﾟ体" pitchFamily="49" charset="-128"/>
            </a:endParaRPr>
          </a:p>
          <a:p>
            <a:pPr marL="342900" indent="-342900">
              <a:spcBef>
                <a:spcPct val="20000"/>
              </a:spcBef>
            </a:pPr>
            <a:r>
              <a:rPr lang="ja-JP" sz="1600">
                <a:ea typeface="HG創英角ﾎﾟｯﾌﾟ体" pitchFamily="49" charset="-128"/>
              </a:rPr>
              <a:t>ＤＬＬ形式では、ＡｐｐＤｏｍａｉｎ内に</a:t>
            </a:r>
          </a:p>
          <a:p>
            <a:pPr marL="342900" indent="-342900">
              <a:spcBef>
                <a:spcPct val="20000"/>
              </a:spcBef>
            </a:pPr>
            <a:r>
              <a:rPr lang="ja-JP" sz="1600">
                <a:ea typeface="HG創英角ﾎﾟｯﾌﾟ体" pitchFamily="49" charset="-128"/>
              </a:rPr>
              <a:t>ＤＬＬファイルが読み込まれ実行する。</a:t>
            </a:r>
          </a:p>
          <a:p>
            <a:pPr marL="342900" indent="-342900">
              <a:spcBef>
                <a:spcPct val="20000"/>
              </a:spcBef>
            </a:pPr>
            <a:r>
              <a:rPr lang="ja-JP" sz="1600">
                <a:solidFill>
                  <a:srgbClr val="FF3300"/>
                </a:solidFill>
                <a:ea typeface="HG創英角ﾎﾟｯﾌﾟ体" pitchFamily="49" charset="-128"/>
              </a:rPr>
              <a:t>注意点</a:t>
            </a:r>
          </a:p>
          <a:p>
            <a:pPr marL="342900" indent="-342900">
              <a:spcBef>
                <a:spcPct val="20000"/>
              </a:spcBef>
            </a:pPr>
            <a:r>
              <a:rPr lang="ja-JP" sz="1600">
                <a:solidFill>
                  <a:srgbClr val="FF3300"/>
                </a:solidFill>
                <a:ea typeface="HG創英角ﾎﾟｯﾌﾟ体" pitchFamily="49" charset="-128"/>
              </a:rPr>
              <a:t>　ＤＬＬのアンロードはＡｐｐＤｏｍａｉｎ</a:t>
            </a:r>
          </a:p>
          <a:p>
            <a:pPr marL="342900" indent="-342900">
              <a:spcBef>
                <a:spcPct val="20000"/>
              </a:spcBef>
            </a:pPr>
            <a:r>
              <a:rPr lang="ja-JP" sz="1600">
                <a:solidFill>
                  <a:srgbClr val="FF3300"/>
                </a:solidFill>
                <a:ea typeface="HG創英角ﾎﾟｯﾌﾟ体" pitchFamily="49" charset="-128"/>
              </a:rPr>
              <a:t>　単位となるため、違う種類のＤＬＬを読み</a:t>
            </a:r>
          </a:p>
          <a:p>
            <a:pPr marL="342900" indent="-342900">
              <a:spcBef>
                <a:spcPct val="20000"/>
              </a:spcBef>
            </a:pPr>
            <a:r>
              <a:rPr lang="ja-JP" sz="1600">
                <a:solidFill>
                  <a:srgbClr val="FF3300"/>
                </a:solidFill>
                <a:ea typeface="HG創英角ﾎﾟｯﾌﾟ体" pitchFamily="49" charset="-128"/>
              </a:rPr>
              <a:t>　込めば、それだけメモリが増大する。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box(in)">
                                      <p:cBhvr>
                                        <p:cTn id="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ldLvl="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WordArt 2" descr="ドラえもんの世界をオブジェクト指向で"/>
          <p:cNvSpPr>
            <a:spLocks noChangeArrowheads="1" noChangeShapeType="1"/>
          </p:cNvSpPr>
          <p:nvPr/>
        </p:nvSpPr>
        <p:spPr bwMode="auto">
          <a:xfrm>
            <a:off x="2195513" y="836613"/>
            <a:ext cx="4608512" cy="762000"/>
          </a:xfrm>
          <a:prstGeom prst="rect">
            <a:avLst/>
          </a:prstGeom>
        </p:spPr>
        <p:txBody>
          <a:bodyPr wrap="none" fromWordArt="1">
            <a:prstTxWarp prst="textPlain">
              <a:avLst>
                <a:gd name="adj" fmla="val 50000"/>
              </a:avLst>
            </a:prstTxWarp>
          </a:bodyPr>
          <a:lstStyle/>
          <a:p>
            <a:pPr algn="ctr"/>
            <a:r>
              <a:rPr lang="ja-JP" altLang="en-US" sz="6000" kern="10" spc="1201">
                <a:ln w="25400" cap="flat" cmpd="sng">
                  <a:solidFill>
                    <a:srgbClr val="FFFFFF"/>
                  </a:solidFill>
                  <a:round/>
                  <a:headEnd/>
                  <a:tailEnd/>
                </a:ln>
                <a:solidFill>
                  <a:srgbClr val="000080"/>
                </a:solidFill>
                <a:effectLst>
                  <a:outerShdw dist="45791" dir="3378596" algn="ctr" rotWithShape="0">
                    <a:srgbClr val="4D4D4D">
                      <a:alpha val="79999"/>
                    </a:srgbClr>
                  </a:outerShdw>
                </a:effectLst>
                <a:latin typeface="HGS創英角ﾎﾟｯﾌﾟ体"/>
                <a:ea typeface="HGS創英角ﾎﾟｯﾌﾟ体"/>
              </a:rPr>
              <a:t>フォルダ構成</a:t>
            </a:r>
          </a:p>
        </p:txBody>
      </p:sp>
      <p:pic>
        <p:nvPicPr>
          <p:cNvPr id="11267" name="Picture 3"/>
          <p:cNvPicPr>
            <a:picLocks noChangeAspect="1" noChangeArrowheads="1"/>
          </p:cNvPicPr>
          <p:nvPr/>
        </p:nvPicPr>
        <p:blipFill>
          <a:blip r:embed="rId2"/>
          <a:srcRect/>
          <a:stretch>
            <a:fillRect/>
          </a:stretch>
        </p:blipFill>
        <p:spPr bwMode="auto">
          <a:xfrm>
            <a:off x="1044575" y="1844675"/>
            <a:ext cx="3240088" cy="4102100"/>
          </a:xfrm>
          <a:prstGeom prst="rect">
            <a:avLst/>
          </a:prstGeom>
          <a:noFill/>
          <a:ln w="9525">
            <a:noFill/>
            <a:miter lim="800000"/>
            <a:headEnd/>
            <a:tailEnd/>
          </a:ln>
          <a:effectLst/>
        </p:spPr>
      </p:pic>
      <p:sp>
        <p:nvSpPr>
          <p:cNvPr id="11268" name="Rectangle 4"/>
          <p:cNvSpPr>
            <a:spLocks noChangeArrowheads="1"/>
          </p:cNvSpPr>
          <p:nvPr/>
        </p:nvSpPr>
        <p:spPr bwMode="auto">
          <a:xfrm>
            <a:off x="4787900" y="1917700"/>
            <a:ext cx="2663825" cy="3887788"/>
          </a:xfrm>
          <a:prstGeom prst="rect">
            <a:avLst/>
          </a:prstGeom>
          <a:noFill/>
          <a:ln w="9525">
            <a:noFill/>
            <a:miter lim="800000"/>
            <a:headEnd/>
            <a:tailEnd/>
          </a:ln>
          <a:effectLst/>
        </p:spPr>
        <p:txBody>
          <a:bodyPr/>
          <a:lstStyle/>
          <a:p>
            <a:pPr marL="342900" indent="-342900">
              <a:spcBef>
                <a:spcPct val="20000"/>
              </a:spcBef>
            </a:pPr>
            <a:r>
              <a:rPr lang="ja-JP" altLang="ja-JP" sz="1400" b="1">
                <a:solidFill>
                  <a:srgbClr val="006600"/>
                </a:solidFill>
                <a:latin typeface="ＭＳ Ｐゴシック" pitchFamily="50" charset="-128"/>
              </a:rPr>
              <a:t>APP</a:t>
            </a:r>
            <a:r>
              <a:rPr lang="ja-JP" sz="1400" b="1">
                <a:solidFill>
                  <a:srgbClr val="006600"/>
                </a:solidFill>
                <a:latin typeface="ＭＳ Ｐゴシック" pitchFamily="50" charset="-128"/>
              </a:rPr>
              <a:t>フォルダの中身</a:t>
            </a:r>
          </a:p>
          <a:p>
            <a:pPr marL="342900" indent="-342900">
              <a:spcBef>
                <a:spcPct val="20000"/>
              </a:spcBef>
            </a:pPr>
            <a:r>
              <a:rPr lang="ja-JP" sz="1400">
                <a:latin typeface="ＭＳ Ｐゴシック" pitchFamily="50" charset="-128"/>
              </a:rPr>
              <a:t>　</a:t>
            </a:r>
            <a:r>
              <a:rPr lang="ja-JP" altLang="ja-JP" sz="1400" b="1">
                <a:latin typeface="ＭＳ Ｐゴシック" pitchFamily="50" charset="-128"/>
              </a:rPr>
              <a:t>wnkMenu.exe</a:t>
            </a:r>
          </a:p>
          <a:p>
            <a:pPr marL="342900" indent="-342900">
              <a:spcBef>
                <a:spcPct val="20000"/>
              </a:spcBef>
            </a:pPr>
            <a:r>
              <a:rPr lang="ja-JP" sz="1400" b="1">
                <a:latin typeface="ＭＳ Ｐゴシック" pitchFamily="50" charset="-128"/>
              </a:rPr>
              <a:t>　</a:t>
            </a:r>
            <a:r>
              <a:rPr lang="ja-JP" altLang="ja-JP" sz="1400" b="1">
                <a:latin typeface="ＭＳ Ｐゴシック" pitchFamily="50" charset="-128"/>
              </a:rPr>
              <a:t>wnkMenu.exe.config</a:t>
            </a:r>
          </a:p>
          <a:p>
            <a:pPr marL="342900" indent="-342900">
              <a:spcBef>
                <a:spcPct val="20000"/>
              </a:spcBef>
            </a:pPr>
            <a:r>
              <a:rPr lang="ja-JP" sz="1400" b="1">
                <a:latin typeface="ＭＳ Ｐゴシック" pitchFamily="50" charset="-128"/>
              </a:rPr>
              <a:t>　</a:t>
            </a:r>
            <a:r>
              <a:rPr lang="ja-JP" altLang="ja-JP" sz="1400" b="1">
                <a:latin typeface="ＭＳ Ｐゴシック" pitchFamily="50" charset="-128"/>
              </a:rPr>
              <a:t>wnkMitusmori.dll</a:t>
            </a:r>
          </a:p>
          <a:p>
            <a:pPr marL="342900" indent="-342900">
              <a:spcBef>
                <a:spcPct val="20000"/>
              </a:spcBef>
            </a:pPr>
            <a:r>
              <a:rPr lang="ja-JP" sz="1400" b="1">
                <a:latin typeface="ＭＳ Ｐゴシック" pitchFamily="50" charset="-128"/>
              </a:rPr>
              <a:t>　</a:t>
            </a:r>
            <a:r>
              <a:rPr lang="ja-JP" altLang="ja-JP" sz="1400" b="1">
                <a:latin typeface="ＭＳ Ｐゴシック" pitchFamily="50" charset="-128"/>
              </a:rPr>
              <a:t>wnkJuchu.dll</a:t>
            </a:r>
          </a:p>
          <a:p>
            <a:pPr marL="342900" indent="-342900">
              <a:spcBef>
                <a:spcPct val="20000"/>
              </a:spcBef>
            </a:pPr>
            <a:r>
              <a:rPr lang="ja-JP" sz="1400" b="1">
                <a:latin typeface="ＭＳ Ｐゴシック" pitchFamily="50" charset="-128"/>
              </a:rPr>
              <a:t>　</a:t>
            </a:r>
            <a:r>
              <a:rPr lang="ja-JP" altLang="ja-JP" sz="1400" b="1">
                <a:latin typeface="ＭＳ Ｐゴシック" pitchFamily="50" charset="-128"/>
              </a:rPr>
              <a:t>wnkUriage.dll</a:t>
            </a:r>
          </a:p>
          <a:p>
            <a:pPr marL="342900" indent="-342900">
              <a:spcBef>
                <a:spcPct val="20000"/>
              </a:spcBef>
            </a:pPr>
            <a:r>
              <a:rPr lang="ja-JP" sz="1400" b="1">
                <a:latin typeface="ＭＳ Ｐゴシック" pitchFamily="50" charset="-128"/>
              </a:rPr>
              <a:t>　</a:t>
            </a:r>
            <a:r>
              <a:rPr lang="ja-JP" altLang="ja-JP" sz="1400" b="1">
                <a:latin typeface="ＭＳ Ｐゴシック" pitchFamily="50" charset="-128"/>
              </a:rPr>
              <a:t>wnkSeikyu.dll</a:t>
            </a:r>
          </a:p>
          <a:p>
            <a:pPr marL="342900" indent="-342900">
              <a:spcBef>
                <a:spcPct val="20000"/>
              </a:spcBef>
            </a:pPr>
            <a:r>
              <a:rPr lang="ja-JP" altLang="ja-JP" sz="1400" b="1">
                <a:latin typeface="ＭＳ Ｐゴシック" pitchFamily="50" charset="-128"/>
              </a:rPr>
              <a:t>  wnkShire.dll</a:t>
            </a:r>
          </a:p>
          <a:p>
            <a:pPr marL="342900" indent="-342900">
              <a:spcBef>
                <a:spcPct val="20000"/>
              </a:spcBef>
            </a:pPr>
            <a:r>
              <a:rPr lang="ja-JP" altLang="ja-JP" sz="1400" b="1">
                <a:latin typeface="ＭＳ Ｐゴシック" pitchFamily="50" charset="-128"/>
              </a:rPr>
              <a:t>  wnkZaiko.dll</a:t>
            </a:r>
          </a:p>
          <a:p>
            <a:pPr marL="342900" indent="-342900">
              <a:spcBef>
                <a:spcPct val="20000"/>
              </a:spcBef>
            </a:pPr>
            <a:r>
              <a:rPr lang="ja-JP" altLang="ja-JP" sz="1400" b="1">
                <a:latin typeface="ＭＳ Ｐゴシック" pitchFamily="50" charset="-128"/>
              </a:rPr>
              <a:t>  wnkMaster.dll</a:t>
            </a:r>
          </a:p>
          <a:p>
            <a:pPr marL="342900" indent="-342900">
              <a:spcBef>
                <a:spcPct val="20000"/>
              </a:spcBef>
            </a:pPr>
            <a:r>
              <a:rPr lang="ja-JP" altLang="ja-JP" sz="1400" b="1">
                <a:latin typeface="ＭＳ Ｐゴシック" pitchFamily="50" charset="-128"/>
              </a:rPr>
              <a:t>  wnkCommon.dll</a:t>
            </a:r>
          </a:p>
          <a:p>
            <a:pPr marL="342900" indent="-342900">
              <a:spcBef>
                <a:spcPct val="20000"/>
              </a:spcBef>
            </a:pPr>
            <a:r>
              <a:rPr lang="ja-JP" altLang="ja-JP" sz="1400" b="1">
                <a:latin typeface="ＭＳ Ｐゴシック" pitchFamily="50" charset="-128"/>
              </a:rPr>
              <a:t>  clsCommon.dll</a:t>
            </a:r>
          </a:p>
          <a:p>
            <a:pPr marL="342900" indent="-342900">
              <a:spcBef>
                <a:spcPct val="20000"/>
              </a:spcBef>
            </a:pPr>
            <a:r>
              <a:rPr lang="ja-JP" altLang="ja-JP" sz="1400" b="1">
                <a:latin typeface="ＭＳ Ｐゴシック" pitchFamily="50" charset="-128"/>
              </a:rPr>
              <a:t>  clsControlLibrary.dll</a:t>
            </a:r>
          </a:p>
          <a:p>
            <a:pPr marL="342900" indent="-342900">
              <a:spcBef>
                <a:spcPct val="20000"/>
              </a:spcBef>
            </a:pPr>
            <a:r>
              <a:rPr lang="ja-JP" altLang="ja-JP" sz="1400" b="1">
                <a:latin typeface="ＭＳ Ｐゴシック" pitchFamily="50" charset="-128"/>
              </a:rPr>
              <a:t>  clsDBAccess.dll</a:t>
            </a:r>
          </a:p>
          <a:p>
            <a:pPr marL="342900" indent="-342900">
              <a:spcBef>
                <a:spcPct val="20000"/>
              </a:spcBef>
            </a:pPr>
            <a:r>
              <a:rPr lang="ja-JP" altLang="ja-JP" sz="1400" b="1">
                <a:latin typeface="ＭＳ Ｐゴシック" pitchFamily="50" charset="-128"/>
              </a:rPr>
              <a:t>  </a:t>
            </a:r>
            <a:r>
              <a:rPr lang="ja-JP" sz="1400" b="1">
                <a:latin typeface="ＭＳ Ｐゴシック" pitchFamily="50" charset="-128"/>
              </a:rPr>
              <a:t>各サードパーティ製</a:t>
            </a:r>
            <a:r>
              <a:rPr lang="ja-JP" altLang="ja-JP" sz="1400" b="1">
                <a:latin typeface="ＭＳ Ｐゴシック" pitchFamily="50" charset="-128"/>
              </a:rPr>
              <a:t>.dll</a:t>
            </a:r>
            <a:r>
              <a:rPr lang="ja-JP" sz="1400" b="1">
                <a:latin typeface="ＭＳ Ｐゴシック" pitchFamily="50" charset="-128"/>
              </a:rPr>
              <a:t>　ｘ　ｎ本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ox(in)">
                                      <p:cBhvr>
                                        <p:cTn id="7"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ldLvl="0" autoUpdateAnimBg="0"/>
    </p:bldLst>
  </p:timing>
</p:sld>
</file>

<file path=ppt/theme/theme1.xml><?xml version="1.0" encoding="utf-8"?>
<a:theme xmlns:a="http://schemas.openxmlformats.org/drawingml/2006/main" name="スライドマスタT10">
  <a:themeElements>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T10">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スライドマスタT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T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T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T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T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T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T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T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T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T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T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T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TotalTime>
  <Pages>0</Pages>
  <Words>687</Words>
  <Characters>0</Characters>
  <Application>Microsoft Office PowerPoint</Application>
  <DocSecurity>0</DocSecurity>
  <PresentationFormat>画面に合わせる (4:3)</PresentationFormat>
  <Lines>0</Lines>
  <Paragraphs>205</Paragraphs>
  <Slides>18</Slides>
  <Notes>0</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9" baseType="lpstr">
      <vt:lpstr>Arial</vt:lpstr>
      <vt:lpstr>ＭＳ Ｐゴシック</vt:lpstr>
      <vt:lpstr>Wingdings</vt:lpstr>
      <vt:lpstr>Calibri</vt:lpstr>
      <vt:lpstr>ＭＳ Ｐ明朝</vt:lpstr>
      <vt:lpstr>HG創英角ﾎﾟｯﾌﾟ体</vt:lpstr>
      <vt:lpstr>HGS創英角ﾎﾟｯﾌﾟ体</vt:lpstr>
      <vt:lpstr>HGP創英角ﾎﾟｯﾌﾟ体</vt:lpstr>
      <vt:lpstr>ＭＳ ゴシック</vt:lpstr>
      <vt:lpstr>スライドマスタT10</vt:lpstr>
      <vt:lpstr>ペイントブラシの絵</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vector>
  </TitlesOfParts>
  <Manager/>
  <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フレームワークによる開発　for .NET</dc:title>
  <dc:subject/>
  <dc:creator>やじゅ</dc:creator>
  <cp:keywords/>
  <dc:description/>
  <cp:lastModifiedBy>わんくま同盟</cp:lastModifiedBy>
  <cp:revision>22</cp:revision>
  <cp:lastPrinted>1899-12-30T00:00:00Z</cp:lastPrinted>
  <dcterms:created xsi:type="dcterms:W3CDTF">2007-07-25T12:30:42Z</dcterms:created>
  <dcterms:modified xsi:type="dcterms:W3CDTF">2008-12-29T02:31:53Z</dcterms:modified>
  <cp:category/>
</cp:coreProperties>
</file>