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4" r:id="rId10"/>
    <p:sldId id="266" r:id="rId11"/>
    <p:sldId id="268" r:id="rId12"/>
    <p:sldId id="269" r:id="rId13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C:\Users\localnaka\Desktop\3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57188" y="285750"/>
            <a:ext cx="8286750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smtClean="0"/>
              <a:t>マスタ テキストの書式設定</a:t>
            </a:r>
          </a:p>
          <a:p>
            <a:pPr lvl="1"/>
            <a:r>
              <a:rPr lang="ja-JP" smtClean="0"/>
              <a:t>第 </a:t>
            </a:r>
            <a:r>
              <a:rPr lang="ja-JP" altLang="ja-JP" smtClean="0"/>
              <a:t>2 </a:t>
            </a:r>
            <a:r>
              <a:rPr lang="ja-JP" smtClean="0"/>
              <a:t>レベル</a:t>
            </a:r>
          </a:p>
          <a:p>
            <a:pPr lvl="2"/>
            <a:r>
              <a:rPr lang="ja-JP" smtClean="0"/>
              <a:t>第 </a:t>
            </a:r>
            <a:r>
              <a:rPr lang="ja-JP" altLang="ja-JP" smtClean="0"/>
              <a:t>3 </a:t>
            </a:r>
            <a:r>
              <a:rPr lang="ja-JP" smtClean="0"/>
              <a:t>レベル</a:t>
            </a:r>
          </a:p>
          <a:p>
            <a:pPr lvl="3"/>
            <a:r>
              <a:rPr lang="ja-JP" smtClean="0"/>
              <a:t>第 </a:t>
            </a:r>
            <a:r>
              <a:rPr lang="ja-JP" altLang="ja-JP" smtClean="0"/>
              <a:t>4 </a:t>
            </a:r>
            <a:r>
              <a:rPr lang="ja-JP" smtClean="0"/>
              <a:t>レベル</a:t>
            </a:r>
          </a:p>
          <a:p>
            <a:pPr lvl="4"/>
            <a:r>
              <a:rPr lang="ja-JP" smtClean="0"/>
              <a:t>第 </a:t>
            </a:r>
            <a:r>
              <a:rPr lang="ja-JP" altLang="ja-JP" smtClean="0"/>
              <a:t>5 </a:t>
            </a:r>
            <a:r>
              <a:rPr lang="ja-JP" smtClean="0"/>
              <a:t>レベル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ja-JP" sz="2300">
                <a:solidFill>
                  <a:schemeClr val="tx2"/>
                </a:solidFill>
              </a:rPr>
              <a:t>わんくま同盟 名古屋勉強会 </a:t>
            </a:r>
            <a:r>
              <a:rPr lang="en-US" sz="2300">
                <a:solidFill>
                  <a:schemeClr val="tx2"/>
                </a:solidFill>
              </a:rPr>
              <a:t>#3</a:t>
            </a:r>
          </a:p>
        </p:txBody>
      </p:sp>
      <p:pic>
        <p:nvPicPr>
          <p:cNvPr id="103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28625" y="6164263"/>
            <a:ext cx="16430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ＭＳ Ｐゴシック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ＭＳ Ｐゴシック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ＭＳ Ｐゴシック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sz="2800"/>
              <a:t>マイナー言語出張版</a:t>
            </a:r>
            <a:r>
              <a:rPr lang="ja-JP"/>
              <a:t/>
            </a:r>
            <a:br>
              <a:rPr lang="ja-JP"/>
            </a:br>
            <a:r>
              <a:rPr lang="ja-JP" altLang="ja-JP" sz="4800"/>
              <a:t>MysticSL</a:t>
            </a:r>
            <a:r>
              <a:rPr lang="ja-JP" sz="4800"/>
              <a:t>を使い倒してみた</a:t>
            </a:r>
          </a:p>
        </p:txBody>
      </p:sp>
      <p:sp>
        <p:nvSpPr>
          <p:cNvPr id="3075" name="Rectangle 3"/>
          <p:cNvSpPr>
            <a:spLocks noChangeArrowheads="1"/>
          </p:cNvSpPr>
          <p:nvPr>
            <p:ph type="subTitle" idx="1"/>
          </p:nvPr>
        </p:nvSpPr>
        <p:spPr>
          <a:xfrm>
            <a:off x="1371600" y="4941888"/>
            <a:ext cx="6400800" cy="696912"/>
          </a:xfrm>
        </p:spPr>
        <p:txBody>
          <a:bodyPr/>
          <a:lstStyle/>
          <a:p>
            <a:r>
              <a:rPr lang="ja-JP" sz="2400"/>
              <a:t>ばぃ</a:t>
            </a:r>
            <a:r>
              <a:rPr lang="ja-JP"/>
              <a:t>鶏唐揚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sz="3200"/>
              <a:t>MysticSLとは何か</a:t>
            </a:r>
          </a:p>
        </p:txBody>
      </p:sp>
      <p:sp>
        <p:nvSpPr>
          <p:cNvPr id="12291" name="Rectangle 3"/>
          <p:cNvSpPr>
            <a:spLocks noChangeArrowheads="1"/>
          </p:cNvSpPr>
          <p:nvPr>
            <p:ph type="body" idx="1"/>
          </p:nvPr>
        </p:nvSpPr>
        <p:spPr>
          <a:xfrm>
            <a:off x="457200" y="765175"/>
            <a:ext cx="8229600" cy="50736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ja-JP" sz="4000" b="1"/>
              <a:t>：長所：</a:t>
            </a:r>
          </a:p>
          <a:p>
            <a:pPr>
              <a:lnSpc>
                <a:spcPct val="90000"/>
              </a:lnSpc>
            </a:pPr>
            <a:r>
              <a:rPr lang="ja-JP"/>
              <a:t>初心者向けのスクリプト言語</a:t>
            </a:r>
          </a:p>
          <a:p>
            <a:pPr>
              <a:lnSpc>
                <a:spcPct val="90000"/>
              </a:lnSpc>
            </a:pPr>
            <a:r>
              <a:rPr lang="ja-JP"/>
              <a:t>複雑な処理を少々の命令で実現可能な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/>
              <a:t>　機能がモジュールで提供されている</a:t>
            </a:r>
          </a:p>
          <a:p>
            <a:pPr>
              <a:lnSpc>
                <a:spcPct val="90000"/>
              </a:lnSpc>
            </a:pPr>
            <a:r>
              <a:rPr lang="ja-JP"/>
              <a:t>WinAPIやポインタも扱えるため拡張性抜群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sz="4000" b="1"/>
              <a:t>：短所：</a:t>
            </a:r>
          </a:p>
          <a:p>
            <a:pPr>
              <a:lnSpc>
                <a:spcPct val="90000"/>
              </a:lnSpc>
            </a:pPr>
            <a:r>
              <a:rPr lang="ja-JP"/>
              <a:t>命令のみで関数がない</a:t>
            </a:r>
          </a:p>
          <a:p>
            <a:pPr>
              <a:lnSpc>
                <a:spcPct val="90000"/>
              </a:lnSpc>
            </a:pPr>
            <a:r>
              <a:rPr lang="ja-JP"/>
              <a:t>遅い</a:t>
            </a:r>
          </a:p>
          <a:p>
            <a:pPr>
              <a:lnSpc>
                <a:spcPct val="90000"/>
              </a:lnSpc>
            </a:pPr>
            <a:r>
              <a:rPr lang="ja-JP"/>
              <a:t>GUI部品が少ない</a:t>
            </a:r>
          </a:p>
          <a:p>
            <a:pPr>
              <a:lnSpc>
                <a:spcPct val="90000"/>
              </a:lnSpc>
            </a:pPr>
            <a:endParaRPr lang="ja-JP"/>
          </a:p>
          <a:p>
            <a:pPr>
              <a:buFontTx/>
              <a:buNone/>
            </a:pPr>
            <a:endParaRPr lang="ja-JP"/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sz="2000"/>
              <a:t>MysticSLとは何か</a:t>
            </a:r>
            <a:br>
              <a:rPr lang="ja-JP" sz="2000"/>
            </a:br>
            <a:r>
              <a:rPr lang="ja-JP" sz="3200"/>
              <a:t>コード例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684213" y="1339850"/>
            <a:ext cx="7632700" cy="1079500"/>
          </a:xfrm>
          <a:prstGeom prst="rect">
            <a:avLst/>
          </a:prstGeom>
          <a:noFill/>
          <a:ln w="952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r>
              <a:rPr lang="ja-JP" sz="3200">
                <a:latin typeface="ＭＳ ゴシック" pitchFamily="49" charset="-128"/>
                <a:ea typeface="ＭＳ ゴシック" pitchFamily="49" charset="-128"/>
              </a:rPr>
              <a:t>Print [</a:t>
            </a:r>
            <a:r>
              <a:rPr lang="ja-JP" sz="3200">
                <a:solidFill>
                  <a:schemeClr val="bg2"/>
                </a:solidFill>
                <a:latin typeface="ＭＳ ゴシック" pitchFamily="49" charset="-128"/>
                <a:ea typeface="ＭＳ ゴシック" pitchFamily="49" charset="-128"/>
              </a:rPr>
              <a:t>"Hello World!"</a:t>
            </a:r>
            <a:r>
              <a:rPr lang="ja-JP" sz="3200">
                <a:latin typeface="ＭＳ ゴシック" pitchFamily="49" charset="-128"/>
                <a:ea typeface="ＭＳ ゴシック" pitchFamily="49" charset="-128"/>
              </a:rPr>
              <a:t>]</a:t>
            </a:r>
          </a:p>
          <a:p>
            <a:r>
              <a:rPr lang="ja-JP" sz="3200">
                <a:latin typeface="ＭＳ ゴシック" pitchFamily="49" charset="-128"/>
                <a:ea typeface="ＭＳ ゴシック" pitchFamily="49" charset="-128"/>
              </a:rPr>
              <a:t>Stop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684213" y="2854325"/>
            <a:ext cx="7632700" cy="25908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r>
              <a:rPr lang="ja-JP" sz="3200">
                <a:latin typeface="ＭＳ ゴシック" pitchFamily="49" charset="-128"/>
                <a:ea typeface="ＭＳ ゴシック" pitchFamily="49" charset="-128"/>
              </a:rPr>
              <a:t>Integer [forI]</a:t>
            </a:r>
          </a:p>
          <a:p>
            <a:endParaRPr lang="ja-JP" sz="32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sz="3200">
                <a:latin typeface="ＭＳ ゴシック" pitchFamily="49" charset="-128"/>
                <a:ea typeface="ＭＳ ゴシック" pitchFamily="49" charset="-128"/>
              </a:rPr>
              <a:t>For [forI, 1, 100, 1]</a:t>
            </a:r>
          </a:p>
          <a:p>
            <a:r>
              <a:rPr lang="ja-JP" sz="3200">
                <a:latin typeface="ＭＳ ゴシック" pitchFamily="49" charset="-128"/>
                <a:ea typeface="ＭＳ ゴシック" pitchFamily="49" charset="-128"/>
              </a:rPr>
              <a:t>    Print [forI]</a:t>
            </a:r>
          </a:p>
          <a:p>
            <a:r>
              <a:rPr lang="ja-JP" sz="3200">
                <a:latin typeface="ＭＳ ゴシック" pitchFamily="49" charset="-128"/>
                <a:ea typeface="ＭＳ ゴシック" pitchFamily="49" charset="-128"/>
              </a:rPr>
              <a:t>Next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0000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0000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.000000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" dur="indefinite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.000000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0000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3" dur="indefinite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ldLvl="0" animBg="1" autoUpdateAnimBg="0"/>
      <p:bldP spid="13315" grpId="1" bldLvl="0" animBg="1" autoUpdateAnimBg="0"/>
      <p:bldP spid="13315" grpId="2" bldLvl="0" animBg="1" autoUpdateAnimBg="0"/>
      <p:bldP spid="13316" grpId="0" bldLvl="0" animBg="1" autoUpdateAnimBg="0"/>
      <p:bldP spid="13316" grpId="1" bldLvl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sz="3200"/>
              <a:t>使い倒してみた結果</a:t>
            </a:r>
          </a:p>
        </p:txBody>
      </p:sp>
      <p:pic>
        <p:nvPicPr>
          <p:cNvPr id="14339" name="Picture 3" descr="mascot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68313" y="981075"/>
            <a:ext cx="6192837" cy="2865438"/>
          </a:xfrm>
          <a:noFill/>
          <a:ln/>
        </p:spPr>
      </p:pic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68313" y="4221163"/>
            <a:ext cx="5256212" cy="122555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sz="4000"/>
              <a:t>実演にてご覧ください。</a:t>
            </a:r>
          </a:p>
        </p:txBody>
      </p:sp>
      <p:pic>
        <p:nvPicPr>
          <p:cNvPr id="14341" name="Picture 5" descr="timer"/>
          <p:cNvPicPr>
            <a:picLocks noChangeAspect="1" noChangeArrowheads="1"/>
          </p:cNvPicPr>
          <p:nvPr>
            <p:ph sz="half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5940425" y="2852738"/>
            <a:ext cx="2646363" cy="2822575"/>
          </a:xfrm>
          <a:noFill/>
          <a:ln/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sz="3200"/>
              <a:t>セッション概要</a:t>
            </a:r>
          </a:p>
        </p:txBody>
      </p:sp>
      <p:sp>
        <p:nvSpPr>
          <p:cNvPr id="4099" name="Rectangle 3"/>
          <p:cNvSpPr>
            <a:spLocks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80000"/>
              </a:lnSpc>
            </a:pPr>
            <a:r>
              <a:rPr lang="ja-JP" altLang="ja-JP" sz="3600"/>
              <a:t>"</a:t>
            </a:r>
            <a:r>
              <a:rPr lang="ja-JP" sz="3600"/>
              <a:t>俺流</a:t>
            </a:r>
            <a:r>
              <a:rPr lang="ja-JP" altLang="ja-JP" sz="3600"/>
              <a:t>"</a:t>
            </a:r>
            <a:r>
              <a:rPr lang="ja-JP" sz="3600"/>
              <a:t>マイナー言語の定義とは</a:t>
            </a:r>
          </a:p>
          <a:p>
            <a:pPr>
              <a:lnSpc>
                <a:spcPct val="180000"/>
              </a:lnSpc>
            </a:pPr>
            <a:r>
              <a:rPr lang="ja-JP" sz="3600"/>
              <a:t>マイナー言語（一部）の紹介</a:t>
            </a:r>
          </a:p>
          <a:p>
            <a:pPr>
              <a:lnSpc>
                <a:spcPct val="180000"/>
              </a:lnSpc>
            </a:pPr>
            <a:r>
              <a:rPr lang="ja-JP" altLang="ja-JP" sz="3600"/>
              <a:t>MysticSL</a:t>
            </a:r>
            <a:r>
              <a:rPr lang="ja-JP" sz="3600"/>
              <a:t>とは何か</a:t>
            </a:r>
          </a:p>
          <a:p>
            <a:pPr>
              <a:lnSpc>
                <a:spcPct val="180000"/>
              </a:lnSpc>
            </a:pPr>
            <a:r>
              <a:rPr lang="ja-JP" sz="3600"/>
              <a:t>使い倒してみた結果がこれだよ！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sz="3200"/>
              <a:t>自己紹介</a:t>
            </a:r>
          </a:p>
        </p:txBody>
      </p:sp>
      <p:sp>
        <p:nvSpPr>
          <p:cNvPr id="5123" name="Rectangle 3"/>
          <p:cNvSpPr>
            <a:spLocks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30000"/>
              </a:lnSpc>
              <a:buFontTx/>
              <a:buAutoNum type="arabicPeriod"/>
            </a:pPr>
            <a:r>
              <a:rPr lang="ja-JP"/>
              <a:t>名古屋でプログラマやってます</a:t>
            </a:r>
          </a:p>
          <a:p>
            <a:pPr>
              <a:lnSpc>
                <a:spcPct val="130000"/>
              </a:lnSpc>
              <a:buFontTx/>
              <a:buAutoNum type="arabicPeriod"/>
            </a:pPr>
            <a:r>
              <a:rPr lang="ja-JP"/>
              <a:t>新卒入社1年半のヒヨっコ</a:t>
            </a:r>
            <a:r>
              <a:rPr lang="ja-JP" sz="2400"/>
              <a:t>（調理済み）</a:t>
            </a:r>
          </a:p>
          <a:p>
            <a:pPr>
              <a:lnSpc>
                <a:spcPct val="130000"/>
              </a:lnSpc>
              <a:buFontTx/>
              <a:buAutoNum type="arabicPeriod"/>
            </a:pPr>
            <a:r>
              <a:rPr lang="ja-JP"/>
              <a:t>名古屋#2が勉強会初参加</a:t>
            </a:r>
            <a:endParaRPr lang="ja-JP" sz="2800">
              <a:solidFill>
                <a:srgbClr val="FF0000"/>
              </a:solidFill>
            </a:endParaRPr>
          </a:p>
          <a:p>
            <a:pPr>
              <a:lnSpc>
                <a:spcPct val="130000"/>
              </a:lnSpc>
              <a:buFontTx/>
              <a:buAutoNum type="arabicPeriod"/>
            </a:pPr>
            <a:r>
              <a:rPr lang="ja-JP"/>
              <a:t>わんくま同盟に加盟してちょうど２ヶ月</a:t>
            </a:r>
          </a:p>
          <a:p>
            <a:pPr>
              <a:lnSpc>
                <a:spcPct val="130000"/>
              </a:lnSpc>
              <a:buFontTx/>
              <a:buAutoNum type="arabicPeriod"/>
            </a:pPr>
            <a:r>
              <a:rPr lang="ja-JP"/>
              <a:t>主にVB、その他C/Java/D言語 etc.</a:t>
            </a:r>
          </a:p>
          <a:p>
            <a:pPr>
              <a:lnSpc>
                <a:spcPct val="130000"/>
              </a:lnSpc>
              <a:buFontTx/>
              <a:buAutoNum type="arabicPeriod"/>
            </a:pPr>
            <a:r>
              <a:rPr lang="ja-JP"/>
              <a:t>微妙なマイナー具合が大好き</a:t>
            </a: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5221288" y="2205038"/>
            <a:ext cx="1511300" cy="0"/>
          </a:xfrm>
          <a:prstGeom prst="line">
            <a:avLst/>
          </a:prstGeom>
          <a:noFill/>
          <a:ln w="38100" cap="flat" cmpd="sng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sz="3200"/>
              <a:t>"俺流"マイナー言語の定義とは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971550" y="3646488"/>
            <a:ext cx="6913563" cy="1800225"/>
          </a:xfrm>
          <a:prstGeom prst="rect">
            <a:avLst/>
          </a:prstGeom>
          <a:noFill/>
          <a:ln w="952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sz="4800"/>
              <a:t>そもそも知られていない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971550" y="1196975"/>
            <a:ext cx="6913563" cy="1584325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sz="3200"/>
              <a:t>・一般的には使われていない</a:t>
            </a:r>
          </a:p>
          <a:p>
            <a:pPr algn="ctr"/>
            <a:r>
              <a:rPr lang="ja-JP" sz="3200"/>
              <a:t>・実用性がない</a:t>
            </a:r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971550" y="1054100"/>
            <a:ext cx="6913563" cy="1871663"/>
          </a:xfrm>
          <a:prstGeom prst="line">
            <a:avLst/>
          </a:prstGeom>
          <a:noFill/>
          <a:ln w="38100" cap="flat" cmpd="sng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 flipH="1">
            <a:off x="971550" y="1054100"/>
            <a:ext cx="6911975" cy="1871663"/>
          </a:xfrm>
          <a:prstGeom prst="line">
            <a:avLst/>
          </a:prstGeom>
          <a:noFill/>
          <a:ln w="38100" cap="flat" cmpd="sng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1" bldLvl="0" animBg="1" autoUpdateAnimBg="0"/>
      <p:bldP spid="6148" grpId="0" bldLvl="0" animBg="1" autoUpdateAnimBg="0"/>
      <p:bldP spid="6149" grpId="0" animBg="1"/>
      <p:bldP spid="615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sz="3200"/>
              <a:t>マイナー言語の紹介</a:t>
            </a:r>
          </a:p>
        </p:txBody>
      </p:sp>
      <p:sp>
        <p:nvSpPr>
          <p:cNvPr id="7171" name="Rectangle 3"/>
          <p:cNvSpPr>
            <a:spLocks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60000"/>
              </a:lnSpc>
            </a:pPr>
            <a:endParaRPr lang="ja-JP"/>
          </a:p>
          <a:p>
            <a:pPr>
              <a:lnSpc>
                <a:spcPct val="60000"/>
              </a:lnSpc>
            </a:pPr>
            <a:r>
              <a:rPr lang="ja-JP"/>
              <a:t>MysticSL	:BASIC風味の独自言語</a:t>
            </a:r>
          </a:p>
          <a:p>
            <a:pPr>
              <a:lnSpc>
                <a:spcPct val="60000"/>
              </a:lnSpc>
            </a:pPr>
            <a:endParaRPr lang="ja-JP"/>
          </a:p>
          <a:p>
            <a:pPr>
              <a:lnSpc>
                <a:spcPct val="60000"/>
              </a:lnSpc>
            </a:pPr>
            <a:r>
              <a:rPr lang="ja-JP"/>
              <a:t>IMW		:C言語風味の独自言語</a:t>
            </a:r>
          </a:p>
          <a:p>
            <a:pPr>
              <a:lnSpc>
                <a:spcPct val="60000"/>
              </a:lnSpc>
            </a:pPr>
            <a:endParaRPr lang="ja-JP"/>
          </a:p>
          <a:p>
            <a:pPr>
              <a:lnSpc>
                <a:spcPct val="60000"/>
              </a:lnSpc>
            </a:pPr>
            <a:r>
              <a:rPr lang="ja-JP"/>
              <a:t>しぃ言語		:アスキーアートを使用した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ja-JP"/>
              <a:t>				 スクリプト言語</a:t>
            </a:r>
          </a:p>
          <a:p>
            <a:pPr>
              <a:lnSpc>
                <a:spcPct val="60000"/>
              </a:lnSpc>
            </a:pPr>
            <a:endParaRPr lang="ja-JP"/>
          </a:p>
          <a:p>
            <a:pPr>
              <a:lnSpc>
                <a:spcPct val="60000"/>
              </a:lnSpc>
            </a:pPr>
            <a:r>
              <a:rPr lang="ja-JP"/>
              <a:t>MixJuice	:略称MJ。Javaを改良した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ja-JP"/>
              <a:t>				 本格オブジェクト指向言語</a:t>
            </a:r>
          </a:p>
          <a:p>
            <a:endParaRPr lang="ja-JP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sz="1800"/>
              <a:t>マイナー言語の紹介</a:t>
            </a:r>
            <a:br>
              <a:rPr lang="ja-JP" sz="1800"/>
            </a:br>
            <a:r>
              <a:rPr lang="ja-JP" sz="2800"/>
              <a:t>MysticSL</a:t>
            </a:r>
          </a:p>
        </p:txBody>
      </p:sp>
      <p:pic>
        <p:nvPicPr>
          <p:cNvPr id="8195" name="Picture 3" descr="MSL_01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20825" y="1101725"/>
            <a:ext cx="6292850" cy="4829175"/>
          </a:xfrm>
          <a:noFill/>
          <a:ln/>
        </p:spPr>
      </p:pic>
      <p:pic>
        <p:nvPicPr>
          <p:cNvPr id="8196" name="Picture 4"/>
          <p:cNvPicPr>
            <a:picLocks noChangeAspect="1" noChangeArrowheads="1"/>
          </p:cNvPicPr>
          <p:nvPr>
            <p:ph sz="half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539750" y="1628775"/>
            <a:ext cx="4181475" cy="2452688"/>
          </a:xfrm>
          <a:noFill/>
          <a:ln w="12700" cap="flat">
            <a:solidFill>
              <a:srgbClr val="0000FF"/>
            </a:solidFill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sz="1800"/>
              <a:t>マイナー言語の紹介</a:t>
            </a:r>
            <a:br>
              <a:rPr lang="ja-JP" sz="1800"/>
            </a:br>
            <a:r>
              <a:rPr lang="ja-JP" sz="2800"/>
              <a:t>IMW</a:t>
            </a:r>
          </a:p>
        </p:txBody>
      </p:sp>
      <p:pic>
        <p:nvPicPr>
          <p:cNvPr id="9219" name="Picture 3" descr="IMW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50875" y="1052513"/>
            <a:ext cx="7842250" cy="5073650"/>
          </a:xfrm>
          <a:noFill/>
          <a:ln/>
        </p:spPr>
      </p:pic>
      <p:pic>
        <p:nvPicPr>
          <p:cNvPr id="9220" name="Picture 4" descr="IMW_big"/>
          <p:cNvPicPr>
            <a:picLocks noChangeAspect="1" noChangeArrowheads="1"/>
          </p:cNvPicPr>
          <p:nvPr>
            <p:ph sz="half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468313" y="1412875"/>
            <a:ext cx="4762500" cy="3889375"/>
          </a:xfrm>
          <a:noFill/>
          <a:ln cap="flat">
            <a:solidFill>
              <a:srgbClr val="0000FF"/>
            </a:solidFill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sz="1800"/>
              <a:t>マイナー言語の紹介</a:t>
            </a:r>
            <a:br>
              <a:rPr lang="ja-JP" sz="1800"/>
            </a:br>
            <a:r>
              <a:rPr lang="ja-JP" sz="2800"/>
              <a:t>しぃ言語</a:t>
            </a:r>
          </a:p>
        </p:txBody>
      </p:sp>
      <p:pic>
        <p:nvPicPr>
          <p:cNvPr id="10243" name="Picture 3" descr="ci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828675" y="1125538"/>
            <a:ext cx="7370763" cy="4886325"/>
          </a:xfrm>
          <a:noFill/>
          <a:ln/>
        </p:spPr>
      </p:pic>
      <p:pic>
        <p:nvPicPr>
          <p:cNvPr id="10244" name="Picture 4" descr="ci_big"/>
          <p:cNvPicPr>
            <a:picLocks noChangeAspect="1" noChangeArrowheads="1"/>
          </p:cNvPicPr>
          <p:nvPr>
            <p:ph sz="half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4503738" y="1341438"/>
            <a:ext cx="4305300" cy="2016125"/>
          </a:xfrm>
          <a:noFill/>
          <a:ln w="12700" cap="flat">
            <a:solidFill>
              <a:srgbClr val="0000FF"/>
            </a:solidFill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sz="1800"/>
              <a:t>マイナー言語の紹介</a:t>
            </a:r>
            <a:br>
              <a:rPr lang="ja-JP" sz="1800"/>
            </a:br>
            <a:r>
              <a:rPr lang="ja-JP" sz="2800"/>
              <a:t>MixJuice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901700" y="1270000"/>
            <a:ext cx="7127875" cy="1152525"/>
          </a:xfrm>
          <a:prstGeom prst="rect">
            <a:avLst/>
          </a:prstGeom>
          <a:noFill/>
          <a:ln w="952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sz="3200"/>
              <a:t>画像用意できず…m(_ _)m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901700" y="2636838"/>
            <a:ext cx="7129463" cy="2954337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30000"/>
              </a:lnSpc>
            </a:pPr>
            <a:r>
              <a:rPr lang="ja-JP" sz="2800" b="1"/>
              <a:t>・Javaを拡張した言語</a:t>
            </a:r>
          </a:p>
          <a:p>
            <a:pPr>
              <a:lnSpc>
                <a:spcPct val="130000"/>
              </a:lnSpc>
            </a:pPr>
            <a:r>
              <a:rPr lang="ja-JP" sz="2800" b="1"/>
              <a:t>・基本的にはJavaそのもので、</a:t>
            </a:r>
          </a:p>
          <a:p>
            <a:pPr>
              <a:lnSpc>
                <a:spcPct val="130000"/>
              </a:lnSpc>
            </a:pPr>
            <a:r>
              <a:rPr lang="ja-JP" sz="2800" b="1"/>
              <a:t>　実行もJVMを使用</a:t>
            </a:r>
          </a:p>
          <a:p>
            <a:pPr>
              <a:lnSpc>
                <a:spcPct val="130000"/>
              </a:lnSpc>
            </a:pPr>
            <a:r>
              <a:rPr lang="ja-JP" sz="2800" b="1"/>
              <a:t>・MixJuiceをJava中間コードにコンパイルする</a:t>
            </a:r>
          </a:p>
          <a:p>
            <a:pPr>
              <a:lnSpc>
                <a:spcPct val="130000"/>
              </a:lnSpc>
            </a:pPr>
            <a:r>
              <a:rPr lang="ja-JP" sz="2800" b="1"/>
              <a:t>　MJコンパイラが、この言語の正体</a:t>
            </a: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スライドマスタN03">
  <a:themeElements>
    <a:clrScheme name="スライドマスタN0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スライドマスタN03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50" charset="-128"/>
          </a:defRPr>
        </a:defPPr>
      </a:lstStyle>
    </a:lnDef>
  </a:objectDefaults>
  <a:extraClrSchemeLst>
    <a:extraClrScheme>
      <a:clrScheme name="スライドマスタN0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スライドマスタN0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スライドマスタN0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スライドマスタN0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スライドマスタN0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スライドマスタN0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スライドマスタN0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スライドマスタN0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スライドマスタN0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スライドマスタN0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スライドマスタN0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スライドマスタN0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157255201</TotalTime>
  <Pages>0</Pages>
  <Words>216</Words>
  <Characters>0</Characters>
  <Application>Kingsoft Office 2007</Application>
  <DocSecurity>0</DocSecurity>
  <PresentationFormat>画面に合わせる (4:3)</PresentationFormat>
  <Lines>0</Lines>
  <Paragraphs>59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9" baseType="lpstr">
      <vt:lpstr>Arial</vt:lpstr>
      <vt:lpstr>ＭＳ Ｐゴシック</vt:lpstr>
      <vt:lpstr>Wingdings</vt:lpstr>
      <vt:lpstr>ＭＳ Ｐ明朝</vt:lpstr>
      <vt:lpstr>Calibri</vt:lpstr>
      <vt:lpstr>ＭＳ ゴシック</vt:lpstr>
      <vt:lpstr>スライドマスタN03</vt:lpstr>
      <vt:lpstr>マイナー言語出張版 MysticSLを使い倒してみた</vt:lpstr>
      <vt:lpstr>セッション概要</vt:lpstr>
      <vt:lpstr>自己紹介</vt:lpstr>
      <vt:lpstr>"俺流"マイナー言語の定義とは</vt:lpstr>
      <vt:lpstr>マイナー言語の紹介</vt:lpstr>
      <vt:lpstr>マイナー言語の紹介 MysticSL</vt:lpstr>
      <vt:lpstr>マイナー言語の紹介 IMW</vt:lpstr>
      <vt:lpstr>マイナー言語の紹介 しぃ言語</vt:lpstr>
      <vt:lpstr>マイナー言語の紹介 MixJuice</vt:lpstr>
      <vt:lpstr>MysticSLとは何か</vt:lpstr>
      <vt:lpstr>MysticSLとは何か コード例</vt:lpstr>
      <vt:lpstr>使い倒してみた結果</vt:lpstr>
    </vt:vector>
  </TitlesOfParts>
  <Manager/>
  <Company/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MysticSLを使い倒してみた</dc:title>
  <dc:subject/>
  <dc:creator>karaage</dc:creator>
  <cp:keywords/>
  <dc:description/>
  <cp:lastModifiedBy>わんくま同盟</cp:lastModifiedBy>
  <cp:revision>1</cp:revision>
  <cp:lastPrinted>1899-12-30T00:00:00Z</cp:lastPrinted>
  <dcterms:created xsi:type="dcterms:W3CDTF">2008-07-13T01:59:14Z</dcterms:created>
  <dcterms:modified xsi:type="dcterms:W3CDTF">2008-12-29T14:16:19Z</dcterms:modified>
  <cp:category/>
</cp:coreProperties>
</file>