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66" r:id="rId2"/>
    <p:sldId id="268" r:id="rId3"/>
    <p:sldId id="270" r:id="rId4"/>
    <p:sldId id="271" r:id="rId5"/>
    <p:sldId id="272" r:id="rId6"/>
    <p:sldId id="273" r:id="rId7"/>
    <p:sldId id="304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30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7" r:id="rId38"/>
    <p:sldId id="306" r:id="rId39"/>
  </p:sldIdLst>
  <p:sldSz cx="9144000" cy="6858000" type="screen4x3"/>
  <p:notesSz cx="6735763" cy="9866313"/>
  <p:embeddedFontLst>
    <p:embeddedFont>
      <p:font typeface="Arial Rounded MT Bold" pitchFamily="34" charset="0"/>
      <p:regular r:id="rId42"/>
    </p:embeddedFont>
    <p:embeddedFont>
      <p:font typeface="メイリオ" pitchFamily="50" charset="-128"/>
      <p:regular r:id="rId43"/>
      <p:bold r:id="rId44"/>
      <p:italic r:id="rId45"/>
      <p:boldItalic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HGｺﾞｼｯｸM" pitchFamily="49" charset="-128"/>
      <p:regular r:id="rId51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shift_jis"/>
  <p:clrMru>
    <a:srgbClr val="FF00FF"/>
    <a:srgbClr val="FF6BFF"/>
    <a:srgbClr val="CC0000"/>
    <a:srgbClr val="660066"/>
    <a:srgbClr val="CCFFFF"/>
    <a:srgbClr val="1166BB"/>
    <a:srgbClr val="3366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4" autoAdjust="0"/>
    <p:restoredTop sz="90965" autoAdjust="0"/>
  </p:normalViewPr>
  <p:slideViewPr>
    <p:cSldViewPr>
      <p:cViewPr varScale="1">
        <p:scale>
          <a:sx n="84" d="100"/>
          <a:sy n="84" d="100"/>
        </p:scale>
        <p:origin x="-7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554" y="-96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ja-JP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EF49ABC-0FC1-474F-8CF2-592A8FA8D93E}" type="datetimeFigureOut">
              <a:rPr lang="ja-JP" altLang="en-US"/>
              <a:pPr/>
              <a:t>2008/7/22</a:t>
            </a:fld>
            <a:endParaRPr lang="en-US" altLang="ja-JP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ja-JP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13C9B1D-064D-489B-91B3-F4AA732B72B2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D4DA2CE9-BCC7-460C-836C-F2795EB1F2C7}" type="datetimeFigureOut">
              <a:rPr lang="ja-JP" altLang="en-US"/>
              <a:pPr>
                <a:defRPr/>
              </a:pPr>
              <a:t>2008/7/22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8B5F6E15-E4A4-4F8D-B235-8722CF24B49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※ NUnit Runner </a:t>
            </a:r>
            <a:r>
              <a:rPr lang="ja-JP" altLang="en-US" smtClean="0"/>
              <a:t>のプロパティで </a:t>
            </a:r>
            <a:r>
              <a:rPr lang="en-US" altLang="ja-JP" smtClean="0"/>
              <a:t>Description </a:t>
            </a:r>
            <a:r>
              <a:rPr lang="ja-JP" altLang="en-US" smtClean="0"/>
              <a:t>が見える。 また、 </a:t>
            </a:r>
            <a:r>
              <a:rPr lang="en-US" altLang="ja-JP" smtClean="0"/>
              <a:t>TestResult.xml </a:t>
            </a:r>
            <a:r>
              <a:rPr lang="ja-JP" altLang="en-US" smtClean="0"/>
              <a:t>に </a:t>
            </a:r>
            <a:r>
              <a:rPr lang="en-US" altLang="ja-JP" smtClean="0"/>
              <a:t>Description </a:t>
            </a:r>
            <a:r>
              <a:rPr lang="ja-JP" altLang="en-US" smtClean="0"/>
              <a:t>が出ている。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※ n=0  </a:t>
            </a:r>
            <a:r>
              <a:rPr lang="ja-JP" altLang="en-US" smtClean="0"/>
              <a:t>と </a:t>
            </a:r>
            <a:r>
              <a:rPr lang="en-US" altLang="ja-JP" smtClean="0"/>
              <a:t>null </a:t>
            </a:r>
            <a:r>
              <a:rPr lang="ja-JP" altLang="en-US" smtClean="0"/>
              <a:t>の時のテストケースは必須。 なにも言わずに </a:t>
            </a:r>
            <a:r>
              <a:rPr lang="en-US" altLang="ja-JP" smtClean="0"/>
              <a:t>input </a:t>
            </a:r>
            <a:r>
              <a:rPr lang="ja-JP" altLang="en-US" smtClean="0"/>
              <a:t>をそのまま返すか</a:t>
            </a:r>
            <a:r>
              <a:rPr lang="en-US" altLang="ja-JP" smtClean="0"/>
              <a:t>? </a:t>
            </a:r>
            <a:r>
              <a:rPr lang="ja-JP" altLang="en-US" smtClean="0"/>
              <a:t>例外を投げるか</a:t>
            </a:r>
            <a:r>
              <a:rPr lang="en-US" altLang="ja-JP" smtClean="0"/>
              <a:t>? </a:t>
            </a:r>
            <a:r>
              <a:rPr lang="ja-JP" altLang="en-US" smtClean="0"/>
              <a:t>仕様の不備を問い合わせる必要があるだろう。</a:t>
            </a:r>
          </a:p>
          <a:p>
            <a:r>
              <a:rPr lang="en-US" altLang="ja-JP" smtClean="0"/>
              <a:t>※ </a:t>
            </a:r>
            <a:r>
              <a:rPr lang="ja-JP" altLang="en-US" smtClean="0"/>
              <a:t>降順ソートに変更するには、 </a:t>
            </a:r>
            <a:r>
              <a:rPr lang="en-US" altLang="ja-JP" smtClean="0"/>
              <a:t>IsNotInOrder() </a:t>
            </a:r>
            <a:r>
              <a:rPr lang="ja-JP" altLang="en-US" smtClean="0"/>
              <a:t>を変えるだけ。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mtClean="0"/>
              <a:t>使う側のコードを、 できるだけ具体的に思い浮かべる。 テストの実行部は、 だいたいそれと同じカタチになるはず。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mtClean="0"/>
              <a:t>テストを通すために必須ではない製品コード </a:t>
            </a:r>
            <a:r>
              <a:rPr lang="en-US" altLang="ja-JP" smtClean="0"/>
              <a:t>=&gt; </a:t>
            </a:r>
            <a:r>
              <a:rPr lang="ja-JP" altLang="en-US" smtClean="0"/>
              <a:t>テストされていないコード </a:t>
            </a:r>
            <a:r>
              <a:rPr lang="en-US" altLang="ja-JP" smtClean="0"/>
              <a:t>=&gt; </a:t>
            </a:r>
            <a:r>
              <a:rPr lang="ja-JP" altLang="en-US" smtClean="0"/>
              <a:t>バグが居るぞ～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mtClean="0"/>
              <a:t>次にどういうテストを作ると、 製品が上手くそだっていくか</a:t>
            </a:r>
            <a:r>
              <a:rPr lang="en-US" altLang="ja-JP" smtClean="0"/>
              <a:t>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mtClean="0"/>
              <a:t>テストを通すために必須ではない製品コード </a:t>
            </a:r>
            <a:r>
              <a:rPr lang="en-US" altLang="ja-JP" smtClean="0"/>
              <a:t>=&gt; </a:t>
            </a:r>
            <a:r>
              <a:rPr lang="ja-JP" altLang="en-US" smtClean="0"/>
              <a:t>テストされていないコード </a:t>
            </a:r>
            <a:r>
              <a:rPr lang="en-US" altLang="ja-JP" smtClean="0"/>
              <a:t>=&gt; </a:t>
            </a:r>
            <a:r>
              <a:rPr lang="ja-JP" altLang="en-US" smtClean="0"/>
              <a:t>バグが居るぞ～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Swap() </a:t>
            </a:r>
            <a:r>
              <a:rPr lang="ja-JP" altLang="en-US" smtClean="0"/>
              <a:t>の </a:t>
            </a:r>
            <a:r>
              <a:rPr lang="en-US" altLang="ja-JP" smtClean="0"/>
              <a:t>ref </a:t>
            </a:r>
            <a:r>
              <a:rPr lang="ja-JP" altLang="en-US" smtClean="0"/>
              <a:t>引数がカッコ悪い。 </a:t>
            </a:r>
            <a:r>
              <a:rPr lang="en-US" altLang="ja-JP" smtClean="0"/>
              <a:t>Input[] </a:t>
            </a:r>
            <a:r>
              <a:rPr lang="ja-JP" altLang="en-US" smtClean="0"/>
              <a:t>とインデックスを渡すべき</a:t>
            </a:r>
            <a:r>
              <a:rPr lang="en-US" altLang="ja-JP" smtClean="0"/>
              <a:t>? Input[] </a:t>
            </a:r>
            <a:r>
              <a:rPr lang="ja-JP" altLang="en-US" smtClean="0"/>
              <a:t>をメンバ変数にして、インデックスだけ渡す</a:t>
            </a:r>
            <a:r>
              <a:rPr lang="en-US" altLang="ja-JP" smtClean="0"/>
              <a:t>? …</a:t>
            </a:r>
            <a:r>
              <a:rPr lang="ja-JP" altLang="en-US" smtClean="0"/>
              <a:t>全部できあがってから、リファクタリングする。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mtClean="0"/>
              <a:t>次にどういうテストを作ると、 製品が上手くそだっていくか</a:t>
            </a:r>
            <a:r>
              <a:rPr lang="en-US" altLang="ja-JP" smtClean="0"/>
              <a:t>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mtClean="0"/>
              <a:t>プローブは、製品コードの動作に影響があってはいけません。 </a:t>
            </a:r>
            <a:r>
              <a:rPr lang="en-US" altLang="ja-JP" smtClean="0"/>
              <a:t>( </a:t>
            </a:r>
            <a:r>
              <a:rPr lang="ja-JP" altLang="en-US" smtClean="0"/>
              <a:t>速度・メモリ使用量への影響は別、 というか、 やむをえない。</a:t>
            </a:r>
            <a:r>
              <a:rPr lang="en-US" altLang="ja-JP" smtClean="0"/>
              <a:t>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mtClean="0"/>
              <a:t>このくらいなら、 製品コード改修後のテストをサボっても大丈夫でしょう。</a:t>
            </a:r>
          </a:p>
          <a:p>
            <a:r>
              <a:rPr lang="ja-JP" altLang="en-US" smtClean="0"/>
              <a:t>ただし、 このまま放置しないこと。 導入した </a:t>
            </a:r>
            <a:r>
              <a:rPr lang="en-US" altLang="en-US" smtClean="0">
                <a:solidFill>
                  <a:srgbClr val="CC0000"/>
                </a:solidFill>
                <a:ea typeface="ＭＳ Ｐゴシック" pitchFamily="50" charset="-128"/>
              </a:rPr>
              <a:t>_swapCount</a:t>
            </a:r>
            <a:r>
              <a:rPr lang="en-US" altLang="ja-JP" smtClean="0">
                <a:solidFill>
                  <a:srgbClr val="CC0000"/>
                </a:solidFill>
              </a:rPr>
              <a:t> </a:t>
            </a:r>
            <a:r>
              <a:rPr lang="ja-JP" altLang="en-US" smtClean="0">
                <a:solidFill>
                  <a:srgbClr val="CC0000"/>
                </a:solidFill>
              </a:rPr>
              <a:t>メンバ変数は、 </a:t>
            </a:r>
            <a:r>
              <a:rPr lang="en-US" altLang="ja-JP" smtClean="0">
                <a:solidFill>
                  <a:srgbClr val="CC0000"/>
                </a:solidFill>
              </a:rPr>
              <a:t>Swap() </a:t>
            </a:r>
            <a:r>
              <a:rPr lang="ja-JP" altLang="en-US" smtClean="0">
                <a:solidFill>
                  <a:srgbClr val="CC0000"/>
                </a:solidFill>
              </a:rPr>
              <a:t>内でインクリメントされてはいますが、 その値は使われていません。 ムダなコードを放置しておくと、 将来メンテするときにはトラップになってしまいます。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66BB"/>
                </a:solidFill>
              </a:defRPr>
            </a:lvl1pPr>
            <a:lvl2pPr>
              <a:defRPr>
                <a:solidFill>
                  <a:srgbClr val="1166BB"/>
                </a:solidFill>
              </a:defRPr>
            </a:lvl2pPr>
            <a:lvl3pPr>
              <a:defRPr>
                <a:solidFill>
                  <a:srgbClr val="1166BB"/>
                </a:solidFill>
              </a:defRPr>
            </a:lvl3pPr>
            <a:lvl4pPr>
              <a:defRPr>
                <a:solidFill>
                  <a:srgbClr val="1166BB"/>
                </a:solidFill>
              </a:defRPr>
            </a:lvl4pPr>
            <a:lvl5pPr>
              <a:defRPr>
                <a:solidFill>
                  <a:srgbClr val="1166BB"/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localnaka\Desktop\3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88" y="285750"/>
            <a:ext cx="828675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>
                <a:solidFill>
                  <a:schemeClr val="tx2"/>
                </a:solidFill>
              </a:rPr>
              <a:t>わんくま同盟 名古屋勉強会 </a:t>
            </a:r>
            <a:r>
              <a:rPr kumimoji="0" lang="en-US" altLang="ja-JP" sz="2300" dirty="0">
                <a:solidFill>
                  <a:schemeClr val="tx2"/>
                </a:solidFill>
              </a:rPr>
              <a:t>#3</a:t>
            </a:r>
            <a:endParaRPr kumimoji="0" lang="en-US" altLang="ja-JP" sz="2300" dirty="0">
              <a:solidFill>
                <a:schemeClr val="tx2"/>
              </a:solidFill>
            </a:endParaRPr>
          </a:p>
        </p:txBody>
      </p:sp>
      <p:pic>
        <p:nvPicPr>
          <p:cNvPr id="1030" name="Picture 2" descr="C:\Users\localnaka\Desktop\名称未設定1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625" y="6164263"/>
            <a:ext cx="1643063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CC0000"/>
          </a:solidFill>
          <a:latin typeface="Arial Rounded MT Bold" pitchFamily="34" charset="0"/>
          <a:ea typeface="メイリオ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CC0000"/>
          </a:solidFill>
          <a:latin typeface="Arial Rounded MT Bold" pitchFamily="34" charset="0"/>
          <a:ea typeface="メイリオ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CC0000"/>
          </a:solidFill>
          <a:latin typeface="Arial Rounded MT Bold" pitchFamily="34" charset="0"/>
          <a:ea typeface="メイリオ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CC0000"/>
          </a:solidFill>
          <a:latin typeface="Arial Rounded MT Bold" pitchFamily="34" charset="0"/>
          <a:ea typeface="メイリオ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1166B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1166BB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1166BB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1166BB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1166BB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nit.org/index.php" TargetMode="External"/><Relationship Id="rId2" Type="http://schemas.openxmlformats.org/officeDocument/2006/relationships/hyperlink" Target="http://www.microsoft.com/japan/msdn/vstudio/Express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markit.co.jp/fdotnet/special/tdd/tdd_01.html" TargetMode="External"/><Relationship Id="rId7" Type="http://schemas.openxmlformats.org/officeDocument/2006/relationships/hyperlink" Target="http://www.amazon.co.jp/exec/obidos/ASIN/4894712288/bluewatersoft-22" TargetMode="External"/><Relationship Id="rId2" Type="http://schemas.openxmlformats.org/officeDocument/2006/relationships/hyperlink" Target="http://www.atmarkit.co.jp/fdotnet/tools/nunit2/nunit2_0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.jp/exec/obidos/ASIN/4891004428/bluewatersoft-22" TargetMode="External"/><Relationship Id="rId5" Type="http://schemas.openxmlformats.org/officeDocument/2006/relationships/hyperlink" Target="http://www.amazon.co.jp/exec/obidos/ASIN/4894717115/bluewatersoft-22" TargetMode="External"/><Relationship Id="rId4" Type="http://schemas.openxmlformats.org/officeDocument/2006/relationships/hyperlink" Target="http://www.atmarkit.co.jp/fdotnet/special/refactoring/refactoring_01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1584325"/>
          </a:xfrm>
        </p:spPr>
        <p:txBody>
          <a:bodyPr/>
          <a:lstStyle/>
          <a:p>
            <a:pPr eaLnBrk="1" hangingPunct="1"/>
            <a:r>
              <a:rPr lang="ja-JP" altLang="en-US" sz="3600" b="0" smtClean="0">
                <a:solidFill>
                  <a:srgbClr val="A50021"/>
                </a:solidFill>
              </a:rPr>
              <a:t>タダで始めるテストファースト入門</a:t>
            </a:r>
            <a:r>
              <a:rPr lang="en-US" altLang="ja-JP" sz="3600" b="0" smtClean="0">
                <a:solidFill>
                  <a:srgbClr val="A50021"/>
                </a:solidFill>
              </a:rPr>
              <a:t/>
            </a:r>
            <a:br>
              <a:rPr lang="en-US" altLang="ja-JP" sz="3600" b="0" smtClean="0">
                <a:solidFill>
                  <a:srgbClr val="A50021"/>
                </a:solidFill>
              </a:rPr>
            </a:br>
            <a:r>
              <a:rPr lang="en-US" altLang="ja-JP" sz="3600" b="0" smtClean="0">
                <a:solidFill>
                  <a:srgbClr val="A50021"/>
                </a:solidFill>
              </a:rPr>
              <a:t>C# Express + NUnit</a:t>
            </a:r>
            <a:endParaRPr lang="ja-JP" altLang="en-US" sz="3600" b="0" smtClean="0">
              <a:solidFill>
                <a:srgbClr val="A5002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508500"/>
            <a:ext cx="6400800" cy="11303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altLang="ja-JP" sz="2400" dirty="0" smtClean="0">
                <a:latin typeface="+mj-lt"/>
              </a:rPr>
              <a:t>biac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1600" dirty="0" smtClean="0">
                <a:latin typeface="+mj-lt"/>
              </a:rPr>
              <a:t>http://bluewatersoft.cocolog-nifty.com/</a:t>
            </a:r>
            <a:br>
              <a:rPr lang="en-US" altLang="ja-JP" sz="1600" dirty="0" smtClean="0">
                <a:latin typeface="+mj-lt"/>
              </a:rPr>
            </a:br>
            <a:r>
              <a:rPr lang="en-US" altLang="ja-JP" sz="800" dirty="0" smtClean="0">
                <a:latin typeface="+mj-lt"/>
              </a:rPr>
              <a:t/>
            </a:r>
            <a:br>
              <a:rPr lang="en-US" altLang="ja-JP" sz="800" dirty="0" smtClean="0">
                <a:latin typeface="+mj-lt"/>
              </a:rPr>
            </a:br>
            <a:r>
              <a:rPr lang="ja-JP" altLang="en-US" sz="1200" dirty="0" smtClean="0">
                <a:latin typeface="+mj-lt"/>
              </a:rPr>
              <a:t>機材協力</a:t>
            </a:r>
            <a:r>
              <a:rPr lang="en-US" altLang="ja-JP" sz="1200" dirty="0" smtClean="0">
                <a:latin typeface="+mj-lt"/>
              </a:rPr>
              <a:t>: </a:t>
            </a:r>
            <a:r>
              <a:rPr lang="ja-JP" altLang="en-US" sz="1200" dirty="0" smtClean="0">
                <a:latin typeface="+mj-lt"/>
              </a:rPr>
              <a:t>日本インフォメーション㈱</a:t>
            </a:r>
            <a:endParaRPr lang="ja-JP" altLang="en-US" sz="1200" dirty="0">
              <a:latin typeface="+mj-lt"/>
            </a:endParaRPr>
          </a:p>
        </p:txBody>
      </p:sp>
      <p:sp>
        <p:nvSpPr>
          <p:cNvPr id="2" name="サブタイトル 2"/>
          <p:cNvSpPr>
            <a:spLocks/>
          </p:cNvSpPr>
          <p:nvPr/>
        </p:nvSpPr>
        <p:spPr bwMode="auto">
          <a:xfrm>
            <a:off x="827088" y="765175"/>
            <a:ext cx="3240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>
                <a:solidFill>
                  <a:srgbClr val="1166BB"/>
                </a:solidFill>
                <a:latin typeface="Arial Rounded MT Bold" pitchFamily="34" charset="0"/>
                <a:ea typeface="メイリオ" pitchFamily="50" charset="-128"/>
              </a:rPr>
              <a:t>2008/7/26</a:t>
            </a:r>
            <a:r>
              <a:rPr lang="en-US" altLang="ja-JP">
                <a:solidFill>
                  <a:srgbClr val="1166BB"/>
                </a:solidFill>
                <a:ea typeface="メイリオ" pitchFamily="50" charset="-128"/>
              </a:rPr>
              <a:t/>
            </a:r>
            <a:br>
              <a:rPr lang="en-US" altLang="ja-JP">
                <a:solidFill>
                  <a:srgbClr val="1166BB"/>
                </a:solidFill>
                <a:ea typeface="メイリオ" pitchFamily="50" charset="-128"/>
              </a:rPr>
            </a:br>
            <a:endParaRPr lang="ja-JP" altLang="en-US">
              <a:solidFill>
                <a:srgbClr val="1166BB"/>
              </a:solidFill>
              <a:latin typeface="Arial Rounded MT Bold" pitchFamily="34" charset="0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テストケース</a:t>
            </a:r>
            <a:r>
              <a:rPr lang="en-US" altLang="ja-JP" smtClean="0">
                <a:solidFill>
                  <a:srgbClr val="CC0000"/>
                </a:solidFill>
              </a:rPr>
              <a:t>: n = 1 ( </a:t>
            </a:r>
            <a:r>
              <a:rPr lang="ja-JP" altLang="en-US" smtClean="0">
                <a:solidFill>
                  <a:srgbClr val="CC0000"/>
                </a:solidFill>
              </a:rPr>
              <a:t>テストコード </a:t>
            </a:r>
            <a:r>
              <a:rPr lang="en-US" altLang="ja-JP" smtClean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16563"/>
            <a:ext cx="82296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sz="1400" smtClean="0"/>
              <a:t>※ </a:t>
            </a:r>
            <a:r>
              <a:rPr lang="ja-JP" altLang="en-US" sz="1400" smtClean="0"/>
              <a:t>検証用比較データ </a:t>
            </a:r>
            <a:r>
              <a:rPr lang="en-US" altLang="ja-JP" sz="1400" smtClean="0"/>
              <a:t>( </a:t>
            </a:r>
            <a:r>
              <a:rPr lang="ja-JP" altLang="en-US" sz="1400" smtClean="0"/>
              <a:t>上では </a:t>
            </a:r>
            <a:r>
              <a:rPr lang="en-US" altLang="ja-JP" sz="1400" smtClean="0">
                <a:solidFill>
                  <a:schemeClr val="hlink"/>
                </a:solidFill>
              </a:rPr>
              <a:t>1</a:t>
            </a:r>
            <a:r>
              <a:rPr lang="en-US" altLang="ja-JP" sz="1400" smtClean="0"/>
              <a:t> </a:t>
            </a:r>
            <a:r>
              <a:rPr lang="ja-JP" altLang="en-US" sz="1400" smtClean="0"/>
              <a:t>とか </a:t>
            </a:r>
            <a:r>
              <a:rPr lang="en-US" altLang="ja-JP" sz="1400" smtClean="0">
                <a:solidFill>
                  <a:schemeClr val="hlink"/>
                </a:solidFill>
              </a:rPr>
              <a:t>7</a:t>
            </a:r>
            <a:r>
              <a:rPr lang="en-US" altLang="ja-JP" sz="1400" smtClean="0"/>
              <a:t> ) </a:t>
            </a:r>
            <a:r>
              <a:rPr lang="ja-JP" altLang="en-US" sz="1400" smtClean="0"/>
              <a:t>は、 テスト対象とは独立して生成したものであること。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8313" y="908050"/>
            <a:ext cx="8072437" cy="4502150"/>
          </a:xfrm>
          <a:prstGeom prst="rect">
            <a:avLst/>
          </a:prstGeom>
          <a:solidFill>
            <a:srgbClr val="FFCC00">
              <a:alpha val="30000"/>
            </a:srgbClr>
          </a:solidFill>
          <a:ln w="15875">
            <a:solidFill>
              <a:srgbClr val="2D2D8A">
                <a:alpha val="70195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[Test]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[Description("n=1 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のとき 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(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何もしない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)")]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public void SortTestWith1Item() {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// 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テストの</a:t>
            </a:r>
            <a:r>
              <a:rPr lang="ja-JP" altLang="en-US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準備</a:t>
            </a:r>
          </a:p>
          <a:p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		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int[] input = { 7 };</a:t>
            </a:r>
          </a:p>
          <a:p>
            <a:endParaRPr lang="en-US" altLang="ja-JP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// 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テスト</a:t>
            </a:r>
            <a:r>
              <a:rPr lang="ja-JP" altLang="en-US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実行</a:t>
            </a:r>
          </a:p>
          <a:p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		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WankumaSorter sorter = new WankumaSorter();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int[] result = sorter.Sort(input);</a:t>
            </a:r>
          </a:p>
          <a:p>
            <a:endParaRPr lang="en-US" altLang="ja-JP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// 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テスト結果の</a:t>
            </a:r>
            <a:r>
              <a:rPr lang="ja-JP" altLang="en-US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検証</a:t>
            </a:r>
          </a:p>
          <a:p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		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Assert.AreEqual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(</a:t>
            </a:r>
            <a:r>
              <a:rPr lang="en-US" altLang="ja-JP">
                <a:solidFill>
                  <a:schemeClr val="hlink"/>
                </a:solidFill>
                <a:latin typeface="HGｺﾞｼｯｸM" pitchFamily="49" charset="-128"/>
                <a:ea typeface="HGｺﾞｼｯｸM" pitchFamily="49" charset="-128"/>
              </a:rPr>
              <a:t>1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, result.Length);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Assert.AreEqual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(</a:t>
            </a:r>
            <a:r>
              <a:rPr lang="en-US" altLang="ja-JP">
                <a:solidFill>
                  <a:schemeClr val="hlink"/>
                </a:solidFill>
                <a:latin typeface="HGｺﾞｼｯｸM" pitchFamily="49" charset="-128"/>
                <a:ea typeface="HGｺﾞｼｯｸM" pitchFamily="49" charset="-128"/>
              </a:rPr>
              <a:t>7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, result[0]);</a:t>
            </a:r>
          </a:p>
          <a:p>
            <a:endParaRPr lang="en-US" altLang="ja-JP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// 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使ったリソースの</a:t>
            </a:r>
            <a:r>
              <a:rPr lang="ja-JP" altLang="en-US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後始末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 </a:t>
            </a:r>
            <a:r>
              <a:rPr lang="en-US" altLang="ja-JP">
                <a:latin typeface="Arial"/>
                <a:ea typeface="HGｺﾞｼｯｸM" pitchFamily="49" charset="-128"/>
              </a:rPr>
              <a:t>…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 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今回は無し</a:t>
            </a:r>
          </a:p>
          <a:p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	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テストケース</a:t>
            </a:r>
            <a:r>
              <a:rPr lang="en-US" altLang="ja-JP" smtClean="0">
                <a:solidFill>
                  <a:srgbClr val="CC0000"/>
                </a:solidFill>
              </a:rPr>
              <a:t>: n = 1 ( </a:t>
            </a:r>
            <a:r>
              <a:rPr lang="ja-JP" altLang="en-US" smtClean="0">
                <a:solidFill>
                  <a:srgbClr val="CC0000"/>
                </a:solidFill>
              </a:rPr>
              <a:t>製品コード </a:t>
            </a:r>
            <a:r>
              <a:rPr lang="en-US" altLang="ja-JP" smtClean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2160587"/>
          </a:xfrm>
        </p:spPr>
        <p:txBody>
          <a:bodyPr/>
          <a:lstStyle/>
          <a:p>
            <a:pPr marL="609600" indent="-609600"/>
            <a:r>
              <a:rPr lang="ja-JP" altLang="en-US" sz="2800" smtClean="0"/>
              <a:t>テストを通るギリギリのコードで製品を実装していく。</a:t>
            </a:r>
          </a:p>
          <a:p>
            <a:pPr marL="609600" indent="-609600">
              <a:buFontTx/>
              <a:buAutoNum type="arabicPeriod"/>
            </a:pPr>
            <a:r>
              <a:rPr lang="ja-JP" altLang="en-US" sz="2800" smtClean="0"/>
              <a:t>まず、 コンパイルが通るように。 製品のプロジェクトと </a:t>
            </a:r>
            <a:r>
              <a:rPr lang="en-US" altLang="ja-JP" sz="2800" smtClean="0"/>
              <a:t>WankumaSorter </a:t>
            </a:r>
            <a:r>
              <a:rPr lang="ja-JP" altLang="en-US" sz="2800" smtClean="0"/>
              <a:t>クラスを作る。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8313" y="3213100"/>
            <a:ext cx="8072437" cy="2241550"/>
          </a:xfrm>
          <a:prstGeom prst="rect">
            <a:avLst/>
          </a:prstGeom>
          <a:solidFill>
            <a:srgbClr val="008000">
              <a:alpha val="10001"/>
            </a:srgbClr>
          </a:solidFill>
          <a:ln w="15875">
            <a:solidFill>
              <a:srgbClr val="008080">
                <a:alpha val="70195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namespace Wankuma.SorterSample {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public class WankumaSorter {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	public int[] Sort(int[] input) {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		return null; // ← </a:t>
            </a:r>
            <a:r>
              <a:rPr lang="ja-JP" altLang="en-US" sz="2000">
                <a:latin typeface="HGｺﾞｼｯｸM" pitchFamily="49" charset="-128"/>
                <a:ea typeface="HGｺﾞｼｯｸM" pitchFamily="49" charset="-128"/>
              </a:rPr>
              <a:t>とりあえず何か返す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	}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}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ja-JP" smtClean="0">
              <a:solidFill>
                <a:srgbClr val="CC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2. </a:t>
            </a:r>
            <a:r>
              <a:rPr lang="ja-JP" altLang="en-US" smtClean="0"/>
              <a:t>テスト実行 </a:t>
            </a:r>
            <a:r>
              <a:rPr lang="en-US" altLang="ja-JP" smtClean="0"/>
              <a:t>--- </a:t>
            </a:r>
            <a:r>
              <a:rPr lang="ja-JP" altLang="en-US" smtClean="0"/>
              <a:t>失敗します </a:t>
            </a:r>
            <a:r>
              <a:rPr lang="en-US" altLang="ja-JP" smtClean="0"/>
              <a:t>( </a:t>
            </a:r>
            <a:r>
              <a:rPr lang="en-US" altLang="ja-JP" smtClean="0">
                <a:solidFill>
                  <a:srgbClr val="CC0000"/>
                </a:solidFill>
              </a:rPr>
              <a:t>RED</a:t>
            </a:r>
            <a:r>
              <a:rPr lang="en-US" altLang="ja-JP" smtClean="0"/>
              <a:t> )</a:t>
            </a:r>
          </a:p>
          <a:p>
            <a:pPr lvl="1"/>
            <a:r>
              <a:rPr lang="ja-JP" altLang="en-US" smtClean="0"/>
              <a:t>まだ実装のまともな中身が無いんですから、 </a:t>
            </a:r>
            <a:r>
              <a:rPr lang="ja-JP" altLang="en-US" smtClean="0">
                <a:solidFill>
                  <a:srgbClr val="CC0000"/>
                </a:solidFill>
              </a:rPr>
              <a:t>失敗しなきゃいけない</a:t>
            </a:r>
            <a:r>
              <a:rPr lang="ja-JP" altLang="en-US" smtClean="0"/>
              <a:t>ですね。 ちゃんと失敗することを確認します。</a:t>
            </a:r>
            <a:endParaRPr lang="en-US" altLang="ja-JP" smtClean="0"/>
          </a:p>
          <a:p>
            <a:pPr lvl="1"/>
            <a:r>
              <a:rPr lang="ja-JP" altLang="en-US" smtClean="0"/>
              <a:t>失敗するはずだと思っていて、 万一成功してしまったら</a:t>
            </a:r>
            <a:r>
              <a:rPr lang="en-US" altLang="ja-JP" smtClean="0"/>
              <a:t>… </a:t>
            </a:r>
            <a:r>
              <a:rPr lang="ja-JP" altLang="en-US" smtClean="0"/>
              <a:t>なにか見落としていることがあるはずですね。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>
              <a:solidFill>
                <a:srgbClr val="CC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3. </a:t>
            </a:r>
            <a:r>
              <a:rPr lang="ja-JP" altLang="en-US" smtClean="0"/>
              <a:t>製品の実装 </a:t>
            </a:r>
            <a:r>
              <a:rPr lang="en-US" altLang="ja-JP" smtClean="0"/>
              <a:t>--- </a:t>
            </a:r>
            <a:r>
              <a:rPr lang="ja-JP" altLang="en-US" smtClean="0"/>
              <a:t>テストに通る最小限度</a:t>
            </a:r>
          </a:p>
          <a:p>
            <a:pPr lvl="1"/>
            <a:r>
              <a:rPr lang="ja-JP" altLang="en-US" smtClean="0"/>
              <a:t>このテストを通すには、 </a:t>
            </a:r>
            <a:r>
              <a:rPr lang="en-US" altLang="ja-JP" smtClean="0"/>
              <a:t>{ 7 } </a:t>
            </a:r>
            <a:r>
              <a:rPr lang="ja-JP" altLang="en-US" smtClean="0"/>
              <a:t>を返してやればいいんです。 </a:t>
            </a:r>
            <a:r>
              <a:rPr lang="en-US" altLang="ja-JP" smtClean="0"/>
              <a:t>( </a:t>
            </a:r>
            <a:r>
              <a:rPr lang="ja-JP" altLang="en-US" smtClean="0"/>
              <a:t>シンプルに</a:t>
            </a:r>
            <a:r>
              <a:rPr lang="en-US" altLang="ja-JP" smtClean="0"/>
              <a:t>! )</a:t>
            </a:r>
          </a:p>
          <a:p>
            <a:r>
              <a:rPr lang="en-US" altLang="ja-JP" smtClean="0"/>
              <a:t>4. </a:t>
            </a:r>
            <a:r>
              <a:rPr lang="ja-JP" altLang="en-US" smtClean="0"/>
              <a:t>テスト実行 </a:t>
            </a:r>
            <a:r>
              <a:rPr lang="en-US" altLang="ja-JP" smtClean="0"/>
              <a:t>--- </a:t>
            </a:r>
            <a:r>
              <a:rPr lang="ja-JP" altLang="en-US" smtClean="0"/>
              <a:t>成功します </a:t>
            </a:r>
            <a:r>
              <a:rPr lang="en-US" altLang="ja-JP" smtClean="0"/>
              <a:t>( </a:t>
            </a:r>
            <a:r>
              <a:rPr lang="en-US" altLang="ja-JP" smtClean="0">
                <a:solidFill>
                  <a:srgbClr val="11868F"/>
                </a:solidFill>
              </a:rPr>
              <a:t>GREEN</a:t>
            </a:r>
            <a:r>
              <a:rPr lang="en-US" altLang="ja-JP" smtClean="0"/>
              <a:t> ! )</a:t>
            </a:r>
            <a:endParaRPr lang="ja-JP" altLang="en-US" smtClean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8313" y="3429000"/>
            <a:ext cx="8072437" cy="2516188"/>
          </a:xfrm>
          <a:prstGeom prst="rect">
            <a:avLst/>
          </a:prstGeom>
          <a:solidFill>
            <a:srgbClr val="008000">
              <a:alpha val="10001"/>
            </a:srgbClr>
          </a:solidFill>
          <a:ln w="15875">
            <a:solidFill>
              <a:srgbClr val="008080">
                <a:alpha val="70195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namespace Wankuma.SorterSample {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public class WankumaSorter {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	public int[] Sort(int[] input) {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		return 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new int[]{7}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;</a:t>
            </a:r>
            <a:endParaRPr lang="ja-JP" altLang="en-US" sz="2000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	}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}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}</a:t>
            </a:r>
          </a:p>
          <a:p>
            <a:pPr algn="r"/>
            <a:r>
              <a:rPr lang="en-US" altLang="ja-JP">
                <a:solidFill>
                  <a:srgbClr val="1166BB"/>
                </a:solidFill>
              </a:rPr>
              <a:t>-------- src01.sln --------</a:t>
            </a:r>
            <a:endParaRPr lang="en-US" altLang="ja-JP" sz="2000">
              <a:latin typeface="HGｺﾞｼｯｸM" pitchFamily="49" charset="-128"/>
              <a:ea typeface="HGｺﾞｼｯｸM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宿題 </a:t>
            </a:r>
            <a:r>
              <a:rPr lang="en-US" altLang="ja-JP" smtClean="0">
                <a:solidFill>
                  <a:srgbClr val="CC0000"/>
                </a:solidFill>
              </a:rPr>
              <a:t>– </a:t>
            </a:r>
            <a:r>
              <a:rPr lang="ja-JP" altLang="en-US" smtClean="0">
                <a:solidFill>
                  <a:srgbClr val="CC0000"/>
                </a:solidFill>
              </a:rPr>
              <a:t>その</a:t>
            </a:r>
            <a:r>
              <a:rPr lang="en-US" altLang="ja-JP" smtClean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最初に決めておくべきことは、これで </a:t>
            </a:r>
            <a:r>
              <a:rPr lang="en-US" altLang="ja-JP" smtClean="0"/>
              <a:t>OK?</a:t>
            </a:r>
            <a:br>
              <a:rPr lang="en-US" altLang="ja-JP" smtClean="0"/>
            </a:br>
            <a:r>
              <a:rPr lang="en-US" altLang="ja-JP" smtClean="0"/>
              <a:t> </a:t>
            </a:r>
          </a:p>
          <a:p>
            <a:pPr>
              <a:buFontTx/>
              <a:buNone/>
            </a:pPr>
            <a:r>
              <a:rPr lang="en-US" altLang="ja-JP" sz="2800" smtClean="0"/>
              <a:t>※ </a:t>
            </a:r>
            <a:r>
              <a:rPr lang="ja-JP" altLang="en-US" sz="2800" smtClean="0"/>
              <a:t>帰ってくるのは同じオブジェクト</a:t>
            </a:r>
            <a:r>
              <a:rPr lang="en-US" altLang="ja-JP" sz="2800" smtClean="0"/>
              <a:t>? </a:t>
            </a:r>
            <a:r>
              <a:rPr lang="ja-JP" altLang="en-US" sz="2800" smtClean="0"/>
              <a:t>それとも</a:t>
            </a:r>
            <a:r>
              <a:rPr lang="en-US" altLang="ja-JP" sz="2800" smtClean="0"/>
              <a:t>?</a:t>
            </a:r>
            <a:br>
              <a:rPr lang="en-US" altLang="ja-JP" sz="2800" smtClean="0"/>
            </a:br>
            <a:r>
              <a:rPr lang="en-US" altLang="ja-JP" sz="2800" smtClean="0"/>
              <a:t>→ Assert.AreSame() </a:t>
            </a:r>
            <a:r>
              <a:rPr lang="ja-JP" altLang="en-US" sz="2800" smtClean="0"/>
              <a:t>または </a:t>
            </a:r>
            <a:r>
              <a:rPr lang="en-US" altLang="ja-JP" sz="2800" smtClean="0"/>
              <a:t>Assert.AreNotSame() </a:t>
            </a:r>
            <a:r>
              <a:rPr lang="ja-JP" altLang="en-US" sz="2800" smtClean="0"/>
              <a:t>を使ってテスト</a:t>
            </a:r>
            <a:endParaRPr lang="en-US" altLang="ja-JP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テストケース</a:t>
            </a:r>
            <a:r>
              <a:rPr lang="en-US" altLang="ja-JP" smtClean="0">
                <a:solidFill>
                  <a:srgbClr val="CC0000"/>
                </a:solidFill>
              </a:rPr>
              <a:t>: n = 2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800" smtClean="0"/>
              <a:t>n = 2 </a:t>
            </a:r>
            <a:r>
              <a:rPr lang="ja-JP" altLang="en-US" sz="2800" smtClean="0"/>
              <a:t>のとき</a:t>
            </a:r>
            <a:br>
              <a:rPr lang="ja-JP" altLang="en-US" sz="2800" smtClean="0"/>
            </a:br>
            <a:r>
              <a:rPr lang="ja-JP" altLang="en-US" sz="2800" smtClean="0"/>
              <a:t>入力</a:t>
            </a:r>
            <a:r>
              <a:rPr lang="en-US" altLang="ja-JP" sz="2800" smtClean="0"/>
              <a:t>: int[] input = { 3, 5 } // </a:t>
            </a:r>
            <a:r>
              <a:rPr lang="ja-JP" altLang="en-US" sz="2800" smtClean="0"/>
              <a:t>数字 </a:t>
            </a:r>
            <a:r>
              <a:rPr lang="en-US" altLang="ja-JP" sz="2800" smtClean="0"/>
              <a:t>2</a:t>
            </a:r>
            <a:r>
              <a:rPr lang="ja-JP" altLang="en-US" sz="2800" smtClean="0"/>
              <a:t>つ</a:t>
            </a:r>
            <a:br>
              <a:rPr lang="ja-JP" altLang="en-US" sz="2800" smtClean="0"/>
            </a:br>
            <a:r>
              <a:rPr lang="ja-JP" altLang="en-US" sz="2800" smtClean="0"/>
              <a:t>結果</a:t>
            </a:r>
            <a:r>
              <a:rPr lang="en-US" altLang="ja-JP" sz="2800" smtClean="0"/>
              <a:t>: int[] result = { 3, 5 }</a:t>
            </a:r>
            <a:br>
              <a:rPr lang="en-US" altLang="ja-JP" sz="2800" smtClean="0"/>
            </a:b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en-US" altLang="ja-JP" sz="2800" smtClean="0"/>
              <a:t>…</a:t>
            </a:r>
            <a:r>
              <a:rPr lang="ja-JP" altLang="en-US" sz="2800" smtClean="0"/>
              <a:t>これは、 何もせずそのまま返せば </a:t>
            </a:r>
            <a:r>
              <a:rPr lang="en-US" altLang="ja-JP" sz="2800" smtClean="0"/>
              <a:t>OK </a:t>
            </a:r>
            <a:r>
              <a:rPr lang="ja-JP" altLang="en-US" sz="2800" smtClean="0"/>
              <a:t>になっちゃうと思いますよね</a:t>
            </a:r>
            <a:r>
              <a:rPr lang="en-US" altLang="ja-JP" sz="2800" smtClean="0"/>
              <a:t>?</a:t>
            </a:r>
            <a:br>
              <a:rPr lang="en-US" altLang="ja-JP" sz="2800" smtClean="0"/>
            </a:br>
            <a:r>
              <a:rPr lang="ja-JP" altLang="en-US" sz="2800" smtClean="0"/>
              <a:t>簡単すぎなので、 パス。</a:t>
            </a:r>
            <a:br>
              <a:rPr lang="ja-JP" altLang="en-US" sz="2800" smtClean="0"/>
            </a:br>
            <a:r>
              <a:rPr lang="ja-JP" altLang="en-US" sz="2800" smtClean="0"/>
              <a:t/>
            </a:r>
            <a:br>
              <a:rPr lang="ja-JP" altLang="en-US" sz="2800" smtClean="0"/>
            </a:br>
            <a:r>
              <a:rPr lang="ja-JP" altLang="en-US" sz="2800" smtClean="0"/>
              <a:t>入力</a:t>
            </a:r>
            <a:r>
              <a:rPr lang="en-US" altLang="ja-JP" sz="2800" smtClean="0"/>
              <a:t>: int[] input = { 5, 3 } // </a:t>
            </a:r>
            <a:r>
              <a:rPr lang="ja-JP" altLang="en-US" sz="2800" smtClean="0"/>
              <a:t>数字 </a:t>
            </a:r>
            <a:r>
              <a:rPr lang="en-US" altLang="ja-JP" sz="2800" smtClean="0"/>
              <a:t>2</a:t>
            </a:r>
            <a:r>
              <a:rPr lang="ja-JP" altLang="en-US" sz="2800" smtClean="0"/>
              <a:t>つ</a:t>
            </a:r>
            <a:br>
              <a:rPr lang="ja-JP" altLang="en-US" sz="2800" smtClean="0"/>
            </a:br>
            <a:r>
              <a:rPr lang="ja-JP" altLang="en-US" sz="2800" smtClean="0"/>
              <a:t>結果</a:t>
            </a:r>
            <a:r>
              <a:rPr lang="en-US" altLang="ja-JP" sz="2800" smtClean="0"/>
              <a:t>: int[] result = { 3, 5 }</a:t>
            </a:r>
            <a:r>
              <a:rPr lang="ja-JP" altLang="en-US" sz="2800" smtClean="0"/>
              <a:t> </a:t>
            </a:r>
            <a:br>
              <a:rPr lang="ja-JP" altLang="en-US" sz="2800" smtClean="0"/>
            </a:br>
            <a:r>
              <a:rPr lang="en-US" altLang="ja-JP" sz="2800" smtClean="0"/>
              <a:t>…これ</a:t>
            </a:r>
            <a:r>
              <a:rPr lang="ja-JP" altLang="en-US" sz="2800" smtClean="0"/>
              <a:t>なら、 ちょっと製品の実装が進みそう。</a:t>
            </a:r>
          </a:p>
          <a:p>
            <a:pPr lvl="1"/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テストケース</a:t>
            </a:r>
            <a:r>
              <a:rPr lang="en-US" altLang="ja-JP" smtClean="0">
                <a:solidFill>
                  <a:srgbClr val="CC0000"/>
                </a:solidFill>
              </a:rPr>
              <a:t>: n = 2 ( </a:t>
            </a:r>
            <a:r>
              <a:rPr lang="ja-JP" altLang="en-US" smtClean="0">
                <a:solidFill>
                  <a:srgbClr val="CC0000"/>
                </a:solidFill>
              </a:rPr>
              <a:t>テストコード </a:t>
            </a:r>
            <a:r>
              <a:rPr lang="en-US" altLang="ja-JP" smtClean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08500"/>
            <a:ext cx="8229600" cy="16176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sz="1800" smtClean="0">
                <a:latin typeface="メイリオ" pitchFamily="50" charset="-128"/>
              </a:rPr>
              <a:t>※ </a:t>
            </a:r>
            <a:r>
              <a:rPr lang="ja-JP" altLang="en-US" sz="1800" smtClean="0">
                <a:latin typeface="メイリオ" pitchFamily="50" charset="-128"/>
              </a:rPr>
              <a:t>ちゃんとテストは失敗しますね</a:t>
            </a:r>
            <a:r>
              <a:rPr lang="en-US" altLang="ja-JP" sz="1800" smtClean="0">
                <a:latin typeface="メイリオ" pitchFamily="50" charset="-128"/>
              </a:rPr>
              <a:t>?</a:t>
            </a:r>
            <a:br>
              <a:rPr lang="en-US" altLang="ja-JP" sz="1800" smtClean="0">
                <a:latin typeface="メイリオ" pitchFamily="50" charset="-128"/>
              </a:rPr>
            </a:br>
            <a:r>
              <a:rPr lang="ja-JP" altLang="en-US" sz="1800" smtClean="0">
                <a:latin typeface="メイリオ" pitchFamily="50" charset="-128"/>
              </a:rPr>
              <a:t>これから実装することに意味がある、 というものです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8313" y="908050"/>
            <a:ext cx="8072437" cy="3403600"/>
          </a:xfrm>
          <a:prstGeom prst="rect">
            <a:avLst/>
          </a:prstGeom>
          <a:solidFill>
            <a:srgbClr val="FFCC00">
              <a:alpha val="30000"/>
            </a:srgbClr>
          </a:solidFill>
          <a:ln w="15875">
            <a:solidFill>
              <a:srgbClr val="2D2D8A">
                <a:alpha val="70195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[Test]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[Description("n=2 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のとき。 逆順なら入れ替え。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")]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public void SortTestWith2Items() {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int[] input = { 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5, 3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 };</a:t>
            </a:r>
          </a:p>
          <a:p>
            <a:endParaRPr lang="en-US" altLang="ja-JP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WankumaSorter sorter = new WankumaSorter();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int[] result = sorter.Sort(input);</a:t>
            </a:r>
          </a:p>
          <a:p>
            <a:endParaRPr lang="en-US" altLang="ja-JP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CollectionAssert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.AreEqual(</a:t>
            </a:r>
          </a:p>
          <a:p>
            <a:r>
              <a:rPr lang="en-US" altLang="ja-JP"/>
              <a:t>				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new int[] { 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3, 5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 }, result</a:t>
            </a:r>
          </a:p>
          <a:p>
            <a:r>
              <a:rPr lang="en-US" altLang="ja-JP"/>
              <a:t>		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);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テストケース</a:t>
            </a:r>
            <a:r>
              <a:rPr lang="en-US" altLang="ja-JP" smtClean="0">
                <a:solidFill>
                  <a:srgbClr val="CC0000"/>
                </a:solidFill>
              </a:rPr>
              <a:t>: n = 2 ( </a:t>
            </a:r>
            <a:r>
              <a:rPr lang="ja-JP" altLang="en-US" smtClean="0">
                <a:solidFill>
                  <a:srgbClr val="CC0000"/>
                </a:solidFill>
              </a:rPr>
              <a:t>製品コード </a:t>
            </a:r>
            <a:r>
              <a:rPr lang="en-US" altLang="ja-JP" smtClean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40312"/>
          </a:xfrm>
        </p:spPr>
        <p:txBody>
          <a:bodyPr/>
          <a:lstStyle/>
          <a:p>
            <a:pPr marL="609600" indent="-609600"/>
            <a:r>
              <a:rPr lang="ja-JP" altLang="en-US" sz="2800" smtClean="0"/>
              <a:t>こんな実装でどうでしょう</a:t>
            </a:r>
            <a:r>
              <a:rPr lang="en-US" altLang="ja-JP" sz="2800" smtClean="0"/>
              <a:t>?</a:t>
            </a:r>
            <a:br>
              <a:rPr lang="en-US" altLang="ja-JP" sz="2800" smtClean="0"/>
            </a:b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en-US" altLang="ja-JP" sz="2800" smtClean="0"/>
              <a:t/>
            </a:r>
            <a:br>
              <a:rPr lang="en-US" altLang="ja-JP" sz="2800" smtClean="0"/>
            </a:br>
            <a:endParaRPr lang="en-US" altLang="ja-JP" sz="2800" smtClean="0"/>
          </a:p>
          <a:p>
            <a:pPr marL="609600" indent="-609600"/>
            <a:r>
              <a:rPr lang="ja-JP" altLang="en-US" sz="2800" smtClean="0"/>
              <a:t>さっき作ったテスト </a:t>
            </a:r>
            <a:r>
              <a:rPr lang="en-US" altLang="ja-JP" sz="2800" smtClean="0"/>
              <a:t>SortTestWith2Items() </a:t>
            </a:r>
            <a:r>
              <a:rPr lang="ja-JP" altLang="en-US" sz="2800" smtClean="0"/>
              <a:t>を流すと </a:t>
            </a:r>
            <a:r>
              <a:rPr lang="en-US" altLang="ja-JP" sz="2800" smtClean="0"/>
              <a:t>…</a:t>
            </a:r>
            <a:r>
              <a:rPr lang="ja-JP" altLang="en-US" sz="2800" smtClean="0"/>
              <a:t>グリーン</a:t>
            </a:r>
            <a:r>
              <a:rPr lang="en-US" altLang="ja-JP" sz="2800" smtClean="0"/>
              <a:t>!</a:t>
            </a:r>
            <a:br>
              <a:rPr lang="en-US" altLang="ja-JP" sz="2800" smtClean="0"/>
            </a:br>
            <a:r>
              <a:rPr lang="ja-JP" altLang="en-US" sz="2800" smtClean="0"/>
              <a:t>これで</a:t>
            </a:r>
            <a:r>
              <a:rPr lang="en-US" altLang="ja-JP" sz="2800" smtClean="0"/>
              <a:t>OK?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8313" y="1557338"/>
            <a:ext cx="8072437" cy="2851150"/>
          </a:xfrm>
          <a:prstGeom prst="rect">
            <a:avLst/>
          </a:prstGeom>
          <a:solidFill>
            <a:srgbClr val="008000">
              <a:alpha val="10001"/>
            </a:srgbClr>
          </a:solidFill>
          <a:ln w="15875">
            <a:solidFill>
              <a:srgbClr val="008080">
                <a:alpha val="70195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public int[] Sort(int[] input) {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	</a:t>
            </a:r>
            <a:r>
              <a:rPr lang="en-US" altLang="ja-JP" sz="2000">
                <a:solidFill>
                  <a:schemeClr val="bg2"/>
                </a:solidFill>
                <a:latin typeface="HGｺﾞｼｯｸM" pitchFamily="49" charset="-128"/>
                <a:ea typeface="HGｺﾞｼｯｸM" pitchFamily="49" charset="-128"/>
              </a:rPr>
              <a:t>//return </a:t>
            </a:r>
            <a:r>
              <a:rPr lang="en-US" altLang="en-US" sz="2000">
                <a:solidFill>
                  <a:schemeClr val="bg2"/>
                </a:solidFill>
                <a:latin typeface="HGｺﾞｼｯｸM" pitchFamily="49" charset="-128"/>
                <a:ea typeface="HGｺﾞｼｯｸM" pitchFamily="49" charset="-128"/>
              </a:rPr>
              <a:t>new int[]{7}</a:t>
            </a:r>
            <a:r>
              <a:rPr lang="en-US" altLang="ja-JP" sz="2000">
                <a:solidFill>
                  <a:schemeClr val="bg2"/>
                </a:solidFill>
                <a:latin typeface="HGｺﾞｼｯｸM" pitchFamily="49" charset="-128"/>
                <a:ea typeface="HGｺﾞｼｯｸM" pitchFamily="49" charset="-128"/>
              </a:rPr>
              <a:t>;</a:t>
            </a:r>
            <a:endParaRPr lang="ja-JP" altLang="en-US" sz="2000">
              <a:solidFill>
                <a:schemeClr val="bg2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r>
              <a:rPr lang="ja-JP" altLang="en-US" sz="2000">
                <a:latin typeface="HGｺﾞｼｯｸM" pitchFamily="49" charset="-128"/>
                <a:ea typeface="HGｺﾞｼｯｸM" pitchFamily="49" charset="-128"/>
              </a:rPr>
              <a:t>		</a:t>
            </a:r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if (input[0] &gt; input[1]) {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		int work = input[0];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		input[0] = input[1];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		input[1] = work;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	}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	return input;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ja-JP" altLang="en-US" sz="1800" smtClean="0">
              <a:solidFill>
                <a:srgbClr val="CC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824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400" smtClean="0"/>
              <a:t>テストを全部流してみましょう </a:t>
            </a:r>
            <a:r>
              <a:rPr lang="en-US" altLang="ja-JP" sz="2400" smtClean="0"/>
              <a:t>…</a:t>
            </a:r>
            <a:r>
              <a:rPr lang="ja-JP" altLang="en-US" sz="2400" smtClean="0"/>
              <a:t>レッド</a:t>
            </a:r>
            <a:r>
              <a:rPr lang="en-US" altLang="ja-JP" sz="2400" smtClean="0"/>
              <a:t>!? </a:t>
            </a:r>
            <a:r>
              <a:rPr lang="en-US" altLang="ja-JP" sz="2400" b="1" smtClean="0"/>
              <a:t>orz</a:t>
            </a:r>
            <a:r>
              <a:rPr lang="en-US" altLang="ja-JP" sz="2400" smtClean="0"/>
              <a:t/>
            </a:r>
            <a:br>
              <a:rPr lang="en-US" altLang="ja-JP" sz="2400" smtClean="0"/>
            </a:br>
            <a:r>
              <a:rPr lang="en-US" altLang="ja-JP" sz="2400" smtClean="0"/>
              <a:t/>
            </a:r>
            <a:br>
              <a:rPr lang="en-US" altLang="ja-JP" sz="2400" smtClean="0"/>
            </a:br>
            <a:r>
              <a:rPr lang="ja-JP" altLang="en-US" sz="2400" smtClean="0"/>
              <a:t>なぜですか</a:t>
            </a:r>
            <a:r>
              <a:rPr lang="en-US" altLang="ja-JP" sz="2400" smtClean="0"/>
              <a:t>?</a:t>
            </a:r>
            <a:br>
              <a:rPr lang="en-US" altLang="ja-JP" sz="2400" smtClean="0"/>
            </a:br>
            <a:r>
              <a:rPr lang="en-US" altLang="ja-JP" sz="2400" smtClean="0"/>
              <a:t>n = 1 </a:t>
            </a:r>
            <a:r>
              <a:rPr lang="ja-JP" altLang="en-US" sz="2400" smtClean="0"/>
              <a:t>のときも、 </a:t>
            </a:r>
            <a:r>
              <a:rPr lang="en-US" altLang="ja-JP" sz="2400" smtClean="0"/>
              <a:t>2</a:t>
            </a:r>
            <a:r>
              <a:rPr lang="ja-JP" altLang="en-US" sz="2400" smtClean="0"/>
              <a:t>つあると思って比較しちゃうからですね。</a:t>
            </a:r>
            <a:br>
              <a:rPr lang="ja-JP" altLang="en-US" sz="2400" smtClean="0"/>
            </a:br>
            <a:r>
              <a:rPr lang="en-US" altLang="ja-JP" sz="2400" smtClean="0"/>
              <a:t>Sort() </a:t>
            </a:r>
            <a:r>
              <a:rPr lang="ja-JP" altLang="en-US" sz="2400" smtClean="0"/>
              <a:t>の最初に、 こんなのを付け加えて</a:t>
            </a:r>
            <a:br>
              <a:rPr lang="ja-JP" altLang="en-US" sz="2400" smtClean="0"/>
            </a:br>
            <a:r>
              <a:rPr lang="ja-JP" altLang="en-US" sz="20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		</a:t>
            </a:r>
            <a:r>
              <a:rPr lang="en-US" altLang="ja-JP" sz="20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if (input.Length == 1)</a:t>
            </a:r>
            <a:br>
              <a:rPr lang="en-US" altLang="ja-JP" sz="20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 sz="20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			return input;</a:t>
            </a:r>
            <a:r>
              <a:rPr lang="en-US" altLang="ja-JP" sz="2400" smtClean="0"/>
              <a:t/>
            </a:r>
            <a:br>
              <a:rPr lang="en-US" altLang="ja-JP" sz="2400" smtClean="0"/>
            </a:br>
            <a:r>
              <a:rPr lang="ja-JP" altLang="en-US" sz="2400" smtClean="0"/>
              <a:t>テストは</a:t>
            </a:r>
            <a:r>
              <a:rPr lang="en-US" altLang="ja-JP" sz="2400" smtClean="0"/>
              <a:t>…? </a:t>
            </a:r>
            <a:r>
              <a:rPr lang="ja-JP" altLang="en-US" sz="2400" smtClean="0"/>
              <a:t>はい、オールグリーン</a:t>
            </a:r>
            <a:r>
              <a:rPr lang="en-US" altLang="ja-JP" sz="2400" smtClean="0"/>
              <a:t>!</a:t>
            </a: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400" smtClean="0"/>
              <a:t/>
            </a:r>
            <a:br>
              <a:rPr lang="en-US" altLang="ja-JP" sz="1400" smtClean="0"/>
            </a:br>
            <a:r>
              <a:rPr lang="en-US" altLang="ja-JP" sz="1400" smtClean="0"/>
              <a:t>※ </a:t>
            </a:r>
            <a:r>
              <a:rPr lang="ja-JP" altLang="en-US" sz="1400" smtClean="0"/>
              <a:t>いいかげんな実装だと思うでしょう。</a:t>
            </a:r>
            <a:br>
              <a:rPr lang="ja-JP" altLang="en-US" sz="1400" smtClean="0"/>
            </a:br>
            <a:r>
              <a:rPr lang="ja-JP" altLang="en-US" sz="1400" smtClean="0"/>
              <a:t>しかし、 入力される配列要素数が </a:t>
            </a:r>
            <a:r>
              <a:rPr lang="en-US" altLang="ja-JP" sz="1400" smtClean="0"/>
              <a:t>1 </a:t>
            </a:r>
            <a:r>
              <a:rPr lang="ja-JP" altLang="en-US" sz="1400" smtClean="0"/>
              <a:t>または </a:t>
            </a:r>
            <a:r>
              <a:rPr lang="en-US" altLang="ja-JP" sz="1400" smtClean="0"/>
              <a:t>2 </a:t>
            </a:r>
            <a:r>
              <a:rPr lang="ja-JP" altLang="en-US" sz="1400" smtClean="0"/>
              <a:t>である、 という前提が正しいなら、 これで製品として </a:t>
            </a:r>
            <a:r>
              <a:rPr lang="en-US" altLang="ja-JP" sz="1400" smtClean="0"/>
              <a:t>OK </a:t>
            </a:r>
            <a:r>
              <a:rPr lang="ja-JP" altLang="en-US" sz="1400" smtClean="0"/>
              <a:t>なんですよ。</a:t>
            </a:r>
            <a:br>
              <a:rPr lang="ja-JP" altLang="en-US" sz="1400" smtClean="0"/>
            </a:br>
            <a:r>
              <a:rPr lang="en-US" altLang="ja-JP" sz="1400" smtClean="0"/>
              <a:t>public </a:t>
            </a:r>
            <a:r>
              <a:rPr lang="ja-JP" altLang="en-US" sz="1400" smtClean="0"/>
              <a:t>メソッドですから、 ガード句</a:t>
            </a:r>
            <a:br>
              <a:rPr lang="ja-JP" altLang="en-US" sz="1400" smtClean="0"/>
            </a:br>
            <a:r>
              <a:rPr lang="ja-JP" altLang="en-US" sz="14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		</a:t>
            </a:r>
            <a:r>
              <a:rPr lang="en-US" altLang="ja-JP" sz="14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if (input.Length &gt; 2)</a:t>
            </a:r>
            <a:br>
              <a:rPr lang="en-US" altLang="ja-JP" sz="14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 sz="14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			throw ArgumentOutOfRangeException();</a:t>
            </a:r>
            <a:r>
              <a:rPr lang="en-US" altLang="ja-JP" sz="1400" smtClean="0"/>
              <a:t/>
            </a:r>
            <a:br>
              <a:rPr lang="en-US" altLang="ja-JP" sz="1400" smtClean="0"/>
            </a:br>
            <a:r>
              <a:rPr lang="ja-JP" altLang="en-US" sz="1400" smtClean="0"/>
              <a:t>なんてのをメソッドの先頭に加えれば完璧。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ちょっとリファクタリング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2305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2000" smtClean="0"/>
              <a:t>製品コードの</a:t>
            </a:r>
            <a:br>
              <a:rPr lang="ja-JP" altLang="en-US" sz="2000" smtClean="0"/>
            </a:br>
            <a:r>
              <a:rPr lang="ja-JP" altLang="en-US" sz="2000" smtClean="0">
                <a:latin typeface="HGｺﾞｼｯｸM" pitchFamily="49" charset="-128"/>
                <a:ea typeface="HGｺﾞｼｯｸM" pitchFamily="49" charset="-128"/>
              </a:rPr>
              <a:t>			</a:t>
            </a:r>
            <a:r>
              <a:rPr lang="en-US" altLang="ja-JP" sz="2000" smtClean="0">
                <a:latin typeface="HGｺﾞｼｯｸM" pitchFamily="49" charset="-128"/>
                <a:ea typeface="HGｺﾞｼｯｸM" pitchFamily="49" charset="-128"/>
              </a:rPr>
              <a:t>int work = input[0];</a:t>
            </a:r>
            <a:br>
              <a:rPr lang="en-US" altLang="ja-JP" sz="2000" smtClean="0"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 sz="2000" smtClean="0">
                <a:latin typeface="HGｺﾞｼｯｸM" pitchFamily="49" charset="-128"/>
                <a:ea typeface="HGｺﾞｼｯｸM" pitchFamily="49" charset="-128"/>
              </a:rPr>
              <a:t>			input[0] = input[1];</a:t>
            </a:r>
            <a:br>
              <a:rPr lang="en-US" altLang="ja-JP" sz="2000" smtClean="0"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 sz="2000" smtClean="0">
                <a:latin typeface="HGｺﾞｼｯｸM" pitchFamily="49" charset="-128"/>
                <a:ea typeface="HGｺﾞｼｯｸM" pitchFamily="49" charset="-128"/>
              </a:rPr>
              <a:t>			input[1] = work;</a:t>
            </a: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ja-JP" altLang="en-US" sz="2000" smtClean="0"/>
              <a:t>の部分は、 きっとこれからも使うでしょう。</a:t>
            </a:r>
            <a:br>
              <a:rPr lang="ja-JP" altLang="en-US" sz="2000" smtClean="0"/>
            </a:br>
            <a:r>
              <a:rPr lang="ja-JP" altLang="en-US" sz="2000" smtClean="0"/>
              <a:t>この </a:t>
            </a:r>
            <a:r>
              <a:rPr lang="en-US" altLang="ja-JP" sz="2000" smtClean="0"/>
              <a:t>3</a:t>
            </a:r>
            <a:r>
              <a:rPr lang="ja-JP" altLang="en-US" sz="2000" smtClean="0"/>
              <a:t>行で、 値を入れ替えるという操作をやっています。</a:t>
            </a:r>
            <a:br>
              <a:rPr lang="ja-JP" altLang="en-US" sz="2000" smtClean="0"/>
            </a:br>
            <a:r>
              <a:rPr lang="ja-JP" altLang="en-US" sz="2000" smtClean="0"/>
              <a:t>リファクタリングして、 値を入れ替えるというメソッドにしておきましょう。</a:t>
            </a:r>
            <a:br>
              <a:rPr lang="ja-JP" altLang="en-US" sz="2000" smtClean="0"/>
            </a:br>
            <a:r>
              <a:rPr lang="en-US" altLang="ja-JP" sz="1400" smtClean="0"/>
              <a:t>※ Express </a:t>
            </a:r>
            <a:r>
              <a:rPr lang="ja-JP" altLang="en-US" sz="1400" smtClean="0"/>
              <a:t>でも、メソッドの抽出リファクタリングをサポートする機能は付いています。</a:t>
            </a:r>
            <a:endParaRPr lang="en-US" altLang="ja-JP" sz="2000" smtClean="0"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8313" y="3284538"/>
            <a:ext cx="8072437" cy="2579687"/>
          </a:xfrm>
          <a:prstGeom prst="rect">
            <a:avLst/>
          </a:prstGeom>
          <a:solidFill>
            <a:srgbClr val="99CCFF">
              <a:alpha val="20000"/>
            </a:srgbClr>
          </a:solidFill>
          <a:ln w="15875">
            <a:solidFill>
              <a:srgbClr val="00CCFF">
                <a:alpha val="70195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		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if (input[0] &gt; input[1]) {</a:t>
            </a:r>
            <a:br>
              <a:rPr lang="en-US" altLang="ja-JP"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	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Swap(ref input[0], ref input[1])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;</a:t>
            </a:r>
            <a:br>
              <a:rPr lang="en-US" altLang="ja-JP"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}</a:t>
            </a:r>
            <a:br>
              <a:rPr lang="en-US" altLang="ja-JP"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/>
            </a:r>
            <a:br>
              <a:rPr lang="en-US" altLang="ja-JP"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private static void 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Swap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(ref int n, ref int m) {</a:t>
            </a:r>
            <a:br>
              <a:rPr lang="en-US" altLang="ja-JP"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int work = n;</a:t>
            </a:r>
            <a:br>
              <a:rPr lang="en-US" altLang="ja-JP"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n = m;</a:t>
            </a:r>
            <a:br>
              <a:rPr lang="en-US" altLang="ja-JP"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m = work;</a:t>
            </a:r>
            <a:br>
              <a:rPr lang="en-US" altLang="ja-JP"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b="0" smtClean="0"/>
              <a:t>自己紹介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ja-JP" altLang="en-US" dirty="0" smtClean="0"/>
              <a:t>山本 康彦 </a:t>
            </a:r>
            <a:r>
              <a:rPr lang="en-US" altLang="ja-JP" dirty="0" smtClean="0"/>
              <a:t>( </a:t>
            </a:r>
            <a:r>
              <a:rPr lang="en-US" altLang="ja-JP" b="1" dirty="0" smtClean="0"/>
              <a:t>biac</a:t>
            </a:r>
            <a:r>
              <a:rPr lang="en-US" altLang="ja-JP" dirty="0" smtClean="0"/>
              <a:t> )</a:t>
            </a:r>
          </a:p>
          <a:p>
            <a:pPr lvl="1" eaLnBrk="1" hangingPunct="1">
              <a:defRPr/>
            </a:pPr>
            <a:r>
              <a:rPr lang="ja-JP" altLang="en-US" dirty="0" smtClean="0"/>
              <a:t>いまだにプログラムを書きたがる </a:t>
            </a:r>
            <a:r>
              <a:rPr lang="en-US" altLang="ja-JP" dirty="0" smtClean="0"/>
              <a:t>51</a:t>
            </a:r>
            <a:r>
              <a:rPr lang="ja-JP" altLang="en-US" dirty="0" smtClean="0"/>
              <a:t>歳</a:t>
            </a:r>
          </a:p>
          <a:p>
            <a:pPr lvl="1" eaLnBrk="1" hangingPunct="1">
              <a:defRPr/>
            </a:pPr>
            <a:r>
              <a:rPr lang="en-US" altLang="ja-JP" sz="2000" dirty="0" smtClean="0"/>
              <a:t>http://bluewatersoft.cocolog-nifty.com/blog/cat8051143/</a:t>
            </a:r>
            <a:br>
              <a:rPr lang="en-US" altLang="ja-JP" sz="2000" dirty="0" smtClean="0"/>
            </a:br>
            <a:endParaRPr lang="ja-JP" altLang="en-US" sz="1900" dirty="0" smtClean="0"/>
          </a:p>
          <a:p>
            <a:pPr eaLnBrk="1" hangingPunct="1">
              <a:defRPr/>
            </a:pPr>
            <a:r>
              <a:rPr lang="ja-JP" altLang="en-US" dirty="0" smtClean="0"/>
              <a:t>名古屋のとある </a:t>
            </a:r>
            <a:r>
              <a:rPr lang="en-US" altLang="ja-JP" dirty="0" smtClean="0"/>
              <a:t>ISV </a:t>
            </a:r>
            <a:r>
              <a:rPr lang="ja-JP" altLang="en-US" dirty="0" smtClean="0"/>
              <a:t>勤務</a:t>
            </a:r>
          </a:p>
          <a:p>
            <a:pPr lvl="1" eaLnBrk="1" hangingPunct="1">
              <a:defRPr/>
            </a:pPr>
            <a:r>
              <a:rPr lang="ja-JP" altLang="en-US" dirty="0" smtClean="0"/>
              <a:t>現在、 </a:t>
            </a:r>
            <a:r>
              <a:rPr lang="en-US" altLang="ja-JP" dirty="0" smtClean="0"/>
              <a:t>WPF </a:t>
            </a:r>
            <a:r>
              <a:rPr lang="ja-JP" altLang="en-US" dirty="0" smtClean="0"/>
              <a:t>を使った業務アプリケーションの開発プロジェクトで品質保証を担当</a:t>
            </a:r>
          </a:p>
          <a:p>
            <a:pPr lvl="1" eaLnBrk="1" hangingPunct="1">
              <a:defRPr/>
            </a:pPr>
            <a:r>
              <a:rPr lang="en-US" altLang="ja-JP" dirty="0" smtClean="0"/>
              <a:t>MFS Agile </a:t>
            </a:r>
            <a:r>
              <a:rPr lang="ja-JP" altLang="en-US" dirty="0" smtClean="0"/>
              <a:t>を部分的に実施中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sz="1900" dirty="0" smtClean="0"/>
          </a:p>
          <a:p>
            <a:pPr eaLnBrk="1" hangingPunct="1">
              <a:defRPr/>
            </a:pPr>
            <a:r>
              <a:rPr lang="ja-JP" altLang="en-US" b="1" dirty="0" smtClean="0"/>
              <a:t>もとは機械の設計屋さん</a:t>
            </a:r>
          </a:p>
          <a:p>
            <a:pPr lvl="1" eaLnBrk="1" hangingPunct="1">
              <a:defRPr/>
            </a:pPr>
            <a:r>
              <a:rPr lang="ja-JP" altLang="en-US" dirty="0" smtClean="0"/>
              <a:t>ものごとの見方・考え方が、きっとズレてる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ja-JP" smtClean="0">
              <a:solidFill>
                <a:srgbClr val="CC0000"/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800" smtClean="0"/>
              <a:t>リファクタリングしたら、 また全部のテストを流して、 なにも壊していないことを確認しておきましょう。</a:t>
            </a:r>
          </a:p>
          <a:p>
            <a:pPr>
              <a:lnSpc>
                <a:spcPct val="90000"/>
              </a:lnSpc>
            </a:pPr>
            <a:endParaRPr lang="ja-JP" altLang="en-US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400" smtClean="0"/>
              <a:t>※ </a:t>
            </a:r>
            <a:r>
              <a:rPr lang="ja-JP" altLang="en-US" sz="2400" smtClean="0"/>
              <a:t>テストもリファクタリングしましょうか。</a:t>
            </a:r>
            <a:br>
              <a:rPr lang="ja-JP" altLang="en-US" sz="2400" smtClean="0"/>
            </a:br>
            <a:r>
              <a:rPr lang="ja-JP" altLang="en-US" sz="2400" smtClean="0"/>
              <a:t>テストの実行と結果の検証を区別するため、</a:t>
            </a:r>
            <a:br>
              <a:rPr lang="ja-JP" altLang="en-US" sz="2400" smtClean="0"/>
            </a:br>
            <a:r>
              <a:rPr lang="ja-JP" altLang="en-US" sz="18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	</a:t>
            </a:r>
            <a:r>
              <a:rPr lang="en-US" altLang="ja-JP" sz="18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int[] result = sorter.Sort(input);</a:t>
            </a:r>
            <a:br>
              <a:rPr lang="en-US" altLang="ja-JP" sz="18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 sz="18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	CollectionAssert.AreEqual(new int[] { 3, 5 }, result);</a:t>
            </a:r>
            <a:r>
              <a:rPr lang="en-US" altLang="ja-JP" sz="2400" smtClean="0"/>
              <a:t/>
            </a:r>
            <a:br>
              <a:rPr lang="en-US" altLang="ja-JP" sz="2400" smtClean="0"/>
            </a:br>
            <a:r>
              <a:rPr lang="ja-JP" altLang="en-US" sz="2400" smtClean="0"/>
              <a:t>などと書いてきましたけど。</a:t>
            </a:r>
            <a:br>
              <a:rPr lang="ja-JP" altLang="en-US" sz="2400" smtClean="0"/>
            </a:br>
            <a:r>
              <a:rPr lang="ja-JP" altLang="en-US" sz="2400" smtClean="0"/>
              <a:t>まぎらわしくなければ、</a:t>
            </a:r>
            <a:br>
              <a:rPr lang="ja-JP" altLang="en-US" sz="2400" smtClean="0"/>
            </a:br>
            <a:r>
              <a:rPr lang="ja-JP" altLang="en-US" sz="18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	</a:t>
            </a:r>
            <a:r>
              <a:rPr lang="en-US" altLang="ja-JP" sz="18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CollectionAssert.AreEqual(new int[] { 3, 5 }, sorter.Sort(input));</a:t>
            </a:r>
            <a:r>
              <a:rPr lang="en-US" altLang="ja-JP" sz="2400" smtClean="0"/>
              <a:t/>
            </a:r>
            <a:br>
              <a:rPr lang="en-US" altLang="ja-JP" sz="2400" smtClean="0"/>
            </a:br>
            <a:r>
              <a:rPr lang="ja-JP" altLang="en-US" sz="2400" smtClean="0"/>
              <a:t>と </a:t>
            </a:r>
            <a:r>
              <a:rPr lang="en-US" altLang="ja-JP" sz="2400" smtClean="0"/>
              <a:t>1</a:t>
            </a:r>
            <a:r>
              <a:rPr lang="ja-JP" altLang="en-US" sz="2400" smtClean="0"/>
              <a:t>行にまとめて書いちゃっても同じですよね。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altLang="ja-JP" sz="1600" smtClean="0">
                <a:latin typeface="HGｺﾞｼｯｸM" pitchFamily="49" charset="-128"/>
                <a:ea typeface="HGｺﾞｼｯｸM" pitchFamily="49" charset="-128"/>
              </a:rPr>
              <a:t>-------- src02.sln --------</a:t>
            </a:r>
          </a:p>
          <a:p>
            <a:pPr>
              <a:lnSpc>
                <a:spcPct val="90000"/>
              </a:lnSpc>
            </a:pPr>
            <a:endParaRPr lang="ja-JP" altLang="en-US" sz="1600" smtClean="0">
              <a:latin typeface="HGｺﾞｼｯｸM" pitchFamily="49" charset="-128"/>
              <a:ea typeface="HGｺﾞｼｯｸM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テストケース</a:t>
            </a:r>
            <a:r>
              <a:rPr lang="en-US" altLang="ja-JP" smtClean="0">
                <a:solidFill>
                  <a:srgbClr val="CC0000"/>
                </a:solidFill>
              </a:rPr>
              <a:t>: n = 3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n = 3 </a:t>
            </a:r>
            <a:r>
              <a:rPr lang="ja-JP" altLang="en-US" smtClean="0"/>
              <a:t>のとき</a:t>
            </a:r>
            <a:br>
              <a:rPr lang="ja-JP" altLang="en-US" smtClean="0"/>
            </a:br>
            <a:r>
              <a:rPr lang="ja-JP" altLang="en-US" smtClean="0"/>
              <a:t>入力</a:t>
            </a:r>
            <a:r>
              <a:rPr lang="en-US" altLang="ja-JP" smtClean="0"/>
              <a:t>: int[] input = { 3, 7, 5 } // </a:t>
            </a:r>
            <a:r>
              <a:rPr lang="ja-JP" altLang="en-US" smtClean="0"/>
              <a:t>数字 </a:t>
            </a:r>
            <a:r>
              <a:rPr lang="en-US" altLang="ja-JP" smtClean="0"/>
              <a:t>3</a:t>
            </a:r>
            <a:r>
              <a:rPr lang="ja-JP" altLang="en-US" smtClean="0"/>
              <a:t>つ</a:t>
            </a:r>
            <a:br>
              <a:rPr lang="ja-JP" altLang="en-US" smtClean="0"/>
            </a:br>
            <a:r>
              <a:rPr lang="ja-JP" altLang="en-US" smtClean="0"/>
              <a:t>結果</a:t>
            </a:r>
            <a:r>
              <a:rPr lang="en-US" altLang="ja-JP" smtClean="0"/>
              <a:t>: int[] result = { 3, 5, 7 }</a:t>
            </a:r>
            <a:br>
              <a:rPr lang="en-US" altLang="ja-JP" smtClean="0"/>
            </a:b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en-US" altLang="ja-JP" sz="2800" smtClean="0"/>
              <a:t>…</a:t>
            </a:r>
            <a:r>
              <a:rPr lang="ja-JP" altLang="en-US" smtClean="0"/>
              <a:t>これは失敗するでしょう。</a:t>
            </a:r>
            <a:br>
              <a:rPr lang="ja-JP" altLang="en-US" smtClean="0"/>
            </a:br>
            <a:endParaRPr lang="ja-JP" altLang="en-US" smtClean="0"/>
          </a:p>
          <a:p>
            <a:pPr>
              <a:buFontTx/>
              <a:buNone/>
            </a:pPr>
            <a:r>
              <a:rPr lang="en-US" altLang="ja-JP" sz="2400" smtClean="0"/>
              <a:t>※ </a:t>
            </a:r>
            <a:r>
              <a:rPr lang="ja-JP" altLang="en-US" sz="2400" smtClean="0"/>
              <a:t>どんなテストをどんな順序で作っていくと、効率よく製品コードが育っていくか</a:t>
            </a:r>
            <a:r>
              <a:rPr lang="en-US" altLang="ja-JP" sz="2400" smtClean="0"/>
              <a:t>…</a:t>
            </a:r>
            <a:br>
              <a:rPr lang="en-US" altLang="ja-JP" sz="2400" smtClean="0"/>
            </a:br>
            <a:r>
              <a:rPr lang="ja-JP" altLang="en-US" sz="2400" smtClean="0"/>
              <a:t>これは、 テストファーストで作っていくときの醍醐味であり、 最も難しいところでもあります。</a:t>
            </a:r>
          </a:p>
          <a:p>
            <a:pPr lvl="1"/>
            <a:endParaRPr lang="en-US" altLang="ja-JP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テストケース</a:t>
            </a:r>
            <a:r>
              <a:rPr lang="en-US" altLang="ja-JP" smtClean="0">
                <a:solidFill>
                  <a:srgbClr val="CC0000"/>
                </a:solidFill>
              </a:rPr>
              <a:t>: n = 3 ( </a:t>
            </a:r>
            <a:r>
              <a:rPr lang="ja-JP" altLang="en-US" smtClean="0">
                <a:solidFill>
                  <a:srgbClr val="CC0000"/>
                </a:solidFill>
              </a:rPr>
              <a:t>テストコード </a:t>
            </a:r>
            <a:r>
              <a:rPr lang="en-US" altLang="ja-JP" smtClean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33825"/>
            <a:ext cx="8229600" cy="21923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sz="2000" smtClean="0">
                <a:latin typeface="メイリオ" pitchFamily="50" charset="-128"/>
              </a:rPr>
              <a:t>※</a:t>
            </a:r>
            <a:r>
              <a:rPr lang="ja-JP" altLang="en-US" sz="2000" smtClean="0"/>
              <a:t>レッドを確認したら、 製品コードを変えます。</a:t>
            </a:r>
            <a:br>
              <a:rPr lang="ja-JP" altLang="en-US" sz="2000" smtClean="0"/>
            </a:br>
            <a:r>
              <a:rPr lang="ja-JP" altLang="en-US" sz="2000" smtClean="0"/>
              <a:t>こんどは、配列の </a:t>
            </a:r>
            <a:r>
              <a:rPr lang="en-US" altLang="ja-JP" sz="2000" smtClean="0"/>
              <a:t>2</a:t>
            </a:r>
            <a:r>
              <a:rPr lang="ja-JP" altLang="en-US" sz="2000" smtClean="0"/>
              <a:t>つめと </a:t>
            </a:r>
            <a:r>
              <a:rPr lang="en-US" altLang="ja-JP" sz="2000" smtClean="0"/>
              <a:t>3</a:t>
            </a:r>
            <a:r>
              <a:rPr lang="ja-JP" altLang="en-US" sz="2000" smtClean="0"/>
              <a:t>つめも比較して、 逆順だったら入れ替えるロジックを追加しましょうか</a:t>
            </a:r>
            <a:r>
              <a:rPr lang="en-US" altLang="ja-JP" sz="2000" smtClean="0"/>
              <a:t>?</a:t>
            </a:r>
            <a:br>
              <a:rPr lang="en-US" altLang="ja-JP" sz="2000" smtClean="0"/>
            </a:b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ja-JP" altLang="en-US" sz="2000" smtClean="0"/>
              <a:t>いや、 もう先が見えてますよね</a:t>
            </a:r>
            <a:r>
              <a:rPr lang="en-US" altLang="ja-JP" sz="2000" smtClean="0"/>
              <a:t>?</a:t>
            </a:r>
            <a:br>
              <a:rPr lang="en-US" altLang="ja-JP" sz="2000" smtClean="0"/>
            </a:br>
            <a:r>
              <a:rPr lang="en-US" altLang="ja-JP" sz="2000" smtClean="0"/>
              <a:t>4</a:t>
            </a:r>
            <a:r>
              <a:rPr lang="ja-JP" altLang="en-US" sz="2000" smtClean="0"/>
              <a:t>つになったら、 また同じことが</a:t>
            </a:r>
            <a:r>
              <a:rPr lang="en-US" altLang="ja-JP" sz="2000" smtClean="0"/>
              <a:t>…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8313" y="908050"/>
            <a:ext cx="8072437" cy="2854325"/>
          </a:xfrm>
          <a:prstGeom prst="rect">
            <a:avLst/>
          </a:prstGeom>
          <a:solidFill>
            <a:srgbClr val="FFCC00">
              <a:alpha val="30000"/>
            </a:srgbClr>
          </a:solidFill>
          <a:ln w="15875">
            <a:solidFill>
              <a:srgbClr val="2D2D8A">
                <a:alpha val="70195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[Test]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[Description("n=3 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のとき。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")]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public void SortTestWith3Items() {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int[] input = { 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3, 7, 5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 };</a:t>
            </a:r>
          </a:p>
          <a:p>
            <a:endParaRPr lang="en-US" altLang="ja-JP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WankumaSorter sorter = new WankumaSorter();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CollectionAssert.AreEqual(</a:t>
            </a:r>
          </a:p>
          <a:p>
            <a:r>
              <a:rPr lang="en-US" altLang="ja-JP"/>
              <a:t>			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new int[] { 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3, 5, 7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 }, sorter.Sort(input)</a:t>
            </a:r>
          </a:p>
          <a:p>
            <a:r>
              <a:rPr lang="en-US" altLang="ja-JP"/>
              <a:t>		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);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テストケース</a:t>
            </a:r>
            <a:r>
              <a:rPr lang="en-US" altLang="ja-JP" smtClean="0">
                <a:solidFill>
                  <a:srgbClr val="CC0000"/>
                </a:solidFill>
              </a:rPr>
              <a:t>: n = 3 ( </a:t>
            </a:r>
            <a:r>
              <a:rPr lang="ja-JP" altLang="en-US" smtClean="0">
                <a:solidFill>
                  <a:srgbClr val="CC0000"/>
                </a:solidFill>
              </a:rPr>
              <a:t>製品コード </a:t>
            </a:r>
            <a:r>
              <a:rPr lang="en-US" altLang="ja-JP" smtClean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ja-JP" altLang="en-US" smtClean="0"/>
              <a:t>そこで、 </a:t>
            </a:r>
            <a:r>
              <a:rPr lang="en-US" altLang="ja-JP" smtClean="0"/>
              <a:t>for </a:t>
            </a:r>
            <a:r>
              <a:rPr lang="ja-JP" altLang="en-US" smtClean="0"/>
              <a:t>文で書き直すことにします。</a:t>
            </a:r>
            <a:endParaRPr lang="en-US" altLang="ja-JP" smtClean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8313" y="1557338"/>
            <a:ext cx="8072437" cy="3460750"/>
          </a:xfrm>
          <a:prstGeom prst="rect">
            <a:avLst/>
          </a:prstGeom>
          <a:solidFill>
            <a:srgbClr val="008000">
              <a:alpha val="10001"/>
            </a:srgbClr>
          </a:solidFill>
          <a:ln w="15875">
            <a:solidFill>
              <a:srgbClr val="008080">
                <a:alpha val="70195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public int[] Sort(int[] input) {</a:t>
            </a:r>
            <a:endParaRPr lang="ja-JP" altLang="en-US" sz="2000">
              <a:solidFill>
                <a:schemeClr val="bg2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if (input.Length == 1)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	return input;</a:t>
            </a:r>
          </a:p>
          <a:p>
            <a:endParaRPr lang="en-US" altLang="ja-JP" sz="2000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</a:t>
            </a:r>
            <a:r>
              <a:rPr lang="en-US" altLang="ja-JP" sz="2000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for (int i = 0; i &lt; (input.Length - 1); i++)</a:t>
            </a:r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 {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	if (input[</a:t>
            </a:r>
            <a:r>
              <a:rPr lang="en-US" altLang="ja-JP" sz="2000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i</a:t>
            </a:r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] &gt; input[</a:t>
            </a:r>
            <a:r>
              <a:rPr lang="en-US" altLang="ja-JP" sz="2000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i+1</a:t>
            </a:r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]) {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		Swap(ref input[</a:t>
            </a:r>
            <a:r>
              <a:rPr lang="en-US" altLang="ja-JP" sz="2000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i</a:t>
            </a:r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], ref input[</a:t>
            </a:r>
            <a:r>
              <a:rPr lang="en-US" altLang="ja-JP" sz="2000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i+1</a:t>
            </a:r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]);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	}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}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	return input;</a:t>
            </a:r>
          </a:p>
          <a:p>
            <a:r>
              <a:rPr lang="en-US" altLang="ja-JP" sz="2000">
                <a:latin typeface="HGｺﾞｼｯｸM" pitchFamily="49" charset="-128"/>
                <a:ea typeface="HGｺﾞｼｯｸM" pitchFamily="49" charset="-128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テストケース</a:t>
            </a:r>
            <a:r>
              <a:rPr lang="en-US" altLang="ja-JP" smtClean="0">
                <a:solidFill>
                  <a:srgbClr val="CC0000"/>
                </a:solidFill>
              </a:rPr>
              <a:t>: n = 3 ( </a:t>
            </a:r>
            <a:r>
              <a:rPr lang="ja-JP" altLang="en-US" smtClean="0">
                <a:solidFill>
                  <a:srgbClr val="CC0000"/>
                </a:solidFill>
              </a:rPr>
              <a:t>テストコード </a:t>
            </a:r>
            <a:r>
              <a:rPr lang="en-US" altLang="ja-JP" smtClean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ja-JP" altLang="en-US" sz="2400" smtClean="0">
                <a:latin typeface="メイリオ" pitchFamily="50" charset="-128"/>
              </a:rPr>
              <a:t>・・・</a:t>
            </a:r>
            <a:r>
              <a:rPr lang="ja-JP" altLang="ja-JP" sz="2400" smtClean="0"/>
              <a:t>はい、 オールグリーン!</a:t>
            </a:r>
          </a:p>
          <a:p>
            <a:pPr>
              <a:buFontTx/>
              <a:buNone/>
            </a:pPr>
            <a:endParaRPr lang="ja-JP" altLang="ja-JP" sz="2400" smtClean="0"/>
          </a:p>
          <a:p>
            <a:pPr>
              <a:buFontTx/>
              <a:buNone/>
            </a:pPr>
            <a:r>
              <a:rPr lang="ja-JP" altLang="ja-JP" sz="2400" smtClean="0"/>
              <a:t>これで OK?</a:t>
            </a:r>
          </a:p>
          <a:p>
            <a:pPr>
              <a:buFontTx/>
              <a:buNone/>
            </a:pPr>
            <a:r>
              <a:rPr lang="ja-JP" altLang="ja-JP" sz="2400" smtClean="0"/>
              <a:t>ちょっとテストがヌルイような気がしませんか?</a:t>
            </a:r>
          </a:p>
          <a:p>
            <a:pPr>
              <a:buFontTx/>
              <a:buNone/>
            </a:pPr>
            <a:endParaRPr lang="ja-JP" altLang="en-US" sz="2400" smtClean="0"/>
          </a:p>
          <a:p>
            <a:pPr>
              <a:buFontTx/>
              <a:buNone/>
            </a:pPr>
            <a:r>
              <a:rPr lang="ja-JP" altLang="ja-JP" sz="2400" smtClean="0"/>
              <a:t>n = 3 のとき</a:t>
            </a:r>
          </a:p>
          <a:p>
            <a:pPr>
              <a:buFontTx/>
              <a:buNone/>
            </a:pPr>
            <a:r>
              <a:rPr lang="ja-JP" altLang="en-US" sz="2400" smtClean="0"/>
              <a:t>入力</a:t>
            </a:r>
            <a:r>
              <a:rPr lang="en-US" altLang="ja-JP" sz="2400" smtClean="0"/>
              <a:t>: int[] input = { 7, 5, 3 } // </a:t>
            </a:r>
            <a:r>
              <a:rPr lang="ja-JP" altLang="en-US" sz="2400" smtClean="0"/>
              <a:t>数字 </a:t>
            </a:r>
            <a:r>
              <a:rPr lang="en-US" altLang="ja-JP" sz="2400" smtClean="0"/>
              <a:t>3</a:t>
            </a:r>
            <a:r>
              <a:rPr lang="ja-JP" altLang="en-US" sz="2400" smtClean="0"/>
              <a:t>つ</a:t>
            </a:r>
          </a:p>
          <a:p>
            <a:pPr>
              <a:buFontTx/>
              <a:buNone/>
            </a:pPr>
            <a:r>
              <a:rPr lang="ja-JP" altLang="en-US" sz="2400" smtClean="0"/>
              <a:t>結果</a:t>
            </a:r>
            <a:r>
              <a:rPr lang="en-US" altLang="ja-JP" sz="2400" smtClean="0"/>
              <a:t>: int[] result = { 3, 5, 7 }</a:t>
            </a:r>
            <a:endParaRPr lang="ja-JP" altLang="ja-JP" sz="2400" smtClean="0"/>
          </a:p>
          <a:p>
            <a:pPr>
              <a:buFontTx/>
              <a:buNone/>
            </a:pPr>
            <a:endParaRPr lang="ja-JP" altLang="ja-JP" sz="2400" smtClean="0"/>
          </a:p>
          <a:p>
            <a:pPr>
              <a:buFontTx/>
              <a:buNone/>
            </a:pPr>
            <a:r>
              <a:rPr lang="ja-JP" altLang="ja-JP" sz="2400" smtClean="0"/>
              <a:t>これはどうでしょう?</a:t>
            </a:r>
          </a:p>
          <a:p>
            <a:pPr>
              <a:buFontTx/>
              <a:buNone/>
            </a:pPr>
            <a:r>
              <a:rPr lang="ja-JP" altLang="ja-JP" sz="2400" smtClean="0"/>
              <a:t>テストを追加して、 走らせてみると… レッド!?</a:t>
            </a:r>
            <a:endParaRPr lang="ja-JP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ja-JP" sz="2400" smtClean="0">
              <a:solidFill>
                <a:srgbClr val="CC00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ja-JP" sz="20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Wankuma.SorterSampleTest.WankumaSorterTest.SortTestWith3Items:</a:t>
            </a:r>
            <a:br>
              <a:rPr lang="en-US" altLang="ja-JP" sz="20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 sz="20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  Expected and actual are both &lt;System.Int32[3]&gt;</a:t>
            </a:r>
            <a:br>
              <a:rPr lang="en-US" altLang="ja-JP" sz="20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 sz="20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  Values differ at index [0]</a:t>
            </a:r>
            <a:br>
              <a:rPr lang="en-US" altLang="ja-JP" sz="20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 sz="20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  Expected: 3</a:t>
            </a:r>
            <a:br>
              <a:rPr lang="en-US" altLang="ja-JP" sz="20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 sz="20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  But was:  5</a:t>
            </a:r>
          </a:p>
          <a:p>
            <a:pPr>
              <a:lnSpc>
                <a:spcPct val="80000"/>
              </a:lnSpc>
            </a:pPr>
            <a:endParaRPr lang="en-US" altLang="ja-JP" sz="2000" smtClean="0">
              <a:solidFill>
                <a:schemeClr val="tx1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2000" smtClean="0"/>
              <a:t>配列の先頭が </a:t>
            </a:r>
            <a:r>
              <a:rPr lang="en-US" altLang="ja-JP" sz="2000" smtClean="0"/>
              <a:t>3 </a:t>
            </a:r>
            <a:r>
              <a:rPr lang="ja-JP" altLang="en-US" sz="2000" smtClean="0"/>
              <a:t>になっていて欲しいのに、 帰ってきたのは </a:t>
            </a:r>
            <a:r>
              <a:rPr lang="en-US" altLang="ja-JP" sz="2000" smtClean="0"/>
              <a:t>5 </a:t>
            </a:r>
            <a:r>
              <a:rPr lang="ja-JP" altLang="en-US" sz="2000" smtClean="0"/>
              <a:t>です。 なぜでしょう</a:t>
            </a:r>
            <a:r>
              <a:rPr lang="en-US" altLang="ja-JP" sz="2000" smtClean="0"/>
              <a:t>?</a:t>
            </a:r>
            <a:br>
              <a:rPr lang="en-US" altLang="ja-JP" sz="2000" smtClean="0"/>
            </a:br>
            <a:r>
              <a:rPr lang="ja-JP" altLang="en-US" sz="2000" smtClean="0"/>
              <a:t>隣同士の交換を、 先頭から見て行って一回ずつしかやってないからですね。</a:t>
            </a:r>
            <a:br>
              <a:rPr lang="ja-JP" altLang="en-US" sz="2000" smtClean="0"/>
            </a:br>
            <a:r>
              <a:rPr lang="en-US" altLang="ja-JP" sz="2000" smtClean="0">
                <a:solidFill>
                  <a:srgbClr val="CC0000"/>
                </a:solidFill>
              </a:rPr>
              <a:t>7</a:t>
            </a:r>
            <a:r>
              <a:rPr lang="en-US" altLang="ja-JP" sz="2000" smtClean="0"/>
              <a:t>, 5, 3</a:t>
            </a:r>
            <a:br>
              <a:rPr lang="en-US" altLang="ja-JP" sz="2000" smtClean="0"/>
            </a:br>
            <a:r>
              <a:rPr lang="en-US" altLang="ja-JP" sz="2000" smtClean="0"/>
              <a:t>  ↓</a:t>
            </a:r>
            <a:br>
              <a:rPr lang="en-US" altLang="ja-JP" sz="2000" smtClean="0"/>
            </a:br>
            <a:r>
              <a:rPr lang="en-US" altLang="ja-JP" sz="2000" smtClean="0"/>
              <a:t>0</a:t>
            </a:r>
            <a:r>
              <a:rPr lang="ja-JP" altLang="en-US" sz="2000" smtClean="0"/>
              <a:t>番と </a:t>
            </a:r>
            <a:r>
              <a:rPr lang="en-US" altLang="ja-JP" sz="2000" smtClean="0"/>
              <a:t>1</a:t>
            </a:r>
            <a:r>
              <a:rPr lang="ja-JP" altLang="en-US" sz="2000" smtClean="0"/>
              <a:t>番を比較・交換</a:t>
            </a:r>
            <a:br>
              <a:rPr lang="ja-JP" altLang="en-US" sz="2000" smtClean="0"/>
            </a:br>
            <a:r>
              <a:rPr lang="en-US" altLang="ja-JP" sz="2000" smtClean="0"/>
              <a:t>5, </a:t>
            </a:r>
            <a:r>
              <a:rPr lang="en-US" altLang="ja-JP" sz="2000" smtClean="0">
                <a:solidFill>
                  <a:srgbClr val="CC0000"/>
                </a:solidFill>
              </a:rPr>
              <a:t>7</a:t>
            </a:r>
            <a:r>
              <a:rPr lang="en-US" altLang="ja-JP" sz="2000" smtClean="0"/>
              <a:t>, 3</a:t>
            </a:r>
            <a:br>
              <a:rPr lang="en-US" altLang="ja-JP" sz="2000" smtClean="0"/>
            </a:br>
            <a:r>
              <a:rPr lang="en-US" altLang="ja-JP" sz="2000" smtClean="0"/>
              <a:t>  ↓</a:t>
            </a:r>
            <a:br>
              <a:rPr lang="en-US" altLang="ja-JP" sz="2000" smtClean="0"/>
            </a:br>
            <a:r>
              <a:rPr lang="en-US" altLang="ja-JP" sz="2000" smtClean="0"/>
              <a:t>1</a:t>
            </a:r>
            <a:r>
              <a:rPr lang="ja-JP" altLang="en-US" sz="2000" smtClean="0"/>
              <a:t>番と </a:t>
            </a:r>
            <a:r>
              <a:rPr lang="en-US" altLang="ja-JP" sz="2000" smtClean="0"/>
              <a:t>2</a:t>
            </a:r>
            <a:r>
              <a:rPr lang="ja-JP" altLang="en-US" sz="2000" smtClean="0"/>
              <a:t>番を比較・交換</a:t>
            </a:r>
            <a:br>
              <a:rPr lang="ja-JP" altLang="en-US" sz="2000" smtClean="0"/>
            </a:br>
            <a:r>
              <a:rPr lang="en-US" altLang="ja-JP" sz="2000" smtClean="0"/>
              <a:t>5, 3, </a:t>
            </a:r>
            <a:r>
              <a:rPr lang="en-US" altLang="ja-JP" sz="2000" smtClean="0">
                <a:solidFill>
                  <a:srgbClr val="CC0000"/>
                </a:solidFill>
              </a:rPr>
              <a:t>7</a:t>
            </a:r>
            <a:r>
              <a:rPr lang="en-US" altLang="ja-JP" sz="2000" smtClean="0"/>
              <a:t> ←</a:t>
            </a:r>
            <a:r>
              <a:rPr lang="ja-JP" altLang="en-US" sz="2000" smtClean="0"/>
              <a:t>いまココ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ja-JP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テストケース</a:t>
            </a:r>
            <a:r>
              <a:rPr lang="en-US" altLang="ja-JP" smtClean="0">
                <a:solidFill>
                  <a:srgbClr val="CC0000"/>
                </a:solidFill>
              </a:rPr>
              <a:t>: n = 3 ( </a:t>
            </a:r>
            <a:r>
              <a:rPr lang="ja-JP" altLang="en-US" smtClean="0">
                <a:solidFill>
                  <a:srgbClr val="CC0000"/>
                </a:solidFill>
              </a:rPr>
              <a:t>製品コード </a:t>
            </a:r>
            <a:r>
              <a:rPr lang="en-US" altLang="ja-JP" smtClean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smtClean="0"/>
              <a:t>for ループ 1回で、一番大きな数字が一番後ろに来ました。 そこは確定でしょう。</a:t>
            </a:r>
          </a:p>
          <a:p>
            <a:r>
              <a:rPr lang="ja-JP" altLang="ja-JP" smtClean="0"/>
              <a:t>けれど、 そこより前はまだ大小関係が入り乱れています。</a:t>
            </a:r>
          </a:p>
          <a:p>
            <a:r>
              <a:rPr lang="ja-JP" altLang="ja-JP" smtClean="0"/>
              <a:t>外側に for ループを追加して、 内側の for ループの終了位置を一つずつ減らしながら、ループを繰り返してあげる必要があるみたいです。</a:t>
            </a: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ja-JP" smtClean="0">
              <a:solidFill>
                <a:srgbClr val="CC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13100"/>
            <a:ext cx="8229600" cy="2808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2800" smtClean="0"/>
              <a:t>さぁ、これで</a:t>
            </a:r>
            <a:r>
              <a:rPr lang="en-US" altLang="ja-JP" sz="2800" smtClean="0"/>
              <a:t>… </a:t>
            </a:r>
            <a:r>
              <a:rPr lang="ja-JP" altLang="en-US" sz="2800" smtClean="0"/>
              <a:t>オールグリーン</a:t>
            </a:r>
            <a:r>
              <a:rPr lang="en-US" altLang="ja-JP" sz="2800" smtClean="0"/>
              <a:t>!</a:t>
            </a:r>
          </a:p>
          <a:p>
            <a:pPr>
              <a:lnSpc>
                <a:spcPct val="80000"/>
              </a:lnSpc>
            </a:pPr>
            <a:endParaRPr lang="en-US" altLang="ja-JP" sz="2800" smtClean="0"/>
          </a:p>
          <a:p>
            <a:pPr>
              <a:lnSpc>
                <a:spcPct val="80000"/>
              </a:lnSpc>
            </a:pPr>
            <a:r>
              <a:rPr lang="ja-JP" altLang="en-US" sz="2800" smtClean="0"/>
              <a:t>いくつか確認のためのテストケースを追加してみましょう。 </a:t>
            </a:r>
            <a:r>
              <a:rPr lang="en-US" altLang="ja-JP" sz="2800" smtClean="0"/>
              <a:t>( </a:t>
            </a:r>
            <a:r>
              <a:rPr lang="ja-JP" altLang="en-US" sz="2800" smtClean="0"/>
              <a:t>宿題その</a:t>
            </a:r>
            <a:r>
              <a:rPr lang="en-US" altLang="ja-JP" sz="2800" smtClean="0"/>
              <a:t>2 )</a:t>
            </a:r>
            <a:br>
              <a:rPr lang="en-US" altLang="ja-JP" sz="2800" smtClean="0"/>
            </a:br>
            <a:r>
              <a:rPr lang="ja-JP" altLang="en-US" sz="2800" smtClean="0"/>
              <a:t>それらは、 最初からグリーンになるはずのテストです。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HGｺﾞｼｯｸM" pitchFamily="49" charset="-128"/>
                <a:ea typeface="HGｺﾞｼｯｸM" pitchFamily="49" charset="-128"/>
              </a:rPr>
              <a:t>-------- src03.sln --------</a:t>
            </a:r>
            <a:endParaRPr lang="ja-JP" altLang="en-US" sz="1600" smtClean="0"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8313" y="1052513"/>
            <a:ext cx="8072437" cy="2030412"/>
          </a:xfrm>
          <a:prstGeom prst="rect">
            <a:avLst/>
          </a:prstGeom>
          <a:solidFill>
            <a:srgbClr val="008000">
              <a:alpha val="10001"/>
            </a:srgbClr>
          </a:solidFill>
          <a:ln w="15875">
            <a:solidFill>
              <a:srgbClr val="008080">
                <a:alpha val="70195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for (int j = input.Length - 1; j &gt; 0; j--)</a:t>
            </a:r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 {</a:t>
            </a:r>
          </a:p>
          <a:p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	for (int i = 0; i &lt; </a:t>
            </a:r>
            <a:r>
              <a:rPr lang="en-US" altLang="en-US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j</a:t>
            </a:r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; i++) {</a:t>
            </a:r>
          </a:p>
          <a:p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		if (input[i] &gt; input[i + 1]) {</a:t>
            </a:r>
          </a:p>
          <a:p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			Swap(ref input[i], ref input[i + 1]);</a:t>
            </a:r>
          </a:p>
          <a:p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		}</a:t>
            </a:r>
          </a:p>
          <a:p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	}</a:t>
            </a:r>
          </a:p>
          <a:p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}</a:t>
            </a:r>
            <a:endParaRPr lang="en-US" altLang="ja-JP">
              <a:latin typeface="HGｺﾞｼｯｸM" pitchFamily="49" charset="-128"/>
              <a:ea typeface="HGｺﾞｼｯｸM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80">
                  <a:alpha val="70000"/>
                </a:srgbClr>
              </a:gs>
              <a:gs pos="50000">
                <a:srgbClr val="0000CC">
                  <a:alpha val="50000"/>
                </a:srgbClr>
              </a:gs>
              <a:gs pos="100000">
                <a:srgbClr val="000080">
                  <a:alpha val="7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47" name="WordArt 3"/>
          <p:cNvSpPr>
            <a:spLocks noChangeArrowheads="1" noChangeShapeType="1" noTextEdit="1"/>
          </p:cNvSpPr>
          <p:nvPr/>
        </p:nvSpPr>
        <p:spPr bwMode="auto">
          <a:xfrm>
            <a:off x="1476375" y="1916113"/>
            <a:ext cx="59753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メイリオ"/>
                <a:ea typeface="メイリオ"/>
              </a:rPr>
              <a:t>ちょびッと 応用編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ムダな子はいねぇが～</a:t>
            </a:r>
            <a:r>
              <a:rPr lang="en-US" altLang="ja-JP" smtClean="0">
                <a:solidFill>
                  <a:srgbClr val="CC0000"/>
                </a:solidFill>
              </a:rPr>
              <a:t>!?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2800" smtClean="0"/>
              <a:t>結局、 ソートのロジックは二重ループになりました。</a:t>
            </a:r>
            <a:br>
              <a:rPr lang="ja-JP" altLang="en-US" sz="2800" smtClean="0"/>
            </a:br>
            <a:r>
              <a:rPr lang="ja-JP" altLang="en-US" sz="2800" smtClean="0"/>
              <a:t>ちょっといじわるなテストを考えてみます。</a:t>
            </a:r>
          </a:p>
          <a:p>
            <a:r>
              <a:rPr lang="en-US" altLang="ja-JP" sz="2800" smtClean="0"/>
              <a:t>n = 5 </a:t>
            </a:r>
            <a:r>
              <a:rPr lang="ja-JP" altLang="en-US" sz="2800" smtClean="0"/>
              <a:t>のとき</a:t>
            </a:r>
            <a:br>
              <a:rPr lang="ja-JP" altLang="en-US" sz="2800" smtClean="0"/>
            </a:br>
            <a:r>
              <a:rPr lang="ja-JP" altLang="en-US" sz="2800" smtClean="0"/>
              <a:t>入力配列</a:t>
            </a:r>
            <a:r>
              <a:rPr lang="en-US" altLang="ja-JP" sz="2800" smtClean="0"/>
              <a:t>: 1, 2, 3, 5, 7 ( </a:t>
            </a:r>
            <a:r>
              <a:rPr lang="ja-JP" altLang="en-US" sz="2800" smtClean="0"/>
              <a:t>数字 </a:t>
            </a:r>
            <a:r>
              <a:rPr lang="en-US" altLang="ja-JP" sz="2800" smtClean="0"/>
              <a:t>5</a:t>
            </a:r>
            <a:r>
              <a:rPr lang="ja-JP" altLang="en-US" sz="2800" smtClean="0"/>
              <a:t>つ </a:t>
            </a:r>
            <a:r>
              <a:rPr lang="en-US" altLang="ja-JP" sz="2800" smtClean="0"/>
              <a:t>)</a:t>
            </a:r>
            <a:br>
              <a:rPr lang="en-US" altLang="ja-JP" sz="2800" smtClean="0"/>
            </a:br>
            <a:r>
              <a:rPr lang="ja-JP" altLang="en-US" sz="2800" smtClean="0"/>
              <a:t>結果配列</a:t>
            </a:r>
            <a:r>
              <a:rPr lang="en-US" altLang="ja-JP" sz="2800" smtClean="0"/>
              <a:t>: 1, 2, 3, 5, 7</a:t>
            </a:r>
          </a:p>
          <a:p>
            <a:r>
              <a:rPr lang="ja-JP" altLang="en-US" sz="2800" smtClean="0"/>
              <a:t>このとき、 </a:t>
            </a:r>
            <a:r>
              <a:rPr lang="en-US" altLang="ja-JP" sz="2800" smtClean="0"/>
              <a:t>Sort() </a:t>
            </a:r>
            <a:r>
              <a:rPr lang="ja-JP" altLang="en-US" sz="2800" smtClean="0"/>
              <a:t>の中で、 大小比較が何回行われるでしょう</a:t>
            </a:r>
            <a:r>
              <a:rPr lang="en-US" altLang="ja-JP" sz="2800" smtClean="0"/>
              <a:t>?</a:t>
            </a:r>
            <a:br>
              <a:rPr lang="en-US" altLang="ja-JP" sz="2800" smtClean="0"/>
            </a:br>
            <a:r>
              <a:rPr lang="ja-JP" altLang="en-US" sz="2800" smtClean="0"/>
              <a:t>頭から比較していって最後まで </a:t>
            </a:r>
            <a:r>
              <a:rPr lang="en-US" altLang="ja-JP" sz="2800" smtClean="0"/>
              <a:t>4</a:t>
            </a:r>
            <a:r>
              <a:rPr lang="ja-JP" altLang="en-US" sz="2800" smtClean="0"/>
              <a:t>回比較してみれば、 すでに整列していることが分かります。</a:t>
            </a:r>
            <a:br>
              <a:rPr lang="ja-JP" altLang="en-US" sz="2800" smtClean="0"/>
            </a:br>
            <a:r>
              <a:rPr lang="en-US" altLang="ja-JP" sz="2800" smtClean="0"/>
              <a:t>4</a:t>
            </a:r>
            <a:r>
              <a:rPr lang="ja-JP" altLang="en-US" sz="2800" smtClean="0"/>
              <a:t>回より多く比較するのはムダってものです。</a:t>
            </a:r>
          </a:p>
          <a:p>
            <a:endParaRPr lang="en-US" altLang="ja-JP" sz="2800" smtClean="0"/>
          </a:p>
          <a:p>
            <a:endParaRPr lang="en-US" altLang="ja-JP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b="0" smtClean="0"/>
              <a:t>用意するもの</a:t>
            </a:r>
          </a:p>
        </p:txBody>
      </p:sp>
      <p:sp>
        <p:nvSpPr>
          <p:cNvPr id="614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開発環境とテストフレームワーク</a:t>
            </a:r>
            <a:endParaRPr lang="en-US" altLang="ja-JP" smtClean="0"/>
          </a:p>
          <a:p>
            <a:pPr lvl="1" eaLnBrk="1" hangingPunct="1"/>
            <a:r>
              <a:rPr lang="en-US" altLang="ja-JP" smtClean="0"/>
              <a:t> </a:t>
            </a:r>
            <a:r>
              <a:rPr lang="en-US" altLang="ja-JP" smtClean="0">
                <a:solidFill>
                  <a:srgbClr val="CC0000"/>
                </a:solidFill>
              </a:rPr>
              <a:t>C#</a:t>
            </a:r>
            <a:r>
              <a:rPr lang="en-US" altLang="ja-JP" smtClean="0"/>
              <a:t> 2008 Express</a:t>
            </a:r>
            <a:br>
              <a:rPr lang="en-US" altLang="ja-JP" smtClean="0"/>
            </a:br>
            <a:r>
              <a:rPr lang="en-US" altLang="ja-JP" sz="2000" smtClean="0">
                <a:hlinkClick r:id="rId2"/>
              </a:rPr>
              <a:t>http://www.microsoft.com/japan/msdn/vstudio/Express/</a:t>
            </a:r>
            <a:endParaRPr lang="en-US" altLang="ja-JP" sz="2000" smtClean="0"/>
          </a:p>
          <a:p>
            <a:pPr lvl="1" eaLnBrk="1" hangingPunct="1"/>
            <a:r>
              <a:rPr lang="en-US" altLang="ja-JP" smtClean="0"/>
              <a:t> </a:t>
            </a:r>
            <a:r>
              <a:rPr lang="en-US" altLang="ja-JP" smtClean="0">
                <a:solidFill>
                  <a:srgbClr val="CC0000"/>
                </a:solidFill>
              </a:rPr>
              <a:t>NUnit</a:t>
            </a:r>
            <a:r>
              <a:rPr lang="en-US" altLang="ja-JP" smtClean="0"/>
              <a:t> 2.4.7</a:t>
            </a:r>
            <a:br>
              <a:rPr lang="en-US" altLang="ja-JP" smtClean="0"/>
            </a:br>
            <a:r>
              <a:rPr lang="en-US" altLang="ja-JP" sz="2000" smtClean="0">
                <a:hlinkClick r:id="rId3"/>
              </a:rPr>
              <a:t>http://www.nunit.org/index.php</a:t>
            </a:r>
            <a:r>
              <a:rPr lang="en-US" altLang="ja-JP" sz="2000" smtClean="0"/>
              <a:t/>
            </a:r>
            <a:br>
              <a:rPr lang="en-US" altLang="ja-JP" sz="2000" smtClean="0"/>
            </a:br>
            <a:endParaRPr lang="en-US" altLang="ja-JP" sz="2000" smtClean="0"/>
          </a:p>
          <a:p>
            <a:pPr eaLnBrk="1" hangingPunct="1"/>
            <a:r>
              <a:rPr lang="ja-JP" altLang="en-US" smtClean="0"/>
              <a:t>あるといいなぁ</a:t>
            </a:r>
            <a:endParaRPr lang="en-US" altLang="ja-JP" smtClean="0"/>
          </a:p>
          <a:p>
            <a:pPr lvl="1" eaLnBrk="1" hangingPunct="1"/>
            <a:r>
              <a:rPr lang="en-US" altLang="ja-JP" smtClean="0"/>
              <a:t> </a:t>
            </a:r>
            <a:r>
              <a:rPr lang="ja-JP" altLang="en-US" smtClean="0"/>
              <a:t>静的コード分析ツール </a:t>
            </a:r>
            <a:r>
              <a:rPr lang="en-US" altLang="ja-JP" smtClean="0">
                <a:solidFill>
                  <a:srgbClr val="CC0000"/>
                </a:solidFill>
              </a:rPr>
              <a:t>FxCop</a:t>
            </a:r>
            <a:r>
              <a:rPr lang="en-US" altLang="ja-JP" smtClean="0"/>
              <a:t> 1.35</a:t>
            </a:r>
          </a:p>
          <a:p>
            <a:pPr lvl="1" eaLnBrk="1" hangingPunct="1"/>
            <a:r>
              <a:rPr lang="en-US" altLang="ja-JP" smtClean="0"/>
              <a:t> </a:t>
            </a:r>
            <a:r>
              <a:rPr lang="ja-JP" altLang="en-US" smtClean="0"/>
              <a:t>テストカバレッジ計測ツール </a:t>
            </a:r>
            <a:r>
              <a:rPr lang="en-US" altLang="ja-JP" smtClean="0">
                <a:solidFill>
                  <a:srgbClr val="CC0000"/>
                </a:solidFill>
              </a:rPr>
              <a:t>PartCover</a:t>
            </a:r>
          </a:p>
          <a:p>
            <a:pPr eaLnBrk="1" hangingPunct="1"/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またちょびッとリファクタリング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そこで、 比較回数を計測できるようにリファクタリングしてから、プローブを突っ込みます。</a:t>
            </a:r>
          </a:p>
          <a:p>
            <a:r>
              <a:rPr lang="ja-JP" altLang="en-US" smtClean="0"/>
              <a:t>リファクタリング </a:t>
            </a:r>
            <a:r>
              <a:rPr lang="en-US" altLang="ja-JP" smtClean="0"/>
              <a:t>- </a:t>
            </a:r>
            <a:r>
              <a:rPr lang="ja-JP" altLang="en-US" smtClean="0"/>
              <a:t>比較部分をメソッドに切り出す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8313" y="3789363"/>
            <a:ext cx="8072437" cy="2030412"/>
          </a:xfrm>
          <a:prstGeom prst="rect">
            <a:avLst/>
          </a:prstGeom>
          <a:solidFill>
            <a:srgbClr val="99CCFF">
              <a:alpha val="20000"/>
            </a:srgbClr>
          </a:solidFill>
          <a:ln w="15875">
            <a:solidFill>
              <a:srgbClr val="00CCFF">
                <a:alpha val="70195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		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if (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IsNotInOrder(input[i], input[i + 1])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) {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	Swap(ref input[i], ref input[i + 1]);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}</a:t>
            </a:r>
          </a:p>
          <a:p>
            <a:endParaRPr lang="en-US" altLang="ja-JP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private static bool 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IsNotInOrder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(int lead, int trail ) {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return (lead &gt; trail);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テストプローブの挿入 </a:t>
            </a:r>
            <a:r>
              <a:rPr lang="en-US" altLang="ja-JP" smtClean="0">
                <a:solidFill>
                  <a:srgbClr val="CC0000"/>
                </a:solidFill>
              </a:rPr>
              <a:t>(</a:t>
            </a:r>
            <a:r>
              <a:rPr lang="ja-JP" altLang="en-US" smtClean="0">
                <a:solidFill>
                  <a:srgbClr val="CC0000"/>
                </a:solidFill>
              </a:rPr>
              <a:t>製品コード</a:t>
            </a:r>
            <a:r>
              <a:rPr lang="en-US" altLang="ja-JP" smtClean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オールグリーンを確認したら、 プローブを仕込みます。</a:t>
            </a:r>
            <a:endParaRPr lang="en-US" altLang="ja-JP" smtClean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8313" y="2205038"/>
            <a:ext cx="8072437" cy="2854325"/>
          </a:xfrm>
          <a:prstGeom prst="rect">
            <a:avLst/>
          </a:prstGeom>
          <a:solidFill>
            <a:srgbClr val="008000">
              <a:alpha val="10001"/>
            </a:srgbClr>
          </a:solidFill>
          <a:ln w="15875">
            <a:solidFill>
              <a:srgbClr val="008080">
                <a:alpha val="70195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#if DEBUG</a:t>
            </a:r>
          </a:p>
          <a:p>
            <a:r>
              <a:rPr lang="en-US" altLang="en-US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	public static int TestCompareCount;</a:t>
            </a:r>
          </a:p>
          <a:p>
            <a:r>
              <a:rPr lang="en-US" altLang="en-US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#endif</a:t>
            </a:r>
          </a:p>
          <a:p>
            <a:endParaRPr lang="en-US" altLang="en-US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	private static bool IsNotInOrder(int lead, int trail ) {</a:t>
            </a:r>
          </a:p>
          <a:p>
            <a:r>
              <a:rPr lang="en-US" altLang="en-US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#if DEBUG</a:t>
            </a:r>
          </a:p>
          <a:p>
            <a:r>
              <a:rPr lang="en-US" altLang="en-US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		TestCompareCount++;</a:t>
            </a:r>
          </a:p>
          <a:p>
            <a:r>
              <a:rPr lang="en-US" altLang="en-US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#endif</a:t>
            </a:r>
          </a:p>
          <a:p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		return (lead &gt; trail);</a:t>
            </a:r>
          </a:p>
          <a:p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	}</a:t>
            </a:r>
            <a:endParaRPr lang="en-US" altLang="ja-JP">
              <a:latin typeface="HGｺﾞｼｯｸM" pitchFamily="49" charset="-128"/>
              <a:ea typeface="HGｺﾞｼｯｸM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smtClean="0">
                <a:solidFill>
                  <a:srgbClr val="CC0000"/>
                </a:solidFill>
              </a:rPr>
              <a:t>テストケース</a:t>
            </a:r>
            <a:r>
              <a:rPr lang="en-US" altLang="ja-JP" sz="2800" smtClean="0">
                <a:solidFill>
                  <a:srgbClr val="CC0000"/>
                </a:solidFill>
              </a:rPr>
              <a:t>: </a:t>
            </a:r>
            <a:r>
              <a:rPr lang="ja-JP" altLang="en-US" sz="2800" smtClean="0">
                <a:solidFill>
                  <a:srgbClr val="CC0000"/>
                </a:solidFill>
              </a:rPr>
              <a:t>最小の比較回数 </a:t>
            </a:r>
            <a:r>
              <a:rPr lang="en-US" altLang="ja-JP" sz="2800" smtClean="0">
                <a:solidFill>
                  <a:srgbClr val="CC0000"/>
                </a:solidFill>
              </a:rPr>
              <a:t>(</a:t>
            </a:r>
            <a:r>
              <a:rPr lang="ja-JP" altLang="en-US" sz="2800" smtClean="0">
                <a:solidFill>
                  <a:srgbClr val="CC0000"/>
                </a:solidFill>
              </a:rPr>
              <a:t>テストコード</a:t>
            </a:r>
            <a:r>
              <a:rPr lang="en-US" altLang="ja-JP" sz="2800" smtClean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すると、 比較は </a:t>
            </a:r>
            <a:r>
              <a:rPr lang="en-US" altLang="ja-JP" smtClean="0"/>
              <a:t>4</a:t>
            </a:r>
            <a:r>
              <a:rPr lang="ja-JP" altLang="en-US" smtClean="0"/>
              <a:t>回だけにしてほしい、というテストが書けます。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8313" y="1989138"/>
            <a:ext cx="8072437" cy="3952875"/>
          </a:xfrm>
          <a:prstGeom prst="rect">
            <a:avLst/>
          </a:prstGeom>
          <a:solidFill>
            <a:srgbClr val="FFCC00">
              <a:alpha val="30000"/>
            </a:srgbClr>
          </a:solidFill>
          <a:ln w="15875">
            <a:solidFill>
              <a:srgbClr val="2D2D8A">
                <a:alpha val="70195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[Test]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[Description("n=5 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のとき。 最初から整列していると、比較は 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4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回。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")]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public void SortTestWith5Items() {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#if DEBUG // ←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プローブは 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DEBUG 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時のみ有効なので、 テストも。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int[] input = { 1, 2, 3, 5, 7 };</a:t>
            </a:r>
          </a:p>
          <a:p>
            <a:endParaRPr lang="en-US" altLang="ja-JP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WankumaSorter sorter = new WankumaSorter();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sorter.TestCompareCount = 0;</a:t>
            </a:r>
            <a:endParaRPr lang="ja-JP" altLang="en-US">
              <a:latin typeface="HGｺﾞｼｯｸM" pitchFamily="49" charset="-128"/>
              <a:ea typeface="HGｺﾞｼｯｸM" pitchFamily="49" charset="-128"/>
            </a:endParaRPr>
          </a:p>
          <a:p>
            <a:endParaRPr lang="ja-JP" altLang="en-US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	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CollectionAssert.AreEqual(new int[] { 1, 2, 3, 5, 7 }, sorter.Sort(input)); // ←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念のためソートできてることを確認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Assert.AreEqual(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4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, sorter.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TestCompareCount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);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#endif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ja-JP" smtClean="0">
              <a:solidFill>
                <a:srgbClr val="CC00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2800" smtClean="0"/>
              <a:t>テストしてみましょう</a:t>
            </a:r>
            <a:r>
              <a:rPr lang="en-US" altLang="ja-JP" sz="2800" smtClean="0"/>
              <a:t>… </a:t>
            </a:r>
            <a:r>
              <a:rPr lang="ja-JP" altLang="en-US" sz="2800" smtClean="0"/>
              <a:t>レッドです。</a:t>
            </a:r>
            <a:br>
              <a:rPr lang="ja-JP" altLang="en-US" sz="2800" smtClean="0"/>
            </a:br>
            <a:r>
              <a:rPr lang="en-US" altLang="ja-JP" sz="16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Wankuma.SorterSampleTest.WankumaSorterTest.SortTestWith5Items:</a:t>
            </a:r>
            <a:br>
              <a:rPr lang="en-US" altLang="ja-JP" sz="16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 sz="16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  Expected: 4</a:t>
            </a:r>
            <a:br>
              <a:rPr lang="en-US" altLang="ja-JP" sz="16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 sz="16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  But was:  </a:t>
            </a:r>
            <a:r>
              <a:rPr lang="en-US" altLang="ja-JP" sz="1600" smtClean="0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10</a:t>
            </a:r>
            <a:r>
              <a:rPr lang="en-US" altLang="ja-JP" sz="16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/>
            </a:r>
            <a:br>
              <a:rPr lang="en-US" altLang="ja-JP" sz="1600" smtClean="0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</a:br>
            <a:endParaRPr lang="en-US" altLang="ja-JP" sz="1600" smtClean="0">
              <a:solidFill>
                <a:schemeClr val="tx1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r>
              <a:rPr lang="ja-JP" altLang="en-US" sz="2800" smtClean="0"/>
              <a:t>なんと </a:t>
            </a:r>
            <a:r>
              <a:rPr lang="en-US" altLang="ja-JP" sz="2800" smtClean="0"/>
              <a:t>10</a:t>
            </a:r>
            <a:r>
              <a:rPr lang="ja-JP" altLang="en-US" sz="2800" smtClean="0"/>
              <a:t>回も比較しています。</a:t>
            </a:r>
            <a:br>
              <a:rPr lang="ja-JP" altLang="en-US" sz="2800" smtClean="0"/>
            </a:br>
            <a:r>
              <a:rPr lang="ja-JP" altLang="en-US" sz="2800" smtClean="0"/>
              <a:t>これはどうしたものでしょう</a:t>
            </a:r>
            <a:r>
              <a:rPr lang="en-US" altLang="ja-JP" sz="2800" smtClean="0"/>
              <a:t>…?</a:t>
            </a:r>
            <a:br>
              <a:rPr lang="en-US" altLang="ja-JP" sz="2800" smtClean="0"/>
            </a:b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ja-JP" altLang="en-US" sz="2800" smtClean="0"/>
              <a:t>ひとつの手として、 </a:t>
            </a:r>
            <a:r>
              <a:rPr lang="en-US" altLang="ja-JP" sz="2800" smtClean="0"/>
              <a:t>Swap() </a:t>
            </a:r>
            <a:r>
              <a:rPr lang="ja-JP" altLang="en-US" sz="2800" smtClean="0"/>
              <a:t>した回数を数えておいて、 内側のループを抜けたときに </a:t>
            </a:r>
            <a:r>
              <a:rPr lang="en-US" altLang="ja-JP" sz="2800" smtClean="0"/>
              <a:t>1</a:t>
            </a:r>
            <a:r>
              <a:rPr lang="ja-JP" altLang="en-US" sz="2800" smtClean="0"/>
              <a:t>回も交換していなかったら、もう比較する必要も無い、と判定してやるのはどうでしょう</a:t>
            </a:r>
            <a:r>
              <a:rPr lang="en-US" altLang="ja-JP" sz="2800" smtClean="0"/>
              <a:t>?</a:t>
            </a:r>
          </a:p>
          <a:p>
            <a:endParaRPr lang="en-US" altLang="ja-JP" sz="2800" smtClean="0"/>
          </a:p>
          <a:p>
            <a:endParaRPr lang="ja-JP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CC0000"/>
                </a:solidFill>
              </a:rPr>
              <a:t>Swap </a:t>
            </a:r>
            <a:r>
              <a:rPr lang="ja-JP" altLang="en-US" smtClean="0">
                <a:solidFill>
                  <a:srgbClr val="CC0000"/>
                </a:solidFill>
              </a:rPr>
              <a:t>カウンタの導入 </a:t>
            </a:r>
            <a:r>
              <a:rPr lang="en-US" altLang="ja-JP" smtClean="0">
                <a:solidFill>
                  <a:srgbClr val="CC0000"/>
                </a:solidFill>
              </a:rPr>
              <a:t>(</a:t>
            </a:r>
            <a:r>
              <a:rPr lang="ja-JP" altLang="en-US" smtClean="0">
                <a:solidFill>
                  <a:srgbClr val="CC0000"/>
                </a:solidFill>
              </a:rPr>
              <a:t>製品コード</a:t>
            </a:r>
            <a:r>
              <a:rPr lang="en-US" altLang="ja-JP" smtClean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2089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smtClean="0"/>
              <a:t>Swap() </a:t>
            </a:r>
            <a:r>
              <a:rPr lang="ja-JP" altLang="en-US" sz="2400" smtClean="0"/>
              <a:t>メソッドを改修します。</a:t>
            </a:r>
          </a:p>
          <a:p>
            <a:pPr>
              <a:lnSpc>
                <a:spcPct val="90000"/>
              </a:lnSpc>
            </a:pPr>
            <a:r>
              <a:rPr lang="ja-JP" altLang="en-US" sz="2400" smtClean="0"/>
              <a:t>こんどのカウンタは、 さっきのプローブ用のとは違って、 どんな呼ばれ方をするか分からない製品コードの部分になりますから、 </a:t>
            </a:r>
            <a:r>
              <a:rPr lang="en-US" altLang="ja-JP" sz="2400" smtClean="0"/>
              <a:t>static </a:t>
            </a:r>
            <a:r>
              <a:rPr lang="ja-JP" altLang="en-US" sz="2400" smtClean="0"/>
              <a:t>ではダメです。 ちゃんとメンバ変数にしておきましょう。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8313" y="3213100"/>
            <a:ext cx="8072437" cy="2579688"/>
          </a:xfrm>
          <a:prstGeom prst="rect">
            <a:avLst/>
          </a:prstGeom>
          <a:solidFill>
            <a:srgbClr val="008000">
              <a:alpha val="10001"/>
            </a:srgbClr>
          </a:solidFill>
          <a:ln w="15875">
            <a:solidFill>
              <a:srgbClr val="008080">
                <a:alpha val="70195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	</a:t>
            </a:r>
            <a:r>
              <a:rPr lang="en-US" altLang="en-US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private int _swapCount;</a:t>
            </a:r>
          </a:p>
          <a:p>
            <a:endParaRPr lang="en-US" altLang="en-US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	private void Swap(ref int n, ref int m) {</a:t>
            </a:r>
          </a:p>
          <a:p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		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this._</a:t>
            </a:r>
            <a:r>
              <a:rPr lang="en-US" altLang="en-US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swapCount++;</a:t>
            </a:r>
          </a:p>
          <a:p>
            <a:endParaRPr lang="en-US" altLang="en-US">
              <a:solidFill>
                <a:srgbClr val="CC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		int work = n;</a:t>
            </a:r>
          </a:p>
          <a:p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		n = m;</a:t>
            </a:r>
          </a:p>
          <a:p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		m = work;</a:t>
            </a:r>
          </a:p>
          <a:p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	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ja-JP" smtClean="0">
              <a:solidFill>
                <a:srgbClr val="CC000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0080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2400" smtClean="0"/>
              <a:t>そして、 内側のループに入る前に </a:t>
            </a:r>
            <a:r>
              <a:rPr lang="en-US" altLang="ja-JP" sz="2400" smtClean="0"/>
              <a:t>_swapCount </a:t>
            </a:r>
            <a:r>
              <a:rPr lang="ja-JP" altLang="en-US" sz="2400" smtClean="0"/>
              <a:t>をゼロクリアして、出てきたときにゼロのままだったら、 ソート終了と判定します。</a:t>
            </a:r>
            <a:endParaRPr lang="en-US" altLang="ja-JP" sz="2400" smtClean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8313" y="2060575"/>
            <a:ext cx="8072437" cy="3952875"/>
          </a:xfrm>
          <a:prstGeom prst="rect">
            <a:avLst/>
          </a:prstGeom>
          <a:solidFill>
            <a:srgbClr val="008000">
              <a:alpha val="10001"/>
            </a:srgbClr>
          </a:solidFill>
          <a:ln w="15875">
            <a:solidFill>
              <a:srgbClr val="008080">
                <a:alpha val="70195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public int[] Sort(int[] input) {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    </a:t>
            </a:r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if (input.Length == 1)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 </a:t>
            </a:r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return input;</a:t>
            </a:r>
          </a:p>
          <a:p>
            <a:endParaRPr lang="en-US" altLang="en-US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    </a:t>
            </a:r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for (int stop = input.Length - 1; stop &gt; 0; stop--) {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        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this.</a:t>
            </a:r>
            <a:r>
              <a:rPr lang="en-US" altLang="en-US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_swapCount = 0;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        </a:t>
            </a:r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for (int i = 0; i &lt; stop; i++) {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            </a:t>
            </a:r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if (IsNotInOrder(input[i], input[i + 1])) {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                </a:t>
            </a:r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Swap(ref input[i], ref input[i + 1]);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            </a:t>
            </a:r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}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        </a:t>
            </a:r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}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        </a:t>
            </a:r>
            <a:r>
              <a:rPr lang="en-US" altLang="en-US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if (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 this.</a:t>
            </a:r>
            <a:r>
              <a:rPr lang="en-US" altLang="en-US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_swapCount == 0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 </a:t>
            </a:r>
            <a:r>
              <a:rPr lang="en-US" altLang="en-US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)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    </a:t>
            </a:r>
            <a:r>
              <a:rPr lang="en-US" altLang="en-US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break;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    </a:t>
            </a:r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}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    </a:t>
            </a:r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return input;</a:t>
            </a:r>
          </a:p>
          <a:p>
            <a:r>
              <a:rPr lang="en-US" altLang="en-US">
                <a:latin typeface="HGｺﾞｼｯｸM" pitchFamily="49" charset="-128"/>
                <a:ea typeface="HGｺﾞｼｯｸM" pitchFamily="49" charset="-128"/>
              </a:rPr>
              <a:t>}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                                          // </a:t>
            </a:r>
            <a:r>
              <a:rPr lang="en-US" altLang="ja-JP">
                <a:solidFill>
                  <a:srgbClr val="1166BB"/>
                </a:solidFill>
              </a:rPr>
              <a:t>-------- src04.sln --------</a:t>
            </a:r>
            <a:endParaRPr lang="en-US" altLang="en-US">
              <a:latin typeface="HGｺﾞｼｯｸM" pitchFamily="49" charset="-128"/>
              <a:ea typeface="HGｺﾞｼｯｸM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宿題 </a:t>
            </a:r>
            <a:r>
              <a:rPr lang="en-US" altLang="ja-JP" smtClean="0">
                <a:solidFill>
                  <a:srgbClr val="CC0000"/>
                </a:solidFill>
              </a:rPr>
              <a:t>(</a:t>
            </a:r>
            <a:r>
              <a:rPr lang="ja-JP" altLang="en-US" smtClean="0">
                <a:solidFill>
                  <a:srgbClr val="CC0000"/>
                </a:solidFill>
              </a:rPr>
              <a:t>その</a:t>
            </a:r>
            <a:r>
              <a:rPr lang="en-US" altLang="ja-JP" smtClean="0">
                <a:solidFill>
                  <a:srgbClr val="CC0000"/>
                </a:solidFill>
              </a:rPr>
              <a:t>3)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mtClean="0"/>
              <a:t>まだ不足しているテストケースがある。</a:t>
            </a:r>
          </a:p>
          <a:p>
            <a:pPr>
              <a:lnSpc>
                <a:spcPct val="90000"/>
              </a:lnSpc>
            </a:pPr>
            <a:r>
              <a:rPr lang="ja-JP" altLang="en-US" smtClean="0"/>
              <a:t>降順にもソートせよ。</a:t>
            </a:r>
            <a:br>
              <a:rPr lang="ja-JP" altLang="en-US" smtClean="0"/>
            </a:br>
            <a:r>
              <a:rPr lang="ja-JP" altLang="en-US" smtClean="0"/>
              <a:t>昇順</a:t>
            </a:r>
            <a:r>
              <a:rPr lang="en-US" altLang="ja-JP" smtClean="0"/>
              <a:t>/</a:t>
            </a:r>
            <a:r>
              <a:rPr lang="ja-JP" altLang="en-US" smtClean="0"/>
              <a:t>降順の切り替えをどうやるかも決定せよ。 </a:t>
            </a:r>
            <a:r>
              <a:rPr lang="en-US" altLang="ja-JP" smtClean="0"/>
              <a:t>(</a:t>
            </a:r>
            <a:r>
              <a:rPr lang="ja-JP" altLang="en-US" smtClean="0"/>
              <a:t>ただし、 既存のテストコードは、 そのまま通ること。</a:t>
            </a:r>
            <a:r>
              <a:rPr lang="en-US" altLang="ja-JP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ja-JP" smtClean="0"/>
              <a:t>int </a:t>
            </a:r>
            <a:r>
              <a:rPr lang="ja-JP" altLang="en-US" smtClean="0"/>
              <a:t>以外の型も使えるように拡張せよ。 </a:t>
            </a:r>
            <a:r>
              <a:rPr lang="en-US" altLang="ja-JP" smtClean="0"/>
              <a:t>(</a:t>
            </a:r>
            <a:r>
              <a:rPr lang="ja-JP" altLang="en-US" smtClean="0"/>
              <a:t>数値だけでなく、 文字列はどうか</a:t>
            </a:r>
            <a:r>
              <a:rPr lang="en-US" altLang="ja-JP" smtClean="0"/>
              <a:t>?)</a:t>
            </a:r>
          </a:p>
          <a:p>
            <a:pPr>
              <a:lnSpc>
                <a:spcPct val="90000"/>
              </a:lnSpc>
            </a:pPr>
            <a:r>
              <a:rPr lang="ja-JP" altLang="en-US" smtClean="0"/>
              <a:t>ソートのロジックを違うものに切り替えられるようにせよ。 </a:t>
            </a:r>
            <a:r>
              <a:rPr lang="en-US" altLang="ja-JP" smtClean="0"/>
              <a:t>(</a:t>
            </a:r>
            <a:r>
              <a:rPr lang="ja-JP" altLang="en-US" smtClean="0"/>
              <a:t>デザインパターンの練習</a:t>
            </a:r>
            <a:r>
              <a:rPr lang="en-US" altLang="ja-JP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補足</a:t>
            </a:r>
            <a:r>
              <a:rPr lang="en-US" altLang="ja-JP" smtClean="0">
                <a:solidFill>
                  <a:srgbClr val="CC0000"/>
                </a:solidFill>
              </a:rPr>
              <a:t>: </a:t>
            </a:r>
            <a:r>
              <a:rPr lang="ja-JP" altLang="en-US" smtClean="0">
                <a:solidFill>
                  <a:srgbClr val="CC0000"/>
                </a:solidFill>
              </a:rPr>
              <a:t>例外が出るところをテスト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2305050"/>
          </a:xfrm>
        </p:spPr>
        <p:txBody>
          <a:bodyPr/>
          <a:lstStyle/>
          <a:p>
            <a:r>
              <a:rPr lang="ja-JP" altLang="en-US" smtClean="0"/>
              <a:t>製品コードから例外が出る </a:t>
            </a:r>
            <a:r>
              <a:rPr lang="en-US" altLang="ja-JP" smtClean="0"/>
              <a:t>( </a:t>
            </a:r>
            <a:r>
              <a:rPr lang="ja-JP" altLang="en-US" smtClean="0"/>
              <a:t>そういう仕様である </a:t>
            </a:r>
            <a:r>
              <a:rPr lang="en-US" altLang="ja-JP" smtClean="0"/>
              <a:t>) </a:t>
            </a:r>
            <a:r>
              <a:rPr lang="ja-JP" altLang="en-US" smtClean="0"/>
              <a:t>ことを確認するためのテスト</a:t>
            </a:r>
          </a:p>
          <a:p>
            <a:r>
              <a:rPr lang="en-US" altLang="ja-JP" noProof="1" smtClean="0"/>
              <a:t>ExpectedException</a:t>
            </a:r>
            <a:r>
              <a:rPr lang="en-US" altLang="ja-JP" smtClean="0"/>
              <a:t> </a:t>
            </a:r>
            <a:r>
              <a:rPr lang="ja-JP" altLang="en-US" smtClean="0"/>
              <a:t>属性を使うか、 あるいは、 次のように </a:t>
            </a:r>
            <a:r>
              <a:rPr lang="en-US" altLang="ja-JP" smtClean="0"/>
              <a:t>try </a:t>
            </a:r>
            <a:r>
              <a:rPr lang="ja-JP" altLang="en-US" smtClean="0"/>
              <a:t>～ </a:t>
            </a:r>
            <a:r>
              <a:rPr lang="en-US" altLang="ja-JP" smtClean="0"/>
              <a:t>catch</a:t>
            </a:r>
            <a:r>
              <a:rPr lang="ja-JP" altLang="en-US" smtClean="0"/>
              <a:t>する。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8313" y="3357563"/>
            <a:ext cx="8072437" cy="2305050"/>
          </a:xfrm>
          <a:prstGeom prst="rect">
            <a:avLst/>
          </a:prstGeom>
          <a:solidFill>
            <a:srgbClr val="FFCC00">
              <a:alpha val="30000"/>
            </a:srgbClr>
          </a:solidFill>
          <a:ln w="15875">
            <a:solidFill>
              <a:srgbClr val="2D2D8A">
                <a:alpha val="70195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WankumaSorter sorter = new WankumaSorter();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try {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int[] result = sorter.Sort(null);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Assert.Fail(</a:t>
            </a:r>
            <a:r>
              <a:rPr lang="en-US" altLang="ja-JP">
                <a:latin typeface="Arial"/>
                <a:ea typeface="HGｺﾞｼｯｸM" pitchFamily="49" charset="-128"/>
              </a:rPr>
              <a:t>“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この行に来たらアウト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!");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}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catch (ArgumentNullException) { 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// OK! --- 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ここで例外メッセージの検査なども出来る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}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参考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smtClean="0"/>
              <a:t>URL</a:t>
            </a:r>
          </a:p>
          <a:p>
            <a:pPr lvl="1">
              <a:lnSpc>
                <a:spcPct val="90000"/>
              </a:lnSpc>
            </a:pPr>
            <a:r>
              <a:rPr lang="en-US" altLang="ja-JP" sz="2000" b="1" smtClean="0"/>
              <a:t>NUnit</a:t>
            </a:r>
            <a:r>
              <a:rPr lang="ja-JP" altLang="en-US" sz="2000" b="1" smtClean="0"/>
              <a:t>入門 </a:t>
            </a:r>
            <a:r>
              <a:rPr lang="en-US" altLang="ja-JP" sz="2000" b="1" smtClean="0"/>
              <a:t>Test First</a:t>
            </a:r>
            <a:r>
              <a:rPr lang="ja-JP" altLang="en-US" sz="2000" b="1" smtClean="0"/>
              <a:t>のススメ</a:t>
            </a:r>
            <a:r>
              <a:rPr lang="ja-JP" altLang="en-US" sz="2000" smtClean="0"/>
              <a:t> </a:t>
            </a:r>
            <a:r>
              <a:rPr lang="en-US" altLang="ja-JP" sz="2000" smtClean="0"/>
              <a:t>(</a:t>
            </a:r>
            <a:r>
              <a:rPr lang="ja-JP" altLang="en-US" sz="2000" smtClean="0"/>
              <a:t>川俣 晶</a:t>
            </a:r>
            <a:r>
              <a:rPr lang="en-US" altLang="ja-JP" sz="2000" smtClean="0"/>
              <a:t>)</a:t>
            </a:r>
            <a:br>
              <a:rPr lang="en-US" altLang="ja-JP" sz="2000" smtClean="0"/>
            </a:br>
            <a:r>
              <a:rPr lang="en-US" altLang="ja-JP" sz="1800" smtClean="0">
                <a:hlinkClick r:id="rId2"/>
              </a:rPr>
              <a:t>http://www.atmarkit.co.jp/fdotnet/tools/nunit2/nunit2_01.html</a:t>
            </a:r>
            <a:endParaRPr lang="en-US" altLang="ja-JP" sz="1800" smtClean="0"/>
          </a:p>
          <a:p>
            <a:pPr lvl="1">
              <a:lnSpc>
                <a:spcPct val="90000"/>
              </a:lnSpc>
            </a:pPr>
            <a:r>
              <a:rPr lang="ja-JP" altLang="en-US" sz="2000" b="1" smtClean="0"/>
              <a:t>「テスト駆動開発」はプログラマのストレスを軽減するか</a:t>
            </a:r>
            <a:r>
              <a:rPr lang="en-US" altLang="ja-JP" sz="2000" b="1" smtClean="0"/>
              <a:t>?</a:t>
            </a:r>
            <a:r>
              <a:rPr lang="en-US" altLang="ja-JP" sz="2000" smtClean="0"/>
              <a:t> (</a:t>
            </a:r>
            <a:r>
              <a:rPr lang="ja-JP" altLang="en-US" sz="2000" smtClean="0"/>
              <a:t>川俣 晶</a:t>
            </a:r>
            <a:r>
              <a:rPr lang="en-US" altLang="ja-JP" sz="2000" smtClean="0"/>
              <a:t>)</a:t>
            </a:r>
            <a:br>
              <a:rPr lang="en-US" altLang="ja-JP" sz="2000" smtClean="0"/>
            </a:br>
            <a:r>
              <a:rPr lang="en-US" altLang="ja-JP" sz="1800" smtClean="0">
                <a:hlinkClick r:id="rId3"/>
              </a:rPr>
              <a:t>http://www.atmarkit.co.jp/fdotnet/special/tdd/tdd_01.html</a:t>
            </a:r>
            <a:endParaRPr lang="en-US" altLang="ja-JP" sz="1800" smtClean="0"/>
          </a:p>
          <a:p>
            <a:pPr lvl="1">
              <a:lnSpc>
                <a:spcPct val="90000"/>
              </a:lnSpc>
            </a:pPr>
            <a:r>
              <a:rPr lang="en-US" altLang="ja-JP" sz="2000" b="1" smtClean="0"/>
              <a:t>.NET</a:t>
            </a:r>
            <a:r>
              <a:rPr lang="ja-JP" altLang="en-US" sz="2000" b="1" smtClean="0"/>
              <a:t>開発者のためのリファクタリング入門 </a:t>
            </a:r>
            <a:r>
              <a:rPr lang="en-US" altLang="ja-JP" sz="2000" smtClean="0"/>
              <a:t>(</a:t>
            </a:r>
            <a:r>
              <a:rPr lang="ja-JP" altLang="en-US" sz="2000" smtClean="0"/>
              <a:t>川俣 晶</a:t>
            </a:r>
            <a:r>
              <a:rPr lang="en-US" altLang="ja-JP" sz="2000" smtClean="0"/>
              <a:t>)</a:t>
            </a:r>
            <a:br>
              <a:rPr lang="en-US" altLang="ja-JP" sz="2000" smtClean="0"/>
            </a:br>
            <a:r>
              <a:rPr lang="en-US" altLang="ja-JP" sz="1800" smtClean="0">
                <a:hlinkClick r:id="rId4"/>
              </a:rPr>
              <a:t>http://www.atmarkit.co.jp/fdotnet/special/refactoring/refactoring_01.html</a:t>
            </a:r>
            <a:r>
              <a:rPr lang="en-US" altLang="ja-JP" sz="1800" smtClean="0"/>
              <a:t/>
            </a:r>
            <a:br>
              <a:rPr lang="en-US" altLang="ja-JP" sz="1800" smtClean="0"/>
            </a:br>
            <a:endParaRPr lang="ja-JP" altLang="en-US" sz="1800" b="1" smtClean="0"/>
          </a:p>
          <a:p>
            <a:pPr>
              <a:lnSpc>
                <a:spcPct val="90000"/>
              </a:lnSpc>
            </a:pPr>
            <a:r>
              <a:rPr lang="ja-JP" altLang="en-US" sz="2400" smtClean="0"/>
              <a:t>書籍</a:t>
            </a:r>
          </a:p>
          <a:p>
            <a:pPr lvl="1">
              <a:lnSpc>
                <a:spcPct val="90000"/>
              </a:lnSpc>
            </a:pPr>
            <a:r>
              <a:rPr lang="ja-JP" altLang="en-US" sz="2000" b="1" smtClean="0">
                <a:hlinkClick r:id="rId5"/>
              </a:rPr>
              <a:t>テスト駆動開発入門</a:t>
            </a:r>
            <a:r>
              <a:rPr lang="ja-JP" altLang="en-US" sz="2000" smtClean="0">
                <a:hlinkClick r:id="rId5"/>
              </a:rPr>
              <a:t> </a:t>
            </a:r>
            <a:r>
              <a:rPr lang="en-US" altLang="ja-JP" sz="2000" smtClean="0">
                <a:hlinkClick r:id="rId5"/>
              </a:rPr>
              <a:t>(</a:t>
            </a:r>
            <a:r>
              <a:rPr lang="ja-JP" altLang="en-US" sz="2000" smtClean="0">
                <a:hlinkClick r:id="rId5"/>
              </a:rPr>
              <a:t>ケント ベック</a:t>
            </a:r>
            <a:r>
              <a:rPr lang="en-US" altLang="ja-JP" sz="2000" smtClean="0">
                <a:hlinkClick r:id="rId5"/>
              </a:rPr>
              <a:t>)</a:t>
            </a:r>
            <a:endParaRPr lang="en-US" altLang="ja-JP" sz="2000" smtClean="0"/>
          </a:p>
          <a:p>
            <a:pPr lvl="1">
              <a:lnSpc>
                <a:spcPct val="90000"/>
              </a:lnSpc>
            </a:pPr>
            <a:r>
              <a:rPr lang="en-US" altLang="ja-JP" sz="2000" b="1" smtClean="0">
                <a:hlinkClick r:id="rId6"/>
              </a:rPr>
              <a:t>Microsoft.NET</a:t>
            </a:r>
            <a:r>
              <a:rPr lang="ja-JP" altLang="en-US" sz="2000" b="1" smtClean="0">
                <a:hlinkClick r:id="rId6"/>
              </a:rPr>
              <a:t>でのテスト駆動開発 </a:t>
            </a:r>
            <a:r>
              <a:rPr lang="en-US" altLang="ja-JP" sz="2000" smtClean="0">
                <a:hlinkClick r:id="rId6"/>
              </a:rPr>
              <a:t>(</a:t>
            </a:r>
            <a:r>
              <a:rPr lang="ja-JP" altLang="en-US" sz="2000" smtClean="0">
                <a:hlinkClick r:id="rId6"/>
              </a:rPr>
              <a:t>ジェームス・ニューカーク</a:t>
            </a:r>
            <a:r>
              <a:rPr lang="en-US" altLang="ja-JP" sz="2000" smtClean="0">
                <a:hlinkClick r:id="rId6"/>
              </a:rPr>
              <a:t>)</a:t>
            </a:r>
            <a:endParaRPr lang="en-US" altLang="ja-JP" sz="2000" smtClean="0"/>
          </a:p>
          <a:p>
            <a:pPr lvl="1">
              <a:lnSpc>
                <a:spcPct val="90000"/>
              </a:lnSpc>
            </a:pPr>
            <a:r>
              <a:rPr lang="ja-JP" altLang="en-US" sz="2000" b="1" smtClean="0">
                <a:hlinkClick r:id="rId7"/>
              </a:rPr>
              <a:t>リファクタリング </a:t>
            </a:r>
            <a:r>
              <a:rPr lang="en-US" altLang="ja-JP" sz="2000" b="1" smtClean="0">
                <a:hlinkClick r:id="rId7"/>
              </a:rPr>
              <a:t>― </a:t>
            </a:r>
            <a:r>
              <a:rPr lang="ja-JP" altLang="en-US" sz="2000" b="1" smtClean="0">
                <a:hlinkClick r:id="rId7"/>
              </a:rPr>
              <a:t>プログラムの体質改善テクニック </a:t>
            </a:r>
            <a:r>
              <a:rPr lang="en-US" altLang="ja-JP" sz="2000" smtClean="0">
                <a:hlinkClick r:id="rId7"/>
              </a:rPr>
              <a:t>(</a:t>
            </a:r>
            <a:r>
              <a:rPr lang="ja-JP" altLang="en-US" sz="2000" smtClean="0">
                <a:hlinkClick r:id="rId7"/>
              </a:rPr>
              <a:t>マーチン ファウラー</a:t>
            </a:r>
            <a:r>
              <a:rPr lang="en-US" altLang="ja-JP" sz="2000" smtClean="0">
                <a:hlinkClick r:id="rId7"/>
              </a:rPr>
              <a:t>) </a:t>
            </a:r>
            <a:endParaRPr lang="en-US" altLang="ja-JP" sz="20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3000375" y="2071688"/>
            <a:ext cx="5572125" cy="3786187"/>
          </a:xfrm>
          <a:prstGeom prst="rect">
            <a:avLst/>
          </a:prstGeom>
          <a:solidFill>
            <a:srgbClr val="CCFFFF">
              <a:alpha val="28000"/>
            </a:srgb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17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b="0" smtClean="0"/>
              <a:t>テスト駆動開発 と テストファースト</a:t>
            </a:r>
          </a:p>
        </p:txBody>
      </p:sp>
      <p:sp>
        <p:nvSpPr>
          <p:cNvPr id="7172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z="2800" smtClean="0"/>
              <a:t>この図の全体がテスト駆動開発 </a:t>
            </a:r>
            <a:r>
              <a:rPr lang="en-US" altLang="ja-JP" sz="2800" smtClean="0"/>
              <a:t>( TDD ) </a:t>
            </a:r>
            <a:r>
              <a:rPr lang="ja-JP" altLang="en-US" sz="2800" smtClean="0"/>
              <a:t>で、 </a:t>
            </a:r>
            <a:br>
              <a:rPr lang="ja-JP" altLang="en-US" sz="2800" smtClean="0"/>
            </a:br>
            <a:r>
              <a:rPr lang="ja-JP" altLang="en-US" sz="2800" smtClean="0"/>
              <a:t>テストファースト技法はその一部。 </a:t>
            </a:r>
            <a:r>
              <a:rPr lang="en-US" altLang="ja-JP" sz="2800" smtClean="0"/>
              <a:t>( </a:t>
            </a:r>
            <a:r>
              <a:rPr lang="ja-JP" altLang="en-US" sz="2800" smtClean="0"/>
              <a:t>点線内</a:t>
            </a:r>
            <a:r>
              <a:rPr lang="en-US" altLang="ja-JP" sz="2800" smtClean="0"/>
              <a:t>)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3286116" y="3643314"/>
            <a:ext cx="1785950" cy="785818"/>
          </a:xfrm>
          <a:prstGeom prst="roundRect">
            <a:avLst/>
          </a:prstGeom>
          <a:solidFill>
            <a:schemeClr val="accent1">
              <a:alpha val="67000"/>
            </a:schemeClr>
          </a:solidFill>
          <a:scene3d>
            <a:camera prst="orthographicFront"/>
            <a:lightRig rig="threePt" dir="t"/>
          </a:scene3d>
          <a:sp3d prstMaterial="metal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accent2"/>
                </a:solidFill>
              </a:rPr>
              <a:t>テストコード</a:t>
            </a:r>
            <a:r>
              <a:rPr lang="en-US" altLang="ja-JP" b="1" dirty="0">
                <a:solidFill>
                  <a:schemeClr val="accent2"/>
                </a:solidFill>
              </a:rPr>
              <a:t/>
            </a:r>
            <a:br>
              <a:rPr lang="en-US" altLang="ja-JP" b="1" dirty="0">
                <a:solidFill>
                  <a:schemeClr val="accent2"/>
                </a:solidFill>
              </a:rPr>
            </a:br>
            <a:r>
              <a:rPr lang="ja-JP" altLang="en-US" b="1" dirty="0">
                <a:solidFill>
                  <a:schemeClr val="accent2"/>
                </a:solidFill>
              </a:rPr>
              <a:t>追加・修正</a:t>
            </a:r>
            <a:endParaRPr lang="en-US" altLang="ja-JP" b="1" dirty="0">
              <a:solidFill>
                <a:schemeClr val="accent2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929190" y="2285992"/>
            <a:ext cx="1785950" cy="785818"/>
          </a:xfrm>
          <a:prstGeom prst="roundRect">
            <a:avLst/>
          </a:prstGeom>
          <a:solidFill>
            <a:srgbClr val="FF0000">
              <a:alpha val="32000"/>
            </a:srgbClr>
          </a:solidFill>
          <a:scene3d>
            <a:camera prst="orthographicFront"/>
            <a:lightRig rig="threePt" dir="t"/>
          </a:scene3d>
          <a:sp3d prstMaterial="metal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ja-JP" altLang="en-US" b="1">
                <a:solidFill>
                  <a:schemeClr val="accent2"/>
                </a:solidFill>
              </a:rPr>
              <a:t>テスト失敗</a:t>
            </a:r>
            <a:r>
              <a:rPr lang="en-US" altLang="ja-JP" b="1">
                <a:solidFill>
                  <a:schemeClr val="accent2"/>
                </a:solidFill>
              </a:rPr>
              <a:t/>
            </a:r>
            <a:br>
              <a:rPr lang="en-US" altLang="ja-JP" b="1">
                <a:solidFill>
                  <a:schemeClr val="accent2"/>
                </a:solidFill>
              </a:rPr>
            </a:br>
            <a:r>
              <a:rPr lang="en-US" altLang="ja-JP" b="1">
                <a:solidFill>
                  <a:schemeClr val="accent2"/>
                </a:solidFill>
              </a:rPr>
              <a:t>( </a:t>
            </a:r>
            <a:r>
              <a:rPr lang="en-US" altLang="ja-JP" b="1">
                <a:solidFill>
                  <a:srgbClr val="CC0000"/>
                </a:solidFill>
              </a:rPr>
              <a:t>RED</a:t>
            </a:r>
            <a:r>
              <a:rPr lang="en-US" altLang="ja-JP" b="1">
                <a:solidFill>
                  <a:schemeClr val="accent2"/>
                </a:solidFill>
              </a:rPr>
              <a:t> )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6643702" y="3714752"/>
            <a:ext cx="1785950" cy="785818"/>
          </a:xfrm>
          <a:prstGeom prst="roundRect">
            <a:avLst/>
          </a:prstGeom>
          <a:solidFill>
            <a:schemeClr val="accent1">
              <a:alpha val="67000"/>
            </a:schemeClr>
          </a:solidFill>
          <a:scene3d>
            <a:camera prst="orthographicFront"/>
            <a:lightRig rig="threePt" dir="t"/>
          </a:scene3d>
          <a:sp3d prstMaterial="metal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accent2"/>
                </a:solidFill>
              </a:rPr>
              <a:t>製品コード</a:t>
            </a:r>
            <a:r>
              <a:rPr lang="en-US" altLang="ja-JP" b="1" dirty="0">
                <a:solidFill>
                  <a:schemeClr val="accent2"/>
                </a:solidFill>
              </a:rPr>
              <a:t/>
            </a:r>
            <a:br>
              <a:rPr lang="en-US" altLang="ja-JP" b="1" dirty="0">
                <a:solidFill>
                  <a:schemeClr val="accent2"/>
                </a:solidFill>
              </a:rPr>
            </a:br>
            <a:r>
              <a:rPr lang="ja-JP" altLang="en-US" b="1" dirty="0">
                <a:solidFill>
                  <a:schemeClr val="accent2"/>
                </a:solidFill>
              </a:rPr>
              <a:t>追加・修正</a:t>
            </a:r>
            <a:endParaRPr lang="en-US" altLang="ja-JP" b="1" dirty="0">
              <a:solidFill>
                <a:schemeClr val="accent2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072066" y="4929198"/>
            <a:ext cx="1785950" cy="785818"/>
          </a:xfrm>
          <a:prstGeom prst="roundRect">
            <a:avLst/>
          </a:prstGeom>
          <a:solidFill>
            <a:srgbClr val="00B050">
              <a:alpha val="32000"/>
            </a:srgbClr>
          </a:solidFill>
          <a:scene3d>
            <a:camera prst="orthographicFront"/>
            <a:lightRig rig="threePt" dir="t"/>
          </a:scene3d>
          <a:sp3d prstMaterial="metal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ja-JP" altLang="en-US" b="1">
                <a:solidFill>
                  <a:schemeClr val="accent2"/>
                </a:solidFill>
              </a:rPr>
              <a:t>テスト成功</a:t>
            </a:r>
            <a:br>
              <a:rPr lang="ja-JP" altLang="en-US" b="1">
                <a:solidFill>
                  <a:schemeClr val="accent2"/>
                </a:solidFill>
              </a:rPr>
            </a:br>
            <a:r>
              <a:rPr lang="en-US" altLang="ja-JP" b="1">
                <a:solidFill>
                  <a:schemeClr val="accent2"/>
                </a:solidFill>
              </a:rPr>
              <a:t>( </a:t>
            </a:r>
            <a:r>
              <a:rPr lang="en-US" altLang="ja-JP" b="1">
                <a:solidFill>
                  <a:schemeClr val="hlink"/>
                </a:solidFill>
              </a:rPr>
              <a:t>GREEN</a:t>
            </a:r>
            <a:r>
              <a:rPr lang="en-US" altLang="ja-JP" b="1">
                <a:solidFill>
                  <a:schemeClr val="accent2"/>
                </a:solidFill>
              </a:rPr>
              <a:t> )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571472" y="5000636"/>
            <a:ext cx="2143140" cy="78581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scene3d>
            <a:camera prst="orthographicFront"/>
            <a:lightRig rig="threePt" dir="t"/>
          </a:scene3d>
          <a:sp3d prstMaterial="metal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accent2"/>
                </a:solidFill>
              </a:rPr>
              <a:t>製品コード</a:t>
            </a:r>
            <a:r>
              <a:rPr lang="en-US" altLang="ja-JP" b="1" dirty="0">
                <a:solidFill>
                  <a:schemeClr val="accent2"/>
                </a:solidFill>
              </a:rPr>
              <a:t/>
            </a:r>
            <a:br>
              <a:rPr lang="en-US" altLang="ja-JP" b="1" dirty="0">
                <a:solidFill>
                  <a:schemeClr val="accent2"/>
                </a:solidFill>
              </a:rPr>
            </a:br>
            <a:r>
              <a:rPr lang="ja-JP" altLang="en-US" b="1" dirty="0">
                <a:solidFill>
                  <a:schemeClr val="accent2"/>
                </a:solidFill>
              </a:rPr>
              <a:t>リファクタリング</a:t>
            </a:r>
            <a:endParaRPr lang="en-US" altLang="ja-JP" b="1" dirty="0">
              <a:solidFill>
                <a:schemeClr val="accent2"/>
              </a:solidFill>
            </a:endParaRPr>
          </a:p>
        </p:txBody>
      </p:sp>
      <p:sp>
        <p:nvSpPr>
          <p:cNvPr id="1026" name="Documents"/>
          <p:cNvSpPr>
            <a:spLocks noEditPoints="1" noChangeArrowheads="1"/>
          </p:cNvSpPr>
          <p:nvPr/>
        </p:nvSpPr>
        <p:spPr bwMode="auto">
          <a:xfrm>
            <a:off x="428625" y="2214563"/>
            <a:ext cx="642938" cy="928687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ea typeface="ＭＳ Ｐゴシック" charset="-128"/>
            </a:endParaRPr>
          </a:p>
        </p:txBody>
      </p:sp>
      <p:pic>
        <p:nvPicPr>
          <p:cNvPr id="7189" name="Picture 4" descr="C:\Users\biac\AppData\Local\Microsoft\Windows\Temporary Internet Files\Content.IE5\BPDHSEOW\MCj023479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286000"/>
            <a:ext cx="11525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1" name="AutoShape 23"/>
          <p:cNvSpPr>
            <a:spLocks noChangeArrowheads="1"/>
          </p:cNvSpPr>
          <p:nvPr/>
        </p:nvSpPr>
        <p:spPr bwMode="auto">
          <a:xfrm flipV="1">
            <a:off x="1042988" y="3573463"/>
            <a:ext cx="2089150" cy="6477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FF">
              <a:alpha val="50000"/>
            </a:srgbClr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323850" y="3284538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>
                <a:ea typeface="メイリオ" pitchFamily="50" charset="-128"/>
              </a:rPr>
              <a:t>要求仕様・不具合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3779838" y="2492375"/>
            <a:ext cx="863600" cy="93503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FF">
              <a:alpha val="50000"/>
            </a:srgbClr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6" name="Arc 28"/>
          <p:cNvSpPr>
            <a:spLocks/>
          </p:cNvSpPr>
          <p:nvPr/>
        </p:nvSpPr>
        <p:spPr bwMode="auto">
          <a:xfrm rot="-5400000">
            <a:off x="5938837" y="4149726"/>
            <a:ext cx="722313" cy="5762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FF00FF">
                <a:alpha val="35001"/>
              </a:srgb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auto">
          <a:xfrm rot="5400000">
            <a:off x="7019131" y="2566194"/>
            <a:ext cx="936625" cy="93503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FF">
              <a:alpha val="50000"/>
            </a:srgbClr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8" name="AutoShape 30"/>
          <p:cNvSpPr>
            <a:spLocks noChangeArrowheads="1"/>
          </p:cNvSpPr>
          <p:nvPr/>
        </p:nvSpPr>
        <p:spPr bwMode="auto">
          <a:xfrm rot="-5400000">
            <a:off x="3707606" y="4582319"/>
            <a:ext cx="936625" cy="93503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FF">
              <a:alpha val="50000"/>
            </a:srgbClr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9" name="AutoShape 31"/>
          <p:cNvSpPr>
            <a:spLocks noChangeArrowheads="1"/>
          </p:cNvSpPr>
          <p:nvPr/>
        </p:nvSpPr>
        <p:spPr bwMode="auto">
          <a:xfrm rot="10800000">
            <a:off x="7019925" y="4652963"/>
            <a:ext cx="936625" cy="93503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FF">
              <a:alpha val="50000"/>
            </a:srgbClr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00" name="Arc 32"/>
          <p:cNvSpPr>
            <a:spLocks/>
          </p:cNvSpPr>
          <p:nvPr/>
        </p:nvSpPr>
        <p:spPr bwMode="auto">
          <a:xfrm rot="-1625094">
            <a:off x="2700338" y="5157788"/>
            <a:ext cx="1008062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FF00FF">
                <a:alpha val="35001"/>
              </a:srgb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01" name="Arc 33"/>
          <p:cNvSpPr>
            <a:spLocks/>
          </p:cNvSpPr>
          <p:nvPr/>
        </p:nvSpPr>
        <p:spPr bwMode="auto">
          <a:xfrm rot="-887703" flipH="1" flipV="1">
            <a:off x="2700338" y="5373688"/>
            <a:ext cx="1296987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FF00FF">
                <a:alpha val="35001"/>
              </a:srgb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02" name="Arc 34"/>
          <p:cNvSpPr>
            <a:spLocks/>
          </p:cNvSpPr>
          <p:nvPr/>
        </p:nvSpPr>
        <p:spPr bwMode="auto">
          <a:xfrm>
            <a:off x="5148263" y="4437063"/>
            <a:ext cx="503237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FF00FF">
                <a:alpha val="35001"/>
              </a:srgb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03" name="Arc 35"/>
          <p:cNvSpPr>
            <a:spLocks/>
          </p:cNvSpPr>
          <p:nvPr/>
        </p:nvSpPr>
        <p:spPr bwMode="auto">
          <a:xfrm rot="3202674" flipH="1">
            <a:off x="2498725" y="3095625"/>
            <a:ext cx="863600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FF00FF">
                <a:alpha val="35001"/>
              </a:srgb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b="0" smtClean="0"/>
              <a:t>最初のテスト</a:t>
            </a:r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ソリューションとテストプロジェクトを作る。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テストプロジェクトに参照設定を追加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nunit.framework</a:t>
            </a:r>
          </a:p>
          <a:p>
            <a:pPr eaLnBrk="1" hangingPunct="1"/>
            <a:r>
              <a:rPr lang="ja-JP" altLang="en-US" smtClean="0">
                <a:solidFill>
                  <a:srgbClr val="CC0000"/>
                </a:solidFill>
              </a:rPr>
              <a:t>テスト</a:t>
            </a:r>
            <a:r>
              <a:rPr lang="en-US" altLang="ja-JP" smtClean="0"/>
              <a:t>: NUnit Framework </a:t>
            </a:r>
            <a:r>
              <a:rPr lang="ja-JP" altLang="en-US" smtClean="0"/>
              <a:t>をちゃんと呼び出すことができるか</a:t>
            </a:r>
            <a:r>
              <a:rPr lang="en-US" altLang="ja-JP" smtClean="0"/>
              <a:t>?</a:t>
            </a:r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b="0" smtClean="0"/>
              <a:t>最初のテスト </a:t>
            </a:r>
            <a:r>
              <a:rPr lang="en-US" altLang="ja-JP" sz="4000" b="0" smtClean="0"/>
              <a:t>(</a:t>
            </a:r>
            <a:r>
              <a:rPr lang="ja-JP" altLang="en-US" sz="4000" b="0" smtClean="0"/>
              <a:t>コード</a:t>
            </a:r>
            <a:r>
              <a:rPr lang="en-US" altLang="ja-JP" sz="4000" b="0" smtClean="0"/>
              <a:t>)</a:t>
            </a:r>
            <a:endParaRPr lang="ja-JP" altLang="en-US" sz="4000" b="0" smtClean="0"/>
          </a:p>
        </p:txBody>
      </p:sp>
      <p:sp>
        <p:nvSpPr>
          <p:cNvPr id="9219" name="コンテンツ プレースホルダ 2"/>
          <p:cNvSpPr>
            <a:spLocks noGrp="1"/>
          </p:cNvSpPr>
          <p:nvPr>
            <p:ph idx="1"/>
          </p:nvPr>
        </p:nvSpPr>
        <p:spPr>
          <a:xfrm>
            <a:off x="395288" y="5229225"/>
            <a:ext cx="8043862" cy="844550"/>
          </a:xfrm>
        </p:spPr>
        <p:txBody>
          <a:bodyPr/>
          <a:lstStyle/>
          <a:p>
            <a:pPr eaLnBrk="1" hangingPunct="1"/>
            <a:r>
              <a:rPr lang="ja-JP" altLang="en-US" sz="2000" smtClean="0"/>
              <a:t>このテストは失敗します </a:t>
            </a:r>
            <a:r>
              <a:rPr lang="en-US" altLang="ja-JP" sz="2000" smtClean="0"/>
              <a:t>( </a:t>
            </a:r>
            <a:r>
              <a:rPr lang="ja-JP" altLang="en-US" sz="2000" smtClean="0"/>
              <a:t>レッド </a:t>
            </a:r>
            <a:r>
              <a:rPr lang="en-US" altLang="ja-JP" sz="2000" smtClean="0"/>
              <a:t>)</a:t>
            </a:r>
            <a:br>
              <a:rPr lang="en-US" altLang="ja-JP" sz="2000" smtClean="0"/>
            </a:br>
            <a:r>
              <a:rPr lang="ja-JP" altLang="en-US" sz="2000" smtClean="0"/>
              <a:t>失敗させようとして、 失敗した → ちゃんと動いている </a:t>
            </a:r>
            <a:r>
              <a:rPr lang="en-US" altLang="ja-JP" sz="2000" smtClean="0"/>
              <a:t>!</a:t>
            </a:r>
            <a:endParaRPr lang="ja-JP" altLang="en-US" sz="2000" smtClean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95288" y="908050"/>
            <a:ext cx="8072437" cy="4227513"/>
          </a:xfrm>
          <a:prstGeom prst="rect">
            <a:avLst/>
          </a:prstGeom>
          <a:solidFill>
            <a:srgbClr val="FFCC00">
              <a:alpha val="30000"/>
            </a:srgbClr>
          </a:solidFill>
          <a:ln w="15875">
            <a:solidFill>
              <a:srgbClr val="2D2D8A">
                <a:alpha val="70195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using </a:t>
            </a:r>
            <a:r>
              <a:rPr lang="en-US" altLang="ja-JP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NUnit.Framework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;</a:t>
            </a:r>
          </a:p>
          <a:p>
            <a:endParaRPr lang="en-US" altLang="ja-JP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namespace Wankuma.SorterSampleTest {</a:t>
            </a:r>
          </a:p>
          <a:p>
            <a:endParaRPr lang="en-US" altLang="ja-JP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</a:t>
            </a:r>
            <a:r>
              <a:rPr lang="en-US" altLang="ja-JP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[TestFixture]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public class WankumaSorterTest {</a:t>
            </a:r>
          </a:p>
          <a:p>
            <a:endParaRPr lang="en-US" altLang="ja-JP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</a:t>
            </a:r>
            <a:r>
              <a:rPr lang="en-US" altLang="ja-JP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[Test]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[Description("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初めての 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NUnit 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テスト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")]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public void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 FirstTest() {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    </a:t>
            </a:r>
            <a:r>
              <a:rPr lang="en-US" altLang="ja-JP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Assert.Fail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("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ちゃんと 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Assert 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できました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! (^^;");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	}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	}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}</a:t>
            </a:r>
          </a:p>
          <a:p>
            <a:pPr algn="r"/>
            <a:r>
              <a:rPr lang="en-US" altLang="ja-JP">
                <a:solidFill>
                  <a:srgbClr val="1166BB"/>
                </a:solidFill>
                <a:latin typeface="HGｺﾞｼｯｸM" pitchFamily="49" charset="-128"/>
                <a:ea typeface="HGｺﾞｼｯｸM" pitchFamily="49" charset="-128"/>
              </a:rPr>
              <a:t>-------- src00.sln --------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80">
                  <a:alpha val="70000"/>
                </a:srgbClr>
              </a:gs>
              <a:gs pos="50000">
                <a:srgbClr val="0000CC">
                  <a:alpha val="50000"/>
                </a:srgbClr>
              </a:gs>
              <a:gs pos="100000">
                <a:srgbClr val="000080">
                  <a:alpha val="7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0902" name="WordArt 6"/>
          <p:cNvSpPr>
            <a:spLocks noChangeArrowheads="1" noChangeShapeType="1" noTextEdit="1"/>
          </p:cNvSpPr>
          <p:nvPr/>
        </p:nvSpPr>
        <p:spPr bwMode="auto">
          <a:xfrm>
            <a:off x="1476375" y="1916113"/>
            <a:ext cx="59753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メイリオ"/>
                <a:ea typeface="メイリオ"/>
              </a:rPr>
              <a:t>ほんとの 入門編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ソートしてくれるクラスを作ろう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仕様</a:t>
            </a:r>
          </a:p>
          <a:p>
            <a:pPr lvl="1"/>
            <a:r>
              <a:rPr lang="ja-JP" altLang="en-US" smtClean="0"/>
              <a:t>入出力は </a:t>
            </a:r>
            <a:r>
              <a:rPr lang="en-US" altLang="ja-JP" smtClean="0"/>
              <a:t>int </a:t>
            </a:r>
            <a:r>
              <a:rPr lang="ja-JP" altLang="en-US" smtClean="0"/>
              <a:t>の配列</a:t>
            </a:r>
          </a:p>
          <a:p>
            <a:pPr lvl="1"/>
            <a:r>
              <a:rPr lang="ja-JP" altLang="en-US" smtClean="0"/>
              <a:t>とりあえず、 昇順にソート</a:t>
            </a:r>
          </a:p>
          <a:p>
            <a:r>
              <a:rPr lang="ja-JP" altLang="en-US" smtClean="0"/>
              <a:t>最初に考えること </a:t>
            </a:r>
            <a:r>
              <a:rPr lang="en-US" altLang="ja-JP" smtClean="0"/>
              <a:t>– </a:t>
            </a:r>
            <a:r>
              <a:rPr lang="ja-JP" altLang="en-US" smtClean="0"/>
              <a:t>どんなふうに使う</a:t>
            </a:r>
            <a:r>
              <a:rPr lang="en-US" altLang="ja-JP" smtClean="0"/>
              <a:t>?</a:t>
            </a:r>
          </a:p>
          <a:p>
            <a:pPr lvl="1"/>
            <a:r>
              <a:rPr lang="ja-JP" altLang="en-US" smtClean="0"/>
              <a:t>クラス名、 メソッドシグネチャを決める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8313" y="3860800"/>
            <a:ext cx="8072437" cy="1755775"/>
          </a:xfrm>
          <a:prstGeom prst="rect">
            <a:avLst/>
          </a:prstGeom>
          <a:solidFill>
            <a:srgbClr val="008000">
              <a:alpha val="10001"/>
            </a:srgbClr>
          </a:solidFill>
          <a:ln w="15875">
            <a:solidFill>
              <a:srgbClr val="008080">
                <a:alpha val="70195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int[] input = </a:t>
            </a:r>
            <a:r>
              <a:rPr lang="ja-JP" altLang="en-US">
                <a:latin typeface="HGｺﾞｼｯｸM" pitchFamily="49" charset="-128"/>
                <a:ea typeface="HGｺﾞｼｯｸM" pitchFamily="49" charset="-128"/>
              </a:rPr>
              <a:t>・・・</a:t>
            </a:r>
          </a:p>
          <a:p>
            <a:endParaRPr lang="en-US" altLang="ja-JP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WankumaSorter sorter = new 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WankumaSorter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();</a:t>
            </a:r>
          </a:p>
          <a:p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int[] result = sorter.</a:t>
            </a:r>
            <a:r>
              <a:rPr lang="en-US" altLang="ja-JP">
                <a:solidFill>
                  <a:srgbClr val="CC0000"/>
                </a:solidFill>
                <a:latin typeface="HGｺﾞｼｯｸM" pitchFamily="49" charset="-128"/>
                <a:ea typeface="HGｺﾞｼｯｸM" pitchFamily="49" charset="-128"/>
              </a:rPr>
              <a:t>Sort</a:t>
            </a:r>
            <a:r>
              <a:rPr lang="en-US" altLang="ja-JP">
                <a:latin typeface="HGｺﾞｼｯｸM" pitchFamily="49" charset="-128"/>
                <a:ea typeface="HGｺﾞｼｯｸM" pitchFamily="49" charset="-128"/>
              </a:rPr>
              <a:t>(input);</a:t>
            </a:r>
          </a:p>
          <a:p>
            <a:endParaRPr lang="en-US" altLang="ja-JP">
              <a:latin typeface="HGｺﾞｼｯｸM" pitchFamily="49" charset="-128"/>
              <a:ea typeface="HGｺﾞｼｯｸM" pitchFamily="49" charset="-128"/>
            </a:endParaRPr>
          </a:p>
          <a:p>
            <a:endParaRPr lang="en-US" altLang="ja-JP">
              <a:latin typeface="HGｺﾞｼｯｸM" pitchFamily="49" charset="-128"/>
              <a:ea typeface="HGｺﾞｼｯｸM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CC0000"/>
                </a:solidFill>
              </a:rPr>
              <a:t>テストケース</a:t>
            </a:r>
            <a:r>
              <a:rPr lang="en-US" altLang="ja-JP" smtClean="0">
                <a:solidFill>
                  <a:srgbClr val="CC0000"/>
                </a:solidFill>
              </a:rPr>
              <a:t>: n = 1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最初は、 仕様の一番簡単なところから。</a:t>
            </a:r>
            <a:br>
              <a:rPr lang="ja-JP" altLang="en-US" smtClean="0"/>
            </a:br>
            <a:r>
              <a:rPr lang="en-US" altLang="ja-JP" smtClean="0"/>
              <a:t>n = 1 </a:t>
            </a:r>
            <a:r>
              <a:rPr lang="ja-JP" altLang="en-US" smtClean="0"/>
              <a:t>のとき</a:t>
            </a:r>
            <a:br>
              <a:rPr lang="ja-JP" altLang="en-US" smtClean="0"/>
            </a:br>
            <a:r>
              <a:rPr lang="ja-JP" altLang="en-US" smtClean="0"/>
              <a:t>入力</a:t>
            </a:r>
            <a:r>
              <a:rPr lang="en-US" altLang="ja-JP" smtClean="0"/>
              <a:t>: int[] input = { 7 } // </a:t>
            </a:r>
            <a:r>
              <a:rPr lang="ja-JP" altLang="en-US" smtClean="0"/>
              <a:t>数字 </a:t>
            </a:r>
            <a:r>
              <a:rPr lang="en-US" altLang="ja-JP" smtClean="0"/>
              <a:t>1</a:t>
            </a:r>
            <a:r>
              <a:rPr lang="ja-JP" altLang="en-US" smtClean="0"/>
              <a:t>つ</a:t>
            </a:r>
            <a:br>
              <a:rPr lang="ja-JP" altLang="en-US" smtClean="0"/>
            </a:br>
            <a:r>
              <a:rPr lang="ja-JP" altLang="en-US" smtClean="0"/>
              <a:t>結果</a:t>
            </a:r>
            <a:r>
              <a:rPr lang="en-US" altLang="ja-JP" smtClean="0"/>
              <a:t>: int[] result = { 7 }</a:t>
            </a:r>
          </a:p>
          <a:p>
            <a:pPr>
              <a:buFontTx/>
              <a:buNone/>
            </a:pP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z="2800" smtClean="0"/>
              <a:t>※ </a:t>
            </a:r>
            <a:r>
              <a:rPr lang="ja-JP" altLang="en-US" sz="2800" smtClean="0"/>
              <a:t>簡単なところから、 テストをちょこっと、 製品をちょこっと</a:t>
            </a:r>
            <a:r>
              <a:rPr lang="en-US" altLang="ja-JP" sz="2800" smtClean="0"/>
              <a:t>…</a:t>
            </a:r>
            <a:br>
              <a:rPr lang="en-US" altLang="ja-JP" sz="2800" smtClean="0"/>
            </a:br>
            <a:r>
              <a:rPr lang="ja-JP" altLang="en-US" sz="2800" smtClean="0"/>
              <a:t>考えなきゃいけないことのスコープを小さくして、 シンプルに進めていく。</a:t>
            </a:r>
          </a:p>
          <a:p>
            <a:pPr lvl="1"/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ライドマスタN02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メイリオ">
      <a:majorFont>
        <a:latin typeface="Arial Rounded MT Bold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スライドマスタN02</Template>
  <TotalTime>8676</TotalTime>
  <Words>1426</Words>
  <Application>Microsoft Office PowerPoint</Application>
  <PresentationFormat>画面に合わせる (4:3)</PresentationFormat>
  <Paragraphs>309</Paragraphs>
  <Slides>38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5" baseType="lpstr">
      <vt:lpstr>Arial</vt:lpstr>
      <vt:lpstr>ＭＳ Ｐゴシック</vt:lpstr>
      <vt:lpstr>Arial Rounded MT Bold</vt:lpstr>
      <vt:lpstr>メイリオ</vt:lpstr>
      <vt:lpstr>Calibri</vt:lpstr>
      <vt:lpstr>HGｺﾞｼｯｸM</vt:lpstr>
      <vt:lpstr>スライドマスタN02</vt:lpstr>
      <vt:lpstr>タダで始めるテストファースト入門 C# Express + NUnit</vt:lpstr>
      <vt:lpstr>自己紹介</vt:lpstr>
      <vt:lpstr>用意するもの</vt:lpstr>
      <vt:lpstr>テスト駆動開発 と テストファースト</vt:lpstr>
      <vt:lpstr>最初のテスト</vt:lpstr>
      <vt:lpstr>最初のテスト (コード)</vt:lpstr>
      <vt:lpstr>スライド 7</vt:lpstr>
      <vt:lpstr>ソートしてくれるクラスを作ろう</vt:lpstr>
      <vt:lpstr>テストケース: n = 1</vt:lpstr>
      <vt:lpstr>テストケース: n = 1 ( テストコード )</vt:lpstr>
      <vt:lpstr>テストケース: n = 1 ( 製品コード )</vt:lpstr>
      <vt:lpstr>スライド 12</vt:lpstr>
      <vt:lpstr>スライド 13</vt:lpstr>
      <vt:lpstr>宿題 – その1</vt:lpstr>
      <vt:lpstr>テストケース: n = 2</vt:lpstr>
      <vt:lpstr>テストケース: n = 2 ( テストコード )</vt:lpstr>
      <vt:lpstr>テストケース: n = 2 ( 製品コード )</vt:lpstr>
      <vt:lpstr>スライド 18</vt:lpstr>
      <vt:lpstr>ちょっとリファクタリング</vt:lpstr>
      <vt:lpstr>スライド 20</vt:lpstr>
      <vt:lpstr>テストケース: n = 3</vt:lpstr>
      <vt:lpstr>テストケース: n = 3 ( テストコード )</vt:lpstr>
      <vt:lpstr>テストケース: n = 3 ( 製品コード )</vt:lpstr>
      <vt:lpstr>テストケース: n = 3 ( テストコード )</vt:lpstr>
      <vt:lpstr>スライド 25</vt:lpstr>
      <vt:lpstr>テストケース: n = 3 ( 製品コード )</vt:lpstr>
      <vt:lpstr>スライド 27</vt:lpstr>
      <vt:lpstr>スライド 28</vt:lpstr>
      <vt:lpstr>ムダな子はいねぇが～!?</vt:lpstr>
      <vt:lpstr>またちょびッとリファクタリング</vt:lpstr>
      <vt:lpstr>テストプローブの挿入 (製品コード)</vt:lpstr>
      <vt:lpstr>テストケース: 最小の比較回数 (テストコード)</vt:lpstr>
      <vt:lpstr>スライド 33</vt:lpstr>
      <vt:lpstr>Swap カウンタの導入 (製品コード)</vt:lpstr>
      <vt:lpstr>スライド 35</vt:lpstr>
      <vt:lpstr>宿題 (その3)</vt:lpstr>
      <vt:lpstr>補足: 例外が出るところをテスト</vt:lpstr>
      <vt:lpstr>参考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山本</dc:creator>
  <cp:lastModifiedBy>山本</cp:lastModifiedBy>
  <cp:revision>85</cp:revision>
  <dcterms:created xsi:type="dcterms:W3CDTF">2008-04-14T09:46:45Z</dcterms:created>
  <dcterms:modified xsi:type="dcterms:W3CDTF">2008-07-22T09:44:53Z</dcterms:modified>
</cp:coreProperties>
</file>