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69" r:id="rId2"/>
    <p:sldId id="265" r:id="rId3"/>
    <p:sldId id="268" r:id="rId4"/>
    <p:sldId id="266" r:id="rId5"/>
    <p:sldId id="267" r:id="rId6"/>
    <p:sldId id="270" r:id="rId7"/>
    <p:sldId id="271" r:id="rId8"/>
    <p:sldId id="272" r:id="rId9"/>
    <p:sldId id="273" r:id="rId10"/>
    <p:sldId id="274" r:id="rId11"/>
    <p:sldId id="286" r:id="rId12"/>
    <p:sldId id="287" r:id="rId13"/>
    <p:sldId id="290" r:id="rId14"/>
    <p:sldId id="288" r:id="rId15"/>
    <p:sldId id="289" r:id="rId16"/>
    <p:sldId id="275" r:id="rId17"/>
    <p:sldId id="276" r:id="rId18"/>
    <p:sldId id="277" r:id="rId19"/>
    <p:sldId id="278" r:id="rId20"/>
    <p:sldId id="294" r:id="rId21"/>
    <p:sldId id="285" r:id="rId22"/>
    <p:sldId id="279" r:id="rId23"/>
    <p:sldId id="280" r:id="rId24"/>
    <p:sldId id="281" r:id="rId25"/>
    <p:sldId id="282" r:id="rId26"/>
    <p:sldId id="283" r:id="rId27"/>
    <p:sldId id="284" r:id="rId28"/>
    <p:sldId id="291" r:id="rId29"/>
    <p:sldId id="292" r:id="rId30"/>
    <p:sldId id="293" r:id="rId3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1CBD7"/>
    <a:srgbClr val="323232"/>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104" d="100"/>
          <a:sy n="104" d="100"/>
        </p:scale>
        <p:origin x="-96"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90" y="-108"/>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19413" cy="4937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2"/>
            <a:ext cx="2919412" cy="493712"/>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2008/8/6</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014"/>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4"/>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9" y="285729"/>
            <a:ext cx="8286808" cy="5709181"/>
          </a:xfrm>
          <a:prstGeom prst="rect">
            <a:avLst/>
          </a:prstGeom>
          <a:noFill/>
        </p:spPr>
      </p:pic>
      <p:sp>
        <p:nvSpPr>
          <p:cNvPr id="1027" name="Rectangle 2"/>
          <p:cNvSpPr>
            <a:spLocks noGrp="1" noChangeArrowheads="1"/>
          </p:cNvSpPr>
          <p:nvPr>
            <p:ph type="title"/>
          </p:nvPr>
        </p:nvSpPr>
        <p:spPr bwMode="auto">
          <a:xfrm>
            <a:off x="457200" y="274639"/>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4"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#23</a:t>
            </a:r>
            <a:r>
              <a:rPr kumimoji="0" lang="ja-JP" altLang="en-US" sz="2300" dirty="0" smtClean="0">
                <a:solidFill>
                  <a:schemeClr val="tx2"/>
                </a:solidFill>
                <a:ea typeface="ＭＳ Ｐゴシック" pitchFamily="50" charset="-128"/>
              </a:rPr>
              <a:t> </a:t>
            </a:r>
            <a:r>
              <a:rPr kumimoji="0" lang="en-US" altLang="ja-JP" sz="2300" smtClean="0">
                <a:solidFill>
                  <a:schemeClr val="tx2"/>
                </a:solidFill>
                <a:ea typeface="ＭＳ Ｐゴシック" pitchFamily="50" charset="-128"/>
              </a:rPr>
              <a:t>- C# Day</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7"/>
            <a:ext cx="1643075"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openlab.ring.gr.jp/tsuneo/soft/tar32_2/tar32_2/sdk/TAR_FMT.TXT" TargetMode="External"/><Relationship Id="rId2" Type="http://schemas.openxmlformats.org/officeDocument/2006/relationships/hyperlink" Target="http://www.redout.net/data/tar.html" TargetMode="External"/><Relationship Id="rId1" Type="http://schemas.openxmlformats.org/officeDocument/2006/relationships/slideLayout" Target="../slideLayouts/slideLayout12.xml"/><Relationship Id="rId4" Type="http://schemas.openxmlformats.org/officeDocument/2006/relationships/hyperlink" Target="http://www.pkware.com/documents/casestudies/APPNOTE.TX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685800" y="642918"/>
            <a:ext cx="7772400" cy="3357586"/>
          </a:xfrm>
        </p:spPr>
        <p:txBody>
          <a:bodyPr/>
          <a:lstStyle/>
          <a:p>
            <a:r>
              <a:rPr lang="en-US" altLang="ja-JP" sz="2800" strike="sngStrike" dirty="0" smtClean="0">
                <a:ln w="10160">
                  <a:solidFill>
                    <a:schemeClr val="accent1"/>
                  </a:solidFill>
                  <a:prstDash val="solid"/>
                </a:ln>
                <a:solidFill>
                  <a:srgbClr val="FFFFFF"/>
                </a:solidFill>
                <a:effectLst>
                  <a:outerShdw blurRad="38100" dist="32000" dir="5400000" algn="tl">
                    <a:srgbClr val="000000">
                      <a:alpha val="30000"/>
                    </a:srgbClr>
                  </a:outerShdw>
                </a:effectLst>
              </a:rPr>
              <a:t>ZIP</a:t>
            </a:r>
            <a:r>
              <a:rPr lang="ja-JP" altLang="en-US" sz="2800" strike="sngStrike" dirty="0" smtClean="0">
                <a:ln w="10160">
                  <a:solidFill>
                    <a:schemeClr val="accent1"/>
                  </a:solidFill>
                  <a:prstDash val="solid"/>
                </a:ln>
                <a:solidFill>
                  <a:srgbClr val="FFFFFF"/>
                </a:solidFill>
                <a:effectLst>
                  <a:outerShdw blurRad="38100" dist="32000" dir="5400000" algn="tl">
                    <a:srgbClr val="000000">
                      <a:alpha val="30000"/>
                    </a:srgbClr>
                  </a:outerShdw>
                </a:effectLst>
              </a:rPr>
              <a:t>の解凍あたりのプログラムを作ってみた系</a:t>
            </a:r>
            <a:r>
              <a:rPr lang="en-US" altLang="ja-JP" sz="2800" strike="sngStrike" dirty="0" smtClean="0">
                <a:ln w="10160">
                  <a:solidFill>
                    <a:schemeClr val="accent1"/>
                  </a:solidFill>
                  <a:prstDash val="solid"/>
                </a:ln>
                <a:solidFill>
                  <a:srgbClr val="FFFFFF"/>
                </a:solidFill>
                <a:effectLst>
                  <a:outerShdw blurRad="38100" dist="32000" dir="5400000" algn="tl">
                    <a:srgbClr val="000000">
                      <a:alpha val="30000"/>
                    </a:srgbClr>
                  </a:outerShdw>
                </a:effectLst>
              </a:rPr>
              <a:t/>
            </a:r>
            <a:br>
              <a:rPr lang="en-US" altLang="ja-JP" sz="2800" strike="sngStrike" dirty="0" smtClean="0">
                <a:ln w="10160">
                  <a:solidFill>
                    <a:schemeClr val="accent1"/>
                  </a:solidFill>
                  <a:prstDash val="solid"/>
                </a:ln>
                <a:solidFill>
                  <a:srgbClr val="FFFFFF"/>
                </a:solidFill>
                <a:effectLst>
                  <a:outerShdw blurRad="38100" dist="32000" dir="5400000" algn="tl">
                    <a:srgbClr val="000000">
                      <a:alpha val="30000"/>
                    </a:srgbClr>
                  </a:outerShdw>
                </a:effectLst>
              </a:rPr>
            </a:br>
            <a:r>
              <a:rPr lang="en-US" altLang="ja-JP"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GZIP</a:t>
            </a:r>
            <a:r>
              <a:rPr lang="ja-JP" altLang="en-U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ファイルや</a:t>
            </a:r>
            <a:r>
              <a:rPr lang="en-US" altLang="ja-JP"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ZIP</a:t>
            </a:r>
            <a:r>
              <a:rPr lang="ja-JP" altLang="en-U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ファイルを自分で作ろう</a:t>
            </a:r>
            <a:endParaRPr kumimoji="1" lang="ja-JP" altLang="en-US" sz="4400" b="1" dirty="0"/>
          </a:p>
        </p:txBody>
      </p:sp>
      <p:sp>
        <p:nvSpPr>
          <p:cNvPr id="3" name="サブタイトル 2"/>
          <p:cNvSpPr>
            <a:spLocks noGrp="1"/>
          </p:cNvSpPr>
          <p:nvPr>
            <p:ph type="subTitle" idx="1"/>
          </p:nvPr>
        </p:nvSpPr>
        <p:spPr>
          <a:xfrm>
            <a:off x="2071670" y="4857760"/>
            <a:ext cx="6400800" cy="781040"/>
          </a:xfrm>
        </p:spPr>
        <p:txBody>
          <a:bodyPr/>
          <a:lstStyle/>
          <a:p>
            <a:pPr algn="r"/>
            <a:r>
              <a:rPr lang="ja-JP" altLang="en-US" dirty="0" err="1" smtClean="0"/>
              <a:t>ぽぴ</a:t>
            </a:r>
            <a:r>
              <a:rPr lang="ja-JP" altLang="en-US" dirty="0" smtClean="0"/>
              <a:t>王子</a:t>
            </a:r>
            <a:r>
              <a:rPr kumimoji="1" lang="ja-JP" altLang="en-US" dirty="0" smtClean="0"/>
              <a:t>＠</a:t>
            </a:r>
            <a:r>
              <a:rPr kumimoji="1" lang="ja-JP" altLang="en-US" dirty="0" err="1" smtClean="0"/>
              <a:t>わんくま</a:t>
            </a:r>
            <a:r>
              <a:rPr kumimoji="1" lang="ja-JP" altLang="en-US" dirty="0" smtClean="0"/>
              <a:t>同盟</a:t>
            </a:r>
            <a:endParaRPr kumimoji="1" lang="ja-JP" altLang="en-US" dirty="0"/>
          </a:p>
        </p:txBody>
      </p:sp>
      <p:pic>
        <p:nvPicPr>
          <p:cNvPr id="4" name="図 3" descr="popi.gif"/>
          <p:cNvPicPr>
            <a:picLocks noChangeAspect="1"/>
          </p:cNvPicPr>
          <p:nvPr/>
        </p:nvPicPr>
        <p:blipFill>
          <a:blip r:embed="rId2"/>
          <a:srcRect/>
          <a:stretch>
            <a:fillRect/>
          </a:stretch>
        </p:blipFill>
        <p:spPr bwMode="auto">
          <a:xfrm>
            <a:off x="3500430" y="4929198"/>
            <a:ext cx="304800" cy="3238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tar</a:t>
            </a:r>
            <a:r>
              <a:rPr lang="ja-JP" altLang="en-US" dirty="0" smtClean="0"/>
              <a:t>形式について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800" dirty="0" smtClean="0"/>
              <a:t>tar</a:t>
            </a:r>
            <a:r>
              <a:rPr kumimoji="1" lang="ja-JP" altLang="en-US" sz="2800" dirty="0" smtClean="0"/>
              <a:t>形式のファイル構造</a:t>
            </a:r>
            <a:endParaRPr kumimoji="1" lang="ja-JP" altLang="en-US" sz="2800" dirty="0"/>
          </a:p>
        </p:txBody>
      </p:sp>
      <p:sp>
        <p:nvSpPr>
          <p:cNvPr id="4" name="正方形/長方形 3"/>
          <p:cNvSpPr/>
          <p:nvPr/>
        </p:nvSpPr>
        <p:spPr>
          <a:xfrm>
            <a:off x="928663" y="1711116"/>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header</a:t>
            </a:r>
            <a:r>
              <a:rPr lang="ja-JP" altLang="en-US" sz="1600" dirty="0" smtClean="0">
                <a:solidFill>
                  <a:schemeClr val="tx1">
                    <a:lumMod val="95000"/>
                    <a:lumOff val="5000"/>
                  </a:schemeClr>
                </a:solidFill>
                <a:latin typeface="Impact" pitchFamily="34" charset="0"/>
                <a:cs typeface="Times New Roman" pitchFamily="18" charset="0"/>
              </a:rPr>
              <a:t>（ヘッダ部分）</a:t>
            </a:r>
            <a:r>
              <a:rPr lang="en-US" altLang="ja-JP" sz="1600" dirty="0" smtClean="0">
                <a:solidFill>
                  <a:schemeClr val="tx1">
                    <a:lumMod val="95000"/>
                    <a:lumOff val="5000"/>
                  </a:schemeClr>
                </a:solidFill>
                <a:latin typeface="Impact" pitchFamily="34" charset="0"/>
                <a:cs typeface="Times New Roman" pitchFamily="18" charset="0"/>
              </a:rPr>
              <a:t>512bytes</a:t>
            </a:r>
          </a:p>
        </p:txBody>
      </p:sp>
      <p:sp>
        <p:nvSpPr>
          <p:cNvPr id="6" name="正方形/長方形 5"/>
          <p:cNvSpPr/>
          <p:nvPr/>
        </p:nvSpPr>
        <p:spPr>
          <a:xfrm>
            <a:off x="928663" y="2211182"/>
            <a:ext cx="4143404" cy="92869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600" dirty="0" smtClean="0">
                <a:solidFill>
                  <a:schemeClr val="tx1">
                    <a:lumMod val="95000"/>
                    <a:lumOff val="5000"/>
                  </a:schemeClr>
                </a:solidFill>
                <a:latin typeface="Impact" pitchFamily="34" charset="0"/>
                <a:cs typeface="Times New Roman" pitchFamily="18" charset="0"/>
              </a:rPr>
              <a:t>data</a:t>
            </a:r>
            <a:r>
              <a:rPr kumimoji="1" lang="ja-JP" altLang="en-US" sz="1600" dirty="0" smtClean="0">
                <a:solidFill>
                  <a:schemeClr val="tx1">
                    <a:lumMod val="95000"/>
                    <a:lumOff val="5000"/>
                  </a:schemeClr>
                </a:solidFill>
                <a:latin typeface="Impact" pitchFamily="34" charset="0"/>
                <a:cs typeface="Times New Roman" pitchFamily="18" charset="0"/>
              </a:rPr>
              <a:t>（データ部分）</a:t>
            </a:r>
            <a:r>
              <a:rPr kumimoji="1" lang="en-US" altLang="ja-JP" sz="1600" dirty="0" smtClean="0">
                <a:solidFill>
                  <a:schemeClr val="tx1">
                    <a:lumMod val="95000"/>
                    <a:lumOff val="5000"/>
                  </a:schemeClr>
                </a:solidFill>
                <a:latin typeface="Impact" pitchFamily="34" charset="0"/>
                <a:cs typeface="Times New Roman" pitchFamily="18" charset="0"/>
              </a:rPr>
              <a:t>512bytes</a:t>
            </a:r>
            <a:r>
              <a:rPr kumimoji="1" lang="ja-JP" altLang="en-US" sz="1600" dirty="0" smtClean="0">
                <a:solidFill>
                  <a:schemeClr val="tx1">
                    <a:lumMod val="95000"/>
                    <a:lumOff val="5000"/>
                  </a:schemeClr>
                </a:solidFill>
                <a:latin typeface="Impact" pitchFamily="34" charset="0"/>
                <a:cs typeface="Times New Roman" pitchFamily="18" charset="0"/>
              </a:rPr>
              <a:t>の倍数</a:t>
            </a:r>
            <a:endParaRPr kumimoji="1" lang="ja-JP" altLang="en-US" sz="1600" dirty="0">
              <a:solidFill>
                <a:schemeClr val="tx1">
                  <a:lumMod val="95000"/>
                  <a:lumOff val="5000"/>
                </a:schemeClr>
              </a:solidFill>
              <a:latin typeface="Impact" pitchFamily="34" charset="0"/>
              <a:cs typeface="Times New Roman" pitchFamily="18" charset="0"/>
            </a:endParaRPr>
          </a:p>
        </p:txBody>
      </p:sp>
      <p:sp>
        <p:nvSpPr>
          <p:cNvPr id="8" name="正方形/長方形 7"/>
          <p:cNvSpPr/>
          <p:nvPr/>
        </p:nvSpPr>
        <p:spPr>
          <a:xfrm>
            <a:off x="928663" y="4711512"/>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rPr>
              <a:t>end of mark   1024bytes</a:t>
            </a:r>
          </a:p>
        </p:txBody>
      </p:sp>
      <p:sp>
        <p:nvSpPr>
          <p:cNvPr id="13" name="テキスト ボックス 12"/>
          <p:cNvSpPr txBox="1"/>
          <p:nvPr/>
        </p:nvSpPr>
        <p:spPr>
          <a:xfrm>
            <a:off x="5643571" y="2227916"/>
            <a:ext cx="285752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512</a:t>
            </a:r>
            <a:r>
              <a:rPr kumimoji="1" lang="ja-JP" altLang="en-US" sz="1600" dirty="0" smtClean="0"/>
              <a:t>バイトの倍数で構成される。余った部分は</a:t>
            </a:r>
            <a:r>
              <a:rPr kumimoji="1" lang="en-US" altLang="ja-JP" sz="1600" dirty="0" smtClean="0"/>
              <a:t>00</a:t>
            </a:r>
            <a:r>
              <a:rPr kumimoji="1" lang="ja-JP" altLang="en-US" sz="1600" dirty="0" smtClean="0"/>
              <a:t>で埋められる</a:t>
            </a:r>
            <a:endParaRPr kumimoji="1" lang="ja-JP" altLang="en-US" sz="1600" dirty="0"/>
          </a:p>
        </p:txBody>
      </p:sp>
      <p:cxnSp>
        <p:nvCxnSpPr>
          <p:cNvPr id="14" name="直線矢印コネクタ 13"/>
          <p:cNvCxnSpPr/>
          <p:nvPr/>
        </p:nvCxnSpPr>
        <p:spPr>
          <a:xfrm rot="10800000">
            <a:off x="5104132" y="2646258"/>
            <a:ext cx="468000" cy="18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7" name="テキスト ボックス 16"/>
          <p:cNvSpPr txBox="1"/>
          <p:nvPr/>
        </p:nvSpPr>
        <p:spPr>
          <a:xfrm>
            <a:off x="5643570" y="1711116"/>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ヘッダは必ず</a:t>
            </a:r>
            <a:r>
              <a:rPr kumimoji="1" lang="en-US" altLang="ja-JP" sz="1600" dirty="0" smtClean="0"/>
              <a:t>512</a:t>
            </a:r>
            <a:r>
              <a:rPr kumimoji="1" lang="ja-JP" altLang="en-US" sz="1600" dirty="0" smtClean="0"/>
              <a:t>バイト</a:t>
            </a:r>
            <a:endParaRPr kumimoji="1" lang="ja-JP" altLang="en-US" sz="1600" dirty="0"/>
          </a:p>
        </p:txBody>
      </p:sp>
      <p:cxnSp>
        <p:nvCxnSpPr>
          <p:cNvPr id="18" name="直線矢印コネクタ 17"/>
          <p:cNvCxnSpPr/>
          <p:nvPr/>
        </p:nvCxnSpPr>
        <p:spPr>
          <a:xfrm rot="10800000">
            <a:off x="5104131" y="1880185"/>
            <a:ext cx="468000" cy="2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9" name="テキスト ボックス 18"/>
          <p:cNvSpPr txBox="1"/>
          <p:nvPr/>
        </p:nvSpPr>
        <p:spPr>
          <a:xfrm>
            <a:off x="5643571" y="4713801"/>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終端は</a:t>
            </a:r>
            <a:r>
              <a:rPr kumimoji="1" lang="en-US" altLang="ja-JP" sz="1600" dirty="0" smtClean="0"/>
              <a:t>1024</a:t>
            </a:r>
            <a:r>
              <a:rPr kumimoji="1" lang="ja-JP" altLang="en-US" sz="1600" dirty="0" smtClean="0"/>
              <a:t>バイトの</a:t>
            </a:r>
            <a:r>
              <a:rPr kumimoji="1" lang="en-US" altLang="ja-JP" sz="1600" dirty="0" smtClean="0"/>
              <a:t>00</a:t>
            </a:r>
            <a:r>
              <a:rPr kumimoji="1" lang="ja-JP" altLang="en-US" sz="1600" dirty="0" smtClean="0"/>
              <a:t>埋め</a:t>
            </a:r>
            <a:endParaRPr kumimoji="1" lang="ja-JP" altLang="en-US" sz="1600" dirty="0"/>
          </a:p>
        </p:txBody>
      </p:sp>
      <p:cxnSp>
        <p:nvCxnSpPr>
          <p:cNvPr id="20" name="直線矢印コネクタ 19"/>
          <p:cNvCxnSpPr/>
          <p:nvPr/>
        </p:nvCxnSpPr>
        <p:spPr>
          <a:xfrm rot="10800000" flipV="1">
            <a:off x="5104132" y="4883078"/>
            <a:ext cx="468000" cy="20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1" name="正方形/長方形 20"/>
          <p:cNvSpPr/>
          <p:nvPr/>
        </p:nvSpPr>
        <p:spPr>
          <a:xfrm>
            <a:off x="928662" y="3211314"/>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header</a:t>
            </a:r>
            <a:r>
              <a:rPr lang="ja-JP" altLang="en-US" sz="1600" dirty="0" smtClean="0">
                <a:solidFill>
                  <a:schemeClr val="tx1">
                    <a:lumMod val="95000"/>
                    <a:lumOff val="5000"/>
                  </a:schemeClr>
                </a:solidFill>
                <a:latin typeface="Impact" pitchFamily="34" charset="0"/>
                <a:cs typeface="Times New Roman" pitchFamily="18" charset="0"/>
              </a:rPr>
              <a:t>（ヘッダ部分）</a:t>
            </a:r>
            <a:r>
              <a:rPr lang="en-US" altLang="ja-JP" sz="1600" dirty="0" smtClean="0">
                <a:solidFill>
                  <a:schemeClr val="tx1">
                    <a:lumMod val="95000"/>
                    <a:lumOff val="5000"/>
                  </a:schemeClr>
                </a:solidFill>
                <a:latin typeface="Impact" pitchFamily="34" charset="0"/>
                <a:cs typeface="Times New Roman" pitchFamily="18" charset="0"/>
              </a:rPr>
              <a:t>512bytes</a:t>
            </a:r>
          </a:p>
        </p:txBody>
      </p:sp>
      <p:sp>
        <p:nvSpPr>
          <p:cNvPr id="22" name="正方形/長方形 21"/>
          <p:cNvSpPr/>
          <p:nvPr/>
        </p:nvSpPr>
        <p:spPr>
          <a:xfrm>
            <a:off x="928662" y="3711380"/>
            <a:ext cx="4143404" cy="92869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1600" dirty="0" smtClean="0">
                <a:solidFill>
                  <a:schemeClr val="tx1">
                    <a:lumMod val="95000"/>
                    <a:lumOff val="5000"/>
                  </a:schemeClr>
                </a:solidFill>
                <a:latin typeface="Impact" pitchFamily="34" charset="0"/>
                <a:cs typeface="Times New Roman" pitchFamily="18" charset="0"/>
              </a:rPr>
              <a:t>data</a:t>
            </a:r>
            <a:r>
              <a:rPr kumimoji="1" lang="ja-JP" altLang="en-US" sz="1600" dirty="0" smtClean="0">
                <a:solidFill>
                  <a:schemeClr val="tx1">
                    <a:lumMod val="95000"/>
                    <a:lumOff val="5000"/>
                  </a:schemeClr>
                </a:solidFill>
                <a:latin typeface="Impact" pitchFamily="34" charset="0"/>
                <a:cs typeface="Times New Roman" pitchFamily="18" charset="0"/>
              </a:rPr>
              <a:t>（データ部分）</a:t>
            </a:r>
            <a:r>
              <a:rPr kumimoji="1" lang="en-US" altLang="ja-JP" sz="1600" dirty="0" smtClean="0">
                <a:solidFill>
                  <a:schemeClr val="tx1">
                    <a:lumMod val="95000"/>
                    <a:lumOff val="5000"/>
                  </a:schemeClr>
                </a:solidFill>
                <a:latin typeface="Impact" pitchFamily="34" charset="0"/>
                <a:cs typeface="Times New Roman" pitchFamily="18" charset="0"/>
              </a:rPr>
              <a:t>512bytes</a:t>
            </a:r>
            <a:r>
              <a:rPr kumimoji="1" lang="ja-JP" altLang="en-US" sz="1600" dirty="0" smtClean="0">
                <a:solidFill>
                  <a:schemeClr val="tx1">
                    <a:lumMod val="95000"/>
                    <a:lumOff val="5000"/>
                  </a:schemeClr>
                </a:solidFill>
                <a:latin typeface="Impact" pitchFamily="34" charset="0"/>
                <a:cs typeface="Times New Roman" pitchFamily="18" charset="0"/>
              </a:rPr>
              <a:t>の倍数</a:t>
            </a:r>
            <a:endParaRPr kumimoji="1" lang="ja-JP" altLang="en-US" sz="1600" dirty="0">
              <a:solidFill>
                <a:schemeClr val="tx1">
                  <a:lumMod val="95000"/>
                  <a:lumOff val="5000"/>
                </a:schemeClr>
              </a:solidFill>
              <a:latin typeface="Impact"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tar</a:t>
            </a:r>
            <a:r>
              <a:rPr kumimoji="1" lang="ja-JP" altLang="en-US" dirty="0" smtClean="0"/>
              <a:t>形式について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800" dirty="0" smtClean="0"/>
              <a:t>tar</a:t>
            </a:r>
            <a:r>
              <a:rPr kumimoji="1" lang="ja-JP" altLang="en-US" sz="2800" dirty="0" smtClean="0"/>
              <a:t>形式のヘッダは以下のようになっています</a:t>
            </a:r>
            <a:endParaRPr kumimoji="1" lang="ja-JP" altLang="en-US" sz="2800" dirty="0"/>
          </a:p>
        </p:txBody>
      </p:sp>
      <p:graphicFrame>
        <p:nvGraphicFramePr>
          <p:cNvPr id="4" name="表 3"/>
          <p:cNvGraphicFramePr>
            <a:graphicFrameLocks noGrp="1"/>
          </p:cNvGraphicFramePr>
          <p:nvPr/>
        </p:nvGraphicFramePr>
        <p:xfrm>
          <a:off x="1357290" y="1500174"/>
          <a:ext cx="4000528" cy="4389120"/>
        </p:xfrm>
        <a:graphic>
          <a:graphicData uri="http://schemas.openxmlformats.org/drawingml/2006/table">
            <a:tbl>
              <a:tblPr firstRow="1" bandRow="1">
                <a:tableStyleId>{073A0DAA-6AF3-43AB-8588-CEC1D06C72B9}</a:tableStyleId>
              </a:tblPr>
              <a:tblGrid>
                <a:gridCol w="3000396"/>
                <a:gridCol w="1000132"/>
              </a:tblGrid>
              <a:tr h="173567">
                <a:tc>
                  <a:txBody>
                    <a:bodyPr/>
                    <a:lstStyle/>
                    <a:p>
                      <a:pPr algn="ctr"/>
                      <a:r>
                        <a:rPr kumimoji="1" lang="ja-JP" altLang="en-US" sz="1200" dirty="0" smtClean="0"/>
                        <a:t>フィールド名</a:t>
                      </a:r>
                      <a:endParaRPr kumimoji="1" lang="ja-JP" altLang="en-US" sz="1200" dirty="0">
                        <a:solidFill>
                          <a:schemeClr val="bg1"/>
                        </a:solidFill>
                      </a:endParaRPr>
                    </a:p>
                  </a:txBody>
                  <a:tcPr anchor="ctr"/>
                </a:tc>
                <a:tc>
                  <a:txBody>
                    <a:bodyPr/>
                    <a:lstStyle/>
                    <a:p>
                      <a:pPr algn="ctr"/>
                      <a:r>
                        <a:rPr kumimoji="1" lang="ja-JP" altLang="en-US" sz="1200" dirty="0" smtClean="0"/>
                        <a:t>バイト数</a:t>
                      </a:r>
                      <a:endParaRPr kumimoji="1" lang="ja-JP" altLang="en-US" sz="1200" dirty="0">
                        <a:solidFill>
                          <a:schemeClr val="bg1"/>
                        </a:solidFill>
                      </a:endParaRPr>
                    </a:p>
                  </a:txBody>
                  <a:tcPr anchor="ctr"/>
                </a:tc>
              </a:tr>
              <a:tr h="173567">
                <a:tc>
                  <a:txBody>
                    <a:bodyPr/>
                    <a:lstStyle/>
                    <a:p>
                      <a:r>
                        <a:rPr kumimoji="1" lang="ja-JP" altLang="en-US" sz="1200" dirty="0" smtClean="0"/>
                        <a:t>ファイル名</a:t>
                      </a:r>
                      <a:endParaRPr kumimoji="1" lang="ja-JP" altLang="en-US" sz="1200" dirty="0"/>
                    </a:p>
                  </a:txBody>
                  <a:tcPr anchor="ctr"/>
                </a:tc>
                <a:tc>
                  <a:txBody>
                    <a:bodyPr/>
                    <a:lstStyle/>
                    <a:p>
                      <a:pPr algn="r"/>
                      <a:r>
                        <a:rPr kumimoji="1" lang="en-US" altLang="ja-JP" sz="1200" dirty="0" smtClean="0"/>
                        <a:t>100</a:t>
                      </a:r>
                      <a:endParaRPr kumimoji="1" lang="ja-JP" altLang="en-US" sz="1200" dirty="0">
                        <a:latin typeface="Century Gothic" pitchFamily="34" charset="0"/>
                      </a:endParaRPr>
                    </a:p>
                  </a:txBody>
                  <a:tcPr anchor="ctr"/>
                </a:tc>
              </a:tr>
              <a:tr h="173567">
                <a:tc>
                  <a:txBody>
                    <a:bodyPr/>
                    <a:lstStyle/>
                    <a:p>
                      <a:r>
                        <a:rPr kumimoji="1" lang="ja-JP" altLang="en-US" sz="1200" dirty="0" smtClean="0"/>
                        <a:t>属性</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ユーザー</a:t>
                      </a:r>
                      <a:r>
                        <a:rPr kumimoji="1" lang="en-US" altLang="ja-JP" sz="1200" dirty="0" smtClean="0"/>
                        <a:t>ID</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グループ</a:t>
                      </a:r>
                      <a:r>
                        <a:rPr kumimoji="1" lang="en-US" altLang="ja-JP" sz="1200" dirty="0" smtClean="0"/>
                        <a:t>ID</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ファイルサイズ</a:t>
                      </a:r>
                      <a:endParaRPr kumimoji="1" lang="ja-JP" altLang="en-US" sz="1200" dirty="0"/>
                    </a:p>
                  </a:txBody>
                  <a:tcPr anchor="ctr"/>
                </a:tc>
                <a:tc>
                  <a:txBody>
                    <a:bodyPr/>
                    <a:lstStyle/>
                    <a:p>
                      <a:pPr algn="r"/>
                      <a:r>
                        <a:rPr kumimoji="1" lang="en-US" altLang="ja-JP" sz="1200" dirty="0" smtClean="0"/>
                        <a:t>12</a:t>
                      </a:r>
                      <a:endParaRPr kumimoji="1" lang="ja-JP" altLang="en-US" sz="1200" dirty="0">
                        <a:latin typeface="Century Gothic" pitchFamily="34" charset="0"/>
                      </a:endParaRPr>
                    </a:p>
                  </a:txBody>
                  <a:tcPr anchor="ctr"/>
                </a:tc>
              </a:tr>
              <a:tr h="173567">
                <a:tc>
                  <a:txBody>
                    <a:bodyPr/>
                    <a:lstStyle/>
                    <a:p>
                      <a:r>
                        <a:rPr kumimoji="1" lang="ja-JP" altLang="en-US" sz="1200" dirty="0" smtClean="0"/>
                        <a:t>更新日時</a:t>
                      </a:r>
                      <a:endParaRPr kumimoji="1" lang="ja-JP" altLang="en-US" sz="1200" dirty="0"/>
                    </a:p>
                  </a:txBody>
                  <a:tcPr anchor="ctr"/>
                </a:tc>
                <a:tc>
                  <a:txBody>
                    <a:bodyPr/>
                    <a:lstStyle/>
                    <a:p>
                      <a:pPr algn="r"/>
                      <a:r>
                        <a:rPr kumimoji="1" lang="en-US" altLang="ja-JP" sz="1200" dirty="0" smtClean="0"/>
                        <a:t>12</a:t>
                      </a:r>
                      <a:endParaRPr kumimoji="1" lang="ja-JP" altLang="en-US" sz="1200" dirty="0">
                        <a:latin typeface="Century Gothic" pitchFamily="34" charset="0"/>
                      </a:endParaRPr>
                    </a:p>
                  </a:txBody>
                  <a:tcPr anchor="ctr"/>
                </a:tc>
              </a:tr>
              <a:tr h="173567">
                <a:tc>
                  <a:txBody>
                    <a:bodyPr/>
                    <a:lstStyle/>
                    <a:p>
                      <a:r>
                        <a:rPr kumimoji="1" lang="ja-JP" altLang="en-US" sz="1200" dirty="0" smtClean="0"/>
                        <a:t>チェックサム</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タイプ</a:t>
                      </a:r>
                      <a:endParaRPr kumimoji="1" lang="ja-JP" altLang="en-US" sz="1200" dirty="0"/>
                    </a:p>
                  </a:txBody>
                  <a:tcPr anchor="ctr"/>
                </a:tc>
                <a:tc>
                  <a:txBody>
                    <a:bodyPr/>
                    <a:lstStyle/>
                    <a:p>
                      <a:pPr algn="r"/>
                      <a:r>
                        <a:rPr kumimoji="1" lang="en-US" altLang="ja-JP" sz="1200" dirty="0" smtClean="0"/>
                        <a:t>1</a:t>
                      </a:r>
                      <a:endParaRPr kumimoji="1" lang="ja-JP" altLang="en-US" sz="1200" dirty="0">
                        <a:latin typeface="Century Gothic" pitchFamily="34" charset="0"/>
                      </a:endParaRPr>
                    </a:p>
                  </a:txBody>
                  <a:tcPr anchor="ctr"/>
                </a:tc>
              </a:tr>
              <a:tr h="173567">
                <a:tc>
                  <a:txBody>
                    <a:bodyPr/>
                    <a:lstStyle/>
                    <a:p>
                      <a:r>
                        <a:rPr kumimoji="1" lang="ja-JP" altLang="en-US" sz="1200" dirty="0" smtClean="0"/>
                        <a:t>リンク先ファイル名</a:t>
                      </a:r>
                      <a:endParaRPr kumimoji="1" lang="ja-JP" altLang="en-US" sz="1200" dirty="0"/>
                    </a:p>
                  </a:txBody>
                  <a:tcPr anchor="ctr"/>
                </a:tc>
                <a:tc>
                  <a:txBody>
                    <a:bodyPr/>
                    <a:lstStyle/>
                    <a:p>
                      <a:pPr algn="r"/>
                      <a:r>
                        <a:rPr kumimoji="1" lang="en-US" altLang="ja-JP" sz="1200" dirty="0" smtClean="0"/>
                        <a:t>100</a:t>
                      </a:r>
                      <a:endParaRPr kumimoji="1" lang="ja-JP" altLang="en-US" sz="1200" dirty="0">
                        <a:latin typeface="Century Gothic" pitchFamily="34" charset="0"/>
                      </a:endParaRPr>
                    </a:p>
                  </a:txBody>
                  <a:tcPr anchor="ctr"/>
                </a:tc>
              </a:tr>
              <a:tr h="173567">
                <a:tc>
                  <a:txBody>
                    <a:bodyPr/>
                    <a:lstStyle/>
                    <a:p>
                      <a:r>
                        <a:rPr kumimoji="1" lang="ja-JP" altLang="en-US" sz="1200" dirty="0" smtClean="0"/>
                        <a:t>マジックコード</a:t>
                      </a:r>
                      <a:r>
                        <a:rPr kumimoji="1" lang="en-US" altLang="ja-JP" sz="1200" dirty="0" smtClean="0"/>
                        <a:t>/</a:t>
                      </a:r>
                      <a:r>
                        <a:rPr kumimoji="1" lang="ja-JP" altLang="en-US" sz="1200" dirty="0" smtClean="0"/>
                        <a:t>バージョン番号</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ユーザ名</a:t>
                      </a:r>
                      <a:endParaRPr kumimoji="1" lang="ja-JP" altLang="en-US" sz="1200" dirty="0"/>
                    </a:p>
                  </a:txBody>
                  <a:tcPr anchor="ctr"/>
                </a:tc>
                <a:tc>
                  <a:txBody>
                    <a:bodyPr/>
                    <a:lstStyle/>
                    <a:p>
                      <a:pPr algn="r"/>
                      <a:r>
                        <a:rPr kumimoji="1" lang="en-US" altLang="ja-JP" sz="1200" dirty="0" smtClean="0"/>
                        <a:t>32</a:t>
                      </a:r>
                      <a:endParaRPr kumimoji="1" lang="ja-JP" altLang="en-US" sz="1200" dirty="0">
                        <a:latin typeface="Century Gothic" pitchFamily="34" charset="0"/>
                      </a:endParaRPr>
                    </a:p>
                  </a:txBody>
                  <a:tcPr anchor="ctr"/>
                </a:tc>
              </a:tr>
              <a:tr h="173567">
                <a:tc>
                  <a:txBody>
                    <a:bodyPr/>
                    <a:lstStyle/>
                    <a:p>
                      <a:r>
                        <a:rPr kumimoji="1" lang="ja-JP" altLang="en-US" sz="1200" dirty="0" smtClean="0"/>
                        <a:t>グループ名</a:t>
                      </a:r>
                      <a:endParaRPr kumimoji="1" lang="ja-JP" altLang="en-US" sz="1200" dirty="0"/>
                    </a:p>
                  </a:txBody>
                  <a:tcPr anchor="ctr"/>
                </a:tc>
                <a:tc>
                  <a:txBody>
                    <a:bodyPr/>
                    <a:lstStyle/>
                    <a:p>
                      <a:pPr algn="r"/>
                      <a:r>
                        <a:rPr kumimoji="1" lang="en-US" altLang="ja-JP" sz="1200" dirty="0" smtClean="0"/>
                        <a:t>32</a:t>
                      </a:r>
                      <a:endParaRPr kumimoji="1" lang="ja-JP" altLang="en-US" sz="1200" dirty="0">
                        <a:latin typeface="Century Gothic" pitchFamily="34" charset="0"/>
                      </a:endParaRPr>
                    </a:p>
                  </a:txBody>
                  <a:tcPr anchor="ctr"/>
                </a:tc>
              </a:tr>
              <a:tr h="173567">
                <a:tc>
                  <a:txBody>
                    <a:bodyPr/>
                    <a:lstStyle/>
                    <a:p>
                      <a:r>
                        <a:rPr kumimoji="1" lang="ja-JP" altLang="en-US" sz="1200" dirty="0" smtClean="0"/>
                        <a:t>メジャーデバイス番号</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マイナーデバイス番号</a:t>
                      </a:r>
                      <a:endParaRPr kumimoji="1" lang="ja-JP" altLang="en-US" sz="1200" dirty="0"/>
                    </a:p>
                  </a:txBody>
                  <a:tcPr anchor="ctr"/>
                </a:tc>
                <a:tc>
                  <a:txBody>
                    <a:bodyPr/>
                    <a:lstStyle/>
                    <a:p>
                      <a:pPr algn="r"/>
                      <a:r>
                        <a:rPr kumimoji="1" lang="en-US" altLang="ja-JP" sz="1200" dirty="0" smtClean="0"/>
                        <a:t>8</a:t>
                      </a:r>
                      <a:endParaRPr kumimoji="1" lang="ja-JP" altLang="en-US" sz="1200" dirty="0">
                        <a:latin typeface="Century Gothic" pitchFamily="34" charset="0"/>
                      </a:endParaRPr>
                    </a:p>
                  </a:txBody>
                  <a:tcPr anchor="ctr"/>
                </a:tc>
              </a:tr>
              <a:tr h="173567">
                <a:tc>
                  <a:txBody>
                    <a:bodyPr/>
                    <a:lstStyle/>
                    <a:p>
                      <a:r>
                        <a:rPr kumimoji="1" lang="ja-JP" altLang="en-US" sz="1200" dirty="0" smtClean="0"/>
                        <a:t>予約領域</a:t>
                      </a:r>
                      <a:endParaRPr kumimoji="1" lang="ja-JP" altLang="en-US" sz="1200" dirty="0"/>
                    </a:p>
                  </a:txBody>
                  <a:tcPr anchor="ctr"/>
                </a:tc>
                <a:tc>
                  <a:txBody>
                    <a:bodyPr/>
                    <a:lstStyle/>
                    <a:p>
                      <a:pPr algn="r"/>
                      <a:r>
                        <a:rPr kumimoji="1" lang="en-US" altLang="ja-JP" sz="1200" dirty="0" smtClean="0"/>
                        <a:t>167</a:t>
                      </a:r>
                      <a:endParaRPr kumimoji="1" lang="ja-JP" altLang="en-US" sz="1200" dirty="0">
                        <a:latin typeface="Century Gothic" pitchFamily="34" charset="0"/>
                      </a:endParaRPr>
                    </a:p>
                  </a:txBody>
                  <a:tcPr anchor="ctr"/>
                </a:tc>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pPr marL="0" indent="0">
              <a:buNone/>
            </a:pPr>
            <a:r>
              <a:rPr kumimoji="1" lang="ja-JP" altLang="en-US" sz="2800" dirty="0" smtClean="0"/>
              <a:t>基本は</a:t>
            </a:r>
            <a:r>
              <a:rPr kumimoji="1" lang="en-US" altLang="ja-JP" sz="2800" dirty="0" smtClean="0"/>
              <a:t>ASCII</a:t>
            </a:r>
            <a:r>
              <a:rPr lang="ja-JP" altLang="en-US" sz="2800" dirty="0" smtClean="0"/>
              <a:t>の文字列（！！）数値は</a:t>
            </a:r>
            <a:r>
              <a:rPr lang="en-US" altLang="ja-JP" sz="2800" dirty="0" smtClean="0"/>
              <a:t>8</a:t>
            </a:r>
            <a:r>
              <a:rPr lang="ja-JP" altLang="en-US" sz="2800" dirty="0" smtClean="0"/>
              <a:t>進数の文字列として格納される</a:t>
            </a:r>
            <a:endParaRPr lang="en-US" altLang="ja-JP" sz="2800" dirty="0" smtClean="0"/>
          </a:p>
          <a:p>
            <a:endParaRPr kumimoji="1" lang="en-US" altLang="ja-JP" sz="2800" dirty="0" smtClean="0"/>
          </a:p>
          <a:p>
            <a:r>
              <a:rPr kumimoji="1" lang="ja-JP" altLang="en-US" sz="2800" dirty="0" smtClean="0"/>
              <a:t>ファイル名</a:t>
            </a:r>
            <a:endParaRPr kumimoji="1" lang="en-US" altLang="ja-JP" sz="2800" dirty="0" smtClean="0"/>
          </a:p>
          <a:p>
            <a:pPr lvl="1"/>
            <a:r>
              <a:rPr lang="en-US" altLang="ja-JP" sz="2400" dirty="0" smtClean="0"/>
              <a:t>ASCII</a:t>
            </a:r>
            <a:r>
              <a:rPr lang="ja-JP" altLang="en-US" sz="2400" dirty="0" smtClean="0"/>
              <a:t>または</a:t>
            </a:r>
            <a:r>
              <a:rPr lang="en-US" altLang="ja-JP" sz="2400" dirty="0" smtClean="0"/>
              <a:t>SJIS</a:t>
            </a:r>
            <a:r>
              <a:rPr lang="ja-JP" altLang="en-US" sz="2400" dirty="0" smtClean="0"/>
              <a:t>で</a:t>
            </a:r>
            <a:r>
              <a:rPr lang="en-US" altLang="ja-JP" sz="2400" dirty="0" smtClean="0"/>
              <a:t>100</a:t>
            </a:r>
            <a:r>
              <a:rPr lang="ja-JP" altLang="en-US" sz="2400" dirty="0" smtClean="0"/>
              <a:t>バイト（パス名含む）</a:t>
            </a:r>
            <a:endParaRPr lang="en-US" altLang="ja-JP" sz="2400" dirty="0" smtClean="0"/>
          </a:p>
          <a:p>
            <a:r>
              <a:rPr lang="ja-JP" altLang="en-US" sz="2800" dirty="0" smtClean="0"/>
              <a:t>ユーザ</a:t>
            </a:r>
            <a:r>
              <a:rPr lang="en-US" altLang="ja-JP" sz="2800" dirty="0" smtClean="0"/>
              <a:t>ID/</a:t>
            </a:r>
            <a:r>
              <a:rPr lang="ja-JP" altLang="en-US" sz="2800" dirty="0" smtClean="0"/>
              <a:t>グループ</a:t>
            </a:r>
            <a:r>
              <a:rPr lang="en-US" altLang="ja-JP" sz="2800" dirty="0" smtClean="0"/>
              <a:t>ID</a:t>
            </a:r>
            <a:endParaRPr lang="en-US" altLang="ja-JP" sz="2400" dirty="0" smtClean="0"/>
          </a:p>
          <a:p>
            <a:pPr lvl="1"/>
            <a:r>
              <a:rPr kumimoji="1" lang="en-US" altLang="ja-JP" sz="2400" dirty="0" smtClean="0"/>
              <a:t>“0”</a:t>
            </a:r>
            <a:r>
              <a:rPr kumimoji="1" lang="ja-JP" altLang="en-US" sz="2400" dirty="0" smtClean="0"/>
              <a:t>はルートをあらわす</a:t>
            </a:r>
            <a:endParaRPr kumimoji="1" lang="en-US" altLang="ja-JP" sz="2400" dirty="0" smtClean="0"/>
          </a:p>
          <a:p>
            <a:r>
              <a:rPr lang="ja-JP" altLang="en-US" sz="2800" dirty="0" smtClean="0"/>
              <a:t>更新日時</a:t>
            </a:r>
            <a:endParaRPr lang="en-US" altLang="ja-JP" dirty="0" smtClean="0"/>
          </a:p>
          <a:p>
            <a:pPr lvl="1"/>
            <a:r>
              <a:rPr lang="en-US" altLang="ja-JP" sz="2400" dirty="0" err="1" smtClean="0"/>
              <a:t>ustat</a:t>
            </a:r>
            <a:r>
              <a:rPr lang="en-US" altLang="ja-JP" sz="2400" dirty="0" smtClean="0"/>
              <a:t>()</a:t>
            </a:r>
            <a:r>
              <a:rPr lang="ja-JP" altLang="en-US" sz="2400" dirty="0" smtClean="0"/>
              <a:t>で得られる最終更新日時の値を</a:t>
            </a:r>
            <a:r>
              <a:rPr lang="en-US" altLang="ja-JP" sz="2400" dirty="0" smtClean="0"/>
              <a:t>8</a:t>
            </a:r>
            <a:r>
              <a:rPr lang="ja-JP" altLang="en-US" sz="2400" dirty="0" smtClean="0"/>
              <a:t>進数文字列であらわしたもの（詳細は割愛）</a:t>
            </a:r>
            <a:endParaRPr lang="en-US" altLang="ja-JP" sz="2400" dirty="0" smtClean="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チェックサム</a:t>
            </a:r>
            <a:endParaRPr lang="en-US" altLang="ja-JP" sz="2800" dirty="0" smtClean="0"/>
          </a:p>
          <a:p>
            <a:pPr lvl="1"/>
            <a:r>
              <a:rPr lang="ja-JP" altLang="en-US" sz="2400" dirty="0" smtClean="0"/>
              <a:t>ヘッダ</a:t>
            </a:r>
            <a:r>
              <a:rPr lang="en-US" altLang="ja-JP" sz="2400" dirty="0" smtClean="0"/>
              <a:t>512</a:t>
            </a:r>
            <a:r>
              <a:rPr lang="ja-JP" altLang="en-US" sz="2400" dirty="0" smtClean="0"/>
              <a:t>バイト分のチェックサム</a:t>
            </a:r>
            <a:endParaRPr lang="en-US" altLang="ja-JP" sz="2400" dirty="0" smtClean="0"/>
          </a:p>
          <a:p>
            <a:pPr lvl="1"/>
            <a:r>
              <a:rPr lang="ja-JP" altLang="en-US" sz="2400" dirty="0" smtClean="0"/>
              <a:t>チェックサム自身はスペース</a:t>
            </a:r>
            <a:r>
              <a:rPr lang="en-US" altLang="ja-JP" sz="2400" dirty="0" smtClean="0"/>
              <a:t>8</a:t>
            </a:r>
            <a:r>
              <a:rPr lang="ja-JP" altLang="en-US" sz="2400" dirty="0" smtClean="0"/>
              <a:t>文字として計算する</a:t>
            </a:r>
            <a:endParaRPr lang="en-US" altLang="ja-JP" sz="2400" dirty="0" smtClean="0"/>
          </a:p>
          <a:p>
            <a:r>
              <a:rPr lang="ja-JP" altLang="en-US" sz="2800" dirty="0" smtClean="0"/>
              <a:t>マジックコード</a:t>
            </a:r>
            <a:r>
              <a:rPr lang="en-US" altLang="ja-JP" sz="2800" dirty="0" smtClean="0"/>
              <a:t>/</a:t>
            </a:r>
            <a:r>
              <a:rPr lang="ja-JP" altLang="en-US" sz="2800" dirty="0" smtClean="0"/>
              <a:t>バージョン番号</a:t>
            </a:r>
            <a:endParaRPr lang="en-US" altLang="ja-JP" sz="2800" dirty="0" smtClean="0"/>
          </a:p>
          <a:p>
            <a:pPr lvl="1"/>
            <a:r>
              <a:rPr lang="en-US" altLang="ja-JP" sz="2400" dirty="0" smtClean="0"/>
              <a:t>“</a:t>
            </a:r>
            <a:r>
              <a:rPr lang="en-US" altLang="ja-JP" sz="2400" dirty="0" err="1" smtClean="0"/>
              <a:t>ustar</a:t>
            </a:r>
            <a:r>
              <a:rPr lang="en-US" altLang="ja-JP" sz="2400" dirty="0" smtClean="0"/>
              <a:t>\0” </a:t>
            </a:r>
            <a:r>
              <a:rPr lang="ja-JP" altLang="en-US" sz="2400" dirty="0" smtClean="0"/>
              <a:t>＋ バージョン番号</a:t>
            </a:r>
            <a:r>
              <a:rPr lang="en-US" altLang="ja-JP" sz="2400" dirty="0" smtClean="0"/>
              <a:t> “00”</a:t>
            </a:r>
          </a:p>
          <a:p>
            <a:r>
              <a:rPr lang="ja-JP" altLang="en-US" sz="2800" dirty="0" smtClean="0"/>
              <a:t>ユーザ名</a:t>
            </a:r>
            <a:r>
              <a:rPr lang="en-US" altLang="ja-JP" sz="2800" dirty="0" smtClean="0"/>
              <a:t>/</a:t>
            </a:r>
            <a:r>
              <a:rPr lang="ja-JP" altLang="en-US" sz="2800" dirty="0" smtClean="0"/>
              <a:t>グループ名</a:t>
            </a:r>
            <a:endParaRPr lang="en-US" altLang="ja-JP" sz="2400" dirty="0" smtClean="0"/>
          </a:p>
          <a:p>
            <a:pPr lvl="1"/>
            <a:r>
              <a:rPr lang="en-US" altLang="ja-JP" sz="2400" dirty="0" smtClean="0"/>
              <a:t>null</a:t>
            </a:r>
            <a:r>
              <a:rPr lang="ja-JP" altLang="en-US" sz="2400" dirty="0" smtClean="0"/>
              <a:t>終端の</a:t>
            </a:r>
            <a:r>
              <a:rPr lang="en-US" altLang="ja-JP" sz="2400" dirty="0" smtClean="0"/>
              <a:t>ASCII</a:t>
            </a:r>
            <a:r>
              <a:rPr lang="ja-JP" altLang="en-US" sz="2400" dirty="0" smtClean="0"/>
              <a:t>文字列</a:t>
            </a:r>
            <a:endParaRPr lang="en-US" altLang="ja-JP" sz="2400" dirty="0" smtClean="0"/>
          </a:p>
          <a:p>
            <a:r>
              <a:rPr lang="ja-JP" altLang="en-US" sz="2800" dirty="0" smtClean="0"/>
              <a:t>メジャーデバイス番号</a:t>
            </a:r>
            <a:r>
              <a:rPr lang="en-US" altLang="ja-JP" sz="2800" dirty="0" smtClean="0"/>
              <a:t>/</a:t>
            </a:r>
            <a:r>
              <a:rPr lang="ja-JP" altLang="en-US" sz="2800" dirty="0" smtClean="0"/>
              <a:t>マイナーデバイス番号</a:t>
            </a:r>
            <a:endParaRPr lang="en-US" altLang="ja-JP" sz="2800" dirty="0" smtClean="0"/>
          </a:p>
          <a:p>
            <a:pPr lvl="1"/>
            <a:r>
              <a:rPr lang="ja-JP" altLang="en-US" sz="2400" dirty="0" smtClean="0"/>
              <a:t>タイプが</a:t>
            </a:r>
            <a:r>
              <a:rPr lang="en-US" altLang="ja-JP" sz="2400" dirty="0" smtClean="0"/>
              <a:t>[3]</a:t>
            </a:r>
            <a:r>
              <a:rPr lang="ja-JP" altLang="en-US" sz="2400" dirty="0" smtClean="0"/>
              <a:t>または</a:t>
            </a:r>
            <a:r>
              <a:rPr lang="en-US" altLang="ja-JP" sz="2400" dirty="0" smtClean="0"/>
              <a:t>[4]</a:t>
            </a:r>
            <a:r>
              <a:rPr lang="ja-JP" altLang="en-US" sz="2400" dirty="0" smtClean="0"/>
              <a:t>の場合のみ使用</a:t>
            </a:r>
            <a:endParaRPr lang="en-US" altLang="ja-JP" sz="2400" dirty="0" smtClean="0"/>
          </a:p>
          <a:p>
            <a:endParaRPr kumimoji="1" lang="ja-JP" alt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属性</a:t>
            </a:r>
            <a:r>
              <a:rPr lang="ja-JP" altLang="en-US" sz="2000" dirty="0" smtClean="0"/>
              <a:t>（</a:t>
            </a:r>
            <a:r>
              <a:rPr lang="en-US" altLang="ja-JP" sz="2000" dirty="0" smtClean="0"/>
              <a:t>16</a:t>
            </a:r>
            <a:r>
              <a:rPr lang="ja-JP" altLang="en-US" sz="2000" dirty="0" smtClean="0"/>
              <a:t>ビット分が</a:t>
            </a:r>
            <a:r>
              <a:rPr lang="en-US" altLang="ja-JP" sz="2000" dirty="0" smtClean="0"/>
              <a:t>8</a:t>
            </a:r>
            <a:r>
              <a:rPr lang="ja-JP" altLang="en-US" sz="2000" dirty="0" smtClean="0"/>
              <a:t>進数の文字列として登録される）</a:t>
            </a:r>
            <a:endParaRPr lang="en-US" altLang="ja-JP" sz="2800" dirty="0" smtClean="0"/>
          </a:p>
          <a:p>
            <a:endParaRPr kumimoji="1" lang="ja-JP" altLang="en-US" sz="2800" dirty="0"/>
          </a:p>
        </p:txBody>
      </p:sp>
      <p:graphicFrame>
        <p:nvGraphicFramePr>
          <p:cNvPr id="4" name="表 3"/>
          <p:cNvGraphicFramePr>
            <a:graphicFrameLocks noGrp="1"/>
          </p:cNvGraphicFramePr>
          <p:nvPr/>
        </p:nvGraphicFramePr>
        <p:xfrm>
          <a:off x="1000100" y="1643050"/>
          <a:ext cx="6096000" cy="3962400"/>
        </p:xfrm>
        <a:graphic>
          <a:graphicData uri="http://schemas.openxmlformats.org/drawingml/2006/table">
            <a:tbl>
              <a:tblPr firstRow="1" bandRow="1">
                <a:tableStyleId>{073A0DAA-6AF3-43AB-8588-CEC1D06C72B9}</a:tableStyleId>
              </a:tblPr>
              <a:tblGrid>
                <a:gridCol w="1000132"/>
                <a:gridCol w="5095868"/>
              </a:tblGrid>
              <a:tr h="125017">
                <a:tc>
                  <a:txBody>
                    <a:bodyPr/>
                    <a:lstStyle/>
                    <a:p>
                      <a:pPr algn="ctr"/>
                      <a:r>
                        <a:rPr kumimoji="1" lang="ja-JP" altLang="en-US" sz="1400" dirty="0" smtClean="0"/>
                        <a:t>ビット</a:t>
                      </a:r>
                      <a:endParaRPr kumimoji="1" lang="ja-JP" altLang="en-US" sz="1400" dirty="0">
                        <a:solidFill>
                          <a:schemeClr val="bg1"/>
                        </a:solidFill>
                      </a:endParaRPr>
                    </a:p>
                  </a:txBody>
                  <a:tcPr anchor="ctr"/>
                </a:tc>
                <a:tc>
                  <a:txBody>
                    <a:bodyPr/>
                    <a:lstStyle/>
                    <a:p>
                      <a:pPr algn="ctr"/>
                      <a:r>
                        <a:rPr kumimoji="1" lang="ja-JP" altLang="en-US" sz="1400" dirty="0" smtClean="0"/>
                        <a:t>説明</a:t>
                      </a:r>
                      <a:endParaRPr kumimoji="1" lang="ja-JP" altLang="en-US" sz="1400" dirty="0">
                        <a:solidFill>
                          <a:schemeClr val="bg1"/>
                        </a:solidFill>
                      </a:endParaRPr>
                    </a:p>
                  </a:txBody>
                  <a:tcPr anchor="ctr"/>
                </a:tc>
              </a:tr>
              <a:tr h="125017">
                <a:tc>
                  <a:txBody>
                    <a:bodyPr/>
                    <a:lstStyle/>
                    <a:p>
                      <a:pPr algn="ctr"/>
                      <a:r>
                        <a:rPr kumimoji="1" lang="en-US" altLang="ja-JP" sz="1400" dirty="0" smtClean="0"/>
                        <a:t>0</a:t>
                      </a:r>
                      <a:endParaRPr kumimoji="1" lang="ja-JP" altLang="en-US" sz="1400" dirty="0">
                        <a:latin typeface="Century Gothic" pitchFamily="34" charset="0"/>
                      </a:endParaRPr>
                    </a:p>
                  </a:txBody>
                  <a:tcPr anchor="ctr"/>
                </a:tc>
                <a:tc>
                  <a:txBody>
                    <a:bodyPr/>
                    <a:lstStyle/>
                    <a:p>
                      <a:r>
                        <a:rPr kumimoji="1" lang="ja-JP" altLang="en-US" sz="1400" dirty="0" smtClean="0"/>
                        <a:t>他人の実行属性</a:t>
                      </a:r>
                      <a:endParaRPr kumimoji="1" lang="ja-JP" altLang="en-US" sz="1400" dirty="0"/>
                    </a:p>
                  </a:txBody>
                  <a:tcPr anchor="ctr"/>
                </a:tc>
              </a:tr>
              <a:tr h="125017">
                <a:tc>
                  <a:txBody>
                    <a:bodyPr/>
                    <a:lstStyle/>
                    <a:p>
                      <a:pPr algn="ctr"/>
                      <a:r>
                        <a:rPr kumimoji="1" lang="en-US" altLang="ja-JP" sz="1400" dirty="0" smtClean="0"/>
                        <a:t>1</a:t>
                      </a:r>
                      <a:endParaRPr kumimoji="1" lang="ja-JP" altLang="en-US" sz="1400" dirty="0">
                        <a:latin typeface="Century Gothic" pitchFamily="34" charset="0"/>
                      </a:endParaRPr>
                    </a:p>
                  </a:txBody>
                  <a:tcPr anchor="ctr"/>
                </a:tc>
                <a:tc>
                  <a:txBody>
                    <a:bodyPr/>
                    <a:lstStyle/>
                    <a:p>
                      <a:r>
                        <a:rPr kumimoji="1" lang="ja-JP" altLang="en-US" sz="1400" dirty="0" smtClean="0"/>
                        <a:t>他人の書き込み属性</a:t>
                      </a:r>
                      <a:endParaRPr kumimoji="1" lang="ja-JP" altLang="en-US" sz="1400" dirty="0"/>
                    </a:p>
                  </a:txBody>
                  <a:tcPr anchor="ctr"/>
                </a:tc>
              </a:tr>
              <a:tr h="125017">
                <a:tc>
                  <a:txBody>
                    <a:bodyPr/>
                    <a:lstStyle/>
                    <a:p>
                      <a:pPr algn="ctr"/>
                      <a:r>
                        <a:rPr kumimoji="1" lang="en-US" altLang="ja-JP" sz="1400" dirty="0" smtClean="0"/>
                        <a:t>2</a:t>
                      </a:r>
                      <a:endParaRPr kumimoji="1" lang="ja-JP" altLang="en-US" sz="1400" dirty="0">
                        <a:latin typeface="Century Gothic" pitchFamily="34" charset="0"/>
                      </a:endParaRPr>
                    </a:p>
                  </a:txBody>
                  <a:tcPr anchor="ctr"/>
                </a:tc>
                <a:tc>
                  <a:txBody>
                    <a:bodyPr/>
                    <a:lstStyle/>
                    <a:p>
                      <a:r>
                        <a:rPr kumimoji="1" lang="ja-JP" altLang="en-US" sz="1400" dirty="0" smtClean="0"/>
                        <a:t>他人の読み込み属性</a:t>
                      </a:r>
                      <a:endParaRPr kumimoji="1" lang="ja-JP" altLang="en-US" sz="1400" dirty="0"/>
                    </a:p>
                  </a:txBody>
                  <a:tcPr anchor="ctr"/>
                </a:tc>
              </a:tr>
              <a:tr h="125017">
                <a:tc>
                  <a:txBody>
                    <a:bodyPr/>
                    <a:lstStyle/>
                    <a:p>
                      <a:pPr algn="ctr"/>
                      <a:r>
                        <a:rPr kumimoji="1" lang="en-US" altLang="ja-JP" sz="1400" dirty="0" smtClean="0"/>
                        <a:t>3,4,5</a:t>
                      </a:r>
                      <a:endParaRPr kumimoji="1" lang="ja-JP" altLang="en-US" sz="1400" dirty="0">
                        <a:latin typeface="Century Gothic" pitchFamily="34" charset="0"/>
                      </a:endParaRPr>
                    </a:p>
                  </a:txBody>
                  <a:tcPr anchor="ctr"/>
                </a:tc>
                <a:tc>
                  <a:txBody>
                    <a:bodyPr/>
                    <a:lstStyle/>
                    <a:p>
                      <a:r>
                        <a:rPr kumimoji="1" lang="ja-JP" altLang="en-US" sz="1400" dirty="0" smtClean="0"/>
                        <a:t>グループの属性</a:t>
                      </a:r>
                      <a:endParaRPr kumimoji="1" lang="ja-JP" altLang="en-US" sz="1400" dirty="0"/>
                    </a:p>
                  </a:txBody>
                  <a:tcPr anchor="ctr"/>
                </a:tc>
              </a:tr>
              <a:tr h="125017">
                <a:tc>
                  <a:txBody>
                    <a:bodyPr/>
                    <a:lstStyle/>
                    <a:p>
                      <a:pPr algn="ctr"/>
                      <a:r>
                        <a:rPr kumimoji="1" lang="en-US" altLang="ja-JP" sz="1400" dirty="0" smtClean="0"/>
                        <a:t>6,7,8</a:t>
                      </a:r>
                      <a:endParaRPr kumimoji="1" lang="ja-JP" altLang="en-US" sz="1400" dirty="0">
                        <a:latin typeface="Century Gothic" pitchFamily="34" charset="0"/>
                      </a:endParaRPr>
                    </a:p>
                  </a:txBody>
                  <a:tcPr anchor="ctr"/>
                </a:tc>
                <a:tc>
                  <a:txBody>
                    <a:bodyPr/>
                    <a:lstStyle/>
                    <a:p>
                      <a:r>
                        <a:rPr kumimoji="1" lang="ja-JP" altLang="en-US" sz="1400" dirty="0" smtClean="0"/>
                        <a:t>オーナーの属性</a:t>
                      </a:r>
                      <a:endParaRPr kumimoji="1" lang="ja-JP" altLang="en-US" sz="1400" dirty="0"/>
                    </a:p>
                  </a:txBody>
                  <a:tcPr anchor="ctr"/>
                </a:tc>
              </a:tr>
              <a:tr h="125017">
                <a:tc>
                  <a:txBody>
                    <a:bodyPr/>
                    <a:lstStyle/>
                    <a:p>
                      <a:pPr algn="ctr"/>
                      <a:r>
                        <a:rPr kumimoji="1" lang="en-US" altLang="ja-JP" sz="1400" dirty="0" smtClean="0"/>
                        <a:t>9</a:t>
                      </a:r>
                      <a:endParaRPr kumimoji="1" lang="ja-JP" altLang="en-US" sz="1400" dirty="0">
                        <a:latin typeface="Century Gothic" pitchFamily="34" charset="0"/>
                      </a:endParaRPr>
                    </a:p>
                  </a:txBody>
                  <a:tcPr anchor="ctr"/>
                </a:tc>
                <a:tc>
                  <a:txBody>
                    <a:bodyPr/>
                    <a:lstStyle/>
                    <a:p>
                      <a:r>
                        <a:rPr kumimoji="1" lang="en-US" altLang="ja-JP" sz="1400" dirty="0" smtClean="0"/>
                        <a:t>sticky bit</a:t>
                      </a:r>
                      <a:r>
                        <a:rPr kumimoji="1" lang="ja-JP" altLang="en-US" sz="1400" dirty="0" smtClean="0"/>
                        <a:t>（詳細不明）</a:t>
                      </a:r>
                      <a:endParaRPr kumimoji="1" lang="ja-JP" altLang="en-US" sz="1400" dirty="0"/>
                    </a:p>
                  </a:txBody>
                  <a:tcPr anchor="ctr"/>
                </a:tc>
              </a:tr>
              <a:tr h="125017">
                <a:tc>
                  <a:txBody>
                    <a:bodyPr/>
                    <a:lstStyle/>
                    <a:p>
                      <a:pPr algn="ctr"/>
                      <a:r>
                        <a:rPr kumimoji="1" lang="en-US" altLang="ja-JP" sz="1400" dirty="0" smtClean="0"/>
                        <a:t>10</a:t>
                      </a:r>
                      <a:endParaRPr kumimoji="1" lang="ja-JP" altLang="en-US" sz="1400" dirty="0">
                        <a:latin typeface="Century Gothic" pitchFamily="34" charset="0"/>
                      </a:endParaRPr>
                    </a:p>
                  </a:txBody>
                  <a:tcPr anchor="ctr"/>
                </a:tc>
                <a:tc>
                  <a:txBody>
                    <a:bodyPr/>
                    <a:lstStyle/>
                    <a:p>
                      <a:r>
                        <a:rPr kumimoji="1" lang="en-US" altLang="ja-JP" sz="1400" dirty="0" smtClean="0"/>
                        <a:t>set GID</a:t>
                      </a:r>
                      <a:endParaRPr kumimoji="1" lang="ja-JP" altLang="en-US" sz="1400" dirty="0"/>
                    </a:p>
                  </a:txBody>
                  <a:tcPr anchor="ctr"/>
                </a:tc>
              </a:tr>
              <a:tr h="125017">
                <a:tc>
                  <a:txBody>
                    <a:bodyPr/>
                    <a:lstStyle/>
                    <a:p>
                      <a:pPr algn="ctr"/>
                      <a:r>
                        <a:rPr kumimoji="1" lang="en-US" altLang="ja-JP" sz="1400" dirty="0" smtClean="0"/>
                        <a:t>11</a:t>
                      </a:r>
                      <a:endParaRPr kumimoji="1" lang="ja-JP" altLang="en-US" sz="1400" dirty="0">
                        <a:latin typeface="Century Gothic" pitchFamily="34" charset="0"/>
                      </a:endParaRPr>
                    </a:p>
                  </a:txBody>
                  <a:tcPr anchor="ctr"/>
                </a:tc>
                <a:tc>
                  <a:txBody>
                    <a:bodyPr/>
                    <a:lstStyle/>
                    <a:p>
                      <a:r>
                        <a:rPr kumimoji="1" lang="en-US" altLang="ja-JP" sz="1400" dirty="0" smtClean="0"/>
                        <a:t>set UID</a:t>
                      </a:r>
                      <a:endParaRPr kumimoji="1" lang="ja-JP" altLang="en-US" sz="1400" dirty="0"/>
                    </a:p>
                  </a:txBody>
                  <a:tcPr anchor="ctr"/>
                </a:tc>
              </a:tr>
              <a:tr h="125017">
                <a:tc>
                  <a:txBody>
                    <a:bodyPr/>
                    <a:lstStyle/>
                    <a:p>
                      <a:pPr algn="ctr"/>
                      <a:r>
                        <a:rPr kumimoji="1" lang="en-US" altLang="ja-JP" sz="1400" dirty="0" smtClean="0"/>
                        <a:t>12</a:t>
                      </a:r>
                      <a:endParaRPr kumimoji="1" lang="ja-JP" altLang="en-US" sz="1400" dirty="0">
                        <a:latin typeface="Century Gothic" pitchFamily="34" charset="0"/>
                      </a:endParaRPr>
                    </a:p>
                  </a:txBody>
                  <a:tcPr anchor="ctr"/>
                </a:tc>
                <a:tc>
                  <a:txBody>
                    <a:bodyPr/>
                    <a:lstStyle/>
                    <a:p>
                      <a:r>
                        <a:rPr kumimoji="1" lang="ja-JP" altLang="en-US" sz="1400" dirty="0" smtClean="0"/>
                        <a:t>パイプ</a:t>
                      </a:r>
                      <a:endParaRPr kumimoji="1" lang="ja-JP" altLang="en-US" sz="1400" dirty="0"/>
                    </a:p>
                  </a:txBody>
                  <a:tcPr anchor="ctr"/>
                </a:tc>
              </a:tr>
              <a:tr h="125017">
                <a:tc>
                  <a:txBody>
                    <a:bodyPr/>
                    <a:lstStyle/>
                    <a:p>
                      <a:pPr algn="ctr"/>
                      <a:r>
                        <a:rPr kumimoji="1" lang="en-US" altLang="ja-JP" sz="1400" dirty="0" smtClean="0"/>
                        <a:t>13</a:t>
                      </a:r>
                      <a:endParaRPr kumimoji="1" lang="ja-JP" altLang="en-US" sz="1400" dirty="0">
                        <a:latin typeface="Century Gothic" pitchFamily="34" charset="0"/>
                      </a:endParaRPr>
                    </a:p>
                  </a:txBody>
                  <a:tcPr anchor="ctr"/>
                </a:tc>
                <a:tc>
                  <a:txBody>
                    <a:bodyPr/>
                    <a:lstStyle/>
                    <a:p>
                      <a:r>
                        <a:rPr kumimoji="1" lang="ja-JP" altLang="en-US" sz="1400" dirty="0" smtClean="0"/>
                        <a:t>キャラクタ型スペシャルファイル</a:t>
                      </a:r>
                      <a:endParaRPr kumimoji="1" lang="ja-JP" altLang="en-US" sz="1400" dirty="0"/>
                    </a:p>
                  </a:txBody>
                  <a:tcPr anchor="ctr"/>
                </a:tc>
              </a:tr>
              <a:tr h="125017">
                <a:tc>
                  <a:txBody>
                    <a:bodyPr/>
                    <a:lstStyle/>
                    <a:p>
                      <a:pPr algn="ctr"/>
                      <a:r>
                        <a:rPr kumimoji="1" lang="en-US" altLang="ja-JP" sz="1400" dirty="0" smtClean="0"/>
                        <a:t>14</a:t>
                      </a:r>
                      <a:endParaRPr kumimoji="1" lang="ja-JP" altLang="en-US" sz="1400" dirty="0">
                        <a:latin typeface="Century Gothic" pitchFamily="34" charset="0"/>
                      </a:endParaRPr>
                    </a:p>
                  </a:txBody>
                  <a:tcPr anchor="ctr"/>
                </a:tc>
                <a:tc>
                  <a:txBody>
                    <a:bodyPr/>
                    <a:lstStyle/>
                    <a:p>
                      <a:r>
                        <a:rPr kumimoji="1" lang="ja-JP" altLang="en-US" sz="1400" dirty="0" smtClean="0"/>
                        <a:t>ディレクトリ</a:t>
                      </a:r>
                      <a:endParaRPr kumimoji="1" lang="ja-JP" altLang="en-US" sz="1400" dirty="0"/>
                    </a:p>
                  </a:txBody>
                  <a:tcPr anchor="ctr"/>
                </a:tc>
              </a:tr>
              <a:tr h="125017">
                <a:tc>
                  <a:txBody>
                    <a:bodyPr/>
                    <a:lstStyle/>
                    <a:p>
                      <a:pPr algn="ctr"/>
                      <a:r>
                        <a:rPr kumimoji="1" lang="en-US" altLang="ja-JP" sz="1400" dirty="0" smtClean="0"/>
                        <a:t>15</a:t>
                      </a:r>
                      <a:endParaRPr kumimoji="1" lang="ja-JP" altLang="en-US" sz="1400" dirty="0">
                        <a:latin typeface="Century Gothic" pitchFamily="34" charset="0"/>
                      </a:endParaRPr>
                    </a:p>
                  </a:txBody>
                  <a:tcPr anchor="ctr"/>
                </a:tc>
                <a:tc>
                  <a:txBody>
                    <a:bodyPr/>
                    <a:lstStyle/>
                    <a:p>
                      <a:r>
                        <a:rPr kumimoji="1" lang="ja-JP" altLang="en-US" sz="1400" dirty="0" smtClean="0"/>
                        <a:t>通常のファイル</a:t>
                      </a:r>
                      <a:endParaRPr kumimoji="1" lang="ja-JP" altLang="en-US" sz="1400" dirty="0"/>
                    </a:p>
                  </a:txBody>
                  <a:tcPr anchor="ctr"/>
                </a:tc>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タイプ</a:t>
            </a:r>
            <a:endParaRPr kumimoji="1" lang="ja-JP" altLang="en-US" sz="2800" dirty="0"/>
          </a:p>
        </p:txBody>
      </p:sp>
      <p:graphicFrame>
        <p:nvGraphicFramePr>
          <p:cNvPr id="4" name="表 3"/>
          <p:cNvGraphicFramePr>
            <a:graphicFrameLocks noGrp="1"/>
          </p:cNvGraphicFramePr>
          <p:nvPr/>
        </p:nvGraphicFramePr>
        <p:xfrm>
          <a:off x="1000100" y="1643050"/>
          <a:ext cx="7143800" cy="3657600"/>
        </p:xfrm>
        <a:graphic>
          <a:graphicData uri="http://schemas.openxmlformats.org/drawingml/2006/table">
            <a:tbl>
              <a:tblPr firstRow="1" bandRow="1">
                <a:tableStyleId>{073A0DAA-6AF3-43AB-8588-CEC1D06C72B9}</a:tableStyleId>
              </a:tblPr>
              <a:tblGrid>
                <a:gridCol w="1000132"/>
                <a:gridCol w="6143668"/>
              </a:tblGrid>
              <a:tr h="125017">
                <a:tc>
                  <a:txBody>
                    <a:bodyPr/>
                    <a:lstStyle/>
                    <a:p>
                      <a:pPr algn="ctr"/>
                      <a:r>
                        <a:rPr kumimoji="1" lang="ja-JP" altLang="en-US" sz="1800" dirty="0" smtClean="0"/>
                        <a:t>文字</a:t>
                      </a:r>
                      <a:endParaRPr kumimoji="1" lang="ja-JP" altLang="en-US" sz="1800" dirty="0"/>
                    </a:p>
                  </a:txBody>
                  <a:tcPr anchor="ctr"/>
                </a:tc>
                <a:tc>
                  <a:txBody>
                    <a:bodyPr/>
                    <a:lstStyle/>
                    <a:p>
                      <a:pPr algn="ctr"/>
                      <a:r>
                        <a:rPr kumimoji="1" lang="ja-JP" altLang="en-US" sz="1800" dirty="0" smtClean="0"/>
                        <a:t>説明</a:t>
                      </a:r>
                      <a:endParaRPr kumimoji="1" lang="ja-JP" altLang="en-US" sz="1800" dirty="0"/>
                    </a:p>
                  </a:txBody>
                  <a:tcPr anchor="ctr"/>
                </a:tc>
              </a:tr>
              <a:tr h="125017">
                <a:tc>
                  <a:txBody>
                    <a:bodyPr/>
                    <a:lstStyle/>
                    <a:p>
                      <a:pPr algn="ctr"/>
                      <a:r>
                        <a:rPr kumimoji="1" lang="en-US" altLang="ja-JP" sz="1800" dirty="0" smtClean="0"/>
                        <a:t>0</a:t>
                      </a:r>
                      <a:endParaRPr kumimoji="1" lang="ja-JP" altLang="en-US" sz="1800" dirty="0">
                        <a:latin typeface="Century Gothic" pitchFamily="34" charset="0"/>
                      </a:endParaRPr>
                    </a:p>
                  </a:txBody>
                  <a:tcPr anchor="ctr"/>
                </a:tc>
                <a:tc>
                  <a:txBody>
                    <a:bodyPr/>
                    <a:lstStyle/>
                    <a:p>
                      <a:r>
                        <a:rPr kumimoji="1" lang="ja-JP" altLang="en-US" sz="1800" dirty="0" smtClean="0"/>
                        <a:t>通常のファイル</a:t>
                      </a:r>
                      <a:endParaRPr kumimoji="1" lang="ja-JP" altLang="en-US" sz="1800" dirty="0"/>
                    </a:p>
                  </a:txBody>
                  <a:tcPr anchor="ctr"/>
                </a:tc>
              </a:tr>
              <a:tr h="125017">
                <a:tc>
                  <a:txBody>
                    <a:bodyPr/>
                    <a:lstStyle/>
                    <a:p>
                      <a:pPr algn="ctr"/>
                      <a:r>
                        <a:rPr kumimoji="1" lang="en-US" altLang="ja-JP" sz="1800" dirty="0" smtClean="0"/>
                        <a:t>1</a:t>
                      </a:r>
                      <a:endParaRPr kumimoji="1" lang="ja-JP" altLang="en-US" sz="1800" dirty="0">
                        <a:latin typeface="Century Gothic"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リンク（詳細不明）</a:t>
                      </a:r>
                    </a:p>
                  </a:txBody>
                  <a:tcPr anchor="ctr"/>
                </a:tc>
              </a:tr>
              <a:tr h="125017">
                <a:tc>
                  <a:txBody>
                    <a:bodyPr/>
                    <a:lstStyle/>
                    <a:p>
                      <a:pPr algn="ctr"/>
                      <a:r>
                        <a:rPr kumimoji="1" lang="en-US" altLang="ja-JP" sz="1800" dirty="0" smtClean="0">
                          <a:latin typeface="Century Gothic" pitchFamily="34" charset="0"/>
                        </a:rPr>
                        <a:t>2</a:t>
                      </a:r>
                      <a:endParaRPr kumimoji="1" lang="ja-JP" altLang="en-US" sz="1800" dirty="0">
                        <a:latin typeface="Century Gothic"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シンボリックリンク（詳細不明）</a:t>
                      </a:r>
                    </a:p>
                  </a:txBody>
                  <a:tcPr anchor="ctr"/>
                </a:tc>
              </a:tr>
              <a:tr h="125017">
                <a:tc>
                  <a:txBody>
                    <a:bodyPr/>
                    <a:lstStyle/>
                    <a:p>
                      <a:pPr algn="ctr"/>
                      <a:r>
                        <a:rPr kumimoji="1" lang="en-US" altLang="ja-JP" sz="1800" dirty="0" smtClean="0"/>
                        <a:t>3</a:t>
                      </a:r>
                      <a:endParaRPr kumimoji="1" lang="ja-JP" altLang="en-US" sz="1800" dirty="0">
                        <a:latin typeface="Century Gothic"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キャラクタ型デバイス（詳細不明）</a:t>
                      </a:r>
                    </a:p>
                  </a:txBody>
                  <a:tcPr anchor="ctr"/>
                </a:tc>
              </a:tr>
              <a:tr h="125017">
                <a:tc>
                  <a:txBody>
                    <a:bodyPr/>
                    <a:lstStyle/>
                    <a:p>
                      <a:pPr algn="ctr"/>
                      <a:r>
                        <a:rPr kumimoji="1" lang="en-US" altLang="ja-JP" sz="1800" dirty="0" smtClean="0">
                          <a:latin typeface="Century Gothic" pitchFamily="34" charset="0"/>
                        </a:rPr>
                        <a:t>4</a:t>
                      </a:r>
                      <a:endParaRPr kumimoji="1" lang="ja-JP" altLang="en-US" sz="1800" dirty="0">
                        <a:latin typeface="Century Gothic"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ブロック型デバイス（詳細不明）</a:t>
                      </a:r>
                    </a:p>
                  </a:txBody>
                  <a:tcPr anchor="ctr"/>
                </a:tc>
              </a:tr>
              <a:tr h="125017">
                <a:tc>
                  <a:txBody>
                    <a:bodyPr/>
                    <a:lstStyle/>
                    <a:p>
                      <a:pPr algn="ctr"/>
                      <a:r>
                        <a:rPr kumimoji="1" lang="en-US" altLang="ja-JP" sz="1800" dirty="0" smtClean="0"/>
                        <a:t>5</a:t>
                      </a:r>
                      <a:endParaRPr kumimoji="1" lang="ja-JP" altLang="en-US" sz="1800" dirty="0">
                        <a:latin typeface="Century Gothic" pitchFamily="34" charset="0"/>
                      </a:endParaRPr>
                    </a:p>
                  </a:txBody>
                  <a:tcPr anchor="ctr"/>
                </a:tc>
                <a:tc>
                  <a:txBody>
                    <a:bodyPr/>
                    <a:lstStyle/>
                    <a:p>
                      <a:r>
                        <a:rPr kumimoji="1" lang="ja-JP" altLang="en-US" sz="1800" dirty="0" smtClean="0"/>
                        <a:t>ディレクトリ</a:t>
                      </a:r>
                      <a:endParaRPr kumimoji="1" lang="ja-JP" altLang="en-US" sz="1800" dirty="0"/>
                    </a:p>
                  </a:txBody>
                  <a:tcPr anchor="ctr"/>
                </a:tc>
              </a:tr>
              <a:tr h="125017">
                <a:tc>
                  <a:txBody>
                    <a:bodyPr/>
                    <a:lstStyle/>
                    <a:p>
                      <a:pPr algn="ctr"/>
                      <a:r>
                        <a:rPr kumimoji="1" lang="en-US" altLang="ja-JP" sz="1800" dirty="0" smtClean="0"/>
                        <a:t>6</a:t>
                      </a:r>
                      <a:endParaRPr kumimoji="1" lang="ja-JP" altLang="en-US" sz="1800" dirty="0">
                        <a:latin typeface="Century Gothic" pitchFamily="34" charset="0"/>
                      </a:endParaRPr>
                    </a:p>
                  </a:txBody>
                  <a:tcPr anchor="ctr"/>
                </a:tc>
                <a:tc>
                  <a:txBody>
                    <a:bodyPr/>
                    <a:lstStyle/>
                    <a:p>
                      <a:r>
                        <a:rPr kumimoji="1" lang="en-US" altLang="ja-JP" sz="1800" dirty="0" smtClean="0"/>
                        <a:t>FIFO</a:t>
                      </a:r>
                      <a:r>
                        <a:rPr kumimoji="1" lang="ja-JP" altLang="en-US" sz="1800" dirty="0" smtClean="0"/>
                        <a:t>スペシャルファイル（詳細不明）</a:t>
                      </a:r>
                      <a:endParaRPr kumimoji="1" lang="ja-JP" altLang="en-US" sz="1800" dirty="0"/>
                    </a:p>
                  </a:txBody>
                  <a:tcPr anchor="ctr"/>
                </a:tc>
              </a:tr>
              <a:tr h="125017">
                <a:tc>
                  <a:txBody>
                    <a:bodyPr/>
                    <a:lstStyle/>
                    <a:p>
                      <a:pPr algn="ctr"/>
                      <a:r>
                        <a:rPr kumimoji="1" lang="en-US" altLang="ja-JP" sz="1800" dirty="0" smtClean="0"/>
                        <a:t>7</a:t>
                      </a:r>
                      <a:endParaRPr kumimoji="1" lang="ja-JP" altLang="en-US" sz="1800" dirty="0">
                        <a:latin typeface="Century Gothic" pitchFamily="34" charset="0"/>
                      </a:endParaRPr>
                    </a:p>
                  </a:txBody>
                  <a:tcPr anchor="ctr"/>
                </a:tc>
                <a:tc>
                  <a:txBody>
                    <a:bodyPr/>
                    <a:lstStyle/>
                    <a:p>
                      <a:r>
                        <a:rPr kumimoji="1" lang="ja-JP" altLang="en-US" sz="1800" dirty="0" smtClean="0"/>
                        <a:t>リザーブ？</a:t>
                      </a:r>
                      <a:endParaRPr kumimoji="1" lang="ja-JP" altLang="en-US" sz="1800" dirty="0"/>
                    </a:p>
                  </a:txBody>
                  <a:tcPr anchor="ctr"/>
                </a:tc>
              </a:tr>
              <a:tr h="125017">
                <a:tc>
                  <a:txBody>
                    <a:bodyPr/>
                    <a:lstStyle/>
                    <a:p>
                      <a:pPr algn="ctr"/>
                      <a:r>
                        <a:rPr kumimoji="1" lang="en-US" altLang="ja-JP" sz="1800" dirty="0" smtClean="0"/>
                        <a:t>A-Z</a:t>
                      </a:r>
                      <a:endParaRPr kumimoji="1" lang="ja-JP" altLang="en-US" sz="1800" dirty="0">
                        <a:latin typeface="Century Gothic" pitchFamily="34" charset="0"/>
                      </a:endParaRPr>
                    </a:p>
                  </a:txBody>
                  <a:tcPr anchor="ctr"/>
                </a:tc>
                <a:tc>
                  <a:txBody>
                    <a:bodyPr/>
                    <a:lstStyle/>
                    <a:p>
                      <a:r>
                        <a:rPr kumimoji="1" lang="ja-JP" altLang="en-US" sz="1800" dirty="0" smtClean="0"/>
                        <a:t>将来のために予約</a:t>
                      </a:r>
                      <a:endParaRPr kumimoji="1" lang="ja-JP" altLang="en-US" sz="1800" dirty="0"/>
                    </a:p>
                  </a:txBody>
                  <a:tcPr anchor="ct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ZIP</a:t>
            </a:r>
            <a:r>
              <a:rPr kumimoji="1" lang="ja-JP" altLang="en-US" dirty="0" smtClean="0"/>
              <a:t>ファイルについて</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日本ではあまりなじみがないが、欧米では割とメジャーな圧縮形式</a:t>
            </a:r>
            <a:endParaRPr lang="en-US" altLang="ja-JP" dirty="0" smtClean="0"/>
          </a:p>
          <a:p>
            <a:r>
              <a:rPr lang="en-US" altLang="ja-JP" dirty="0" err="1" smtClean="0"/>
              <a:t>Implobe</a:t>
            </a:r>
            <a:r>
              <a:rPr lang="en-US" altLang="ja-JP" dirty="0" smtClean="0"/>
              <a:t>/Deflate/Deflate64/Bzip2 </a:t>
            </a:r>
            <a:r>
              <a:rPr lang="ja-JP" altLang="en-US" dirty="0" smtClean="0"/>
              <a:t>などの圧縮形式を使用可能（一般的に </a:t>
            </a:r>
            <a:r>
              <a:rPr lang="en-US" altLang="ja-JP" dirty="0" smtClean="0"/>
              <a:t>Deflate </a:t>
            </a:r>
            <a:r>
              <a:rPr lang="ja-JP" altLang="en-US" dirty="0" smtClean="0"/>
              <a:t>が使用される）</a:t>
            </a:r>
            <a:endParaRPr lang="en-US" altLang="ja-JP" dirty="0" smtClean="0"/>
          </a:p>
          <a:p>
            <a:r>
              <a:rPr lang="ja-JP" altLang="en-US" dirty="0" smtClean="0"/>
              <a:t>暗号化にも対応</a:t>
            </a:r>
            <a:endParaRPr lang="en-US" altLang="ja-JP" dirty="0" smtClean="0"/>
          </a:p>
          <a:p>
            <a:r>
              <a:rPr lang="en-US" altLang="ja-JP" dirty="0" smtClean="0"/>
              <a:t>Java</a:t>
            </a:r>
            <a:r>
              <a:rPr lang="ja-JP" altLang="en-US" dirty="0" smtClean="0"/>
              <a:t>は標準ライブラリで使用可能</a:t>
            </a:r>
            <a:endParaRPr lang="en-US" altLang="ja-JP"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ZIP</a:t>
            </a:r>
            <a:r>
              <a:rPr lang="ja-JP" altLang="en-US" dirty="0" smtClean="0"/>
              <a:t>ファイルの構造</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全体の作りはこんな感じ</a:t>
            </a:r>
            <a:endParaRPr kumimoji="1" lang="en-US" altLang="ja-JP" dirty="0" smtClean="0"/>
          </a:p>
        </p:txBody>
      </p:sp>
      <p:sp>
        <p:nvSpPr>
          <p:cNvPr id="6" name="正方形/長方形 5"/>
          <p:cNvSpPr/>
          <p:nvPr/>
        </p:nvSpPr>
        <p:spPr>
          <a:xfrm>
            <a:off x="928663" y="1571612"/>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local file header</a:t>
            </a:r>
            <a:r>
              <a:rPr lang="ja-JP" altLang="en-US" sz="1600" dirty="0" smtClean="0">
                <a:solidFill>
                  <a:schemeClr val="tx1">
                    <a:lumMod val="95000"/>
                    <a:lumOff val="5000"/>
                  </a:schemeClr>
                </a:solidFill>
                <a:latin typeface="Impact" pitchFamily="34" charset="0"/>
                <a:cs typeface="Times New Roman" pitchFamily="18" charset="0"/>
              </a:rPr>
              <a:t>（ヘッダ部分）</a:t>
            </a:r>
            <a:endParaRPr lang="en-US" altLang="ja-JP" sz="1600" dirty="0" smtClean="0">
              <a:solidFill>
                <a:schemeClr val="tx1">
                  <a:lumMod val="95000"/>
                  <a:lumOff val="5000"/>
                </a:schemeClr>
              </a:solidFill>
              <a:latin typeface="Impact" pitchFamily="34" charset="0"/>
              <a:cs typeface="Times New Roman" pitchFamily="18" charset="0"/>
            </a:endParaRPr>
          </a:p>
        </p:txBody>
      </p:sp>
      <p:sp>
        <p:nvSpPr>
          <p:cNvPr id="7" name="正方形/長方形 6"/>
          <p:cNvSpPr/>
          <p:nvPr/>
        </p:nvSpPr>
        <p:spPr>
          <a:xfrm>
            <a:off x="928663" y="3350738"/>
            <a:ext cx="4143404" cy="642942"/>
          </a:xfrm>
          <a:prstGeom prst="rect">
            <a:avLst/>
          </a:prstGeom>
          <a:solidFill>
            <a:schemeClr val="tx2">
              <a:lumMod val="95000"/>
              <a:lumOff val="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solidFill>
                <a:latin typeface="Impact" pitchFamily="34" charset="0"/>
              </a:rPr>
              <a:t>archive decryption header</a:t>
            </a:r>
          </a:p>
          <a:p>
            <a:r>
              <a:rPr lang="en-US" altLang="ja-JP" sz="1600" dirty="0" smtClean="0">
                <a:solidFill>
                  <a:schemeClr val="bg1"/>
                </a:solidFill>
                <a:latin typeface="Impact" pitchFamily="34" charset="0"/>
              </a:rPr>
              <a:t>archive extra data record</a:t>
            </a:r>
          </a:p>
        </p:txBody>
      </p:sp>
      <p:sp>
        <p:nvSpPr>
          <p:cNvPr id="8" name="正方形/長方形 7"/>
          <p:cNvSpPr/>
          <p:nvPr/>
        </p:nvSpPr>
        <p:spPr>
          <a:xfrm>
            <a:off x="928663" y="2071678"/>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file data</a:t>
            </a:r>
            <a:r>
              <a:rPr lang="ja-JP" altLang="en-US" sz="1600" dirty="0" smtClean="0">
                <a:solidFill>
                  <a:schemeClr val="tx1">
                    <a:lumMod val="95000"/>
                    <a:lumOff val="5000"/>
                  </a:schemeClr>
                </a:solidFill>
                <a:latin typeface="Impact" pitchFamily="34" charset="0"/>
                <a:cs typeface="Times New Roman" pitchFamily="18" charset="0"/>
              </a:rPr>
              <a:t>（圧縮されたデータ）</a:t>
            </a:r>
            <a:endParaRPr kumimoji="1" lang="ja-JP" altLang="en-US" sz="1600" dirty="0">
              <a:solidFill>
                <a:schemeClr val="tx1">
                  <a:lumMod val="95000"/>
                  <a:lumOff val="5000"/>
                </a:schemeClr>
              </a:solidFill>
              <a:latin typeface="Impact" pitchFamily="34" charset="0"/>
              <a:cs typeface="Times New Roman" pitchFamily="18" charset="0"/>
            </a:endParaRPr>
          </a:p>
        </p:txBody>
      </p:sp>
      <p:sp>
        <p:nvSpPr>
          <p:cNvPr id="9" name="正方形/長方形 8"/>
          <p:cNvSpPr/>
          <p:nvPr/>
        </p:nvSpPr>
        <p:spPr>
          <a:xfrm>
            <a:off x="928663" y="2571744"/>
            <a:ext cx="4143404" cy="432000"/>
          </a:xfrm>
          <a:prstGeom prst="rect">
            <a:avLst/>
          </a:prstGeom>
          <a:solidFill>
            <a:schemeClr val="tx2">
              <a:lumMod val="95000"/>
              <a:lumOff val="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solidFill>
                <a:latin typeface="Impact" pitchFamily="34" charset="0"/>
                <a:cs typeface="Times New Roman" pitchFamily="18" charset="0"/>
              </a:rPr>
              <a:t>data descriptor</a:t>
            </a:r>
            <a:endParaRPr kumimoji="1" lang="ja-JP" altLang="en-US" sz="1600" dirty="0">
              <a:solidFill>
                <a:schemeClr val="bg1"/>
              </a:solidFill>
              <a:latin typeface="Impact" pitchFamily="34" charset="0"/>
              <a:cs typeface="Times New Roman" pitchFamily="18" charset="0"/>
            </a:endParaRPr>
          </a:p>
        </p:txBody>
      </p:sp>
      <p:sp>
        <p:nvSpPr>
          <p:cNvPr id="10" name="正方形/長方形 9"/>
          <p:cNvSpPr/>
          <p:nvPr/>
        </p:nvSpPr>
        <p:spPr>
          <a:xfrm>
            <a:off x="928663" y="5279564"/>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rPr>
              <a:t>end of central directory record</a:t>
            </a:r>
          </a:p>
        </p:txBody>
      </p:sp>
      <p:sp>
        <p:nvSpPr>
          <p:cNvPr id="11" name="正方形/長方形 10"/>
          <p:cNvSpPr/>
          <p:nvPr/>
        </p:nvSpPr>
        <p:spPr>
          <a:xfrm>
            <a:off x="928663" y="4065118"/>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rPr>
              <a:t>central directory</a:t>
            </a:r>
          </a:p>
        </p:txBody>
      </p:sp>
      <p:sp>
        <p:nvSpPr>
          <p:cNvPr id="12" name="正方形/長方形 11"/>
          <p:cNvSpPr/>
          <p:nvPr/>
        </p:nvSpPr>
        <p:spPr>
          <a:xfrm>
            <a:off x="928663" y="4565184"/>
            <a:ext cx="4143404" cy="642942"/>
          </a:xfrm>
          <a:prstGeom prst="rect">
            <a:avLst/>
          </a:prstGeom>
          <a:solidFill>
            <a:schemeClr val="tx2">
              <a:lumMod val="95000"/>
              <a:lumOff val="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solidFill>
                <a:latin typeface="Impact" pitchFamily="34" charset="0"/>
              </a:rPr>
              <a:t>zip64 end of central directory record</a:t>
            </a:r>
          </a:p>
          <a:p>
            <a:r>
              <a:rPr lang="en-US" altLang="ja-JP" sz="1600" dirty="0" smtClean="0">
                <a:solidFill>
                  <a:schemeClr val="bg1"/>
                </a:solidFill>
                <a:latin typeface="Impact" pitchFamily="34" charset="0"/>
              </a:rPr>
              <a:t>zip64 end of central directory locator</a:t>
            </a:r>
          </a:p>
        </p:txBody>
      </p:sp>
      <p:sp>
        <p:nvSpPr>
          <p:cNvPr id="13" name="右中かっこ 12"/>
          <p:cNvSpPr/>
          <p:nvPr/>
        </p:nvSpPr>
        <p:spPr>
          <a:xfrm>
            <a:off x="5143505" y="1571613"/>
            <a:ext cx="428628" cy="1428760"/>
          </a:xfrm>
          <a:prstGeom prst="rightBrace">
            <a:avLst>
              <a:gd name="adj1" fmla="val 8333"/>
              <a:gd name="adj2" fmla="val 50533"/>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5643571" y="1857365"/>
            <a:ext cx="285752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三種類のデータで</a:t>
            </a:r>
            <a:r>
              <a:rPr kumimoji="1" lang="en-US" altLang="ja-JP" sz="1600" dirty="0" smtClean="0"/>
              <a:t>1</a:t>
            </a:r>
            <a:r>
              <a:rPr kumimoji="1" lang="ja-JP" altLang="en-US" sz="1600" dirty="0" smtClean="0"/>
              <a:t>セットになっていて、ファイル数ぶん繰り返される</a:t>
            </a:r>
            <a:endParaRPr kumimoji="1" lang="ja-JP" altLang="en-US" sz="1600" dirty="0"/>
          </a:p>
        </p:txBody>
      </p:sp>
      <p:sp>
        <p:nvSpPr>
          <p:cNvPr id="15" name="テキスト ボックス 14"/>
          <p:cNvSpPr txBox="1"/>
          <p:nvPr/>
        </p:nvSpPr>
        <p:spPr>
          <a:xfrm>
            <a:off x="5643571" y="3988919"/>
            <a:ext cx="285752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local file header</a:t>
            </a:r>
            <a:r>
              <a:rPr lang="ja-JP" altLang="en-US" sz="1600" dirty="0" smtClean="0"/>
              <a:t>とほぼ同じものの集合が格納されている</a:t>
            </a:r>
            <a:endParaRPr kumimoji="1" lang="ja-JP" altLang="en-US" sz="1600" dirty="0"/>
          </a:p>
        </p:txBody>
      </p:sp>
      <p:cxnSp>
        <p:nvCxnSpPr>
          <p:cNvPr id="17" name="直線矢印コネクタ 16"/>
          <p:cNvCxnSpPr/>
          <p:nvPr/>
        </p:nvCxnSpPr>
        <p:spPr>
          <a:xfrm rot="10800000">
            <a:off x="5124455" y="4281119"/>
            <a:ext cx="468000" cy="18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0" name="テキスト ボックス 19"/>
          <p:cNvSpPr txBox="1"/>
          <p:nvPr/>
        </p:nvSpPr>
        <p:spPr>
          <a:xfrm>
            <a:off x="5643571" y="5201679"/>
            <a:ext cx="285752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central directory</a:t>
            </a:r>
            <a:r>
              <a:rPr kumimoji="1" lang="ja-JP" altLang="en-US" sz="1600" dirty="0" smtClean="0"/>
              <a:t>の終端をあらわす</a:t>
            </a:r>
            <a:endParaRPr kumimoji="1" lang="ja-JP" altLang="en-US" sz="1600" dirty="0"/>
          </a:p>
        </p:txBody>
      </p:sp>
      <p:cxnSp>
        <p:nvCxnSpPr>
          <p:cNvPr id="21" name="直線矢印コネクタ 20"/>
          <p:cNvCxnSpPr/>
          <p:nvPr/>
        </p:nvCxnSpPr>
        <p:spPr>
          <a:xfrm rot="10800000" flipV="1">
            <a:off x="5124455" y="5494066"/>
            <a:ext cx="468000" cy="1497"/>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3" name="テキスト ボックス 22"/>
          <p:cNvSpPr txBox="1"/>
          <p:nvPr/>
        </p:nvSpPr>
        <p:spPr>
          <a:xfrm>
            <a:off x="5643571" y="3503140"/>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暗号化データ（詳細不明）</a:t>
            </a:r>
            <a:endParaRPr kumimoji="1" lang="ja-JP" altLang="en-US" sz="1600" dirty="0"/>
          </a:p>
        </p:txBody>
      </p:sp>
      <p:cxnSp>
        <p:nvCxnSpPr>
          <p:cNvPr id="24" name="直線矢印コネクタ 23"/>
          <p:cNvCxnSpPr/>
          <p:nvPr/>
        </p:nvCxnSpPr>
        <p:spPr>
          <a:xfrm rot="10800000">
            <a:off x="5144066" y="3672209"/>
            <a:ext cx="432000" cy="2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6" name="テキスト ボックス 25"/>
          <p:cNvSpPr txBox="1"/>
          <p:nvPr/>
        </p:nvSpPr>
        <p:spPr>
          <a:xfrm>
            <a:off x="5643571" y="4717172"/>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ZIP64</a:t>
            </a:r>
            <a:r>
              <a:rPr kumimoji="1" lang="ja-JP" altLang="en-US" sz="1600" dirty="0" smtClean="0"/>
              <a:t>用（詳細不明）</a:t>
            </a:r>
            <a:endParaRPr kumimoji="1" lang="ja-JP" altLang="en-US" sz="1600" dirty="0"/>
          </a:p>
        </p:txBody>
      </p:sp>
      <p:cxnSp>
        <p:nvCxnSpPr>
          <p:cNvPr id="27" name="直線矢印コネクタ 26"/>
          <p:cNvCxnSpPr/>
          <p:nvPr/>
        </p:nvCxnSpPr>
        <p:spPr>
          <a:xfrm rot="10800000" flipV="1">
            <a:off x="5124455" y="4886449"/>
            <a:ext cx="468000" cy="20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local file header</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ヘッダ情報はこんな感じになってます</a:t>
            </a:r>
            <a:endParaRPr kumimoji="1" lang="ja-JP" altLang="en-US" sz="2800" dirty="0"/>
          </a:p>
        </p:txBody>
      </p:sp>
      <p:graphicFrame>
        <p:nvGraphicFramePr>
          <p:cNvPr id="7" name="表 6"/>
          <p:cNvGraphicFramePr>
            <a:graphicFrameLocks noGrp="1"/>
          </p:cNvGraphicFramePr>
          <p:nvPr/>
        </p:nvGraphicFramePr>
        <p:xfrm>
          <a:off x="785786" y="1518920"/>
          <a:ext cx="7643866" cy="4267536"/>
        </p:xfrm>
        <a:graphic>
          <a:graphicData uri="http://schemas.openxmlformats.org/drawingml/2006/table">
            <a:tbl>
              <a:tblPr firstRow="1" bandRow="1">
                <a:tableStyleId>{073A0DAA-6AF3-43AB-8588-CEC1D06C72B9}</a:tableStyleId>
              </a:tblPr>
              <a:tblGrid>
                <a:gridCol w="2714644"/>
                <a:gridCol w="4000528"/>
                <a:gridCol w="928694"/>
              </a:tblGrid>
              <a:tr h="304824">
                <a:tc>
                  <a:txBody>
                    <a:bodyPr/>
                    <a:lstStyle/>
                    <a:p>
                      <a:pPr algn="ctr"/>
                      <a:r>
                        <a:rPr kumimoji="1" lang="ja-JP" altLang="en-US" sz="1400" dirty="0" smtClean="0"/>
                        <a:t>説明（日本語）</a:t>
                      </a:r>
                      <a:endParaRPr kumimoji="1" lang="ja-JP" altLang="en-US" sz="1400" dirty="0"/>
                    </a:p>
                  </a:txBody>
                  <a:tcPr marL="45720" marR="45720" anchor="ctr"/>
                </a:tc>
                <a:tc>
                  <a:txBody>
                    <a:bodyPr/>
                    <a:lstStyle/>
                    <a:p>
                      <a:pPr algn="ctr"/>
                      <a:r>
                        <a:rPr kumimoji="1" lang="ja-JP" altLang="en-US" sz="1400" dirty="0" smtClean="0"/>
                        <a:t>説明（英語）</a:t>
                      </a:r>
                      <a:endParaRPr kumimoji="1" lang="ja-JP" altLang="en-US" sz="1400" dirty="0"/>
                    </a:p>
                  </a:txBody>
                  <a:tcPr marL="45720" marR="45720" anchor="ctr"/>
                </a:tc>
                <a:tc>
                  <a:txBody>
                    <a:bodyPr/>
                    <a:lstStyle/>
                    <a:p>
                      <a:pPr algn="ctr"/>
                      <a:r>
                        <a:rPr kumimoji="1" lang="ja-JP" altLang="en-US" sz="1400" dirty="0" smtClean="0"/>
                        <a:t>バイト数</a:t>
                      </a:r>
                      <a:endParaRPr kumimoji="1" lang="ja-JP" altLang="en-US" sz="1400" dirty="0"/>
                    </a:p>
                  </a:txBody>
                  <a:tcPr marL="45720" marR="45720" anchor="ctr"/>
                </a:tc>
              </a:tr>
              <a:tr h="304824">
                <a:tc>
                  <a:txBody>
                    <a:bodyPr/>
                    <a:lstStyle/>
                    <a:p>
                      <a:r>
                        <a:rPr kumimoji="1" lang="ja-JP" altLang="en-US" sz="1400" dirty="0" smtClean="0"/>
                        <a:t>シグネチャ</a:t>
                      </a:r>
                      <a:endParaRPr kumimoji="1" lang="ja-JP" altLang="en-US" sz="1400" dirty="0"/>
                    </a:p>
                  </a:txBody>
                  <a:tcPr marL="45720" marR="45720" anchor="ctr"/>
                </a:tc>
                <a:tc>
                  <a:txBody>
                    <a:bodyPr/>
                    <a:lstStyle/>
                    <a:p>
                      <a:r>
                        <a:rPr kumimoji="1" lang="en-US" altLang="ja-JP" sz="1400" dirty="0" smtClean="0">
                          <a:latin typeface="Century Gothic" pitchFamily="34" charset="0"/>
                        </a:rPr>
                        <a:t>local file header signature  (0x04034b50)</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解凍に必要なバージョン</a:t>
                      </a:r>
                      <a:endParaRPr kumimoji="1" lang="ja-JP" altLang="en-US" sz="1400" dirty="0"/>
                    </a:p>
                  </a:txBody>
                  <a:tcPr marL="45720" marR="45720" anchor="ctr"/>
                </a:tc>
                <a:tc>
                  <a:txBody>
                    <a:bodyPr/>
                    <a:lstStyle/>
                    <a:p>
                      <a:r>
                        <a:rPr kumimoji="1" lang="en-US" altLang="ja-JP" sz="1400" dirty="0" smtClean="0">
                          <a:latin typeface="Century Gothic" pitchFamily="34" charset="0"/>
                        </a:rPr>
                        <a:t>version needed to extract</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設定ビット</a:t>
                      </a:r>
                      <a:endParaRPr kumimoji="1" lang="ja-JP" altLang="en-US" sz="1400" dirty="0"/>
                    </a:p>
                  </a:txBody>
                  <a:tcPr marL="45720" marR="45720" anchor="ctr"/>
                </a:tc>
                <a:tc>
                  <a:txBody>
                    <a:bodyPr/>
                    <a:lstStyle/>
                    <a:p>
                      <a:r>
                        <a:rPr kumimoji="1" lang="en-US" altLang="ja-JP" sz="1400" dirty="0" smtClean="0">
                          <a:latin typeface="Century Gothic" pitchFamily="34" charset="0"/>
                        </a:rPr>
                        <a:t>general purpose bit flag</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圧縮形式</a:t>
                      </a:r>
                      <a:endParaRPr kumimoji="1" lang="ja-JP" altLang="en-US" sz="1400" dirty="0"/>
                    </a:p>
                  </a:txBody>
                  <a:tcPr marL="45720" marR="45720" anchor="ctr"/>
                </a:tc>
                <a:tc>
                  <a:txBody>
                    <a:bodyPr/>
                    <a:lstStyle/>
                    <a:p>
                      <a:r>
                        <a:rPr kumimoji="1" lang="en-US" altLang="ja-JP" sz="1400" dirty="0" smtClean="0">
                          <a:latin typeface="Century Gothic" pitchFamily="34" charset="0"/>
                        </a:rPr>
                        <a:t>compression method</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最終変更時刻</a:t>
                      </a:r>
                      <a:endParaRPr kumimoji="1" lang="ja-JP" altLang="en-US" sz="1400" dirty="0"/>
                    </a:p>
                  </a:txBody>
                  <a:tcPr marL="45720" marR="45720" anchor="ctr"/>
                </a:tc>
                <a:tc>
                  <a:txBody>
                    <a:bodyPr/>
                    <a:lstStyle/>
                    <a:p>
                      <a:r>
                        <a:rPr kumimoji="1" lang="en-US" altLang="ja-JP" sz="1400" dirty="0" smtClean="0">
                          <a:latin typeface="Century Gothic" pitchFamily="34" charset="0"/>
                        </a:rPr>
                        <a:t>last mod file time</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最終変更日付</a:t>
                      </a:r>
                    </a:p>
                  </a:txBody>
                  <a:tcPr marL="45720" marR="45720" anchor="ctr"/>
                </a:tc>
                <a:tc>
                  <a:txBody>
                    <a:bodyPr/>
                    <a:lstStyle/>
                    <a:p>
                      <a:r>
                        <a:rPr kumimoji="1" lang="en-US" altLang="ja-JP" sz="1400" dirty="0" smtClean="0">
                          <a:latin typeface="Century Gothic" pitchFamily="34" charset="0"/>
                        </a:rPr>
                        <a:t>last mod file date</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en-US" altLang="ja-JP" sz="1400" dirty="0" smtClean="0"/>
                        <a:t>CRC32</a:t>
                      </a:r>
                      <a:endParaRPr kumimoji="1" lang="ja-JP" altLang="en-US" sz="1400" dirty="0"/>
                    </a:p>
                  </a:txBody>
                  <a:tcPr marL="45720" marR="45720" anchor="ctr"/>
                </a:tc>
                <a:tc>
                  <a:txBody>
                    <a:bodyPr/>
                    <a:lstStyle/>
                    <a:p>
                      <a:r>
                        <a:rPr kumimoji="1" lang="en-US" altLang="ja-JP" sz="1400" dirty="0" smtClean="0">
                          <a:latin typeface="Century Gothic" pitchFamily="34" charset="0"/>
                        </a:rPr>
                        <a:t>crc-32</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圧縮後のサイズ</a:t>
                      </a:r>
                      <a:endParaRPr kumimoji="1" lang="ja-JP" altLang="en-US" sz="1400" dirty="0"/>
                    </a:p>
                  </a:txBody>
                  <a:tcPr marL="45720" marR="45720" anchor="ctr"/>
                </a:tc>
                <a:tc>
                  <a:txBody>
                    <a:bodyPr/>
                    <a:lstStyle/>
                    <a:p>
                      <a:r>
                        <a:rPr kumimoji="1" lang="en-US" altLang="ja-JP" sz="1400" dirty="0" smtClean="0">
                          <a:latin typeface="Century Gothic" pitchFamily="34" charset="0"/>
                        </a:rPr>
                        <a:t>compressed size</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圧縮前のサイズ</a:t>
                      </a:r>
                      <a:endParaRPr kumimoji="1" lang="ja-JP" altLang="en-US" sz="1400" dirty="0"/>
                    </a:p>
                  </a:txBody>
                  <a:tcPr marL="45720" marR="45720" anchor="ctr"/>
                </a:tc>
                <a:tc>
                  <a:txBody>
                    <a:bodyPr/>
                    <a:lstStyle/>
                    <a:p>
                      <a:r>
                        <a:rPr kumimoji="1" lang="en-US" altLang="ja-JP" sz="1400" dirty="0" smtClean="0">
                          <a:latin typeface="Century Gothic" pitchFamily="34" charset="0"/>
                        </a:rPr>
                        <a:t>uncompressed size</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ファイル名サイズ</a:t>
                      </a:r>
                      <a:endParaRPr kumimoji="1" lang="ja-JP" altLang="en-US" sz="1400" dirty="0"/>
                    </a:p>
                  </a:txBody>
                  <a:tcPr marL="45720" marR="45720" anchor="ctr"/>
                </a:tc>
                <a:tc>
                  <a:txBody>
                    <a:bodyPr/>
                    <a:lstStyle/>
                    <a:p>
                      <a:r>
                        <a:rPr kumimoji="1" lang="en-US" altLang="ja-JP" sz="1400" dirty="0" smtClean="0">
                          <a:latin typeface="Century Gothic" pitchFamily="34" charset="0"/>
                        </a:rPr>
                        <a:t>file name length</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拡張領域のサイズ</a:t>
                      </a:r>
                      <a:endParaRPr kumimoji="1" lang="ja-JP" altLang="en-US" sz="1400" dirty="0"/>
                    </a:p>
                  </a:txBody>
                  <a:tcPr marL="45720" marR="45720" anchor="ctr"/>
                </a:tc>
                <a:tc>
                  <a:txBody>
                    <a:bodyPr/>
                    <a:lstStyle/>
                    <a:p>
                      <a:r>
                        <a:rPr kumimoji="1" lang="en-US" altLang="ja-JP" sz="1400" dirty="0" smtClean="0">
                          <a:latin typeface="Century Gothic" pitchFamily="34" charset="0"/>
                        </a:rPr>
                        <a:t>extra field length</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ファイル名（可変）</a:t>
                      </a:r>
                      <a:endParaRPr kumimoji="1" lang="ja-JP" altLang="en-US" sz="1400" dirty="0"/>
                    </a:p>
                  </a:txBody>
                  <a:tcPr marL="45720" marR="45720" anchor="ctr"/>
                </a:tc>
                <a:tc>
                  <a:txBody>
                    <a:bodyPr/>
                    <a:lstStyle/>
                    <a:p>
                      <a:r>
                        <a:rPr kumimoji="1" lang="en-US" altLang="ja-JP" sz="1400" dirty="0" smtClean="0">
                          <a:latin typeface="Century Gothic" pitchFamily="34" charset="0"/>
                        </a:rPr>
                        <a:t>file name (variable size)</a:t>
                      </a:r>
                      <a:endParaRPr kumimoji="1" lang="ja-JP" altLang="en-US" sz="1400" dirty="0">
                        <a:latin typeface="Century Gothic" pitchFamily="34" charset="0"/>
                      </a:endParaRPr>
                    </a:p>
                  </a:txBody>
                  <a:tcPr marL="45720" marR="45720" anchor="ctr"/>
                </a:tc>
                <a:tc>
                  <a:txBody>
                    <a:bodyPr/>
                    <a:lstStyle/>
                    <a:p>
                      <a:pPr algn="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拡張領域（可変）</a:t>
                      </a:r>
                      <a:endParaRPr kumimoji="1" lang="ja-JP" altLang="en-US" sz="1400" dirty="0"/>
                    </a:p>
                  </a:txBody>
                  <a:tcPr marL="45720" marR="45720" anchor="ctr"/>
                </a:tc>
                <a:tc>
                  <a:txBody>
                    <a:bodyPr/>
                    <a:lstStyle/>
                    <a:p>
                      <a:r>
                        <a:rPr kumimoji="1" lang="en-US" altLang="ja-JP" sz="1400" dirty="0" smtClean="0">
                          <a:latin typeface="Century Gothic" pitchFamily="34" charset="0"/>
                        </a:rPr>
                        <a:t>extra field (variable size)</a:t>
                      </a:r>
                      <a:endParaRPr kumimoji="1" lang="ja-JP" altLang="en-US" sz="1400" dirty="0">
                        <a:latin typeface="Century Gothic" pitchFamily="34" charset="0"/>
                      </a:endParaRPr>
                    </a:p>
                  </a:txBody>
                  <a:tcPr marL="45720" marR="45720" anchor="ctr"/>
                </a:tc>
                <a:tc>
                  <a:txBody>
                    <a:bodyPr/>
                    <a:lstStyle/>
                    <a:p>
                      <a:pPr algn="r"/>
                      <a:endParaRPr kumimoji="1" lang="ja-JP" altLang="en-US" sz="1400" dirty="0">
                        <a:latin typeface="Century Gothic" pitchFamily="34" charset="0"/>
                      </a:endParaRPr>
                    </a:p>
                  </a:txBody>
                  <a:tcPr marL="45720" marR="45720" anchor="ct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r>
              <a:rPr kumimoji="1" lang="en-US" altLang="ja-JP" sz="2800" dirty="0" smtClean="0"/>
              <a:t>local file header</a:t>
            </a:r>
            <a:r>
              <a:rPr kumimoji="1" lang="ja-JP" altLang="en-US" sz="2800" dirty="0" smtClean="0"/>
              <a:t>とほぼ同様です</a:t>
            </a:r>
            <a:endParaRPr kumimoji="1" lang="ja-JP" altLang="en-US" sz="2800" dirty="0"/>
          </a:p>
        </p:txBody>
      </p:sp>
      <p:graphicFrame>
        <p:nvGraphicFramePr>
          <p:cNvPr id="7" name="表 6"/>
          <p:cNvGraphicFramePr>
            <a:graphicFrameLocks noGrp="1"/>
          </p:cNvGraphicFramePr>
          <p:nvPr/>
        </p:nvGraphicFramePr>
        <p:xfrm>
          <a:off x="785786" y="1519224"/>
          <a:ext cx="7643866" cy="3676605"/>
        </p:xfrm>
        <a:graphic>
          <a:graphicData uri="http://schemas.openxmlformats.org/drawingml/2006/table">
            <a:tbl>
              <a:tblPr firstRow="1" bandRow="1">
                <a:tableStyleId>{073A0DAA-6AF3-43AB-8588-CEC1D06C72B9}</a:tableStyleId>
              </a:tblPr>
              <a:tblGrid>
                <a:gridCol w="2714644"/>
                <a:gridCol w="4000528"/>
                <a:gridCol w="928694"/>
              </a:tblGrid>
              <a:tr h="259299">
                <a:tc>
                  <a:txBody>
                    <a:bodyPr/>
                    <a:lstStyle/>
                    <a:p>
                      <a:pPr algn="ctr"/>
                      <a:r>
                        <a:rPr kumimoji="1" lang="ja-JP" altLang="en-US" sz="1400" dirty="0" smtClean="0"/>
                        <a:t>説明（日本語）</a:t>
                      </a:r>
                      <a:endParaRPr kumimoji="1" lang="ja-JP" altLang="en-US" sz="1400" dirty="0"/>
                    </a:p>
                  </a:txBody>
                  <a:tcPr marL="45720" marR="45720" anchor="ctr"/>
                </a:tc>
                <a:tc>
                  <a:txBody>
                    <a:bodyPr/>
                    <a:lstStyle/>
                    <a:p>
                      <a:pPr algn="ctr"/>
                      <a:r>
                        <a:rPr kumimoji="1" lang="ja-JP" altLang="en-US" sz="1400" dirty="0" smtClean="0"/>
                        <a:t>説明（英語）</a:t>
                      </a:r>
                      <a:endParaRPr kumimoji="1" lang="ja-JP" altLang="en-US" sz="1400" dirty="0"/>
                    </a:p>
                  </a:txBody>
                  <a:tcPr marL="45720" marR="45720" anchor="ctr"/>
                </a:tc>
                <a:tc>
                  <a:txBody>
                    <a:bodyPr/>
                    <a:lstStyle/>
                    <a:p>
                      <a:pPr algn="ctr"/>
                      <a:r>
                        <a:rPr kumimoji="1" lang="ja-JP" altLang="en-US" sz="1400" dirty="0" smtClean="0"/>
                        <a:t>バイト数</a:t>
                      </a:r>
                      <a:endParaRPr kumimoji="1" lang="ja-JP" altLang="en-US" sz="1400" dirty="0"/>
                    </a:p>
                  </a:txBody>
                  <a:tcPr marL="45720" marR="45720" anchor="ctr"/>
                </a:tc>
              </a:tr>
              <a:tr h="259299">
                <a:tc>
                  <a:txBody>
                    <a:bodyPr/>
                    <a:lstStyle/>
                    <a:p>
                      <a:r>
                        <a:rPr kumimoji="1" lang="ja-JP" altLang="en-US" sz="1400" dirty="0" smtClean="0"/>
                        <a:t>シグネチャ</a:t>
                      </a:r>
                      <a:endParaRPr kumimoji="1" lang="ja-JP" altLang="en-US" sz="1400" dirty="0"/>
                    </a:p>
                  </a:txBody>
                  <a:tcPr marL="45720" marR="45720" anchor="ctr"/>
                </a:tc>
                <a:tc>
                  <a:txBody>
                    <a:bodyPr/>
                    <a:lstStyle/>
                    <a:p>
                      <a:r>
                        <a:rPr kumimoji="1" lang="en-US" altLang="ja-JP" sz="1400" dirty="0" smtClean="0">
                          <a:latin typeface="Century Gothic" pitchFamily="34" charset="0"/>
                        </a:rPr>
                        <a:t>central file header signature  (0x02014b50)</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259299">
                <a:tc>
                  <a:txBody>
                    <a:bodyPr/>
                    <a:lstStyle/>
                    <a:p>
                      <a:r>
                        <a:rPr kumimoji="1" lang="ja-JP" altLang="en-US" sz="1400" dirty="0" smtClean="0"/>
                        <a:t>作成されたバージョン</a:t>
                      </a:r>
                      <a:endParaRPr kumimoji="1" lang="ja-JP" altLang="en-US" sz="1400" dirty="0"/>
                    </a:p>
                  </a:txBody>
                  <a:tcPr marL="45720" marR="45720" anchor="ctr"/>
                </a:tc>
                <a:tc>
                  <a:txBody>
                    <a:bodyPr/>
                    <a:lstStyle/>
                    <a:p>
                      <a:r>
                        <a:rPr kumimoji="1" lang="en-US" altLang="ja-JP" sz="1400" dirty="0" smtClean="0">
                          <a:latin typeface="Century Gothic" pitchFamily="34" charset="0"/>
                        </a:rPr>
                        <a:t>version made by</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259299">
                <a:tc gridSpan="3">
                  <a:txBody>
                    <a:bodyPr/>
                    <a:lstStyle/>
                    <a:p>
                      <a:pPr algn="ctr"/>
                      <a:r>
                        <a:rPr kumimoji="1" lang="ja-JP" altLang="en-US" sz="1400" dirty="0" smtClean="0"/>
                        <a:t>解凍に必要なバージョン～拡張領域のサイズは</a:t>
                      </a:r>
                      <a:r>
                        <a:rPr kumimoji="1" lang="en-US" altLang="ja-JP" sz="1400" dirty="0" smtClean="0"/>
                        <a:t>local file header</a:t>
                      </a:r>
                      <a:r>
                        <a:rPr kumimoji="1" lang="ja-JP" altLang="en-US" sz="1400" dirty="0" smtClean="0"/>
                        <a:t>と同じ</a:t>
                      </a:r>
                      <a:endParaRPr kumimoji="1" lang="ja-JP" altLang="en-US" sz="1400" dirty="0"/>
                    </a:p>
                  </a:txBody>
                  <a:tcPr marL="45720" marR="45720" anchor="ctr"/>
                </a:tc>
                <a:tc hMerge="1">
                  <a:txBody>
                    <a:bodyPr/>
                    <a:lstStyle/>
                    <a:p>
                      <a:endParaRPr kumimoji="1" lang="ja-JP" altLang="en-US" sz="1400" dirty="0">
                        <a:latin typeface="Century Gothic" pitchFamily="34" charset="0"/>
                      </a:endParaRPr>
                    </a:p>
                  </a:txBody>
                  <a:tcPr marL="45720" marR="45720"/>
                </a:tc>
                <a:tc hMerge="1">
                  <a:txBody>
                    <a:bodyPr/>
                    <a:lstStyle/>
                    <a:p>
                      <a:endParaRPr kumimoji="1" lang="ja-JP" altLang="en-US"/>
                    </a:p>
                  </a:txBody>
                  <a:tcPr/>
                </a:tc>
              </a:tr>
              <a:tr h="259299">
                <a:tc>
                  <a:txBody>
                    <a:bodyPr/>
                    <a:lstStyle/>
                    <a:p>
                      <a:r>
                        <a:rPr kumimoji="1" lang="ja-JP" altLang="en-US" sz="1400" dirty="0" smtClean="0"/>
                        <a:t>コメントのサイズ</a:t>
                      </a:r>
                      <a:endParaRPr kumimoji="1" lang="ja-JP" altLang="en-US" sz="1400" dirty="0"/>
                    </a:p>
                  </a:txBody>
                  <a:tcPr marL="45720" marR="45720" anchor="ctr"/>
                </a:tc>
                <a:tc>
                  <a:txBody>
                    <a:bodyPr/>
                    <a:lstStyle/>
                    <a:p>
                      <a:r>
                        <a:rPr kumimoji="1" lang="en-US" altLang="ja-JP" sz="1400" dirty="0" smtClean="0">
                          <a:latin typeface="Century Gothic" pitchFamily="34" charset="0"/>
                        </a:rPr>
                        <a:t>file comment length</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259299">
                <a:tc>
                  <a:txBody>
                    <a:bodyPr/>
                    <a:lstStyle/>
                    <a:p>
                      <a:r>
                        <a:rPr kumimoji="1" lang="ja-JP" altLang="en-US" sz="1400" dirty="0" smtClean="0"/>
                        <a:t>開始ディスク番号</a:t>
                      </a:r>
                      <a:endParaRPr kumimoji="1" lang="ja-JP" altLang="en-US" sz="1400" dirty="0"/>
                    </a:p>
                  </a:txBody>
                  <a:tcPr marL="45720" marR="45720" anchor="ctr"/>
                </a:tc>
                <a:tc>
                  <a:txBody>
                    <a:bodyPr/>
                    <a:lstStyle/>
                    <a:p>
                      <a:r>
                        <a:rPr kumimoji="1" lang="en-US" altLang="ja-JP" sz="1400" dirty="0" smtClean="0">
                          <a:latin typeface="Century Gothic" pitchFamily="34" charset="0"/>
                        </a:rPr>
                        <a:t>disk number start</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259299">
                <a:tc>
                  <a:txBody>
                    <a:bodyPr/>
                    <a:lstStyle/>
                    <a:p>
                      <a:r>
                        <a:rPr kumimoji="1" lang="ja-JP" altLang="en-US" sz="1400" dirty="0" smtClean="0"/>
                        <a:t>内部ファイル属性</a:t>
                      </a:r>
                      <a:endParaRPr kumimoji="1" lang="ja-JP" altLang="en-US" sz="1400" dirty="0"/>
                    </a:p>
                  </a:txBody>
                  <a:tcPr marL="45720" marR="45720" anchor="ctr"/>
                </a:tc>
                <a:tc>
                  <a:txBody>
                    <a:bodyPr/>
                    <a:lstStyle/>
                    <a:p>
                      <a:r>
                        <a:rPr kumimoji="1" lang="en-US" altLang="ja-JP" sz="1400" dirty="0" smtClean="0">
                          <a:latin typeface="Century Gothic" pitchFamily="34" charset="0"/>
                        </a:rPr>
                        <a:t>internal file attributes</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2592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外部ファイル属性</a:t>
                      </a:r>
                    </a:p>
                  </a:txBody>
                  <a:tcPr marL="45720" marR="45720" anchor="ctr"/>
                </a:tc>
                <a:tc>
                  <a:txBody>
                    <a:bodyPr/>
                    <a:lstStyle/>
                    <a:p>
                      <a:r>
                        <a:rPr kumimoji="1" lang="en-US" altLang="ja-JP" sz="1400" dirty="0" smtClean="0">
                          <a:latin typeface="Century Gothic" pitchFamily="34" charset="0"/>
                        </a:rPr>
                        <a:t>external file attributes</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259299">
                <a:tc>
                  <a:txBody>
                    <a:bodyPr/>
                    <a:lstStyle/>
                    <a:p>
                      <a:r>
                        <a:rPr kumimoji="1" lang="ja-JP" altLang="en-US" sz="1400" dirty="0" smtClean="0"/>
                        <a:t>ローカルヘッダの位置</a:t>
                      </a:r>
                      <a:endParaRPr kumimoji="1" lang="ja-JP" altLang="en-US" sz="1400" dirty="0"/>
                    </a:p>
                  </a:txBody>
                  <a:tcPr marL="45720" marR="45720" anchor="ctr"/>
                </a:tc>
                <a:tc>
                  <a:txBody>
                    <a:bodyPr/>
                    <a:lstStyle/>
                    <a:p>
                      <a:r>
                        <a:rPr kumimoji="1" lang="en-US" altLang="ja-JP" sz="1400" dirty="0" smtClean="0">
                          <a:latin typeface="Century Gothic" pitchFamily="34" charset="0"/>
                        </a:rPr>
                        <a:t>relative offset of local header</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11135">
                <a:tc>
                  <a:txBody>
                    <a:bodyPr/>
                    <a:lstStyle/>
                    <a:p>
                      <a:r>
                        <a:rPr kumimoji="1" lang="ja-JP" altLang="en-US" sz="1400" dirty="0" smtClean="0"/>
                        <a:t>ファイル名（可変）</a:t>
                      </a:r>
                      <a:endParaRPr kumimoji="1" lang="ja-JP" altLang="en-US" sz="1400" dirty="0"/>
                    </a:p>
                  </a:txBody>
                  <a:tcPr marL="45720" marR="45720" anchor="ctr"/>
                </a:tc>
                <a:tc>
                  <a:txBody>
                    <a:bodyPr/>
                    <a:lstStyle/>
                    <a:p>
                      <a:r>
                        <a:rPr kumimoji="1" lang="en-US" altLang="ja-JP" sz="1400" dirty="0" smtClean="0">
                          <a:latin typeface="Century Gothic" pitchFamily="34" charset="0"/>
                        </a:rPr>
                        <a:t>file name (variable size)</a:t>
                      </a:r>
                      <a:endParaRPr kumimoji="1" lang="ja-JP" altLang="en-US" sz="1400" dirty="0">
                        <a:latin typeface="Century Gothic" pitchFamily="34" charset="0"/>
                      </a:endParaRPr>
                    </a:p>
                  </a:txBody>
                  <a:tcPr marL="45720" marR="45720" anchor="ctr"/>
                </a:tc>
                <a:tc>
                  <a:txBody>
                    <a:bodyPr/>
                    <a:lstStyle/>
                    <a:p>
                      <a:endParaRPr kumimoji="1" lang="ja-JP" altLang="en-US" sz="1400" dirty="0">
                        <a:latin typeface="Century Gothic" pitchFamily="34" charset="0"/>
                      </a:endParaRPr>
                    </a:p>
                  </a:txBody>
                  <a:tcPr marL="45720" marR="45720" anchor="ctr"/>
                </a:tc>
              </a:tr>
              <a:tr h="311135">
                <a:tc>
                  <a:txBody>
                    <a:bodyPr/>
                    <a:lstStyle/>
                    <a:p>
                      <a:r>
                        <a:rPr kumimoji="1" lang="zh-TW" altLang="en-US" sz="1400" dirty="0" smtClean="0"/>
                        <a:t>拡張領域（可変）</a:t>
                      </a:r>
                      <a:endParaRPr kumimoji="1" lang="ja-JP" altLang="en-US" sz="1400" dirty="0"/>
                    </a:p>
                  </a:txBody>
                  <a:tcPr marL="45720" marR="45720" anchor="ctr"/>
                </a:tc>
                <a:tc>
                  <a:txBody>
                    <a:bodyPr/>
                    <a:lstStyle/>
                    <a:p>
                      <a:r>
                        <a:rPr kumimoji="1" lang="en-US" altLang="ja-JP" sz="1400" dirty="0" smtClean="0">
                          <a:latin typeface="Century Gothic" pitchFamily="34" charset="0"/>
                        </a:rPr>
                        <a:t>extra field (variable size)</a:t>
                      </a:r>
                      <a:endParaRPr kumimoji="1" lang="ja-JP" altLang="en-US" sz="1400" dirty="0">
                        <a:latin typeface="Century Gothic" pitchFamily="34" charset="0"/>
                      </a:endParaRPr>
                    </a:p>
                  </a:txBody>
                  <a:tcPr marL="45720" marR="45720" anchor="ctr"/>
                </a:tc>
                <a:tc>
                  <a:txBody>
                    <a:bodyPr/>
                    <a:lstStyle/>
                    <a:p>
                      <a:endParaRPr kumimoji="1" lang="ja-JP" altLang="en-US" sz="1400" dirty="0">
                        <a:latin typeface="Century Gothic" pitchFamily="34" charset="0"/>
                      </a:endParaRPr>
                    </a:p>
                  </a:txBody>
                  <a:tcPr marL="45720" marR="45720" anchor="ctr"/>
                </a:tc>
              </a:tr>
              <a:tr h="311135">
                <a:tc>
                  <a:txBody>
                    <a:bodyPr/>
                    <a:lstStyle/>
                    <a:p>
                      <a:r>
                        <a:rPr kumimoji="1" lang="ja-JP" altLang="en-US" sz="1400" dirty="0" smtClean="0"/>
                        <a:t>ファイルコメント（可変）</a:t>
                      </a:r>
                      <a:endParaRPr kumimoji="1" lang="ja-JP" altLang="en-US" sz="1400" dirty="0"/>
                    </a:p>
                  </a:txBody>
                  <a:tcPr marL="45720" marR="45720" anchor="ctr"/>
                </a:tc>
                <a:tc>
                  <a:txBody>
                    <a:bodyPr/>
                    <a:lstStyle/>
                    <a:p>
                      <a:r>
                        <a:rPr kumimoji="1" lang="en-US" altLang="ja-JP" sz="1400" dirty="0" smtClean="0">
                          <a:latin typeface="Century Gothic" pitchFamily="34" charset="0"/>
                        </a:rPr>
                        <a:t>file comment (variable size)</a:t>
                      </a:r>
                      <a:endParaRPr kumimoji="1" lang="ja-JP" altLang="en-US" sz="1400" dirty="0">
                        <a:latin typeface="Century Gothic" pitchFamily="34" charset="0"/>
                      </a:endParaRPr>
                    </a:p>
                  </a:txBody>
                  <a:tcPr marL="45720" marR="45720" anchor="ctr"/>
                </a:tc>
                <a:tc>
                  <a:txBody>
                    <a:bodyPr/>
                    <a:lstStyle/>
                    <a:p>
                      <a:endParaRPr kumimoji="1" lang="ja-JP" altLang="en-US" sz="1400" dirty="0">
                        <a:latin typeface="Century Gothic" pitchFamily="34" charset="0"/>
                      </a:endParaRPr>
                    </a:p>
                  </a:txBody>
                  <a:tcPr marL="45720" marR="45720" anchor="ctr"/>
                </a:tc>
              </a:tr>
            </a:tbl>
          </a:graphicData>
        </a:graphic>
      </p:graphicFrame>
      <p:sp>
        <p:nvSpPr>
          <p:cNvPr id="2" name="タイトル 1"/>
          <p:cNvSpPr>
            <a:spLocks noGrp="1"/>
          </p:cNvSpPr>
          <p:nvPr>
            <p:ph type="title"/>
          </p:nvPr>
        </p:nvSpPr>
        <p:spPr/>
        <p:txBody>
          <a:bodyPr/>
          <a:lstStyle/>
          <a:p>
            <a:r>
              <a:rPr kumimoji="1" lang="en-US" altLang="ja-JP" dirty="0" smtClean="0"/>
              <a:t>central directory</a:t>
            </a:r>
            <a:endParaRPr kumimoji="1" lang="ja-JP" alt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7200" y="274639"/>
            <a:ext cx="8229600" cy="706437"/>
          </a:xfrm>
        </p:spPr>
        <p:txBody>
          <a:bodyPr/>
          <a:lstStyle/>
          <a:p>
            <a:r>
              <a:rPr lang="ja-JP" altLang="en-US" dirty="0" smtClean="0">
                <a:latin typeface="メイリオ" pitchFamily="50" charset="-128"/>
                <a:ea typeface="メイリオ" pitchFamily="50" charset="-128"/>
              </a:rPr>
              <a:t>アジェンダ</a:t>
            </a:r>
            <a:endParaRPr lang="en-US" altLang="ja-JP" dirty="0" smtClean="0">
              <a:latin typeface="メイリオ" pitchFamily="50" charset="-128"/>
              <a:ea typeface="メイリオ" pitchFamily="50" charset="-128"/>
            </a:endParaRPr>
          </a:p>
        </p:txBody>
      </p:sp>
      <p:sp>
        <p:nvSpPr>
          <p:cNvPr id="7" name="テキスト プレースホルダ 2"/>
          <p:cNvSpPr>
            <a:spLocks noGrp="1"/>
          </p:cNvSpPr>
          <p:nvPr>
            <p:ph type="body" idx="1"/>
          </p:nvPr>
        </p:nvSpPr>
        <p:spPr>
          <a:xfrm>
            <a:off x="457200" y="1000108"/>
            <a:ext cx="8229600" cy="5073650"/>
          </a:xfrm>
        </p:spPr>
        <p:txBody>
          <a:bodyPr/>
          <a:lstStyle/>
          <a:p>
            <a:pPr lvl="1">
              <a:lnSpc>
                <a:spcPct val="150000"/>
              </a:lnSpc>
              <a:buFont typeface="Arial" pitchFamily="34" charset="0"/>
              <a:buChar char="•"/>
            </a:pPr>
            <a:r>
              <a:rPr lang="ja-JP" altLang="en-US" dirty="0" smtClean="0">
                <a:latin typeface="メイリオ" pitchFamily="50" charset="-128"/>
                <a:ea typeface="メイリオ" pitchFamily="50" charset="-128"/>
              </a:rPr>
              <a:t>自己紹介</a:t>
            </a:r>
            <a:endParaRPr lang="en-US" altLang="ja-JP" dirty="0" smtClean="0">
              <a:latin typeface="メイリオ" pitchFamily="50" charset="-128"/>
              <a:ea typeface="メイリオ" pitchFamily="50" charset="-128"/>
            </a:endParaRPr>
          </a:p>
          <a:p>
            <a:pPr lvl="1">
              <a:lnSpc>
                <a:spcPct val="150000"/>
              </a:lnSpc>
              <a:buFont typeface="Arial" pitchFamily="34" charset="0"/>
              <a:buChar char="•"/>
            </a:pPr>
            <a:r>
              <a:rPr lang="ja-JP" altLang="en-US" dirty="0" smtClean="0">
                <a:latin typeface="メイリオ" pitchFamily="50" charset="-128"/>
                <a:ea typeface="メイリオ" pitchFamily="50" charset="-128"/>
              </a:rPr>
              <a:t>きっかけ</a:t>
            </a:r>
            <a:endParaRPr lang="en-US" altLang="ja-JP" dirty="0" smtClean="0">
              <a:latin typeface="メイリオ" pitchFamily="50" charset="-128"/>
              <a:ea typeface="メイリオ" pitchFamily="50" charset="-128"/>
            </a:endParaRPr>
          </a:p>
          <a:p>
            <a:pPr lvl="1">
              <a:lnSpc>
                <a:spcPct val="150000"/>
              </a:lnSpc>
              <a:buFont typeface="Arial" pitchFamily="34" charset="0"/>
              <a:buChar char="•"/>
            </a:pPr>
            <a:r>
              <a:rPr lang="en-US" altLang="ja-JP" dirty="0" smtClean="0">
                <a:latin typeface="メイリオ" pitchFamily="50" charset="-128"/>
                <a:ea typeface="メイリオ" pitchFamily="50" charset="-128"/>
              </a:rPr>
              <a:t>tar</a:t>
            </a:r>
            <a:r>
              <a:rPr lang="ja-JP" altLang="en-US" dirty="0" smtClean="0">
                <a:latin typeface="メイリオ" pitchFamily="50" charset="-128"/>
                <a:ea typeface="メイリオ" pitchFamily="50" charset="-128"/>
              </a:rPr>
              <a:t>形式のフォーマット解説</a:t>
            </a:r>
            <a:endParaRPr lang="en-US" altLang="ja-JP" dirty="0" smtClean="0">
              <a:latin typeface="メイリオ" pitchFamily="50" charset="-128"/>
              <a:ea typeface="メイリオ" pitchFamily="50" charset="-128"/>
            </a:endParaRPr>
          </a:p>
          <a:p>
            <a:pPr lvl="1">
              <a:lnSpc>
                <a:spcPct val="150000"/>
              </a:lnSpc>
              <a:buFont typeface="Arial" pitchFamily="34" charset="0"/>
              <a:buChar char="•"/>
            </a:pP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形式のフォーマット解説</a:t>
            </a:r>
            <a:endParaRPr lang="en-US" altLang="ja-JP" dirty="0" smtClean="0">
              <a:latin typeface="メイリオ" pitchFamily="50" charset="-128"/>
              <a:ea typeface="メイリオ" pitchFamily="50" charset="-128"/>
            </a:endParaRPr>
          </a:p>
          <a:p>
            <a:pPr lvl="1">
              <a:lnSpc>
                <a:spcPct val="150000"/>
              </a:lnSpc>
              <a:buFont typeface="Arial" pitchFamily="34" charset="0"/>
              <a:buChar char="•"/>
            </a:pPr>
            <a:r>
              <a:rPr lang="ja-JP" altLang="en-US" dirty="0" smtClean="0">
                <a:latin typeface="メイリオ" pitchFamily="50" charset="-128"/>
                <a:ea typeface="メイリオ" pitchFamily="50" charset="-128"/>
              </a:rPr>
              <a:t>実際に圧縮ファイルを作ってみるデモ</a:t>
            </a:r>
            <a:endParaRPr lang="en-US" altLang="ja-JP" dirty="0" smtClean="0">
              <a:latin typeface="メイリオ" pitchFamily="50" charset="-128"/>
              <a:ea typeface="メイリオ" pitchFamily="50" charset="-128"/>
            </a:endParaRPr>
          </a:p>
          <a:p>
            <a:pPr lvl="1">
              <a:lnSpc>
                <a:spcPct val="150000"/>
              </a:lnSpc>
              <a:buFont typeface="Arial" pitchFamily="34" charset="0"/>
              <a:buChar char="•"/>
            </a:pPr>
            <a:r>
              <a:rPr lang="ja-JP" altLang="en-US" dirty="0" smtClean="0">
                <a:latin typeface="メイリオ" pitchFamily="50" charset="-128"/>
                <a:ea typeface="メイリオ" pitchFamily="50" charset="-128"/>
              </a:rPr>
              <a:t>まとめ</a:t>
            </a:r>
            <a:endParaRPr lang="en-US" altLang="ja-JP" dirty="0" smtClean="0">
              <a:latin typeface="メイリオ" pitchFamily="50" charset="-128"/>
              <a:ea typeface="メイリオ" pitchFamily="50" charset="-12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end of central directory record</a:t>
            </a:r>
            <a:endParaRPr kumimoji="1" lang="ja-JP" altLang="en-US" dirty="0"/>
          </a:p>
        </p:txBody>
      </p:sp>
      <p:sp>
        <p:nvSpPr>
          <p:cNvPr id="3" name="テキスト プレースホルダ 2"/>
          <p:cNvSpPr>
            <a:spLocks noGrp="1"/>
          </p:cNvSpPr>
          <p:nvPr>
            <p:ph type="body" idx="1"/>
          </p:nvPr>
        </p:nvSpPr>
        <p:spPr/>
        <p:txBody>
          <a:bodyPr/>
          <a:lstStyle/>
          <a:p>
            <a:r>
              <a:rPr lang="en-US" altLang="ja-JP" sz="2800" dirty="0" smtClean="0"/>
              <a:t>central directory</a:t>
            </a:r>
            <a:r>
              <a:rPr lang="ja-JP" altLang="en-US" sz="2800" dirty="0" smtClean="0"/>
              <a:t>の終端をあらわします</a:t>
            </a:r>
            <a:endParaRPr kumimoji="1" lang="ja-JP" altLang="en-US" sz="2800" dirty="0"/>
          </a:p>
        </p:txBody>
      </p:sp>
      <p:graphicFrame>
        <p:nvGraphicFramePr>
          <p:cNvPr id="4" name="表 3"/>
          <p:cNvGraphicFramePr>
            <a:graphicFrameLocks noGrp="1"/>
          </p:cNvGraphicFramePr>
          <p:nvPr/>
        </p:nvGraphicFramePr>
        <p:xfrm>
          <a:off x="785786" y="1519224"/>
          <a:ext cx="7643866" cy="3993000"/>
        </p:xfrm>
        <a:graphic>
          <a:graphicData uri="http://schemas.openxmlformats.org/drawingml/2006/table">
            <a:tbl>
              <a:tblPr firstRow="1" bandRow="1">
                <a:tableStyleId>{073A0DAA-6AF3-43AB-8588-CEC1D06C72B9}</a:tableStyleId>
              </a:tblPr>
              <a:tblGrid>
                <a:gridCol w="2714644"/>
                <a:gridCol w="4000528"/>
                <a:gridCol w="928694"/>
              </a:tblGrid>
              <a:tr h="304824">
                <a:tc>
                  <a:txBody>
                    <a:bodyPr/>
                    <a:lstStyle/>
                    <a:p>
                      <a:pPr algn="ctr"/>
                      <a:r>
                        <a:rPr kumimoji="1" lang="ja-JP" altLang="en-US" sz="1400" dirty="0" smtClean="0"/>
                        <a:t>説明（日本語）</a:t>
                      </a:r>
                      <a:endParaRPr kumimoji="1" lang="ja-JP" altLang="en-US" sz="1400" dirty="0"/>
                    </a:p>
                  </a:txBody>
                  <a:tcPr marL="45720" marR="45720" anchor="ctr"/>
                </a:tc>
                <a:tc>
                  <a:txBody>
                    <a:bodyPr/>
                    <a:lstStyle/>
                    <a:p>
                      <a:pPr algn="ctr"/>
                      <a:r>
                        <a:rPr kumimoji="1" lang="ja-JP" altLang="en-US" sz="1400" dirty="0" smtClean="0"/>
                        <a:t>説明（英語）</a:t>
                      </a:r>
                      <a:endParaRPr kumimoji="1" lang="ja-JP" altLang="en-US" sz="1400" dirty="0"/>
                    </a:p>
                  </a:txBody>
                  <a:tcPr marL="45720" marR="45720" anchor="ctr"/>
                </a:tc>
                <a:tc>
                  <a:txBody>
                    <a:bodyPr/>
                    <a:lstStyle/>
                    <a:p>
                      <a:pPr algn="ctr"/>
                      <a:r>
                        <a:rPr kumimoji="1" lang="ja-JP" altLang="en-US" sz="1400" dirty="0" smtClean="0"/>
                        <a:t>バイト数</a:t>
                      </a:r>
                      <a:endParaRPr kumimoji="1" lang="ja-JP" altLang="en-US" sz="1400" dirty="0"/>
                    </a:p>
                  </a:txBody>
                  <a:tcPr marL="45720" marR="45720" anchor="ctr"/>
                </a:tc>
              </a:tr>
              <a:tr h="304824">
                <a:tc>
                  <a:txBody>
                    <a:bodyPr/>
                    <a:lstStyle/>
                    <a:p>
                      <a:r>
                        <a:rPr kumimoji="1" lang="ja-JP" altLang="en-US" sz="1400" dirty="0" smtClean="0"/>
                        <a:t>シグネチャ</a:t>
                      </a:r>
                      <a:endParaRPr kumimoji="1" lang="ja-JP" altLang="en-US" sz="1400" dirty="0"/>
                    </a:p>
                  </a:txBody>
                  <a:tcPr marL="45720" marR="45720" anchor="ctr"/>
                </a:tc>
                <a:tc>
                  <a:txBody>
                    <a:bodyPr/>
                    <a:lstStyle/>
                    <a:p>
                      <a:r>
                        <a:rPr kumimoji="1" lang="en-US" altLang="ja-JP" sz="1400" dirty="0" smtClean="0">
                          <a:latin typeface="Century Gothic" pitchFamily="34" charset="0"/>
                        </a:rPr>
                        <a:t>end of central dir signature (0x06054b50)</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ディスク番号</a:t>
                      </a:r>
                      <a:endParaRPr kumimoji="1" lang="ja-JP" altLang="en-US" sz="1400" dirty="0"/>
                    </a:p>
                  </a:txBody>
                  <a:tcPr marL="45720" marR="45720" anchor="ctr"/>
                </a:tc>
                <a:tc>
                  <a:txBody>
                    <a:bodyPr/>
                    <a:lstStyle/>
                    <a:p>
                      <a:r>
                        <a:rPr kumimoji="1" lang="en-US" altLang="ja-JP" sz="1400" dirty="0" smtClean="0">
                          <a:latin typeface="Century Gothic" pitchFamily="34" charset="0"/>
                        </a:rPr>
                        <a:t>number of this disk</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詳細不明</a:t>
                      </a:r>
                      <a:endParaRPr kumimoji="1" lang="ja-JP" altLang="en-US" sz="1400" dirty="0"/>
                    </a:p>
                  </a:txBody>
                  <a:tcPr marL="45720" marR="45720" anchor="ctr"/>
                </a:tc>
                <a:tc>
                  <a:txBody>
                    <a:bodyPr/>
                    <a:lstStyle/>
                    <a:p>
                      <a:r>
                        <a:rPr kumimoji="1" lang="en-US" altLang="ja-JP" sz="1200" dirty="0" smtClean="0">
                          <a:latin typeface="Century Gothic" pitchFamily="34" charset="0"/>
                        </a:rPr>
                        <a:t>number of the disk with the start of the central directory</a:t>
                      </a:r>
                      <a:endParaRPr kumimoji="1" lang="ja-JP" altLang="en-US" sz="12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ディスク内のセントラルディレクトリのエントリ数</a:t>
                      </a:r>
                    </a:p>
                  </a:txBody>
                  <a:tcPr marL="45720" marR="45720" anchor="ctr"/>
                </a:tc>
                <a:tc>
                  <a:txBody>
                    <a:bodyPr/>
                    <a:lstStyle/>
                    <a:p>
                      <a:r>
                        <a:rPr kumimoji="1" lang="en-US" altLang="ja-JP" sz="1200" dirty="0" smtClean="0">
                          <a:latin typeface="Century Gothic" pitchFamily="34" charset="0"/>
                        </a:rPr>
                        <a:t>total number of entries in the central directory on this disk</a:t>
                      </a:r>
                      <a:endParaRPr kumimoji="1" lang="ja-JP" altLang="en-US" sz="12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セントラルディレクトリ内のエントリ数</a:t>
                      </a:r>
                      <a:endParaRPr kumimoji="1" lang="ja-JP" altLang="en-US" sz="1400" dirty="0"/>
                    </a:p>
                  </a:txBody>
                  <a:tcPr marL="45720" marR="45720" anchor="ctr"/>
                </a:tc>
                <a:tc>
                  <a:txBody>
                    <a:bodyPr/>
                    <a:lstStyle/>
                    <a:p>
                      <a:r>
                        <a:rPr kumimoji="1" lang="en-US" altLang="ja-JP" sz="1200" dirty="0" smtClean="0">
                          <a:latin typeface="Century Gothic" pitchFamily="34" charset="0"/>
                        </a:rPr>
                        <a:t>total number of entries in the central directory</a:t>
                      </a:r>
                      <a:endParaRPr kumimoji="1" lang="ja-JP" altLang="en-US" sz="12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セントラルディレクトリのサイズ</a:t>
                      </a:r>
                    </a:p>
                  </a:txBody>
                  <a:tcPr marL="45720" marR="45720" anchor="ctr"/>
                </a:tc>
                <a:tc>
                  <a:txBody>
                    <a:bodyPr/>
                    <a:lstStyle/>
                    <a:p>
                      <a:r>
                        <a:rPr kumimoji="1" lang="en-US" altLang="ja-JP" sz="1200" dirty="0" smtClean="0">
                          <a:latin typeface="Century Gothic" pitchFamily="34" charset="0"/>
                        </a:rPr>
                        <a:t>size of the central directory</a:t>
                      </a:r>
                      <a:endParaRPr kumimoji="1" lang="ja-JP" altLang="en-US" sz="12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ja-JP" altLang="en-US" sz="1400" dirty="0" smtClean="0"/>
                        <a:t>詳細不明</a:t>
                      </a:r>
                      <a:endParaRPr kumimoji="1" lang="ja-JP" altLang="en-US" sz="1400" dirty="0"/>
                    </a:p>
                  </a:txBody>
                  <a:tcPr marL="45720" marR="45720" anchor="ctr"/>
                </a:tc>
                <a:tc>
                  <a:txBody>
                    <a:bodyPr/>
                    <a:lstStyle/>
                    <a:p>
                      <a:r>
                        <a:rPr kumimoji="1" lang="en-US" altLang="ja-JP" sz="1200" dirty="0" smtClean="0">
                          <a:latin typeface="Century Gothic" pitchFamily="34" charset="0"/>
                        </a:rPr>
                        <a:t>offset of start of central directory with respect to the starting disk number</a:t>
                      </a:r>
                      <a:endParaRPr kumimoji="1" lang="ja-JP" altLang="en-US" sz="12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tc>
              </a:tr>
              <a:tr h="304824">
                <a:tc>
                  <a:txBody>
                    <a:bodyPr/>
                    <a:lstStyle/>
                    <a:p>
                      <a:r>
                        <a:rPr kumimoji="1" lang="en-US" altLang="ja-JP" sz="1400" dirty="0" smtClean="0"/>
                        <a:t>ZIP</a:t>
                      </a:r>
                      <a:r>
                        <a:rPr kumimoji="1" lang="ja-JP" altLang="en-US" sz="1400" dirty="0" smtClean="0"/>
                        <a:t>ファイルのコメントサイズ</a:t>
                      </a:r>
                      <a:endParaRPr kumimoji="1" lang="ja-JP" altLang="en-US" sz="1400" dirty="0"/>
                    </a:p>
                  </a:txBody>
                  <a:tcPr marL="45720" marR="45720" anchor="ctr"/>
                </a:tc>
                <a:tc>
                  <a:txBody>
                    <a:bodyPr/>
                    <a:lstStyle/>
                    <a:p>
                      <a:r>
                        <a:rPr kumimoji="1" lang="en-US" altLang="ja-JP" sz="1400" dirty="0" smtClean="0">
                          <a:latin typeface="Century Gothic" pitchFamily="34" charset="0"/>
                        </a:rPr>
                        <a:t>.ZIP file comment length</a:t>
                      </a:r>
                      <a:endParaRPr kumimoji="1" lang="ja-JP" altLang="en-US" sz="1400" dirty="0">
                        <a:latin typeface="Century Gothic" pitchFamily="34" charset="0"/>
                      </a:endParaRPr>
                    </a:p>
                  </a:txBody>
                  <a:tcPr marL="45720" marR="45720" anchor="ct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tc>
              </a:tr>
              <a:tr h="304824">
                <a:tc>
                  <a:txBody>
                    <a:bodyPr/>
                    <a:lstStyle/>
                    <a:p>
                      <a:r>
                        <a:rPr kumimoji="1" lang="en-US" altLang="ja-JP" sz="1400" dirty="0" smtClean="0"/>
                        <a:t>ZIP</a:t>
                      </a:r>
                      <a:r>
                        <a:rPr kumimoji="1" lang="ja-JP" altLang="en-US" sz="1400" dirty="0" smtClean="0"/>
                        <a:t>ファイルのコメント（可変）</a:t>
                      </a:r>
                      <a:endParaRPr kumimoji="1" lang="ja-JP" altLang="en-US" sz="1400" dirty="0"/>
                    </a:p>
                  </a:txBody>
                  <a:tcPr marL="45720" marR="45720" anchor="ctr"/>
                </a:tc>
                <a:tc>
                  <a:txBody>
                    <a:bodyPr/>
                    <a:lstStyle/>
                    <a:p>
                      <a:r>
                        <a:rPr kumimoji="1" lang="en-US" altLang="ja-JP" sz="1400" dirty="0" smtClean="0">
                          <a:latin typeface="Century Gothic" pitchFamily="34" charset="0"/>
                        </a:rPr>
                        <a:t>.ZIP file comment (variable size)</a:t>
                      </a:r>
                      <a:endParaRPr kumimoji="1" lang="ja-JP" altLang="en-US" sz="1400" dirty="0">
                        <a:latin typeface="Century Gothic" pitchFamily="34" charset="0"/>
                      </a:endParaRPr>
                    </a:p>
                  </a:txBody>
                  <a:tcPr marL="45720" marR="45720" anchor="ctr"/>
                </a:tc>
                <a:tc>
                  <a:txBody>
                    <a:bodyPr/>
                    <a:lstStyle/>
                    <a:p>
                      <a:pPr algn="r"/>
                      <a:endParaRPr kumimoji="1" lang="ja-JP" altLang="en-US" sz="1400" dirty="0">
                        <a:latin typeface="Century Gothic" pitchFamily="34" charset="0"/>
                      </a:endParaRPr>
                    </a:p>
                  </a:txBody>
                  <a:tcPr marL="45720" marR="45720" anchor="ctr"/>
                </a:tc>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作成されたバージョン</a:t>
            </a:r>
            <a:endParaRPr kumimoji="1" lang="en-US" altLang="ja-JP" sz="2800" dirty="0" smtClean="0"/>
          </a:p>
          <a:p>
            <a:pPr lvl="1"/>
            <a:r>
              <a:rPr lang="ja-JP" altLang="en-US" sz="2000" dirty="0" smtClean="0"/>
              <a:t>上位バイトは以下の環境をあらわす</a:t>
            </a:r>
            <a:endParaRPr lang="en-US" altLang="ja-JP" sz="2000" dirty="0" smtClean="0"/>
          </a:p>
          <a:p>
            <a:pPr lvl="1"/>
            <a:r>
              <a:rPr kumimoji="1" lang="ja-JP" altLang="en-US" sz="2000" dirty="0" smtClean="0"/>
              <a:t>下位バイトは作成された</a:t>
            </a:r>
            <a:r>
              <a:rPr kumimoji="1" lang="en-US" altLang="ja-JP" sz="2000" dirty="0" smtClean="0"/>
              <a:t>ZIP</a:t>
            </a:r>
            <a:r>
              <a:rPr kumimoji="1" lang="ja-JP" altLang="en-US" sz="2000" dirty="0" smtClean="0"/>
              <a:t>フォーマットのバージョンをあらわす（</a:t>
            </a:r>
            <a:r>
              <a:rPr kumimoji="1" lang="en-US" altLang="ja-JP" sz="2000" dirty="0" smtClean="0"/>
              <a:t>2.0</a:t>
            </a:r>
            <a:r>
              <a:rPr kumimoji="1" lang="ja-JP" altLang="en-US" sz="2000" dirty="0" smtClean="0"/>
              <a:t>ならば</a:t>
            </a:r>
            <a:r>
              <a:rPr lang="en-US" altLang="ja-JP" sz="2000" dirty="0" smtClean="0"/>
              <a:t>10</a:t>
            </a:r>
            <a:r>
              <a:rPr lang="ja-JP" altLang="en-US" sz="2000" dirty="0" smtClean="0"/>
              <a:t>進数で</a:t>
            </a:r>
            <a:r>
              <a:rPr kumimoji="1" lang="en-US" altLang="ja-JP" sz="2000" dirty="0" smtClean="0"/>
              <a:t>20</a:t>
            </a:r>
            <a:r>
              <a:rPr kumimoji="1" lang="ja-JP" altLang="en-US" sz="2000" dirty="0" smtClean="0"/>
              <a:t>［</a:t>
            </a:r>
            <a:r>
              <a:rPr kumimoji="1" lang="en-US" altLang="ja-JP" sz="2000" dirty="0" smtClean="0"/>
              <a:t>0x14</a:t>
            </a:r>
            <a:r>
              <a:rPr kumimoji="1" lang="ja-JP" altLang="en-US" sz="2000" dirty="0" smtClean="0"/>
              <a:t>］）</a:t>
            </a:r>
            <a:endParaRPr kumimoji="1" lang="ja-JP" altLang="en-US" sz="2400" dirty="0"/>
          </a:p>
        </p:txBody>
      </p:sp>
      <p:graphicFrame>
        <p:nvGraphicFramePr>
          <p:cNvPr id="4" name="表 3"/>
          <p:cNvGraphicFramePr>
            <a:graphicFrameLocks noGrp="1"/>
          </p:cNvGraphicFramePr>
          <p:nvPr/>
        </p:nvGraphicFramePr>
        <p:xfrm>
          <a:off x="785786" y="2571744"/>
          <a:ext cx="7643866" cy="3291840"/>
        </p:xfrm>
        <a:graphic>
          <a:graphicData uri="http://schemas.openxmlformats.org/drawingml/2006/table">
            <a:tbl>
              <a:tblPr firstRow="1" bandRow="1">
                <a:tableStyleId>{073A0DAA-6AF3-43AB-8588-CEC1D06C72B9}</a:tableStyleId>
              </a:tblPr>
              <a:tblGrid>
                <a:gridCol w="642942"/>
                <a:gridCol w="3071834"/>
                <a:gridCol w="714380"/>
                <a:gridCol w="3214710"/>
              </a:tblGrid>
              <a:tr h="255986">
                <a:tc>
                  <a:txBody>
                    <a:bodyPr/>
                    <a:lstStyle/>
                    <a:p>
                      <a:pPr algn="ctr"/>
                      <a:r>
                        <a:rPr kumimoji="1" lang="ja-JP" altLang="en-US" sz="1200" dirty="0" smtClean="0"/>
                        <a:t>値</a:t>
                      </a:r>
                      <a:endParaRPr kumimoji="1" lang="ja-JP" altLang="en-US" sz="1200" dirty="0"/>
                    </a:p>
                  </a:txBody>
                  <a:tcPr marL="45720" marR="45720" anchor="ctr"/>
                </a:tc>
                <a:tc>
                  <a:txBody>
                    <a:bodyPr/>
                    <a:lstStyle/>
                    <a:p>
                      <a:pPr algn="ctr"/>
                      <a:r>
                        <a:rPr kumimoji="1" lang="ja-JP" altLang="en-US" sz="1200" dirty="0" smtClean="0"/>
                        <a:t>説明</a:t>
                      </a:r>
                      <a:endParaRPr kumimoji="1" lang="ja-JP" altLang="en-US" sz="1200" dirty="0"/>
                    </a:p>
                  </a:txBody>
                  <a:tcPr marL="45720" marR="45720" anchor="ctr"/>
                </a:tc>
                <a:tc>
                  <a:txBody>
                    <a:bodyPr/>
                    <a:lstStyle/>
                    <a:p>
                      <a:pPr algn="ctr"/>
                      <a:r>
                        <a:rPr kumimoji="1" lang="ja-JP" altLang="en-US" sz="1200" dirty="0" smtClean="0"/>
                        <a:t>値</a:t>
                      </a:r>
                      <a:endParaRPr kumimoji="1" lang="ja-JP" altLang="en-US" sz="1200" dirty="0"/>
                    </a:p>
                  </a:txBody>
                  <a:tcPr marL="45720" marR="45720" anchor="ctr"/>
                </a:tc>
                <a:tc>
                  <a:txBody>
                    <a:bodyPr/>
                    <a:lstStyle/>
                    <a:p>
                      <a:pPr algn="ctr"/>
                      <a:r>
                        <a:rPr kumimoji="1" lang="ja-JP" altLang="en-US" sz="1200" dirty="0" smtClean="0"/>
                        <a:t>説明</a:t>
                      </a:r>
                      <a:endParaRPr kumimoji="1" lang="ja-JP" altLang="en-US" sz="1200" dirty="0"/>
                    </a:p>
                  </a:txBody>
                  <a:tcPr marL="45720" marR="45720" anchor="ctr"/>
                </a:tc>
              </a:tr>
              <a:tr h="255986">
                <a:tc>
                  <a:txBody>
                    <a:bodyPr/>
                    <a:lstStyle/>
                    <a:p>
                      <a:pPr algn="ctr"/>
                      <a:r>
                        <a:rPr kumimoji="1" lang="en-US" altLang="ja-JP" sz="1200" dirty="0" smtClean="0">
                          <a:latin typeface="Century Gothic" pitchFamily="34" charset="0"/>
                        </a:rPr>
                        <a:t>0</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MS-DOS and OS/2</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11</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MVS (OS/390 - Z/OS)</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1</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Amiga</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12</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VSE</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2</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OpenVMS</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13</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Acorn </a:t>
                      </a:r>
                      <a:r>
                        <a:rPr kumimoji="1" lang="en-US" altLang="ja-JP" sz="1200" dirty="0" err="1" smtClean="0">
                          <a:latin typeface="Century Gothic" pitchFamily="34" charset="0"/>
                        </a:rPr>
                        <a:t>Risc</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3</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UNIX</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14</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VFAT</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4</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VM/CMS</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15</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alternate MVS</a:t>
                      </a:r>
                      <a:endParaRPr kumimoji="1" lang="ja-JP" altLang="en-US" sz="1200" dirty="0">
                        <a:latin typeface="Century Gothic" pitchFamily="34" charset="0"/>
                      </a:endParaRPr>
                    </a:p>
                  </a:txBody>
                  <a:tcPr marL="45720" marR="45720" anchor="ctr"/>
                </a:tc>
              </a:tr>
              <a:tr h="2559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Century Gothic" pitchFamily="34" charset="0"/>
                        </a:rPr>
                        <a:t>5</a:t>
                      </a:r>
                      <a:endParaRPr kumimoji="1" lang="ja-JP" altLang="en-US" sz="1200" dirty="0" smtClean="0">
                        <a:latin typeface="Century Gothic" pitchFamily="34" charset="0"/>
                      </a:endParaRPr>
                    </a:p>
                  </a:txBody>
                  <a:tcPr marL="45720" marR="45720" anchor="ctr"/>
                </a:tc>
                <a:tc>
                  <a:txBody>
                    <a:bodyPr/>
                    <a:lstStyle/>
                    <a:p>
                      <a:r>
                        <a:rPr kumimoji="1" lang="en-US" altLang="ja-JP" sz="1200" dirty="0" smtClean="0">
                          <a:latin typeface="Century Gothic" pitchFamily="34" charset="0"/>
                        </a:rPr>
                        <a:t>Atari ST</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16</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BeOS</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6</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OS/2 H.P.F.S.</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17</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Tandem</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7</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Macintosh</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18</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OS/400</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8</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Z-System</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19</a:t>
                      </a:r>
                      <a:endParaRPr kumimoji="1" lang="ja-JP" altLang="en-US" sz="1200" dirty="0">
                        <a:latin typeface="Century Gothic" pitchFamily="34" charset="0"/>
                      </a:endParaRPr>
                    </a:p>
                  </a:txBody>
                  <a:tcPr marL="45720" marR="45720" anchor="ctr"/>
                </a:tc>
                <a:tc>
                  <a:txBody>
                    <a:bodyPr/>
                    <a:lstStyle/>
                    <a:p>
                      <a:pPr algn="l"/>
                      <a:r>
                        <a:rPr kumimoji="1" lang="en-US" altLang="ja-JP" sz="1200" dirty="0" smtClean="0">
                          <a:latin typeface="Century Gothic" pitchFamily="34" charset="0"/>
                        </a:rPr>
                        <a:t>OS/X (Darwin)</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9</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CP/M</a:t>
                      </a:r>
                      <a:endParaRPr kumimoji="1" lang="ja-JP" altLang="en-US" sz="1200" dirty="0">
                        <a:latin typeface="Century Gothic" pitchFamily="34" charset="0"/>
                      </a:endParaRPr>
                    </a:p>
                  </a:txBody>
                  <a:tcPr marL="45720" marR="45720" anchor="ctr"/>
                </a:tc>
                <a:tc>
                  <a:txBody>
                    <a:bodyPr/>
                    <a:lstStyle/>
                    <a:p>
                      <a:pPr algn="ctr"/>
                      <a:r>
                        <a:rPr kumimoji="1" lang="en-US" altLang="ja-JP" sz="1200" dirty="0" smtClean="0">
                          <a:latin typeface="Century Gothic" pitchFamily="34" charset="0"/>
                        </a:rPr>
                        <a:t>20-255</a:t>
                      </a:r>
                      <a:endParaRPr kumimoji="1" lang="ja-JP" altLang="en-US" sz="1200" dirty="0">
                        <a:latin typeface="Century Gothic" pitchFamily="34" charset="0"/>
                      </a:endParaRPr>
                    </a:p>
                  </a:txBody>
                  <a:tcPr marL="45720" marR="45720" anchor="ctr"/>
                </a:tc>
                <a:tc>
                  <a:txBody>
                    <a:bodyPr/>
                    <a:lstStyle/>
                    <a:p>
                      <a:pPr algn="l"/>
                      <a:r>
                        <a:rPr kumimoji="1" lang="ja-JP" altLang="en-US" sz="1200" dirty="0" smtClean="0">
                          <a:latin typeface="Century Gothic" pitchFamily="34" charset="0"/>
                        </a:rPr>
                        <a:t>未使用</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10</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Windows NTFS</a:t>
                      </a:r>
                      <a:endParaRPr kumimoji="1" lang="ja-JP" altLang="en-US" sz="1200" dirty="0">
                        <a:latin typeface="Century Gothic" pitchFamily="34" charset="0"/>
                      </a:endParaRPr>
                    </a:p>
                  </a:txBody>
                  <a:tcPr marL="45720" marR="45720" anchor="ctr"/>
                </a:tc>
                <a:tc gridSpan="2">
                  <a:txBody>
                    <a:bodyPr/>
                    <a:lstStyle/>
                    <a:p>
                      <a:pPr algn="ctr"/>
                      <a:endParaRPr kumimoji="1" lang="ja-JP" altLang="en-US" sz="1200" dirty="0">
                        <a:latin typeface="Century Gothic" pitchFamily="34" charset="0"/>
                      </a:endParaRPr>
                    </a:p>
                  </a:txBody>
                  <a:tcPr marL="45720" marR="45720" anchor="ctr"/>
                </a:tc>
                <a:tc hMerge="1">
                  <a:txBody>
                    <a:bodyPr/>
                    <a:lstStyle/>
                    <a:p>
                      <a:pPr algn="l"/>
                      <a:endParaRPr kumimoji="1" lang="ja-JP" altLang="en-US" sz="1200" dirty="0">
                        <a:latin typeface="Century Gothic" pitchFamily="34" charset="0"/>
                      </a:endParaRPr>
                    </a:p>
                  </a:txBody>
                  <a:tcPr marL="45720" marR="45720"/>
                </a:tc>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解凍に必要なバージョン</a:t>
            </a:r>
            <a:endParaRPr kumimoji="1" lang="en-US" altLang="ja-JP" sz="28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lang="en-US" altLang="ja-JP" sz="2400" dirty="0" smtClean="0"/>
          </a:p>
          <a:p>
            <a:pPr>
              <a:buNone/>
            </a:pPr>
            <a:r>
              <a:rPr lang="en-US" altLang="ja-JP" sz="2400" dirty="0" smtClean="0"/>
              <a:t>	</a:t>
            </a:r>
          </a:p>
          <a:p>
            <a:pPr>
              <a:buNone/>
            </a:pPr>
            <a:r>
              <a:rPr lang="en-US" altLang="ja-JP" sz="2400" dirty="0" smtClean="0"/>
              <a:t>	</a:t>
            </a:r>
            <a:r>
              <a:rPr lang="ja-JP" altLang="en-US" sz="2400" dirty="0" smtClean="0"/>
              <a:t>基本的には</a:t>
            </a:r>
            <a:r>
              <a:rPr lang="en-US" altLang="ja-JP" sz="2400" dirty="0" smtClean="0"/>
              <a:t>2.0</a:t>
            </a:r>
            <a:r>
              <a:rPr lang="ja-JP" altLang="en-US" sz="2400" dirty="0" smtClean="0"/>
              <a:t>を指定しておけば大丈夫です。</a:t>
            </a:r>
            <a:endParaRPr lang="en-US" altLang="ja-JP" sz="2400" dirty="0" smtClean="0"/>
          </a:p>
        </p:txBody>
      </p:sp>
      <p:graphicFrame>
        <p:nvGraphicFramePr>
          <p:cNvPr id="4" name="表 3"/>
          <p:cNvGraphicFramePr>
            <a:graphicFrameLocks noGrp="1"/>
          </p:cNvGraphicFramePr>
          <p:nvPr/>
        </p:nvGraphicFramePr>
        <p:xfrm>
          <a:off x="928662" y="1500174"/>
          <a:ext cx="3714776" cy="3931920"/>
        </p:xfrm>
        <a:graphic>
          <a:graphicData uri="http://schemas.openxmlformats.org/drawingml/2006/table">
            <a:tbl>
              <a:tblPr firstRow="1" bandRow="1">
                <a:tableStyleId>{073A0DAA-6AF3-43AB-8588-CEC1D06C72B9}</a:tableStyleId>
              </a:tblPr>
              <a:tblGrid>
                <a:gridCol w="642942"/>
                <a:gridCol w="3071834"/>
              </a:tblGrid>
              <a:tr h="255986">
                <a:tc>
                  <a:txBody>
                    <a:bodyPr/>
                    <a:lstStyle/>
                    <a:p>
                      <a:pPr algn="ctr"/>
                      <a:r>
                        <a:rPr kumimoji="1" lang="ja-JP" altLang="en-US" sz="1200" dirty="0" smtClean="0"/>
                        <a:t>値</a:t>
                      </a:r>
                      <a:endParaRPr kumimoji="1" lang="ja-JP" altLang="en-US" sz="1200" dirty="0"/>
                    </a:p>
                  </a:txBody>
                  <a:tcPr marL="45720" marR="45720" anchor="ctr"/>
                </a:tc>
                <a:tc>
                  <a:txBody>
                    <a:bodyPr/>
                    <a:lstStyle/>
                    <a:p>
                      <a:pPr algn="ctr"/>
                      <a:r>
                        <a:rPr kumimoji="1" lang="ja-JP" altLang="en-US" sz="1200" dirty="0" smtClean="0"/>
                        <a:t>説明</a:t>
                      </a:r>
                      <a:endParaRPr kumimoji="1" lang="ja-JP" altLang="en-US" sz="1200" dirty="0"/>
                    </a:p>
                  </a:txBody>
                  <a:tcPr marL="45720" marR="45720" anchor="ctr"/>
                </a:tc>
              </a:tr>
              <a:tr h="255986">
                <a:tc>
                  <a:txBody>
                    <a:bodyPr/>
                    <a:lstStyle/>
                    <a:p>
                      <a:pPr algn="ctr"/>
                      <a:r>
                        <a:rPr kumimoji="1" lang="en-US" altLang="ja-JP" sz="1200" dirty="0" smtClean="0">
                          <a:latin typeface="Century Gothic" pitchFamily="34" charset="0"/>
                        </a:rPr>
                        <a:t>1.0</a:t>
                      </a:r>
                      <a:endParaRPr kumimoji="1" lang="ja-JP" altLang="en-US" sz="1200" dirty="0">
                        <a:latin typeface="Century Gothic" pitchFamily="34" charset="0"/>
                      </a:endParaRPr>
                    </a:p>
                  </a:txBody>
                  <a:tcPr marL="45720" marR="45720" anchor="ctr"/>
                </a:tc>
                <a:tc>
                  <a:txBody>
                    <a:bodyPr/>
                    <a:lstStyle/>
                    <a:p>
                      <a:r>
                        <a:rPr kumimoji="1" lang="ja-JP" altLang="en-US" sz="1200" dirty="0" smtClean="0">
                          <a:latin typeface="Century Gothic" pitchFamily="34" charset="0"/>
                        </a:rPr>
                        <a:t>デフォルト値</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1.1</a:t>
                      </a:r>
                      <a:endParaRPr kumimoji="1" lang="ja-JP" altLang="en-US" sz="1200" dirty="0">
                        <a:latin typeface="Century Gothic" pitchFamily="34" charset="0"/>
                      </a:endParaRPr>
                    </a:p>
                  </a:txBody>
                  <a:tcPr marL="45720" marR="45720" anchor="ctr"/>
                </a:tc>
                <a:tc>
                  <a:txBody>
                    <a:bodyPr/>
                    <a:lstStyle/>
                    <a:p>
                      <a:r>
                        <a:rPr kumimoji="1" lang="ja-JP" altLang="en-US" sz="1200" dirty="0" smtClean="0">
                          <a:latin typeface="Century Gothic" pitchFamily="34" charset="0"/>
                        </a:rPr>
                        <a:t>ボリュームラベル</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2.0</a:t>
                      </a:r>
                      <a:endParaRPr kumimoji="1" lang="ja-JP" altLang="en-US" sz="1200" dirty="0">
                        <a:latin typeface="Century Gothic" pitchFamily="34" charset="0"/>
                      </a:endParaRPr>
                    </a:p>
                  </a:txBody>
                  <a:tcPr marL="45720" marR="45720" anchor="ctr"/>
                </a:tc>
                <a:tc>
                  <a:txBody>
                    <a:bodyPr/>
                    <a:lstStyle/>
                    <a:p>
                      <a:r>
                        <a:rPr kumimoji="1" lang="ja-JP" altLang="en-US" sz="1200" dirty="0" smtClean="0">
                          <a:latin typeface="Century Gothic" pitchFamily="34" charset="0"/>
                        </a:rPr>
                        <a:t>フォルダ（ディレクトリ）</a:t>
                      </a:r>
                      <a:endParaRPr kumimoji="1" lang="en-US" altLang="ja-JP" sz="1200" dirty="0" smtClean="0">
                        <a:latin typeface="Century Gothic" pitchFamily="34" charset="0"/>
                      </a:endParaRPr>
                    </a:p>
                    <a:p>
                      <a:r>
                        <a:rPr kumimoji="1" lang="en-US" altLang="ja-JP" sz="1200" dirty="0" smtClean="0">
                          <a:latin typeface="Century Gothic" pitchFamily="34" charset="0"/>
                        </a:rPr>
                        <a:t>Deflate</a:t>
                      </a:r>
                      <a:r>
                        <a:rPr kumimoji="1" lang="ja-JP" altLang="en-US" sz="1200" dirty="0" smtClean="0">
                          <a:latin typeface="Century Gothic" pitchFamily="34" charset="0"/>
                        </a:rPr>
                        <a:t>アルゴリズム</a:t>
                      </a:r>
                      <a:endParaRPr kumimoji="1" lang="en-US" altLang="ja-JP" sz="1200" dirty="0" smtClean="0">
                        <a:latin typeface="Century Gothic" pitchFamily="34" charset="0"/>
                      </a:endParaRPr>
                    </a:p>
                    <a:p>
                      <a:r>
                        <a:rPr kumimoji="1" lang="en-US" altLang="ja-JP" sz="1200" dirty="0" smtClean="0">
                          <a:latin typeface="Century Gothic" pitchFamily="34" charset="0"/>
                        </a:rPr>
                        <a:t>PKWARE</a:t>
                      </a:r>
                      <a:r>
                        <a:rPr kumimoji="1" lang="ja-JP" altLang="en-US" sz="1200" dirty="0" smtClean="0">
                          <a:latin typeface="Century Gothic" pitchFamily="34" charset="0"/>
                        </a:rPr>
                        <a:t>製の伝統的な暗号化方式</a:t>
                      </a:r>
                      <a:endParaRPr kumimoji="1" lang="en-US" altLang="ja-JP" sz="1200" dirty="0" smtClean="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2.1</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Deflate64</a:t>
                      </a:r>
                      <a:r>
                        <a:rPr kumimoji="1" lang="ja-JP" altLang="en-US" sz="1200" dirty="0" smtClean="0">
                          <a:latin typeface="Century Gothic" pitchFamily="34" charset="0"/>
                        </a:rPr>
                        <a:t>アルゴリズム</a:t>
                      </a:r>
                      <a:endParaRPr kumimoji="1" lang="ja-JP" altLang="en-US" sz="1200" dirty="0">
                        <a:latin typeface="Century Gothic" pitchFamily="34" charset="0"/>
                      </a:endParaRPr>
                    </a:p>
                  </a:txBody>
                  <a:tcPr marL="45720" marR="45720" anchor="ctr"/>
                </a:tc>
              </a:tr>
              <a:tr h="2559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Century Gothic" pitchFamily="34" charset="0"/>
                        </a:rPr>
                        <a:t>2.7</a:t>
                      </a:r>
                      <a:endParaRPr kumimoji="1" lang="ja-JP" altLang="en-US" sz="1200" dirty="0" smtClean="0">
                        <a:latin typeface="Century Gothic" pitchFamily="34" charset="0"/>
                      </a:endParaRPr>
                    </a:p>
                  </a:txBody>
                  <a:tcPr marL="45720" marR="45720" anchor="ctr"/>
                </a:tc>
                <a:tc>
                  <a:txBody>
                    <a:bodyPr/>
                    <a:lstStyle/>
                    <a:p>
                      <a:r>
                        <a:rPr kumimoji="1" lang="ja-JP" altLang="en-US" sz="1200" dirty="0" smtClean="0">
                          <a:latin typeface="Century Gothic" pitchFamily="34" charset="0"/>
                        </a:rPr>
                        <a:t>パッチデータ（詳細不明）</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4.5</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ZIP64</a:t>
                      </a:r>
                      <a:r>
                        <a:rPr kumimoji="1" lang="ja-JP" altLang="en-US" sz="1200" dirty="0" smtClean="0">
                          <a:latin typeface="Century Gothic" pitchFamily="34" charset="0"/>
                        </a:rPr>
                        <a:t>フォーマット</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4.6</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Bzip2</a:t>
                      </a:r>
                      <a:r>
                        <a:rPr kumimoji="1" lang="ja-JP" altLang="en-US" sz="1200" dirty="0" smtClean="0">
                          <a:latin typeface="Century Gothic" pitchFamily="34" charset="0"/>
                        </a:rPr>
                        <a:t>アルゴリズム</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5.0</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DES/3DES/</a:t>
                      </a:r>
                      <a:r>
                        <a:rPr kumimoji="1" lang="ja-JP" altLang="en-US" sz="1200" dirty="0" smtClean="0">
                          <a:latin typeface="Century Gothic" pitchFamily="34" charset="0"/>
                        </a:rPr>
                        <a:t>オリジナル</a:t>
                      </a:r>
                      <a:r>
                        <a:rPr kumimoji="1" lang="en-US" altLang="ja-JP" sz="1200" dirty="0" smtClean="0">
                          <a:latin typeface="Century Gothic" pitchFamily="34" charset="0"/>
                        </a:rPr>
                        <a:t>RC2</a:t>
                      </a:r>
                      <a:r>
                        <a:rPr kumimoji="1" lang="ja-JP" altLang="en-US" sz="1200" dirty="0" smtClean="0">
                          <a:latin typeface="Century Gothic" pitchFamily="34" charset="0"/>
                        </a:rPr>
                        <a:t>暗号</a:t>
                      </a:r>
                      <a:r>
                        <a:rPr kumimoji="1" lang="en-US" altLang="ja-JP" sz="1200" dirty="0" smtClean="0">
                          <a:latin typeface="Century Gothic" pitchFamily="34" charset="0"/>
                        </a:rPr>
                        <a:t>/RC4</a:t>
                      </a:r>
                      <a:r>
                        <a:rPr kumimoji="1" lang="ja-JP" altLang="en-US" sz="1200" dirty="0" smtClean="0">
                          <a:latin typeface="Century Gothic" pitchFamily="34" charset="0"/>
                        </a:rPr>
                        <a:t>暗号</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5.1</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AES/</a:t>
                      </a:r>
                      <a:r>
                        <a:rPr kumimoji="1" lang="ja-JP" altLang="en-US" sz="1200" dirty="0" smtClean="0">
                          <a:latin typeface="Century Gothic" pitchFamily="34" charset="0"/>
                        </a:rPr>
                        <a:t>正式な</a:t>
                      </a:r>
                      <a:r>
                        <a:rPr kumimoji="1" lang="en-US" altLang="ja-JP" sz="1200" dirty="0" smtClean="0">
                          <a:latin typeface="Century Gothic" pitchFamily="34" charset="0"/>
                        </a:rPr>
                        <a:t>(corrected)RC2</a:t>
                      </a:r>
                      <a:r>
                        <a:rPr kumimoji="1" lang="ja-JP" altLang="en-US" sz="1200" dirty="0" smtClean="0">
                          <a:latin typeface="Century Gothic" pitchFamily="34" charset="0"/>
                        </a:rPr>
                        <a:t>暗号</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5.2</a:t>
                      </a:r>
                      <a:endParaRPr kumimoji="1" lang="ja-JP" altLang="en-US" sz="1200" dirty="0">
                        <a:latin typeface="Century Gothic" pitchFamily="34" charset="0"/>
                      </a:endParaRPr>
                    </a:p>
                  </a:txBody>
                  <a:tcPr marL="45720" marR="45720" anchor="ctr"/>
                </a:tc>
                <a:tc>
                  <a:txBody>
                    <a:bodyPr/>
                    <a:lstStyle/>
                    <a:p>
                      <a:r>
                        <a:rPr kumimoji="1" lang="ja-JP" altLang="en-US" sz="1200" dirty="0" smtClean="0">
                          <a:latin typeface="Century Gothic" pitchFamily="34" charset="0"/>
                        </a:rPr>
                        <a:t>正式な</a:t>
                      </a:r>
                      <a:r>
                        <a:rPr kumimoji="1" lang="en-US" altLang="ja-JP" sz="1200" dirty="0" smtClean="0">
                          <a:latin typeface="Century Gothic" pitchFamily="34" charset="0"/>
                        </a:rPr>
                        <a:t>(corrected)RC2-64</a:t>
                      </a:r>
                      <a:r>
                        <a:rPr kumimoji="1" lang="ja-JP" altLang="en-US" sz="1200" dirty="0" smtClean="0">
                          <a:latin typeface="Century Gothic" pitchFamily="34" charset="0"/>
                        </a:rPr>
                        <a:t>暗号</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6.2</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central</a:t>
                      </a:r>
                      <a:r>
                        <a:rPr kumimoji="1" lang="en-US" altLang="ja-JP" sz="1200" baseline="0" dirty="0" smtClean="0">
                          <a:latin typeface="Century Gothic" pitchFamily="34" charset="0"/>
                        </a:rPr>
                        <a:t> directory</a:t>
                      </a:r>
                      <a:r>
                        <a:rPr kumimoji="1" lang="ja-JP" altLang="en-US" sz="1200" baseline="0" dirty="0" smtClean="0">
                          <a:latin typeface="Century Gothic" pitchFamily="34" charset="0"/>
                        </a:rPr>
                        <a:t>が暗号化されている？</a:t>
                      </a:r>
                      <a:endParaRPr kumimoji="1" lang="ja-JP" altLang="en-US" sz="1200" dirty="0">
                        <a:latin typeface="Century Gothic" pitchFamily="34" charset="0"/>
                      </a:endParaRPr>
                    </a:p>
                  </a:txBody>
                  <a:tcPr marL="45720" marR="45720" anchor="ctr"/>
                </a:tc>
              </a:tr>
              <a:tr h="255986">
                <a:tc>
                  <a:txBody>
                    <a:bodyPr/>
                    <a:lstStyle/>
                    <a:p>
                      <a:pPr algn="ctr"/>
                      <a:r>
                        <a:rPr kumimoji="1" lang="en-US" altLang="ja-JP" sz="1200" dirty="0" smtClean="0">
                          <a:latin typeface="Century Gothic" pitchFamily="34" charset="0"/>
                        </a:rPr>
                        <a:t>6.3</a:t>
                      </a:r>
                      <a:endParaRPr kumimoji="1" lang="ja-JP" altLang="en-US" sz="1200" dirty="0">
                        <a:latin typeface="Century Gothic" pitchFamily="34" charset="0"/>
                      </a:endParaRPr>
                    </a:p>
                  </a:txBody>
                  <a:tcPr marL="45720" marR="45720" anchor="ctr"/>
                </a:tc>
                <a:tc>
                  <a:txBody>
                    <a:bodyPr/>
                    <a:lstStyle/>
                    <a:p>
                      <a:r>
                        <a:rPr kumimoji="1" lang="en-US" altLang="ja-JP" sz="1200" dirty="0" smtClean="0">
                          <a:latin typeface="Century Gothic" pitchFamily="34" charset="0"/>
                        </a:rPr>
                        <a:t>LZMA/</a:t>
                      </a:r>
                      <a:r>
                        <a:rPr kumimoji="1" lang="en-US" altLang="ja-JP" sz="1200" dirty="0" err="1" smtClean="0">
                          <a:latin typeface="Century Gothic" pitchFamily="34" charset="0"/>
                        </a:rPr>
                        <a:t>PPMd</a:t>
                      </a:r>
                      <a:r>
                        <a:rPr kumimoji="1" lang="en-US" altLang="ja-JP" sz="1200" dirty="0" smtClean="0">
                          <a:latin typeface="Century Gothic" pitchFamily="34" charset="0"/>
                        </a:rPr>
                        <a:t>+/Blowfish/</a:t>
                      </a:r>
                      <a:r>
                        <a:rPr kumimoji="1" lang="en-US" altLang="ja-JP" sz="1200" dirty="0" err="1" smtClean="0">
                          <a:latin typeface="Century Gothic" pitchFamily="34" charset="0"/>
                        </a:rPr>
                        <a:t>Twofish</a:t>
                      </a:r>
                      <a:endParaRPr kumimoji="1" lang="ja-JP" altLang="en-US" sz="1200" dirty="0">
                        <a:latin typeface="Century Gothic" pitchFamily="34" charset="0"/>
                      </a:endParaRPr>
                    </a:p>
                  </a:txBody>
                  <a:tcPr marL="45720" marR="45720" anchor="ctr"/>
                </a:tc>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設定ビット</a:t>
            </a:r>
            <a:endParaRPr kumimoji="1" lang="en-US" altLang="ja-JP" sz="2800" dirty="0" smtClean="0"/>
          </a:p>
        </p:txBody>
      </p:sp>
      <p:graphicFrame>
        <p:nvGraphicFramePr>
          <p:cNvPr id="6" name="表 5"/>
          <p:cNvGraphicFramePr>
            <a:graphicFrameLocks noGrp="1"/>
          </p:cNvGraphicFramePr>
          <p:nvPr/>
        </p:nvGraphicFramePr>
        <p:xfrm>
          <a:off x="785786" y="1500174"/>
          <a:ext cx="7572428" cy="4135120"/>
        </p:xfrm>
        <a:graphic>
          <a:graphicData uri="http://schemas.openxmlformats.org/drawingml/2006/table">
            <a:tbl>
              <a:tblPr firstRow="1" bandRow="1">
                <a:tableStyleId>{073A0DAA-6AF3-43AB-8588-CEC1D06C72B9}</a:tableStyleId>
              </a:tblPr>
              <a:tblGrid>
                <a:gridCol w="1143008"/>
                <a:gridCol w="6429420"/>
              </a:tblGrid>
              <a:tr h="370840">
                <a:tc>
                  <a:txBody>
                    <a:bodyPr/>
                    <a:lstStyle/>
                    <a:p>
                      <a:pPr algn="ctr"/>
                      <a:r>
                        <a:rPr kumimoji="1" lang="ja-JP" altLang="en-US" dirty="0" smtClean="0"/>
                        <a:t>ビット</a:t>
                      </a:r>
                      <a:endParaRPr kumimoji="1" lang="ja-JP" altLang="en-US" dirty="0"/>
                    </a:p>
                  </a:txBody>
                  <a:tcPr anchor="ctr"/>
                </a:tc>
                <a:tc>
                  <a:txBody>
                    <a:bodyPr/>
                    <a:lstStyle/>
                    <a:p>
                      <a:pPr algn="ctr"/>
                      <a:r>
                        <a:rPr kumimoji="1" lang="ja-JP" altLang="en-US" dirty="0" smtClean="0"/>
                        <a:t>説明</a:t>
                      </a:r>
                      <a:endParaRPr kumimoji="1" lang="ja-JP" altLang="en-US" dirty="0"/>
                    </a:p>
                  </a:txBody>
                  <a:tcPr anchor="ctr"/>
                </a:tc>
              </a:tr>
              <a:tr h="370840">
                <a:tc>
                  <a:txBody>
                    <a:bodyPr/>
                    <a:lstStyle/>
                    <a:p>
                      <a:pPr algn="ctr"/>
                      <a:r>
                        <a:rPr kumimoji="1" lang="en-US" altLang="ja-JP" dirty="0" smtClean="0">
                          <a:latin typeface="Century Gothic" pitchFamily="34" charset="0"/>
                        </a:rPr>
                        <a:t>Bit</a:t>
                      </a:r>
                      <a:r>
                        <a:rPr kumimoji="1" lang="en-US" altLang="ja-JP" baseline="0" dirty="0" smtClean="0">
                          <a:latin typeface="Century Gothic" pitchFamily="34" charset="0"/>
                        </a:rPr>
                        <a:t> 0</a:t>
                      </a:r>
                      <a:endParaRPr kumimoji="1" lang="ja-JP" altLang="en-US" dirty="0">
                        <a:latin typeface="Century Gothic" pitchFamily="34" charset="0"/>
                      </a:endParaRPr>
                    </a:p>
                  </a:txBody>
                  <a:tcPr anchor="ctr"/>
                </a:tc>
                <a:tc>
                  <a:txBody>
                    <a:bodyPr/>
                    <a:lstStyle/>
                    <a:p>
                      <a:r>
                        <a:rPr kumimoji="1" lang="ja-JP" altLang="en-US" dirty="0" smtClean="0"/>
                        <a:t>暗号化されていることを示す</a:t>
                      </a:r>
                      <a:endParaRPr kumimoji="1" lang="ja-JP" altLang="en-US" dirty="0"/>
                    </a:p>
                  </a:txBody>
                  <a:tcPr anchor="ctr"/>
                </a:tc>
              </a:tr>
              <a:tr h="741680">
                <a:tc>
                  <a:txBody>
                    <a:bodyPr/>
                    <a:lstStyle/>
                    <a:p>
                      <a:pPr algn="ctr"/>
                      <a:r>
                        <a:rPr kumimoji="1" lang="en-US" altLang="ja-JP" dirty="0" smtClean="0">
                          <a:latin typeface="Century Gothic" pitchFamily="34" charset="0"/>
                        </a:rPr>
                        <a:t>Bit 1-2</a:t>
                      </a:r>
                      <a:endParaRPr kumimoji="1" lang="ja-JP" altLang="en-US" dirty="0">
                        <a:latin typeface="Century Gothic" pitchFamily="34" charset="0"/>
                      </a:endParaRPr>
                    </a:p>
                  </a:txBody>
                  <a:tcPr anchor="ctr"/>
                </a:tc>
                <a:tc>
                  <a:txBody>
                    <a:bodyPr/>
                    <a:lstStyle/>
                    <a:p>
                      <a:r>
                        <a:rPr kumimoji="1" lang="ja-JP" altLang="en-US" dirty="0" smtClean="0"/>
                        <a:t>以下の組み合わせによる</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a:txBody>
                  <a:tcPr anchor="ctr"/>
                </a:tc>
              </a:tr>
              <a:tr h="370840">
                <a:tc>
                  <a:txBody>
                    <a:bodyPr/>
                    <a:lstStyle/>
                    <a:p>
                      <a:pPr algn="ctr"/>
                      <a:r>
                        <a:rPr kumimoji="1" lang="en-US" altLang="ja-JP" dirty="0" smtClean="0">
                          <a:latin typeface="Century Gothic" pitchFamily="34" charset="0"/>
                        </a:rPr>
                        <a:t>Bit 3</a:t>
                      </a:r>
                      <a:endParaRPr kumimoji="1" lang="ja-JP" altLang="en-US" dirty="0">
                        <a:latin typeface="Century Gothic" pitchFamily="34" charset="0"/>
                      </a:endParaRPr>
                    </a:p>
                  </a:txBody>
                  <a:tcPr anchor="ctr"/>
                </a:tc>
                <a:tc>
                  <a:txBody>
                    <a:bodyPr/>
                    <a:lstStyle/>
                    <a:p>
                      <a:r>
                        <a:rPr kumimoji="1" lang="en-US" altLang="ja-JP" dirty="0" smtClean="0"/>
                        <a:t>1</a:t>
                      </a:r>
                      <a:r>
                        <a:rPr kumimoji="1" lang="ja-JP" altLang="en-US" dirty="0" err="1" smtClean="0"/>
                        <a:t>だった</a:t>
                      </a:r>
                      <a:r>
                        <a:rPr kumimoji="1" lang="ja-JP" altLang="en-US" dirty="0" smtClean="0"/>
                        <a:t>場合は</a:t>
                      </a:r>
                      <a:r>
                        <a:rPr kumimoji="1" lang="en-US" altLang="ja-JP" dirty="0" smtClean="0"/>
                        <a:t>CRC32</a:t>
                      </a:r>
                      <a:r>
                        <a:rPr kumimoji="1" lang="ja-JP" altLang="en-US" dirty="0" smtClean="0"/>
                        <a:t>フィールドとサイズフィールドが</a:t>
                      </a:r>
                      <a:r>
                        <a:rPr kumimoji="1" lang="en-US" altLang="ja-JP" dirty="0" smtClean="0"/>
                        <a:t>0</a:t>
                      </a:r>
                      <a:r>
                        <a:rPr kumimoji="1" lang="ja-JP" altLang="en-US" dirty="0" smtClean="0"/>
                        <a:t>になり、正しい値は</a:t>
                      </a:r>
                      <a:r>
                        <a:rPr kumimoji="1" lang="en-US" altLang="ja-JP" dirty="0" smtClean="0"/>
                        <a:t>data descriptor</a:t>
                      </a:r>
                      <a:r>
                        <a:rPr kumimoji="1" lang="ja-JP" altLang="en-US" dirty="0" smtClean="0"/>
                        <a:t>で設定される</a:t>
                      </a:r>
                      <a:endParaRPr kumimoji="1" lang="ja-JP" altLang="en-US" dirty="0"/>
                    </a:p>
                  </a:txBody>
                  <a:tcPr anchor="ctr"/>
                </a:tc>
              </a:tr>
              <a:tr h="370840">
                <a:tc>
                  <a:txBody>
                    <a:bodyPr/>
                    <a:lstStyle/>
                    <a:p>
                      <a:pPr algn="ctr"/>
                      <a:r>
                        <a:rPr kumimoji="1" lang="en-US" altLang="ja-JP" dirty="0" smtClean="0">
                          <a:latin typeface="Century Gothic" pitchFamily="34" charset="0"/>
                        </a:rPr>
                        <a:t>Bit 4</a:t>
                      </a:r>
                      <a:endParaRPr kumimoji="1" lang="ja-JP" altLang="en-US" dirty="0">
                        <a:latin typeface="Century Gothic" pitchFamily="34" charset="0"/>
                      </a:endParaRPr>
                    </a:p>
                  </a:txBody>
                  <a:tcPr anchor="ctr"/>
                </a:tc>
                <a:tc>
                  <a:txBody>
                    <a:bodyPr/>
                    <a:lstStyle/>
                    <a:p>
                      <a:r>
                        <a:rPr kumimoji="1" lang="ja-JP" altLang="en-US" dirty="0" smtClean="0"/>
                        <a:t>予約</a:t>
                      </a:r>
                      <a:endParaRPr kumimoji="1" lang="ja-JP" altLang="en-US" dirty="0"/>
                    </a:p>
                  </a:txBody>
                  <a:tcPr anchor="ctr"/>
                </a:tc>
              </a:tr>
              <a:tr h="370840">
                <a:tc>
                  <a:txBody>
                    <a:bodyPr/>
                    <a:lstStyle/>
                    <a:p>
                      <a:pPr algn="ctr"/>
                      <a:r>
                        <a:rPr kumimoji="1" lang="en-US" altLang="ja-JP" dirty="0" smtClean="0">
                          <a:latin typeface="Century Gothic" pitchFamily="34" charset="0"/>
                        </a:rPr>
                        <a:t>Bit 5</a:t>
                      </a:r>
                      <a:endParaRPr kumimoji="1" lang="ja-JP" altLang="en-US" dirty="0">
                        <a:latin typeface="Century Gothic" pitchFamily="34" charset="0"/>
                      </a:endParaRPr>
                    </a:p>
                  </a:txBody>
                  <a:tcPr anchor="ctr"/>
                </a:tc>
                <a:tc>
                  <a:txBody>
                    <a:bodyPr/>
                    <a:lstStyle/>
                    <a:p>
                      <a:r>
                        <a:rPr kumimoji="1" lang="ja-JP" altLang="en-US" dirty="0" smtClean="0"/>
                        <a:t>パッチデータ（詳細不明）であることをあらわす</a:t>
                      </a:r>
                      <a:endParaRPr kumimoji="1" lang="ja-JP" altLang="en-US" dirty="0"/>
                    </a:p>
                  </a:txBody>
                  <a:tcPr anchor="ctr"/>
                </a:tc>
              </a:tr>
            </a:tbl>
          </a:graphicData>
        </a:graphic>
      </p:graphicFrame>
      <p:graphicFrame>
        <p:nvGraphicFramePr>
          <p:cNvPr id="5" name="表 4"/>
          <p:cNvGraphicFramePr>
            <a:graphicFrameLocks noGrp="1"/>
          </p:cNvGraphicFramePr>
          <p:nvPr/>
        </p:nvGraphicFramePr>
        <p:xfrm>
          <a:off x="2143108" y="2571744"/>
          <a:ext cx="4429155" cy="1524000"/>
        </p:xfrm>
        <a:graphic>
          <a:graphicData uri="http://schemas.openxmlformats.org/drawingml/2006/table">
            <a:tbl>
              <a:tblPr firstRow="1" bandRow="1">
                <a:tableStyleId>{F5AB1C69-6EDB-4FF4-983F-18BD219EF322}</a:tableStyleId>
              </a:tblPr>
              <a:tblGrid>
                <a:gridCol w="622854"/>
                <a:gridCol w="622854"/>
                <a:gridCol w="3183447"/>
              </a:tblGrid>
              <a:tr h="257177">
                <a:tc>
                  <a:txBody>
                    <a:bodyPr/>
                    <a:lstStyle/>
                    <a:p>
                      <a:pPr algn="ctr"/>
                      <a:r>
                        <a:rPr kumimoji="1" lang="en-US" altLang="ja-JP" sz="1400" dirty="0" smtClean="0">
                          <a:solidFill>
                            <a:schemeClr val="bg1"/>
                          </a:solidFill>
                        </a:rPr>
                        <a:t>Bit 0</a:t>
                      </a:r>
                      <a:endParaRPr kumimoji="1" lang="ja-JP" alt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r>
                        <a:rPr kumimoji="1" lang="en-US" altLang="ja-JP" sz="1400" dirty="0" smtClean="0">
                          <a:solidFill>
                            <a:schemeClr val="bg1"/>
                          </a:solidFill>
                        </a:rPr>
                        <a:t>Bit 1</a:t>
                      </a:r>
                      <a:endParaRPr kumimoji="1" lang="ja-JP" alt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pPr algn="ctr"/>
                      <a:r>
                        <a:rPr kumimoji="1" lang="ja-JP" altLang="en-US" sz="1400" dirty="0" smtClean="0">
                          <a:solidFill>
                            <a:schemeClr val="bg1"/>
                          </a:solidFill>
                        </a:rPr>
                        <a:t>意味</a:t>
                      </a:r>
                      <a:endParaRPr kumimoji="1" lang="ja-JP" alt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r>
              <a:tr h="257177">
                <a:tc>
                  <a:txBody>
                    <a:bodyPr/>
                    <a:lstStyle/>
                    <a:p>
                      <a:pPr algn="ctr"/>
                      <a:r>
                        <a:rPr kumimoji="1" lang="en-US" altLang="ja-JP" sz="1400" dirty="0" smtClean="0">
                          <a:solidFill>
                            <a:schemeClr val="tx1"/>
                          </a:solidFill>
                          <a:latin typeface="Century Gothic" pitchFamily="34" charset="0"/>
                        </a:rPr>
                        <a:t>0</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solidFill>
                            <a:schemeClr val="tx1"/>
                          </a:solidFill>
                          <a:latin typeface="Century Gothic" pitchFamily="34" charset="0"/>
                        </a:rPr>
                        <a:t>0</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通常圧縮</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7177">
                <a:tc>
                  <a:txBody>
                    <a:bodyPr/>
                    <a:lstStyle/>
                    <a:p>
                      <a:pPr algn="ctr"/>
                      <a:r>
                        <a:rPr kumimoji="1" lang="en-US" altLang="ja-JP" sz="1400" dirty="0" smtClean="0">
                          <a:solidFill>
                            <a:schemeClr val="tx1"/>
                          </a:solidFill>
                          <a:latin typeface="Century Gothic" pitchFamily="34" charset="0"/>
                        </a:rPr>
                        <a:t>0</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solidFill>
                            <a:schemeClr val="tx1"/>
                          </a:solidFill>
                          <a:latin typeface="Century Gothic" pitchFamily="34" charset="0"/>
                        </a:rPr>
                        <a:t>1</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最大圧縮</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7177">
                <a:tc>
                  <a:txBody>
                    <a:bodyPr/>
                    <a:lstStyle/>
                    <a:p>
                      <a:pPr algn="ctr"/>
                      <a:r>
                        <a:rPr kumimoji="1" lang="en-US" altLang="ja-JP" sz="1400" dirty="0" smtClean="0">
                          <a:solidFill>
                            <a:schemeClr val="tx1"/>
                          </a:solidFill>
                          <a:latin typeface="Century Gothic" pitchFamily="34" charset="0"/>
                        </a:rPr>
                        <a:t>1</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solidFill>
                            <a:schemeClr val="tx1"/>
                          </a:solidFill>
                          <a:latin typeface="Century Gothic" pitchFamily="34" charset="0"/>
                        </a:rPr>
                        <a:t>0</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速度優先</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7177">
                <a:tc>
                  <a:txBody>
                    <a:bodyPr/>
                    <a:lstStyle/>
                    <a:p>
                      <a:pPr algn="ctr"/>
                      <a:r>
                        <a:rPr kumimoji="1" lang="en-US" altLang="ja-JP" sz="1400" dirty="0" smtClean="0">
                          <a:solidFill>
                            <a:schemeClr val="tx1"/>
                          </a:solidFill>
                          <a:latin typeface="Century Gothic" pitchFamily="34" charset="0"/>
                        </a:rPr>
                        <a:t>1</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solidFill>
                            <a:schemeClr val="tx1"/>
                          </a:solidFill>
                          <a:latin typeface="Century Gothic" pitchFamily="34" charset="0"/>
                        </a:rPr>
                        <a:t>1</a:t>
                      </a:r>
                      <a:endParaRPr kumimoji="1" lang="ja-JP" altLang="en-US" sz="1400" dirty="0">
                        <a:solidFill>
                          <a:schemeClr val="tx1"/>
                        </a:solidFill>
                        <a:latin typeface="Century Gothic"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最大速度優先</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設定ビットの続き</a:t>
            </a:r>
            <a:endParaRPr lang="en-US" altLang="ja-JP" sz="2800" dirty="0" smtClean="0"/>
          </a:p>
          <a:p>
            <a:pPr lvl="1"/>
            <a:endParaRPr lang="en-US" altLang="ja-JP" sz="2400" dirty="0" smtClean="0"/>
          </a:p>
          <a:p>
            <a:endParaRPr kumimoji="1" lang="ja-JP" altLang="en-US" sz="2800" dirty="0"/>
          </a:p>
        </p:txBody>
      </p:sp>
      <p:graphicFrame>
        <p:nvGraphicFramePr>
          <p:cNvPr id="4" name="表 3"/>
          <p:cNvGraphicFramePr>
            <a:graphicFrameLocks noGrp="1"/>
          </p:cNvGraphicFramePr>
          <p:nvPr/>
        </p:nvGraphicFramePr>
        <p:xfrm>
          <a:off x="785786" y="1500174"/>
          <a:ext cx="7572428" cy="3982728"/>
        </p:xfrm>
        <a:graphic>
          <a:graphicData uri="http://schemas.openxmlformats.org/drawingml/2006/table">
            <a:tbl>
              <a:tblPr firstRow="1" bandRow="1">
                <a:tableStyleId>{073A0DAA-6AF3-43AB-8588-CEC1D06C72B9}</a:tableStyleId>
              </a:tblPr>
              <a:tblGrid>
                <a:gridCol w="1143008"/>
                <a:gridCol w="6429420"/>
              </a:tblGrid>
              <a:tr h="370840">
                <a:tc>
                  <a:txBody>
                    <a:bodyPr/>
                    <a:lstStyle/>
                    <a:p>
                      <a:pPr algn="ctr"/>
                      <a:r>
                        <a:rPr kumimoji="1" lang="ja-JP" altLang="en-US" dirty="0" smtClean="0"/>
                        <a:t>ビット</a:t>
                      </a:r>
                      <a:endParaRPr kumimoji="1" lang="ja-JP" altLang="en-US" dirty="0"/>
                    </a:p>
                  </a:txBody>
                  <a:tcPr anchor="ctr"/>
                </a:tc>
                <a:tc>
                  <a:txBody>
                    <a:bodyPr/>
                    <a:lstStyle/>
                    <a:p>
                      <a:pPr algn="ctr"/>
                      <a:r>
                        <a:rPr kumimoji="1" lang="ja-JP" altLang="en-US" dirty="0" smtClean="0"/>
                        <a:t>説明</a:t>
                      </a:r>
                      <a:endParaRPr kumimoji="1" lang="ja-JP" altLang="en-US" dirty="0"/>
                    </a:p>
                  </a:txBody>
                  <a:tcPr anchor="ctr"/>
                </a:tc>
              </a:tr>
              <a:tr h="370840">
                <a:tc>
                  <a:txBody>
                    <a:bodyPr/>
                    <a:lstStyle/>
                    <a:p>
                      <a:pPr algn="ctr"/>
                      <a:r>
                        <a:rPr kumimoji="1" lang="en-US" altLang="ja-JP" dirty="0" smtClean="0">
                          <a:latin typeface="Century Gothic" pitchFamily="34" charset="0"/>
                        </a:rPr>
                        <a:t>Bit</a:t>
                      </a:r>
                      <a:r>
                        <a:rPr kumimoji="1" lang="en-US" altLang="ja-JP" baseline="0" dirty="0" smtClean="0">
                          <a:latin typeface="Century Gothic" pitchFamily="34" charset="0"/>
                        </a:rPr>
                        <a:t> 6</a:t>
                      </a:r>
                      <a:endParaRPr kumimoji="1" lang="ja-JP" altLang="en-US" dirty="0">
                        <a:latin typeface="Century Gothic" pitchFamily="34" charset="0"/>
                      </a:endParaRPr>
                    </a:p>
                  </a:txBody>
                  <a:tcPr anchor="ctr"/>
                </a:tc>
                <a:tc>
                  <a:txBody>
                    <a:bodyPr/>
                    <a:lstStyle/>
                    <a:p>
                      <a:r>
                        <a:rPr kumimoji="1" lang="en-US" altLang="ja-JP" dirty="0" smtClean="0"/>
                        <a:t>AES</a:t>
                      </a:r>
                      <a:r>
                        <a:rPr kumimoji="1" lang="ja-JP" altLang="en-US" dirty="0" smtClean="0"/>
                        <a:t>暗号化されていることを示す</a:t>
                      </a:r>
                      <a:endParaRPr kumimoji="1" lang="en-US" altLang="ja-JP" dirty="0" smtClean="0"/>
                    </a:p>
                    <a:p>
                      <a:r>
                        <a:rPr kumimoji="1" lang="ja-JP" altLang="en-US" dirty="0" smtClean="0"/>
                        <a:t>このビットをセットする場合には</a:t>
                      </a:r>
                      <a:r>
                        <a:rPr kumimoji="1" lang="en-US" altLang="ja-JP" dirty="0" smtClean="0"/>
                        <a:t>Bit 0</a:t>
                      </a:r>
                      <a:r>
                        <a:rPr kumimoji="1" lang="ja-JP" altLang="en-US" dirty="0" smtClean="0"/>
                        <a:t>もセットして下さい</a:t>
                      </a:r>
                      <a:endParaRPr kumimoji="1" lang="ja-JP" altLang="en-US" dirty="0"/>
                    </a:p>
                  </a:txBody>
                  <a:tcPr anchor="ctr"/>
                </a:tc>
              </a:tr>
              <a:tr h="401328">
                <a:tc>
                  <a:txBody>
                    <a:bodyPr/>
                    <a:lstStyle/>
                    <a:p>
                      <a:pPr algn="ctr"/>
                      <a:r>
                        <a:rPr kumimoji="1" lang="en-US" altLang="ja-JP" dirty="0" smtClean="0">
                          <a:latin typeface="Century Gothic" pitchFamily="34" charset="0"/>
                        </a:rPr>
                        <a:t>Bit 7-10</a:t>
                      </a:r>
                      <a:endParaRPr kumimoji="1" lang="ja-JP" altLang="en-US" dirty="0">
                        <a:latin typeface="Century Gothic" pitchFamily="34" charset="0"/>
                      </a:endParaRPr>
                    </a:p>
                  </a:txBody>
                  <a:tcPr anchor="ctr"/>
                </a:tc>
                <a:tc>
                  <a:txBody>
                    <a:bodyPr/>
                    <a:lstStyle/>
                    <a:p>
                      <a:r>
                        <a:rPr kumimoji="1" lang="ja-JP" altLang="en-US" dirty="0" smtClean="0"/>
                        <a:t>未使用</a:t>
                      </a:r>
                      <a:endParaRPr kumimoji="1" lang="en-US" altLang="ja-JP" dirty="0" smtClean="0"/>
                    </a:p>
                  </a:txBody>
                  <a:tcPr anchor="ctr"/>
                </a:tc>
              </a:tr>
              <a:tr h="370840">
                <a:tc>
                  <a:txBody>
                    <a:bodyPr/>
                    <a:lstStyle/>
                    <a:p>
                      <a:pPr algn="ctr"/>
                      <a:r>
                        <a:rPr kumimoji="1" lang="en-US" altLang="ja-JP" dirty="0" smtClean="0">
                          <a:latin typeface="Century Gothic" pitchFamily="34" charset="0"/>
                        </a:rPr>
                        <a:t>Bit 11</a:t>
                      </a:r>
                      <a:endParaRPr kumimoji="1" lang="ja-JP" altLang="en-US" dirty="0">
                        <a:latin typeface="Century Gothic" pitchFamily="34" charset="0"/>
                      </a:endParaRPr>
                    </a:p>
                  </a:txBody>
                  <a:tcPr anchor="ctr"/>
                </a:tc>
                <a:tc>
                  <a:txBody>
                    <a:bodyPr/>
                    <a:lstStyle/>
                    <a:p>
                      <a:r>
                        <a:rPr kumimoji="1" lang="en-US" altLang="ja-JP" dirty="0" smtClean="0"/>
                        <a:t>Language encoding flag (EFS)</a:t>
                      </a:r>
                      <a:r>
                        <a:rPr kumimoji="1" lang="en-US" altLang="ja-JP" baseline="0" dirty="0" smtClean="0"/>
                        <a:t> </a:t>
                      </a:r>
                      <a:r>
                        <a:rPr kumimoji="1" lang="en-US" altLang="ja-JP" sz="1200" u="sng" baseline="0" dirty="0" smtClean="0"/>
                        <a:t>Early Feature Specification</a:t>
                      </a:r>
                      <a:endParaRPr kumimoji="1" lang="en-US" altLang="ja-JP" u="sng" dirty="0" smtClean="0"/>
                    </a:p>
                    <a:p>
                      <a:r>
                        <a:rPr kumimoji="1" lang="ja-JP" altLang="en-US" dirty="0" smtClean="0"/>
                        <a:t>このビットがセットされている場合はファイル名が</a:t>
                      </a:r>
                      <a:r>
                        <a:rPr kumimoji="1" lang="en-US" altLang="ja-JP" dirty="0" smtClean="0"/>
                        <a:t>UTF-8</a:t>
                      </a:r>
                      <a:r>
                        <a:rPr kumimoji="1" lang="ja-JP" altLang="en-US" dirty="0" smtClean="0"/>
                        <a:t>でエンコーディングされている</a:t>
                      </a:r>
                      <a:endParaRPr kumimoji="1" lang="ja-JP" altLang="en-US" dirty="0"/>
                    </a:p>
                  </a:txBody>
                  <a:tcPr anchor="ctr"/>
                </a:tc>
              </a:tr>
              <a:tr h="370840">
                <a:tc>
                  <a:txBody>
                    <a:bodyPr/>
                    <a:lstStyle/>
                    <a:p>
                      <a:pPr algn="ctr"/>
                      <a:r>
                        <a:rPr kumimoji="1" lang="en-US" altLang="ja-JP" dirty="0" smtClean="0">
                          <a:latin typeface="Century Gothic" pitchFamily="34" charset="0"/>
                        </a:rPr>
                        <a:t>Bit 12</a:t>
                      </a:r>
                      <a:endParaRPr kumimoji="1" lang="ja-JP" altLang="en-US" dirty="0">
                        <a:latin typeface="Century Gothic" pitchFamily="34" charset="0"/>
                      </a:endParaRPr>
                    </a:p>
                  </a:txBody>
                  <a:tcPr anchor="ctr"/>
                </a:tc>
                <a:tc>
                  <a:txBody>
                    <a:bodyPr/>
                    <a:lstStyle/>
                    <a:p>
                      <a:r>
                        <a:rPr kumimoji="1" lang="en-US" altLang="ja-JP" dirty="0" smtClean="0"/>
                        <a:t>PKWARE</a:t>
                      </a:r>
                      <a:r>
                        <a:rPr kumimoji="1" lang="ja-JP" altLang="en-US" dirty="0" smtClean="0"/>
                        <a:t>によって予約</a:t>
                      </a:r>
                      <a:endParaRPr kumimoji="1" lang="ja-JP" altLang="en-US" dirty="0"/>
                    </a:p>
                  </a:txBody>
                  <a:tcPr anchor="ctr"/>
                </a:tc>
              </a:tr>
              <a:tr h="370840">
                <a:tc>
                  <a:txBody>
                    <a:bodyPr/>
                    <a:lstStyle/>
                    <a:p>
                      <a:pPr algn="ctr"/>
                      <a:r>
                        <a:rPr kumimoji="1" lang="en-US" altLang="ja-JP" dirty="0" smtClean="0">
                          <a:latin typeface="Century Gothic" pitchFamily="34" charset="0"/>
                        </a:rPr>
                        <a:t>Bit 13</a:t>
                      </a:r>
                      <a:endParaRPr kumimoji="1" lang="ja-JP" altLang="en-US" dirty="0">
                        <a:latin typeface="Century Gothic" pitchFamily="34" charset="0"/>
                      </a:endParaRPr>
                    </a:p>
                  </a:txBody>
                  <a:tcPr anchor="ctr"/>
                </a:tc>
                <a:tc>
                  <a:txBody>
                    <a:bodyPr/>
                    <a:lstStyle/>
                    <a:p>
                      <a:r>
                        <a:rPr kumimoji="1" lang="en-US" altLang="ja-JP" dirty="0" smtClean="0"/>
                        <a:t>central</a:t>
                      </a:r>
                      <a:r>
                        <a:rPr kumimoji="1" lang="en-US" altLang="ja-JP" baseline="0" dirty="0" smtClean="0"/>
                        <a:t> directory</a:t>
                      </a:r>
                      <a:r>
                        <a:rPr kumimoji="1" lang="ja-JP" altLang="en-US" baseline="0" dirty="0" smtClean="0"/>
                        <a:t>が暗号化されていることを示す</a:t>
                      </a:r>
                      <a:r>
                        <a:rPr kumimoji="1" lang="en-US" altLang="ja-JP" baseline="0" dirty="0" smtClean="0"/>
                        <a:t>(?)</a:t>
                      </a:r>
                    </a:p>
                    <a:p>
                      <a:r>
                        <a:rPr kumimoji="1" lang="ja-JP" altLang="en-US" baseline="0" dirty="0" smtClean="0"/>
                        <a:t>詳細は</a:t>
                      </a:r>
                      <a:r>
                        <a:rPr kumimoji="1" lang="en-US" altLang="ja-JP" baseline="0" dirty="0" smtClean="0"/>
                        <a:t>Strong Encryption Specification</a:t>
                      </a:r>
                      <a:r>
                        <a:rPr kumimoji="1" lang="ja-JP" altLang="en-US" baseline="0" dirty="0" smtClean="0"/>
                        <a:t>を参照のこと</a:t>
                      </a:r>
                      <a:endParaRPr kumimoji="1" lang="en-US" altLang="ja-JP" baseline="0" dirty="0" smtClean="0"/>
                    </a:p>
                    <a:p>
                      <a:r>
                        <a:rPr kumimoji="1" lang="ja-JP" altLang="en-US" baseline="0" dirty="0" smtClean="0"/>
                        <a:t>（よくわかっていません）</a:t>
                      </a:r>
                      <a:endParaRPr kumimoji="1" lang="ja-JP" altLang="en-US" dirty="0"/>
                    </a:p>
                  </a:txBody>
                  <a:tcPr anchor="ctr"/>
                </a:tc>
              </a:tr>
              <a:tr h="370840">
                <a:tc>
                  <a:txBody>
                    <a:bodyPr/>
                    <a:lstStyle/>
                    <a:p>
                      <a:pPr algn="ctr"/>
                      <a:r>
                        <a:rPr kumimoji="1" lang="en-US" altLang="ja-JP" dirty="0" smtClean="0">
                          <a:latin typeface="Century Gothic" pitchFamily="34" charset="0"/>
                        </a:rPr>
                        <a:t>Bit 14-15</a:t>
                      </a:r>
                      <a:endParaRPr kumimoji="1" lang="ja-JP" altLang="en-US" dirty="0">
                        <a:latin typeface="Century Gothic"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PKWARE</a:t>
                      </a:r>
                      <a:r>
                        <a:rPr kumimoji="1" lang="ja-JP" altLang="en-US" dirty="0" smtClean="0"/>
                        <a:t>によって予約</a:t>
                      </a:r>
                    </a:p>
                  </a:txBody>
                  <a:tcPr anchor="ctr"/>
                </a:tc>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en-US" altLang="ja-JP" sz="2800" dirty="0" smtClean="0"/>
              <a:t>compression method</a:t>
            </a:r>
          </a:p>
          <a:p>
            <a:pPr>
              <a:buNone/>
            </a:pPr>
            <a:r>
              <a:rPr lang="en-US" altLang="ja-JP" sz="2000" dirty="0" smtClean="0"/>
              <a:t>	</a:t>
            </a:r>
            <a:r>
              <a:rPr lang="ja-JP" altLang="en-US" sz="2000" dirty="0" smtClean="0"/>
              <a:t>代表的なもののみ示す</a:t>
            </a:r>
            <a:endParaRPr lang="en-US" altLang="ja-JP" sz="2000" dirty="0" smtClean="0"/>
          </a:p>
          <a:p>
            <a:endParaRPr kumimoji="1" lang="ja-JP" altLang="en-US" sz="2800" dirty="0"/>
          </a:p>
        </p:txBody>
      </p:sp>
      <p:graphicFrame>
        <p:nvGraphicFramePr>
          <p:cNvPr id="4" name="表 3"/>
          <p:cNvGraphicFramePr>
            <a:graphicFrameLocks noGrp="1"/>
          </p:cNvGraphicFramePr>
          <p:nvPr/>
        </p:nvGraphicFramePr>
        <p:xfrm>
          <a:off x="928662" y="2000240"/>
          <a:ext cx="4500594" cy="1854200"/>
        </p:xfrm>
        <a:graphic>
          <a:graphicData uri="http://schemas.openxmlformats.org/drawingml/2006/table">
            <a:tbl>
              <a:tblPr firstRow="1" bandRow="1">
                <a:tableStyleId>{073A0DAA-6AF3-43AB-8588-CEC1D06C72B9}</a:tableStyleId>
              </a:tblPr>
              <a:tblGrid>
                <a:gridCol w="843867"/>
                <a:gridCol w="3656727"/>
              </a:tblGrid>
              <a:tr h="370840">
                <a:tc>
                  <a:txBody>
                    <a:bodyPr/>
                    <a:lstStyle/>
                    <a:p>
                      <a:pPr algn="ctr"/>
                      <a:r>
                        <a:rPr kumimoji="1" lang="ja-JP" altLang="en-US" dirty="0" smtClean="0"/>
                        <a:t>値</a:t>
                      </a:r>
                      <a:endParaRPr kumimoji="1" lang="ja-JP" altLang="en-US" dirty="0"/>
                    </a:p>
                  </a:txBody>
                  <a:tcPr anchor="ctr"/>
                </a:tc>
                <a:tc>
                  <a:txBody>
                    <a:bodyPr/>
                    <a:lstStyle/>
                    <a:p>
                      <a:pPr algn="ctr"/>
                      <a:r>
                        <a:rPr kumimoji="1" lang="ja-JP" altLang="en-US" dirty="0" smtClean="0"/>
                        <a:t>説明</a:t>
                      </a:r>
                      <a:endParaRPr kumimoji="1" lang="ja-JP" altLang="en-US" dirty="0"/>
                    </a:p>
                  </a:txBody>
                  <a:tcPr/>
                </a:tc>
              </a:tr>
              <a:tr h="370840">
                <a:tc>
                  <a:txBody>
                    <a:bodyPr/>
                    <a:lstStyle/>
                    <a:p>
                      <a:pPr algn="ctr"/>
                      <a:r>
                        <a:rPr kumimoji="1" lang="en-US" altLang="ja-JP" dirty="0" smtClean="0">
                          <a:latin typeface="Century Gothic" pitchFamily="34" charset="0"/>
                        </a:rPr>
                        <a:t>0</a:t>
                      </a:r>
                      <a:endParaRPr kumimoji="1" lang="ja-JP" altLang="en-US" dirty="0">
                        <a:latin typeface="Century Gothic" pitchFamily="34" charset="0"/>
                      </a:endParaRPr>
                    </a:p>
                  </a:txBody>
                  <a:tcPr anchor="ctr"/>
                </a:tc>
                <a:tc>
                  <a:txBody>
                    <a:bodyPr/>
                    <a:lstStyle/>
                    <a:p>
                      <a:r>
                        <a:rPr kumimoji="1" lang="ja-JP" altLang="en-US" dirty="0" smtClean="0"/>
                        <a:t>圧縮なし</a:t>
                      </a:r>
                      <a:endParaRPr kumimoji="1" lang="ja-JP" altLang="en-US" dirty="0"/>
                    </a:p>
                  </a:txBody>
                  <a:tcPr/>
                </a:tc>
              </a:tr>
              <a:tr h="370840">
                <a:tc>
                  <a:txBody>
                    <a:bodyPr/>
                    <a:lstStyle/>
                    <a:p>
                      <a:pPr algn="ctr"/>
                      <a:r>
                        <a:rPr kumimoji="1" lang="en-US" altLang="ja-JP" dirty="0" smtClean="0">
                          <a:latin typeface="Century Gothic" pitchFamily="34" charset="0"/>
                        </a:rPr>
                        <a:t>8</a:t>
                      </a:r>
                      <a:endParaRPr kumimoji="1" lang="ja-JP" altLang="en-US" dirty="0">
                        <a:latin typeface="Century Gothic" pitchFamily="34" charset="0"/>
                      </a:endParaRPr>
                    </a:p>
                  </a:txBody>
                  <a:tcPr anchor="ctr"/>
                </a:tc>
                <a:tc>
                  <a:txBody>
                    <a:bodyPr/>
                    <a:lstStyle/>
                    <a:p>
                      <a:r>
                        <a:rPr kumimoji="1" lang="en-US" altLang="ja-JP" dirty="0" smtClean="0"/>
                        <a:t>Deflate</a:t>
                      </a:r>
                      <a:r>
                        <a:rPr kumimoji="1" lang="ja-JP" altLang="en-US" dirty="0" smtClean="0"/>
                        <a:t>圧縮</a:t>
                      </a:r>
                      <a:endParaRPr kumimoji="1" lang="ja-JP" altLang="en-US" dirty="0"/>
                    </a:p>
                  </a:txBody>
                  <a:tcPr/>
                </a:tc>
              </a:tr>
              <a:tr h="370840">
                <a:tc>
                  <a:txBody>
                    <a:bodyPr/>
                    <a:lstStyle/>
                    <a:p>
                      <a:pPr algn="ctr"/>
                      <a:r>
                        <a:rPr kumimoji="1" lang="en-US" altLang="ja-JP" dirty="0" smtClean="0">
                          <a:latin typeface="Century Gothic" pitchFamily="34" charset="0"/>
                        </a:rPr>
                        <a:t>9</a:t>
                      </a:r>
                      <a:endParaRPr kumimoji="1" lang="ja-JP" altLang="en-US" dirty="0">
                        <a:latin typeface="Century Gothic" pitchFamily="34" charset="0"/>
                      </a:endParaRPr>
                    </a:p>
                  </a:txBody>
                  <a:tcPr anchor="ctr"/>
                </a:tc>
                <a:tc>
                  <a:txBody>
                    <a:bodyPr/>
                    <a:lstStyle/>
                    <a:p>
                      <a:r>
                        <a:rPr kumimoji="1" lang="ja-JP" altLang="en-US" dirty="0" smtClean="0"/>
                        <a:t>拡張</a:t>
                      </a:r>
                      <a:r>
                        <a:rPr kumimoji="1" lang="en-US" altLang="ja-JP" dirty="0" smtClean="0"/>
                        <a:t>Deflate</a:t>
                      </a:r>
                      <a:r>
                        <a:rPr kumimoji="1" lang="ja-JP" altLang="en-US" dirty="0" smtClean="0"/>
                        <a:t>圧縮</a:t>
                      </a:r>
                      <a:r>
                        <a:rPr kumimoji="1" lang="en-US" altLang="ja-JP" baseline="0" dirty="0" smtClean="0"/>
                        <a:t> Deflate64</a:t>
                      </a:r>
                      <a:endParaRPr kumimoji="1" lang="ja-JP" altLang="en-US" dirty="0">
                        <a:effectLst/>
                      </a:endParaRPr>
                    </a:p>
                  </a:txBody>
                  <a:tcPr/>
                </a:tc>
              </a:tr>
              <a:tr h="370840">
                <a:tc>
                  <a:txBody>
                    <a:bodyPr/>
                    <a:lstStyle/>
                    <a:p>
                      <a:pPr algn="ctr"/>
                      <a:r>
                        <a:rPr kumimoji="1" lang="en-US" altLang="ja-JP" dirty="0" smtClean="0">
                          <a:latin typeface="Century Gothic" pitchFamily="34" charset="0"/>
                        </a:rPr>
                        <a:t>12</a:t>
                      </a:r>
                      <a:endParaRPr kumimoji="1" lang="ja-JP" altLang="en-US" dirty="0">
                        <a:latin typeface="Century Gothic" pitchFamily="34" charset="0"/>
                      </a:endParaRPr>
                    </a:p>
                  </a:txBody>
                  <a:tcPr anchor="ctr"/>
                </a:tc>
                <a:tc>
                  <a:txBody>
                    <a:bodyPr/>
                    <a:lstStyle/>
                    <a:p>
                      <a:r>
                        <a:rPr kumimoji="1" lang="en-US" altLang="ja-JP" dirty="0" smtClean="0"/>
                        <a:t>BZip2</a:t>
                      </a:r>
                      <a:r>
                        <a:rPr kumimoji="1" lang="ja-JP" altLang="en-US" dirty="0" smtClean="0"/>
                        <a:t>圧縮</a:t>
                      </a:r>
                      <a:endParaRPr kumimoji="1" lang="ja-JP" altLang="en-US" dirty="0"/>
                    </a:p>
                  </a:txBody>
                  <a:tcPr/>
                </a:tc>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日付</a:t>
            </a:r>
            <a:endParaRPr kumimoji="1" lang="en-US" altLang="ja-JP" sz="2800" dirty="0" smtClean="0"/>
          </a:p>
          <a:p>
            <a:endParaRPr kumimoji="1" lang="en-US" altLang="ja-JP" sz="2800" dirty="0" smtClean="0"/>
          </a:p>
          <a:p>
            <a:endParaRPr kumimoji="1" lang="en-US" altLang="ja-JP" sz="2800" dirty="0" smtClean="0"/>
          </a:p>
          <a:p>
            <a:endParaRPr lang="en-US" altLang="ja-JP" sz="2800" dirty="0" smtClean="0"/>
          </a:p>
          <a:p>
            <a:endParaRPr kumimoji="1" lang="en-US" altLang="ja-JP" sz="2800" dirty="0" smtClean="0"/>
          </a:p>
          <a:p>
            <a:r>
              <a:rPr lang="ja-JP" altLang="en-US" sz="2800" dirty="0" smtClean="0"/>
              <a:t>時刻</a:t>
            </a:r>
            <a:endParaRPr kumimoji="1" lang="ja-JP" altLang="en-US" sz="2800" dirty="0"/>
          </a:p>
        </p:txBody>
      </p:sp>
      <p:graphicFrame>
        <p:nvGraphicFramePr>
          <p:cNvPr id="4" name="表 3"/>
          <p:cNvGraphicFramePr>
            <a:graphicFrameLocks noGrp="1"/>
          </p:cNvGraphicFramePr>
          <p:nvPr/>
        </p:nvGraphicFramePr>
        <p:xfrm>
          <a:off x="928662" y="1588450"/>
          <a:ext cx="4500594" cy="1483360"/>
        </p:xfrm>
        <a:graphic>
          <a:graphicData uri="http://schemas.openxmlformats.org/drawingml/2006/table">
            <a:tbl>
              <a:tblPr firstRow="1" bandRow="1">
                <a:tableStyleId>{073A0DAA-6AF3-43AB-8588-CEC1D06C72B9}</a:tableStyleId>
              </a:tblPr>
              <a:tblGrid>
                <a:gridCol w="843867"/>
                <a:gridCol w="3656727"/>
              </a:tblGrid>
              <a:tr h="370840">
                <a:tc>
                  <a:txBody>
                    <a:bodyPr/>
                    <a:lstStyle/>
                    <a:p>
                      <a:pPr algn="ctr"/>
                      <a:r>
                        <a:rPr kumimoji="1" lang="en-US" altLang="ja-JP" dirty="0" smtClean="0"/>
                        <a:t>Bit</a:t>
                      </a:r>
                      <a:endParaRPr kumimoji="1" lang="ja-JP" altLang="en-US" dirty="0"/>
                    </a:p>
                  </a:txBody>
                  <a:tcPr anchor="ctr"/>
                </a:tc>
                <a:tc>
                  <a:txBody>
                    <a:bodyPr/>
                    <a:lstStyle/>
                    <a:p>
                      <a:pPr algn="ctr"/>
                      <a:r>
                        <a:rPr kumimoji="1" lang="ja-JP" altLang="en-US" dirty="0" smtClean="0"/>
                        <a:t>説明</a:t>
                      </a:r>
                      <a:endParaRPr kumimoji="1" lang="ja-JP" altLang="en-US" dirty="0"/>
                    </a:p>
                  </a:txBody>
                  <a:tcPr/>
                </a:tc>
              </a:tr>
              <a:tr h="370840">
                <a:tc>
                  <a:txBody>
                    <a:bodyPr/>
                    <a:lstStyle/>
                    <a:p>
                      <a:pPr algn="ctr"/>
                      <a:r>
                        <a:rPr kumimoji="1" lang="en-US" altLang="ja-JP" dirty="0" smtClean="0">
                          <a:latin typeface="Century Gothic" pitchFamily="34" charset="0"/>
                        </a:rPr>
                        <a:t>0-4</a:t>
                      </a:r>
                      <a:endParaRPr kumimoji="1" lang="ja-JP" altLang="en-US" dirty="0">
                        <a:latin typeface="Century Gothic" pitchFamily="34" charset="0"/>
                      </a:endParaRPr>
                    </a:p>
                  </a:txBody>
                  <a:tcPr anchor="ctr"/>
                </a:tc>
                <a:tc>
                  <a:txBody>
                    <a:bodyPr/>
                    <a:lstStyle/>
                    <a:p>
                      <a:r>
                        <a:rPr kumimoji="1" lang="ja-JP" altLang="en-US" dirty="0" smtClean="0"/>
                        <a:t>日付</a:t>
                      </a:r>
                      <a:endParaRPr kumimoji="1" lang="ja-JP" altLang="en-US" dirty="0"/>
                    </a:p>
                  </a:txBody>
                  <a:tcPr/>
                </a:tc>
              </a:tr>
              <a:tr h="370840">
                <a:tc>
                  <a:txBody>
                    <a:bodyPr/>
                    <a:lstStyle/>
                    <a:p>
                      <a:pPr algn="ctr"/>
                      <a:r>
                        <a:rPr kumimoji="1" lang="en-US" altLang="ja-JP" dirty="0" smtClean="0">
                          <a:latin typeface="Century Gothic" pitchFamily="34" charset="0"/>
                        </a:rPr>
                        <a:t>5-8</a:t>
                      </a:r>
                      <a:endParaRPr kumimoji="1" lang="ja-JP" altLang="en-US" dirty="0">
                        <a:latin typeface="Century Gothic" pitchFamily="34" charset="0"/>
                      </a:endParaRPr>
                    </a:p>
                  </a:txBody>
                  <a:tcPr anchor="ctr"/>
                </a:tc>
                <a:tc>
                  <a:txBody>
                    <a:bodyPr/>
                    <a:lstStyle/>
                    <a:p>
                      <a:r>
                        <a:rPr kumimoji="1" lang="ja-JP" altLang="en-US" dirty="0" smtClean="0"/>
                        <a:t>月</a:t>
                      </a:r>
                      <a:endParaRPr kumimoji="1" lang="ja-JP" altLang="en-US" dirty="0"/>
                    </a:p>
                  </a:txBody>
                  <a:tcPr/>
                </a:tc>
              </a:tr>
              <a:tr h="370840">
                <a:tc>
                  <a:txBody>
                    <a:bodyPr/>
                    <a:lstStyle/>
                    <a:p>
                      <a:pPr algn="ctr"/>
                      <a:r>
                        <a:rPr kumimoji="1" lang="en-US" altLang="ja-JP" dirty="0" smtClean="0">
                          <a:latin typeface="Century Gothic" pitchFamily="34" charset="0"/>
                        </a:rPr>
                        <a:t>9-15</a:t>
                      </a:r>
                      <a:endParaRPr kumimoji="1" lang="ja-JP" altLang="en-US" dirty="0">
                        <a:latin typeface="Century Gothic" pitchFamily="34" charset="0"/>
                      </a:endParaRPr>
                    </a:p>
                  </a:txBody>
                  <a:tcPr anchor="ctr"/>
                </a:tc>
                <a:tc>
                  <a:txBody>
                    <a:bodyPr/>
                    <a:lstStyle/>
                    <a:p>
                      <a:r>
                        <a:rPr kumimoji="1" lang="en-US" altLang="ja-JP" dirty="0" smtClean="0">
                          <a:effectLst/>
                        </a:rPr>
                        <a:t>1980</a:t>
                      </a:r>
                      <a:r>
                        <a:rPr kumimoji="1" lang="ja-JP" altLang="en-US" dirty="0" smtClean="0">
                          <a:effectLst/>
                        </a:rPr>
                        <a:t>年からの経過年</a:t>
                      </a:r>
                      <a:endParaRPr kumimoji="1" lang="ja-JP" altLang="en-US" dirty="0">
                        <a:effectLst/>
                      </a:endParaRPr>
                    </a:p>
                  </a:txBody>
                  <a:tcPr/>
                </a:tc>
              </a:tr>
            </a:tbl>
          </a:graphicData>
        </a:graphic>
      </p:graphicFrame>
      <p:graphicFrame>
        <p:nvGraphicFramePr>
          <p:cNvPr id="5" name="表 4"/>
          <p:cNvGraphicFramePr>
            <a:graphicFrameLocks noGrp="1"/>
          </p:cNvGraphicFramePr>
          <p:nvPr/>
        </p:nvGraphicFramePr>
        <p:xfrm>
          <a:off x="928662" y="4071942"/>
          <a:ext cx="4500594" cy="1483360"/>
        </p:xfrm>
        <a:graphic>
          <a:graphicData uri="http://schemas.openxmlformats.org/drawingml/2006/table">
            <a:tbl>
              <a:tblPr firstRow="1" bandRow="1">
                <a:tableStyleId>{073A0DAA-6AF3-43AB-8588-CEC1D06C72B9}</a:tableStyleId>
              </a:tblPr>
              <a:tblGrid>
                <a:gridCol w="843867"/>
                <a:gridCol w="3656727"/>
              </a:tblGrid>
              <a:tr h="370840">
                <a:tc>
                  <a:txBody>
                    <a:bodyPr/>
                    <a:lstStyle/>
                    <a:p>
                      <a:pPr algn="ctr"/>
                      <a:r>
                        <a:rPr kumimoji="1" lang="en-US" altLang="ja-JP" dirty="0" smtClean="0"/>
                        <a:t>Bit</a:t>
                      </a:r>
                      <a:endParaRPr kumimoji="1" lang="ja-JP" altLang="en-US" dirty="0"/>
                    </a:p>
                  </a:txBody>
                  <a:tcPr anchor="ctr"/>
                </a:tc>
                <a:tc>
                  <a:txBody>
                    <a:bodyPr/>
                    <a:lstStyle/>
                    <a:p>
                      <a:pPr algn="ctr"/>
                      <a:r>
                        <a:rPr kumimoji="1" lang="ja-JP" altLang="en-US" dirty="0" smtClean="0"/>
                        <a:t>説明</a:t>
                      </a:r>
                      <a:endParaRPr kumimoji="1" lang="ja-JP" altLang="en-US" dirty="0"/>
                    </a:p>
                  </a:txBody>
                  <a:tcPr/>
                </a:tc>
              </a:tr>
              <a:tr h="370840">
                <a:tc>
                  <a:txBody>
                    <a:bodyPr/>
                    <a:lstStyle/>
                    <a:p>
                      <a:pPr algn="ctr"/>
                      <a:r>
                        <a:rPr kumimoji="1" lang="en-US" altLang="ja-JP" dirty="0" smtClean="0">
                          <a:latin typeface="Century Gothic" pitchFamily="34" charset="0"/>
                        </a:rPr>
                        <a:t>0-4</a:t>
                      </a:r>
                      <a:endParaRPr kumimoji="1" lang="ja-JP" altLang="en-US" dirty="0">
                        <a:latin typeface="Century Gothic" pitchFamily="34" charset="0"/>
                      </a:endParaRPr>
                    </a:p>
                  </a:txBody>
                  <a:tcPr anchor="ctr"/>
                </a:tc>
                <a:tc>
                  <a:txBody>
                    <a:bodyPr/>
                    <a:lstStyle/>
                    <a:p>
                      <a:r>
                        <a:rPr kumimoji="1" lang="ja-JP" altLang="en-US" dirty="0" smtClean="0"/>
                        <a:t>秒の</a:t>
                      </a:r>
                      <a:r>
                        <a:rPr kumimoji="1" lang="en-US" altLang="ja-JP" dirty="0" smtClean="0"/>
                        <a:t>1/2</a:t>
                      </a:r>
                      <a:r>
                        <a:rPr kumimoji="1" lang="ja-JP" altLang="en-US" dirty="0" smtClean="0"/>
                        <a:t>の値</a:t>
                      </a:r>
                      <a:endParaRPr kumimoji="1" lang="ja-JP" altLang="en-US" dirty="0"/>
                    </a:p>
                  </a:txBody>
                  <a:tcPr/>
                </a:tc>
              </a:tr>
              <a:tr h="370840">
                <a:tc>
                  <a:txBody>
                    <a:bodyPr/>
                    <a:lstStyle/>
                    <a:p>
                      <a:pPr algn="ctr"/>
                      <a:r>
                        <a:rPr kumimoji="1" lang="en-US" altLang="ja-JP" dirty="0" smtClean="0">
                          <a:latin typeface="Century Gothic" pitchFamily="34" charset="0"/>
                        </a:rPr>
                        <a:t>5-10</a:t>
                      </a:r>
                      <a:endParaRPr kumimoji="1" lang="ja-JP" altLang="en-US" dirty="0">
                        <a:latin typeface="Century Gothic" pitchFamily="34" charset="0"/>
                      </a:endParaRPr>
                    </a:p>
                  </a:txBody>
                  <a:tcPr anchor="ctr"/>
                </a:tc>
                <a:tc>
                  <a:txBody>
                    <a:bodyPr/>
                    <a:lstStyle/>
                    <a:p>
                      <a:r>
                        <a:rPr kumimoji="1" lang="ja-JP" altLang="en-US" dirty="0" smtClean="0"/>
                        <a:t>分</a:t>
                      </a:r>
                      <a:endParaRPr kumimoji="1" lang="ja-JP" altLang="en-US" dirty="0"/>
                    </a:p>
                  </a:txBody>
                  <a:tcPr/>
                </a:tc>
              </a:tr>
              <a:tr h="370840">
                <a:tc>
                  <a:txBody>
                    <a:bodyPr/>
                    <a:lstStyle/>
                    <a:p>
                      <a:pPr algn="ctr"/>
                      <a:r>
                        <a:rPr kumimoji="1" lang="en-US" altLang="ja-JP" dirty="0" smtClean="0">
                          <a:latin typeface="Century Gothic" pitchFamily="34" charset="0"/>
                        </a:rPr>
                        <a:t>11-15</a:t>
                      </a:r>
                      <a:endParaRPr kumimoji="1" lang="ja-JP" altLang="en-US" dirty="0">
                        <a:latin typeface="Century Gothic" pitchFamily="34" charset="0"/>
                      </a:endParaRPr>
                    </a:p>
                  </a:txBody>
                  <a:tcPr anchor="ctr"/>
                </a:tc>
                <a:tc>
                  <a:txBody>
                    <a:bodyPr/>
                    <a:lstStyle/>
                    <a:p>
                      <a:r>
                        <a:rPr kumimoji="1" lang="ja-JP" altLang="en-US" dirty="0" smtClean="0">
                          <a:effectLst/>
                        </a:rPr>
                        <a:t>時</a:t>
                      </a:r>
                      <a:endParaRPr kumimoji="1" lang="ja-JP" altLang="en-US" dirty="0">
                        <a:effectLst/>
                      </a:endParaRPr>
                    </a:p>
                  </a:txBody>
                  <a:tcPr/>
                </a:tc>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そのほかのパラメータについて</a:t>
            </a:r>
            <a:endParaRPr kumimoji="1" lang="en-US" altLang="ja-JP" sz="2800" dirty="0" smtClean="0"/>
          </a:p>
          <a:p>
            <a:pPr lvl="1"/>
            <a:r>
              <a:rPr lang="en-US" altLang="ja-JP" sz="2400" dirty="0" smtClean="0"/>
              <a:t>CRC32</a:t>
            </a:r>
          </a:p>
          <a:p>
            <a:pPr lvl="2"/>
            <a:r>
              <a:rPr lang="ja-JP" altLang="en-US" sz="2000" dirty="0" smtClean="0"/>
              <a:t>未圧縮のデータの</a:t>
            </a:r>
            <a:r>
              <a:rPr lang="en-US" altLang="ja-JP" sz="2000" dirty="0" smtClean="0"/>
              <a:t>CRC32</a:t>
            </a:r>
            <a:r>
              <a:rPr lang="ja-JP" altLang="en-US" sz="2000" dirty="0" smtClean="0"/>
              <a:t>を示します</a:t>
            </a:r>
            <a:endParaRPr lang="en-US" altLang="ja-JP" sz="2000" dirty="0" smtClean="0"/>
          </a:p>
          <a:p>
            <a:pPr lvl="1"/>
            <a:r>
              <a:rPr lang="ja-JP" altLang="en-US" sz="2400" dirty="0" smtClean="0"/>
              <a:t>圧縮後のサイズ</a:t>
            </a:r>
          </a:p>
          <a:p>
            <a:pPr lvl="1"/>
            <a:r>
              <a:rPr lang="ja-JP" altLang="en-US" sz="2400" dirty="0" smtClean="0"/>
              <a:t>圧縮前のサイズ</a:t>
            </a:r>
            <a:endParaRPr lang="en-US" altLang="ja-JP" sz="2400" dirty="0" smtClean="0"/>
          </a:p>
          <a:p>
            <a:pPr lvl="1"/>
            <a:r>
              <a:rPr lang="ja-JP" altLang="en-US" sz="2400" dirty="0" smtClean="0"/>
              <a:t>ファイル名</a:t>
            </a:r>
            <a:endParaRPr lang="en-US" altLang="ja-JP" sz="2400" dirty="0" smtClean="0"/>
          </a:p>
          <a:p>
            <a:pPr lvl="2"/>
            <a:r>
              <a:rPr lang="ja-JP" altLang="en-US" sz="2000" dirty="0" smtClean="0"/>
              <a:t>文字コードとして基本的に</a:t>
            </a:r>
            <a:r>
              <a:rPr lang="en-US" altLang="ja-JP" sz="2000" dirty="0" smtClean="0"/>
              <a:t>ASCII </a:t>
            </a:r>
            <a:r>
              <a:rPr lang="ja-JP" altLang="en-US" sz="2000" dirty="0" smtClean="0"/>
              <a:t>または日本語の場合はシフト</a:t>
            </a:r>
            <a:r>
              <a:rPr lang="en-US" altLang="ja-JP" sz="2000" dirty="0" smtClean="0"/>
              <a:t>JIS</a:t>
            </a:r>
            <a:r>
              <a:rPr lang="ja-JP" altLang="en-US" sz="2000" dirty="0" smtClean="0"/>
              <a:t>を使用</a:t>
            </a:r>
            <a:endParaRPr lang="en-US" altLang="ja-JP" sz="2000" dirty="0" smtClean="0"/>
          </a:p>
          <a:p>
            <a:pPr lvl="2"/>
            <a:r>
              <a:rPr lang="ja-JP" altLang="en-US" sz="2000" dirty="0" smtClean="0"/>
              <a:t>ただし</a:t>
            </a:r>
            <a:r>
              <a:rPr lang="en-US" altLang="ja-JP" sz="2000" dirty="0" smtClean="0"/>
              <a:t>Macintosh</a:t>
            </a:r>
            <a:r>
              <a:rPr lang="ja-JP" altLang="en-US" sz="2000" dirty="0" smtClean="0"/>
              <a:t>で作成された書庫などで</a:t>
            </a:r>
            <a:r>
              <a:rPr lang="en-US" altLang="ja-JP" sz="2000" dirty="0" smtClean="0"/>
              <a:t>UTF8</a:t>
            </a:r>
            <a:r>
              <a:rPr lang="ja-JP" altLang="en-US" sz="2000" dirty="0" smtClean="0"/>
              <a:t>が使われる場合もあり</a:t>
            </a:r>
            <a:endParaRPr lang="en-US" altLang="ja-JP" sz="2000" dirty="0" smtClean="0"/>
          </a:p>
          <a:p>
            <a:pPr lvl="2"/>
            <a:endParaRPr lang="ja-JP" altLang="en-US" sz="2000" dirty="0" smtClean="0"/>
          </a:p>
          <a:p>
            <a:pPr lvl="1"/>
            <a:endParaRPr lang="en-US" altLang="ja-JP" sz="2400" dirty="0" smtClean="0"/>
          </a:p>
          <a:p>
            <a:pPr lvl="1"/>
            <a:endParaRPr kumimoji="1" lang="ja-JP" altLang="en-US" sz="240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実際にファイルを作ってみる</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tar.gz</a:t>
            </a:r>
            <a:r>
              <a:rPr lang="ja-JP" altLang="en-US" dirty="0" smtClean="0"/>
              <a:t>ファイルを作る</a:t>
            </a:r>
            <a:endParaRPr lang="en-US" altLang="ja-JP" dirty="0" smtClean="0"/>
          </a:p>
          <a:p>
            <a:pPr lvl="1"/>
            <a:r>
              <a:rPr lang="en-US" altLang="ja-JP" dirty="0" smtClean="0"/>
              <a:t>tar</a:t>
            </a:r>
            <a:r>
              <a:rPr lang="ja-JP" altLang="en-US" dirty="0" smtClean="0"/>
              <a:t>形式を作ってから</a:t>
            </a:r>
            <a:r>
              <a:rPr lang="en-US" altLang="ja-JP" dirty="0" err="1" smtClean="0"/>
              <a:t>GZipStream</a:t>
            </a:r>
            <a:r>
              <a:rPr lang="ja-JP" altLang="en-US" dirty="0" smtClean="0"/>
              <a:t>で圧縮する</a:t>
            </a:r>
            <a:endParaRPr lang="en-US" altLang="ja-JP" dirty="0" smtClean="0"/>
          </a:p>
          <a:p>
            <a:r>
              <a:rPr lang="en-US" altLang="ja-JP" dirty="0" smtClean="0"/>
              <a:t>ZIP</a:t>
            </a:r>
            <a:r>
              <a:rPr lang="ja-JP" altLang="en-US" dirty="0" smtClean="0"/>
              <a:t>ファイルを作る</a:t>
            </a:r>
            <a:endParaRPr lang="en-US" altLang="ja-JP" dirty="0" smtClean="0"/>
          </a:p>
          <a:p>
            <a:pPr lvl="1"/>
            <a:r>
              <a:rPr lang="ja-JP" altLang="en-US" dirty="0" smtClean="0"/>
              <a:t>ヘッダ部分を設定したものと、</a:t>
            </a:r>
            <a:r>
              <a:rPr lang="en-US" altLang="ja-JP" dirty="0" err="1" smtClean="0"/>
              <a:t>DeflateStream</a:t>
            </a:r>
            <a:r>
              <a:rPr lang="ja-JP" altLang="en-US" dirty="0" smtClean="0"/>
              <a:t>を使用した圧縮データを合成する</a:t>
            </a:r>
            <a:endParaRPr lang="en-US" altLang="ja-JP" dirty="0" smtClean="0"/>
          </a:p>
          <a:p>
            <a:pPr lvl="1"/>
            <a:endParaRPr lang="en-US" altLang="ja-JP" dirty="0" smtClean="0"/>
          </a:p>
          <a:p>
            <a:pPr>
              <a:buNone/>
            </a:pPr>
            <a:r>
              <a:rPr lang="ja-JP" altLang="en-US" dirty="0" smtClean="0"/>
              <a:t>⇒自作プログラムを使用したデモ</a:t>
            </a:r>
            <a:endParaRPr lang="en-US" altLang="ja-JP" dirty="0" smtClean="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pPr>
              <a:spcAft>
                <a:spcPts val="1800"/>
              </a:spcAft>
            </a:pPr>
            <a:r>
              <a:rPr kumimoji="1" lang="en-US" altLang="ja-JP" dirty="0" err="1" smtClean="0"/>
              <a:t>GZipStream</a:t>
            </a:r>
            <a:r>
              <a:rPr kumimoji="1" lang="ja-JP" altLang="en-US" dirty="0" smtClean="0"/>
              <a:t>または</a:t>
            </a:r>
            <a:r>
              <a:rPr kumimoji="1" lang="en-US" altLang="ja-JP" dirty="0" err="1" smtClean="0"/>
              <a:t>DeflateStream</a:t>
            </a:r>
            <a:r>
              <a:rPr kumimoji="1" lang="ja-JP" altLang="en-US" dirty="0" smtClean="0"/>
              <a:t>を使用して</a:t>
            </a:r>
            <a:r>
              <a:rPr kumimoji="1" lang="en-US" altLang="ja-JP" dirty="0" smtClean="0"/>
              <a:t>tar.gz</a:t>
            </a:r>
            <a:r>
              <a:rPr kumimoji="1" lang="ja-JP" altLang="en-US" dirty="0" smtClean="0"/>
              <a:t>ファイルや</a:t>
            </a:r>
            <a:r>
              <a:rPr kumimoji="1" lang="en-US" altLang="ja-JP" dirty="0" smtClean="0"/>
              <a:t>ZIP</a:t>
            </a:r>
            <a:r>
              <a:rPr kumimoji="1" lang="ja-JP" altLang="en-US" dirty="0" smtClean="0"/>
              <a:t>ファイルを作成することは可能！</a:t>
            </a:r>
            <a:endParaRPr kumimoji="1" lang="en-US" altLang="ja-JP" dirty="0" smtClean="0"/>
          </a:p>
          <a:p>
            <a:pPr>
              <a:spcAft>
                <a:spcPts val="1800"/>
              </a:spcAft>
            </a:pPr>
            <a:r>
              <a:rPr lang="ja-JP" altLang="en-US" dirty="0" smtClean="0"/>
              <a:t>ただし圧縮率を指定することはできない</a:t>
            </a:r>
            <a:endParaRPr lang="en-US" altLang="ja-JP" dirty="0" smtClean="0"/>
          </a:p>
          <a:p>
            <a:pPr>
              <a:spcAft>
                <a:spcPts val="1800"/>
              </a:spcAft>
            </a:pPr>
            <a:r>
              <a:rPr kumimoji="1" lang="ja-JP" altLang="en-US" dirty="0" smtClean="0"/>
              <a:t>どちらかと言えば圧縮よりも解凍に特化した方がいいかもしれない</a:t>
            </a:r>
            <a:endParaRPr kumimoji="1" lang="ja-JP"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9"/>
            <a:ext cx="8229600" cy="706437"/>
          </a:xfrm>
        </p:spPr>
        <p:txBody>
          <a:bodyPr/>
          <a:lstStyle/>
          <a:p>
            <a:r>
              <a:rPr lang="ja-JP" altLang="en-US" dirty="0" err="1" smtClean="0">
                <a:latin typeface="メイリオ" pitchFamily="50" charset="-128"/>
                <a:ea typeface="メイリオ" pitchFamily="50" charset="-128"/>
              </a:rPr>
              <a:t>ぽぴ</a:t>
            </a:r>
            <a:r>
              <a:rPr lang="ja-JP" altLang="en-US" dirty="0" smtClean="0">
                <a:latin typeface="メイリオ" pitchFamily="50" charset="-128"/>
                <a:ea typeface="メイリオ" pitchFamily="50" charset="-128"/>
              </a:rPr>
              <a:t>王子とはこんな人</a:t>
            </a:r>
            <a:endParaRPr lang="en-US" altLang="ja-JP" dirty="0" smtClean="0">
              <a:latin typeface="メイリオ" pitchFamily="50" charset="-128"/>
              <a:ea typeface="メイリオ" pitchFamily="50" charset="-128"/>
            </a:endParaRPr>
          </a:p>
        </p:txBody>
      </p:sp>
      <p:sp>
        <p:nvSpPr>
          <p:cNvPr id="5" name="テキスト プレースホルダ 2"/>
          <p:cNvSpPr>
            <a:spLocks noGrp="1"/>
          </p:cNvSpPr>
          <p:nvPr>
            <p:ph type="body" idx="1"/>
          </p:nvPr>
        </p:nvSpPr>
        <p:spPr>
          <a:xfrm>
            <a:off x="428596" y="1052513"/>
            <a:ext cx="8229600" cy="5073650"/>
          </a:xfrm>
        </p:spPr>
        <p:txBody>
          <a:bodyPr/>
          <a:lstStyle/>
          <a:p>
            <a:r>
              <a:rPr lang="ja-JP" altLang="en-US" dirty="0" smtClean="0">
                <a:latin typeface="+mn-ea"/>
              </a:rPr>
              <a:t>王冠の人</a:t>
            </a:r>
            <a:endParaRPr lang="en-US" altLang="ja-JP" dirty="0" smtClean="0">
              <a:latin typeface="+mn-ea"/>
            </a:endParaRPr>
          </a:p>
          <a:p>
            <a:r>
              <a:rPr lang="ja-JP" altLang="en-US" dirty="0" smtClean="0">
                <a:latin typeface="+mn-ea"/>
              </a:rPr>
              <a:t>仕事は王子兼システムエンジニア</a:t>
            </a:r>
          </a:p>
          <a:p>
            <a:r>
              <a:rPr lang="ja-JP" altLang="en-US" dirty="0" smtClean="0">
                <a:latin typeface="+mn-ea"/>
              </a:rPr>
              <a:t>オンラインでは</a:t>
            </a:r>
            <a:r>
              <a:rPr lang="ja-JP" altLang="en-US" dirty="0" smtClean="0">
                <a:solidFill>
                  <a:srgbClr val="FF0000"/>
                </a:solidFill>
                <a:latin typeface="+mn-ea"/>
              </a:rPr>
              <a:t>威勢はいい</a:t>
            </a:r>
            <a:r>
              <a:rPr lang="ja-JP" altLang="en-US" dirty="0" smtClean="0">
                <a:latin typeface="+mn-ea"/>
              </a:rPr>
              <a:t>が、オフラインでは</a:t>
            </a:r>
            <a:r>
              <a:rPr lang="ja-JP" altLang="en-US" sz="2000" dirty="0" smtClean="0">
                <a:solidFill>
                  <a:srgbClr val="323232"/>
                </a:solidFill>
                <a:latin typeface="+mn-ea"/>
              </a:rPr>
              <a:t>意外とシャイ</a:t>
            </a:r>
            <a:r>
              <a:rPr lang="ja-JP" altLang="en-US" dirty="0" smtClean="0">
                <a:latin typeface="+mn-ea"/>
              </a:rPr>
              <a:t>です</a:t>
            </a:r>
            <a:endParaRPr lang="en-US" altLang="ja-JP" dirty="0" smtClean="0">
              <a:latin typeface="+mn-ea"/>
            </a:endParaRPr>
          </a:p>
          <a:p>
            <a:r>
              <a:rPr lang="ja-JP" altLang="en-US" dirty="0" smtClean="0">
                <a:latin typeface="+mn-ea"/>
              </a:rPr>
              <a:t>パソコン歴は</a:t>
            </a:r>
            <a:r>
              <a:rPr lang="en-US" altLang="ja-JP" dirty="0" smtClean="0">
                <a:latin typeface="+mn-ea"/>
              </a:rPr>
              <a:t>25</a:t>
            </a:r>
            <a:r>
              <a:rPr lang="ja-JP" altLang="en-US" dirty="0" smtClean="0">
                <a:latin typeface="+mn-ea"/>
              </a:rPr>
              <a:t>年ほど</a:t>
            </a:r>
          </a:p>
          <a:p>
            <a:r>
              <a:rPr lang="en-US" altLang="ja-JP" dirty="0" smtClean="0">
                <a:latin typeface="+mn-ea"/>
              </a:rPr>
              <a:t>SE</a:t>
            </a:r>
            <a:r>
              <a:rPr lang="ja-JP" altLang="en-US" dirty="0" smtClean="0">
                <a:latin typeface="+mn-ea"/>
              </a:rPr>
              <a:t>としての</a:t>
            </a:r>
            <a:r>
              <a:rPr lang="en-US" altLang="ja-JP" dirty="0" smtClean="0">
                <a:latin typeface="+mn-ea"/>
              </a:rPr>
              <a:t>PC</a:t>
            </a:r>
            <a:r>
              <a:rPr lang="ja-JP" altLang="en-US" dirty="0" smtClean="0">
                <a:latin typeface="+mn-ea"/>
              </a:rPr>
              <a:t>歴は</a:t>
            </a:r>
            <a:r>
              <a:rPr lang="en-US" altLang="ja-JP" dirty="0" smtClean="0">
                <a:latin typeface="+mn-ea"/>
              </a:rPr>
              <a:t>20</a:t>
            </a:r>
            <a:r>
              <a:rPr lang="ja-JP" altLang="en-US" dirty="0" smtClean="0">
                <a:latin typeface="+mn-ea"/>
              </a:rPr>
              <a:t>年ぐらい</a:t>
            </a:r>
          </a:p>
          <a:p>
            <a:r>
              <a:rPr lang="en-US" altLang="ja-JP" dirty="0" smtClean="0">
                <a:latin typeface="+mn-ea"/>
              </a:rPr>
              <a:t>Microsoft MVP</a:t>
            </a:r>
            <a:r>
              <a:rPr lang="ja-JP" altLang="en-US" dirty="0" smtClean="0">
                <a:latin typeface="+mn-ea"/>
              </a:rPr>
              <a:t>を再受賞しました</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テキスト プレースホルダ 2"/>
          <p:cNvSpPr>
            <a:spLocks noGrp="1"/>
          </p:cNvSpPr>
          <p:nvPr>
            <p:ph type="body" idx="1"/>
          </p:nvPr>
        </p:nvSpPr>
        <p:spPr/>
        <p:txBody>
          <a:bodyPr/>
          <a:lstStyle/>
          <a:p>
            <a:pPr>
              <a:spcAft>
                <a:spcPts val="600"/>
              </a:spcAft>
            </a:pPr>
            <a:r>
              <a:rPr kumimoji="1" lang="en-US" altLang="ja-JP" sz="2800" dirty="0" smtClean="0"/>
              <a:t>tar</a:t>
            </a:r>
            <a:r>
              <a:rPr kumimoji="1" lang="ja-JP" altLang="en-US" sz="2800" dirty="0" smtClean="0"/>
              <a:t>の構造</a:t>
            </a:r>
            <a:endParaRPr kumimoji="1" lang="en-US" altLang="ja-JP" sz="2800" dirty="0" smtClean="0"/>
          </a:p>
          <a:p>
            <a:pPr lvl="1">
              <a:spcAft>
                <a:spcPts val="600"/>
              </a:spcAft>
            </a:pPr>
            <a:r>
              <a:rPr lang="en-US" altLang="ja-JP" sz="1800" dirty="0" smtClean="0">
                <a:hlinkClick r:id="rId2"/>
              </a:rPr>
              <a:t>http://www.redout.net/data/tar.html</a:t>
            </a:r>
            <a:endParaRPr lang="en-US" altLang="ja-JP" sz="2400" dirty="0" smtClean="0"/>
          </a:p>
          <a:p>
            <a:pPr>
              <a:spcAft>
                <a:spcPts val="600"/>
              </a:spcAft>
            </a:pPr>
            <a:r>
              <a:rPr lang="en-US" altLang="ja-JP" sz="2800" dirty="0" smtClean="0"/>
              <a:t>TAR32.DLL </a:t>
            </a:r>
            <a:r>
              <a:rPr lang="ja-JP" altLang="en-US" sz="2800" dirty="0" smtClean="0"/>
              <a:t>フォーマット説明ファイル</a:t>
            </a:r>
            <a:endParaRPr kumimoji="1" lang="en-US" altLang="ja-JP" dirty="0" smtClean="0"/>
          </a:p>
          <a:p>
            <a:pPr lvl="1">
              <a:spcAft>
                <a:spcPts val="600"/>
              </a:spcAft>
            </a:pPr>
            <a:r>
              <a:rPr lang="en-US" altLang="ja-JP" sz="2000" dirty="0" smtClean="0">
                <a:hlinkClick r:id="rId3"/>
              </a:rPr>
              <a:t>http://openlab.ring.gr.jp/tsuneo/soft/tar32_2/tar32_2/sdk/TAR_FMT.TXT</a:t>
            </a:r>
            <a:endParaRPr lang="en-US" altLang="ja-JP" dirty="0" smtClean="0"/>
          </a:p>
          <a:p>
            <a:pPr>
              <a:spcAft>
                <a:spcPts val="600"/>
              </a:spcAft>
            </a:pPr>
            <a:r>
              <a:rPr lang="en-US" sz="2800" dirty="0" smtClean="0"/>
              <a:t>APPNOTE.TXT - .ZIP File Format Specification</a:t>
            </a:r>
            <a:endParaRPr kumimoji="1" lang="en-US" altLang="ja-JP" sz="2800" dirty="0" smtClean="0"/>
          </a:p>
          <a:p>
            <a:pPr lvl="1">
              <a:spcAft>
                <a:spcPts val="600"/>
              </a:spcAft>
            </a:pPr>
            <a:r>
              <a:rPr lang="en-US" altLang="ja-JP" sz="1800" dirty="0" smtClean="0">
                <a:hlinkClick r:id="rId4"/>
              </a:rPr>
              <a:t>http://www.pkware.com/documents/casestudies/APPNOTE.TXT</a:t>
            </a:r>
            <a:endParaRPr kumimoji="1" lang="ja-JP" altLang="en-US" sz="2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セッションのきっかけ</a:t>
            </a:r>
            <a:endParaRPr kumimoji="1" lang="ja-JP" altLang="en-US" dirty="0">
              <a:latin typeface="メイリオ" pitchFamily="50" charset="-128"/>
              <a:ea typeface="メイリオ" pitchFamily="50" charset="-128"/>
            </a:endParaRPr>
          </a:p>
        </p:txBody>
      </p:sp>
      <p:sp>
        <p:nvSpPr>
          <p:cNvPr id="3" name="テキスト プレースホルダ 2"/>
          <p:cNvSpPr>
            <a:spLocks noGrp="1"/>
          </p:cNvSpPr>
          <p:nvPr>
            <p:ph type="body" idx="1"/>
          </p:nvPr>
        </p:nvSpPr>
        <p:spPr/>
        <p:txBody>
          <a:bodyPr/>
          <a:lstStyle/>
          <a:p>
            <a:r>
              <a:rPr lang="ja-JP" altLang="en-US" dirty="0" smtClean="0">
                <a:latin typeface="メイリオ" pitchFamily="50" charset="-128"/>
                <a:ea typeface="メイリオ" pitchFamily="50" charset="-128"/>
              </a:rPr>
              <a:t> </a:t>
            </a:r>
            <a:r>
              <a:rPr lang="en-US" altLang="ja-JP" dirty="0" smtClean="0">
                <a:latin typeface="メイリオ" pitchFamily="50" charset="-128"/>
                <a:ea typeface="メイリオ" pitchFamily="50" charset="-128"/>
              </a:rPr>
              <a:t>.NET Framework 2.0</a:t>
            </a:r>
            <a:r>
              <a:rPr lang="ja-JP" altLang="en-US" dirty="0" smtClean="0">
                <a:latin typeface="メイリオ" pitchFamily="50" charset="-128"/>
                <a:ea typeface="メイリオ" pitchFamily="50" charset="-128"/>
              </a:rPr>
              <a:t>から</a:t>
            </a:r>
          </a:p>
          <a:p>
            <a:pPr lvl="1"/>
            <a:r>
              <a:rPr lang="en-US" altLang="ja-JP" sz="3200" dirty="0" err="1" smtClean="0">
                <a:latin typeface="メイリオ" pitchFamily="50" charset="-128"/>
                <a:ea typeface="メイリオ" pitchFamily="50" charset="-128"/>
              </a:rPr>
              <a:t>GZipStream</a:t>
            </a:r>
            <a:endParaRPr lang="en-US" altLang="ja-JP" sz="3200" dirty="0" smtClean="0">
              <a:latin typeface="メイリオ" pitchFamily="50" charset="-128"/>
              <a:ea typeface="メイリオ" pitchFamily="50" charset="-128"/>
            </a:endParaRPr>
          </a:p>
          <a:p>
            <a:pPr lvl="1"/>
            <a:r>
              <a:rPr lang="en-US" altLang="ja-JP" sz="3200" dirty="0" err="1" smtClean="0">
                <a:latin typeface="メイリオ" pitchFamily="50" charset="-128"/>
                <a:ea typeface="メイリオ" pitchFamily="50" charset="-128"/>
              </a:rPr>
              <a:t>DeflateStream</a:t>
            </a:r>
            <a:endParaRPr lang="en-US" altLang="ja-JP" sz="3200" dirty="0" smtClean="0">
              <a:latin typeface="メイリオ" pitchFamily="50" charset="-128"/>
              <a:ea typeface="メイリオ" pitchFamily="50" charset="-128"/>
            </a:endParaRPr>
          </a:p>
          <a:p>
            <a:r>
              <a:rPr lang="ja-JP" altLang="en-US" dirty="0" smtClean="0">
                <a:latin typeface="メイリオ" pitchFamily="50" charset="-128"/>
                <a:ea typeface="メイリオ" pitchFamily="50" charset="-128"/>
              </a:rPr>
              <a:t>という二種類の圧縮</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伸張に関するクラスが追加されている</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r>
              <a:rPr lang="ja-JP" altLang="en-US" dirty="0" smtClean="0">
                <a:latin typeface="メイリオ" pitchFamily="50" charset="-128"/>
                <a:ea typeface="メイリオ" pitchFamily="50" charset="-128"/>
              </a:rPr>
              <a:t>ん？</a:t>
            </a:r>
            <a:r>
              <a:rPr lang="en-US" altLang="ja-JP" dirty="0" smtClean="0">
                <a:latin typeface="メイリオ" pitchFamily="50" charset="-128"/>
                <a:ea typeface="メイリオ" pitchFamily="50" charset="-128"/>
              </a:rPr>
              <a:t>Deflate</a:t>
            </a:r>
            <a:r>
              <a:rPr lang="ja-JP" altLang="en-US" dirty="0" err="1" smtClean="0">
                <a:latin typeface="メイリオ" pitchFamily="50" charset="-128"/>
                <a:ea typeface="メイリオ" pitchFamily="50" charset="-128"/>
              </a:rPr>
              <a:t>って</a:t>
            </a: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で使われてる圧縮形式じゃなかった？</a:t>
            </a:r>
            <a:endParaRPr lang="en-US" altLang="ja-JP" dirty="0" smtClean="0">
              <a:latin typeface="メイリオ" pitchFamily="50" charset="-128"/>
              <a:ea typeface="メイリオ" pitchFamily="50" charset="-128"/>
            </a:endParaRPr>
          </a:p>
          <a:p>
            <a:endParaRPr lang="ja-JP" altLang="en-US" dirty="0" smtClean="0">
              <a:latin typeface="メイリオ" pitchFamily="50" charset="-128"/>
              <a:ea typeface="メイリオ" pitchFamily="50" charset="-128"/>
            </a:endParaRPr>
          </a:p>
          <a:p>
            <a:endParaRPr kumimoji="1" lang="ja-JP" altLang="en-US" dirty="0">
              <a:latin typeface="メイリオ" pitchFamily="50" charset="-128"/>
              <a:ea typeface="メイリオ"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セッションのきっかけ</a:t>
            </a:r>
            <a:endParaRPr kumimoji="1" lang="ja-JP" altLang="en-US" dirty="0">
              <a:latin typeface="メイリオ" pitchFamily="50" charset="-128"/>
              <a:ea typeface="メイリオ" pitchFamily="50" charset="-128"/>
            </a:endParaRPr>
          </a:p>
        </p:txBody>
      </p:sp>
      <p:sp>
        <p:nvSpPr>
          <p:cNvPr id="7" name="テキスト プレースホルダ 2"/>
          <p:cNvSpPr>
            <a:spLocks noGrp="1"/>
          </p:cNvSpPr>
          <p:nvPr>
            <p:ph type="body" idx="1"/>
          </p:nvPr>
        </p:nvSpPr>
        <p:spPr>
          <a:xfrm>
            <a:off x="457200" y="1052513"/>
            <a:ext cx="8229600" cy="5073650"/>
          </a:xfrm>
        </p:spPr>
        <p:txBody>
          <a:bodyPr/>
          <a:lstStyle/>
          <a:p>
            <a:r>
              <a:rPr lang="en-US" altLang="ja-JP" dirty="0" smtClean="0">
                <a:latin typeface="メイリオ" pitchFamily="50" charset="-128"/>
                <a:ea typeface="メイリオ" pitchFamily="50" charset="-128"/>
              </a:rPr>
              <a:t>Wikipedia</a:t>
            </a:r>
            <a:r>
              <a:rPr lang="ja-JP" altLang="en-US" dirty="0" err="1" smtClean="0">
                <a:latin typeface="メイリオ" pitchFamily="50" charset="-128"/>
                <a:ea typeface="メイリオ" pitchFamily="50" charset="-128"/>
              </a:rPr>
              <a:t>には</a:t>
            </a:r>
            <a:r>
              <a:rPr lang="ja-JP" altLang="en-US" dirty="0" smtClean="0">
                <a:latin typeface="メイリオ" pitchFamily="50" charset="-128"/>
                <a:ea typeface="メイリオ" pitchFamily="50" charset="-128"/>
              </a:rPr>
              <a:t>こう書いてある</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endParaRPr lang="ja-JP" altLang="en-US" dirty="0" smtClean="0">
              <a:latin typeface="メイリオ" pitchFamily="50" charset="-128"/>
              <a:ea typeface="メイリオ" pitchFamily="50" charset="-128"/>
            </a:endParaRPr>
          </a:p>
          <a:p>
            <a:r>
              <a:rPr lang="ja-JP" altLang="en-US" dirty="0" smtClean="0">
                <a:latin typeface="メイリオ" pitchFamily="50" charset="-128"/>
                <a:ea typeface="メイリオ" pitchFamily="50" charset="-128"/>
              </a:rPr>
              <a:t>ということは、これで</a:t>
            </a: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書庫を</a:t>
            </a:r>
            <a:r>
              <a:rPr lang="ja-JP" altLang="en-US" dirty="0" smtClean="0">
                <a:latin typeface="メイリオ" pitchFamily="50" charset="-128"/>
                <a:ea typeface="メイリオ" pitchFamily="50" charset="-128"/>
              </a:rPr>
              <a:t>作ったり</a:t>
            </a:r>
            <a:r>
              <a:rPr lang="ja-JP" altLang="en-US" dirty="0" smtClean="0">
                <a:latin typeface="メイリオ" pitchFamily="50" charset="-128"/>
                <a:ea typeface="メイリオ" pitchFamily="50" charset="-128"/>
              </a:rPr>
              <a:t>解凍</a:t>
            </a:r>
            <a:r>
              <a:rPr lang="ja-JP" altLang="en-US" dirty="0" smtClean="0">
                <a:latin typeface="メイリオ" pitchFamily="50" charset="-128"/>
                <a:ea typeface="メイリオ" pitchFamily="50" charset="-128"/>
              </a:rPr>
              <a:t>したり</a:t>
            </a:r>
            <a:r>
              <a:rPr lang="ja-JP" altLang="en-US" dirty="0" smtClean="0">
                <a:latin typeface="メイリオ" pitchFamily="50" charset="-128"/>
                <a:ea typeface="メイリオ" pitchFamily="50" charset="-128"/>
              </a:rPr>
              <a:t>できるんじゃ</a:t>
            </a:r>
            <a:r>
              <a:rPr lang="ja-JP" altLang="en-US" dirty="0" err="1" smtClean="0">
                <a:latin typeface="メイリオ" pitchFamily="50" charset="-128"/>
                <a:ea typeface="メイリオ" pitchFamily="50" charset="-128"/>
              </a:rPr>
              <a:t>ね</a:t>
            </a:r>
            <a:r>
              <a:rPr lang="ja-JP" altLang="en-US" dirty="0" smtClean="0">
                <a:latin typeface="メイリオ" pitchFamily="50" charset="-128"/>
                <a:ea typeface="メイリオ" pitchFamily="50" charset="-128"/>
              </a:rPr>
              <a:t>？</a:t>
            </a:r>
          </a:p>
          <a:p>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と思っていた時期が僕にもありました。</a:t>
            </a:r>
          </a:p>
          <a:p>
            <a:endParaRPr kumimoji="1" lang="ja-JP" altLang="en-US" dirty="0">
              <a:latin typeface="メイリオ" pitchFamily="50" charset="-128"/>
              <a:ea typeface="メイリオ" pitchFamily="50" charset="-128"/>
            </a:endParaRPr>
          </a:p>
        </p:txBody>
      </p:sp>
      <p:sp>
        <p:nvSpPr>
          <p:cNvPr id="8" name="テキスト ボックス 7"/>
          <p:cNvSpPr txBox="1"/>
          <p:nvPr/>
        </p:nvSpPr>
        <p:spPr>
          <a:xfrm>
            <a:off x="928661" y="1643050"/>
            <a:ext cx="7072363"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smtClean="0">
                <a:latin typeface="メイリオ" pitchFamily="50" charset="-128"/>
                <a:ea typeface="メイリオ" pitchFamily="50" charset="-128"/>
              </a:rPr>
              <a:t>Deflate</a:t>
            </a:r>
            <a:r>
              <a:rPr lang="ja-JP" altLang="en-US" dirty="0" smtClean="0">
                <a:latin typeface="メイリオ" pitchFamily="50" charset="-128"/>
                <a:ea typeface="メイリオ" pitchFamily="50" charset="-128"/>
              </a:rPr>
              <a:t>（デフレート）は</a:t>
            </a:r>
            <a:r>
              <a:rPr lang="en-US" altLang="ja-JP" dirty="0" smtClean="0">
                <a:latin typeface="メイリオ" pitchFamily="50" charset="-128"/>
                <a:ea typeface="メイリオ" pitchFamily="50" charset="-128"/>
              </a:rPr>
              <a:t>Phil Katz</a:t>
            </a:r>
            <a:r>
              <a:rPr lang="ja-JP" altLang="en-US" dirty="0" smtClean="0">
                <a:latin typeface="メイリオ" pitchFamily="50" charset="-128"/>
                <a:ea typeface="メイリオ" pitchFamily="50" charset="-128"/>
              </a:rPr>
              <a:t>が開発した圧縮ツール</a:t>
            </a:r>
            <a:r>
              <a:rPr lang="en-US" altLang="ja-JP" dirty="0" smtClean="0">
                <a:latin typeface="メイリオ" pitchFamily="50" charset="-128"/>
                <a:ea typeface="メイリオ" pitchFamily="50" charset="-128"/>
              </a:rPr>
              <a:t>PKZIP</a:t>
            </a:r>
            <a:r>
              <a:rPr lang="ja-JP" altLang="en-US" dirty="0" smtClean="0">
                <a:latin typeface="メイリオ" pitchFamily="50" charset="-128"/>
                <a:ea typeface="メイリオ" pitchFamily="50" charset="-128"/>
              </a:rPr>
              <a:t>のバージョン</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で使われているデータ圧縮アルゴリズム。</a:t>
            </a: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や</a:t>
            </a:r>
            <a:r>
              <a:rPr lang="en-US" altLang="ja-JP" dirty="0" err="1" smtClean="0">
                <a:latin typeface="メイリオ" pitchFamily="50" charset="-128"/>
                <a:ea typeface="メイリオ" pitchFamily="50" charset="-128"/>
              </a:rPr>
              <a:t>gzip</a:t>
            </a:r>
            <a:r>
              <a:rPr lang="ja-JP" altLang="en-US" dirty="0" smtClean="0">
                <a:latin typeface="メイリオ" pitchFamily="50" charset="-128"/>
                <a:ea typeface="メイリオ" pitchFamily="50" charset="-128"/>
              </a:rPr>
              <a:t>などで使われている。</a:t>
            </a:r>
            <a:endParaRPr kumimoji="1" lang="ja-JP"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セッション</a:t>
            </a:r>
            <a:r>
              <a:rPr kumimoji="1" lang="ja-JP" altLang="en-US" smtClean="0"/>
              <a:t>のきっかけ</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MSDN</a:t>
            </a:r>
            <a:r>
              <a:rPr lang="ja-JP" altLang="en-US" dirty="0" smtClean="0"/>
              <a:t>を見ると</a:t>
            </a:r>
            <a:endParaRPr lang="en-US" altLang="ja-JP" dirty="0" smtClean="0"/>
          </a:p>
          <a:p>
            <a:endParaRPr lang="en-US" altLang="ja-JP" dirty="0" smtClean="0"/>
          </a:p>
          <a:p>
            <a:endParaRPr kumimoji="1" lang="en-US" altLang="ja-JP" dirty="0" smtClean="0"/>
          </a:p>
          <a:p>
            <a:pPr>
              <a:buNone/>
            </a:pPr>
            <a:r>
              <a:rPr lang="en-US" altLang="ja-JP" dirty="0" smtClean="0"/>
              <a:t>	</a:t>
            </a:r>
            <a:r>
              <a:rPr lang="ja-JP" altLang="en-US" dirty="0" smtClean="0"/>
              <a:t>とか書いてあるの。</a:t>
            </a:r>
            <a:endParaRPr lang="en-US" altLang="ja-JP" dirty="0" smtClean="0"/>
          </a:p>
          <a:p>
            <a:r>
              <a:rPr lang="ja-JP" altLang="en-US" dirty="0" smtClean="0"/>
              <a:t>実際は</a:t>
            </a:r>
            <a:r>
              <a:rPr lang="en-US" altLang="ja-JP" dirty="0" err="1" smtClean="0"/>
              <a:t>DeflateStream</a:t>
            </a:r>
            <a:r>
              <a:rPr lang="ja-JP" altLang="en-US" dirty="0" smtClean="0"/>
              <a:t>は</a:t>
            </a:r>
            <a:r>
              <a:rPr lang="en-US" altLang="ja-JP" dirty="0" smtClean="0"/>
              <a:t>ZIP</a:t>
            </a:r>
            <a:r>
              <a:rPr lang="ja-JP" altLang="en-US" dirty="0" smtClean="0"/>
              <a:t>の</a:t>
            </a:r>
            <a:r>
              <a:rPr lang="ja-JP" altLang="en-US" sz="3600" b="1" dirty="0" smtClean="0">
                <a:ln w="18000">
                  <a:solidFill>
                    <a:srgbClr val="FF0000"/>
                  </a:solidFill>
                  <a:prstDash val="solid"/>
                  <a:miter lim="800000"/>
                </a:ln>
                <a:noFill/>
                <a:effectLst>
                  <a:outerShdw blurRad="25500" dist="23000" dir="7020000" algn="tl">
                    <a:srgbClr val="000000">
                      <a:alpha val="50000"/>
                    </a:srgbClr>
                  </a:outerShdw>
                </a:effectLst>
              </a:rPr>
              <a:t>圧縮部分</a:t>
            </a:r>
            <a:r>
              <a:rPr lang="ja-JP" altLang="en-US" dirty="0" smtClean="0"/>
              <a:t>のストリームなので、圧縮しても</a:t>
            </a:r>
            <a:r>
              <a:rPr lang="en-US" altLang="ja-JP" dirty="0" smtClean="0"/>
              <a:t>ZIP</a:t>
            </a:r>
            <a:r>
              <a:rPr lang="ja-JP" altLang="en-US" dirty="0" smtClean="0"/>
              <a:t>書庫にはなりません！</a:t>
            </a:r>
            <a:endParaRPr lang="en-US" altLang="ja-JP" dirty="0" smtClean="0"/>
          </a:p>
          <a:p>
            <a:endParaRPr lang="en-US" altLang="ja-JP" dirty="0" smtClean="0"/>
          </a:p>
          <a:p>
            <a:endParaRPr kumimoji="1" lang="ja-JP" altLang="en-US" dirty="0"/>
          </a:p>
        </p:txBody>
      </p:sp>
      <p:sp>
        <p:nvSpPr>
          <p:cNvPr id="5" name="テキスト ボックス 4"/>
          <p:cNvSpPr txBox="1"/>
          <p:nvPr/>
        </p:nvSpPr>
        <p:spPr>
          <a:xfrm>
            <a:off x="1214414" y="1857364"/>
            <a:ext cx="6643735"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dirty="0" smtClean="0">
                <a:latin typeface="メイリオ" pitchFamily="50" charset="-128"/>
                <a:ea typeface="メイリオ" pitchFamily="50" charset="-128"/>
              </a:rPr>
              <a:t>このクラスは本来、</a:t>
            </a:r>
            <a:r>
              <a:rPr lang="en-US" altLang="ja-JP" dirty="0" smtClean="0">
                <a:latin typeface="メイリオ" pitchFamily="50" charset="-128"/>
                <a:ea typeface="メイリオ" pitchFamily="50" charset="-128"/>
              </a:rPr>
              <a:t>.zip </a:t>
            </a:r>
            <a:r>
              <a:rPr lang="ja-JP" altLang="en-US" dirty="0" smtClean="0">
                <a:latin typeface="メイリオ" pitchFamily="50" charset="-128"/>
                <a:ea typeface="メイリオ" pitchFamily="50" charset="-128"/>
              </a:rPr>
              <a:t>アーカイブとの間でファイルの追加や抽出を行うための機能を提供するものではありません。</a:t>
            </a:r>
            <a:endParaRPr kumimoji="1" lang="ja-JP" altLang="en-US" dirty="0">
              <a:latin typeface="メイリオ" pitchFamily="50" charset="-128"/>
              <a:ea typeface="メイリオ" pitchFamily="50"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セッション</a:t>
            </a:r>
            <a:r>
              <a:rPr lang="ja-JP" altLang="en-US" smtClean="0"/>
              <a:t>のきっかけ</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でも</a:t>
            </a:r>
            <a:r>
              <a:rPr lang="en-US" altLang="ja-JP" dirty="0" err="1" smtClean="0"/>
              <a:t>DeflateStream</a:t>
            </a:r>
            <a:r>
              <a:rPr lang="ja-JP" altLang="en-US" dirty="0" smtClean="0"/>
              <a:t>が</a:t>
            </a:r>
            <a:r>
              <a:rPr lang="en-US" altLang="ja-JP" dirty="0" smtClean="0"/>
              <a:t>ZIP</a:t>
            </a:r>
            <a:r>
              <a:rPr lang="ja-JP" altLang="en-US" dirty="0" smtClean="0"/>
              <a:t>の</a:t>
            </a:r>
            <a:r>
              <a:rPr lang="ja-JP" altLang="en-US" sz="3600" b="1" dirty="0" smtClean="0">
                <a:ln w="18000">
                  <a:solidFill>
                    <a:srgbClr val="FF0000"/>
                  </a:solidFill>
                  <a:prstDash val="solid"/>
                  <a:miter lim="800000"/>
                </a:ln>
                <a:noFill/>
                <a:effectLst>
                  <a:outerShdw blurRad="25500" dist="23000" dir="7020000" algn="tl">
                    <a:srgbClr val="000000">
                      <a:alpha val="50000"/>
                    </a:srgbClr>
                  </a:outerShdw>
                </a:effectLst>
              </a:rPr>
              <a:t>圧縮部分</a:t>
            </a:r>
            <a:r>
              <a:rPr lang="ja-JP" altLang="en-US" dirty="0" smtClean="0"/>
              <a:t>と同じモノなのだとすれば、それで足りないヘッダとか付ければ</a:t>
            </a:r>
            <a:r>
              <a:rPr lang="en-US" altLang="ja-JP" dirty="0" smtClean="0"/>
              <a:t>ZIP</a:t>
            </a:r>
            <a:r>
              <a:rPr lang="ja-JP" altLang="en-US" dirty="0" smtClean="0"/>
              <a:t>書庫になるんじゃないかしら？</a:t>
            </a:r>
            <a:endParaRPr lang="en-US" altLang="ja-JP" dirty="0" smtClean="0"/>
          </a:p>
          <a:p>
            <a:r>
              <a:rPr lang="ja-JP" altLang="en-US" dirty="0" smtClean="0"/>
              <a:t>というのがきっかけです。</a:t>
            </a:r>
            <a:endParaRPr lang="en-US" altLang="ja-JP" dirty="0" smtClean="0"/>
          </a:p>
          <a:p>
            <a:endParaRPr lang="en-US" altLang="ja-JP" dirty="0" smtClean="0"/>
          </a:p>
          <a:p>
            <a:pPr>
              <a:buNone/>
            </a:pPr>
            <a:r>
              <a:rPr lang="en-US" altLang="ja-JP" dirty="0" smtClean="0"/>
              <a:t>…</a:t>
            </a:r>
            <a:r>
              <a:rPr lang="ja-JP" altLang="en-US" dirty="0" smtClean="0"/>
              <a:t>長いよ。</a:t>
            </a:r>
            <a:endParaRPr lang="en-US" altLang="ja-JP"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Deflate</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a:xfrm>
            <a:off x="457200" y="1033419"/>
            <a:ext cx="8229600" cy="5073650"/>
          </a:xfrm>
        </p:spPr>
        <p:txBody>
          <a:bodyPr/>
          <a:lstStyle/>
          <a:p>
            <a:r>
              <a:rPr lang="en-US" altLang="ja-JP" dirty="0" smtClean="0"/>
              <a:t>PKZIP</a:t>
            </a:r>
            <a:r>
              <a:rPr lang="ja-JP" altLang="en-US" dirty="0" smtClean="0"/>
              <a:t>のバージョン</a:t>
            </a:r>
            <a:r>
              <a:rPr lang="en-US" altLang="ja-JP" dirty="0" smtClean="0"/>
              <a:t>2</a:t>
            </a:r>
            <a:r>
              <a:rPr lang="ja-JP" altLang="en-US" dirty="0" smtClean="0"/>
              <a:t>以降で使われているデータ圧縮アルゴリズム</a:t>
            </a:r>
            <a:endParaRPr lang="en-US" altLang="ja-JP" dirty="0" smtClean="0"/>
          </a:p>
          <a:p>
            <a:pPr>
              <a:tabLst>
                <a:tab pos="7086600" algn="l"/>
              </a:tabLst>
            </a:pPr>
            <a:r>
              <a:rPr lang="en-US" altLang="ja-JP" dirty="0" smtClean="0"/>
              <a:t>PKWARE</a:t>
            </a:r>
            <a:r>
              <a:rPr lang="ja-JP" altLang="en-US" dirty="0" smtClean="0"/>
              <a:t>の</a:t>
            </a:r>
            <a:r>
              <a:rPr lang="en-US" altLang="ja-JP" dirty="0" smtClean="0"/>
              <a:t>Phil Katz</a:t>
            </a:r>
            <a:r>
              <a:rPr lang="en-US" altLang="ja-JP" sz="1600" dirty="0" smtClean="0"/>
              <a:t>(</a:t>
            </a:r>
            <a:r>
              <a:rPr lang="ja-JP" altLang="en-US" sz="1600" dirty="0" smtClean="0"/>
              <a:t>フィル カッツ</a:t>
            </a:r>
            <a:r>
              <a:rPr lang="en-US" altLang="ja-JP" sz="1600" dirty="0" smtClean="0"/>
              <a:t>)</a:t>
            </a:r>
            <a:r>
              <a:rPr lang="ja-JP" altLang="en-US" dirty="0" smtClean="0"/>
              <a:t>氏が開発</a:t>
            </a:r>
            <a:endParaRPr lang="en-US" altLang="ja-JP" dirty="0" smtClean="0"/>
          </a:p>
          <a:p>
            <a:r>
              <a:rPr lang="ja-JP" altLang="en-US" dirty="0" smtClean="0"/>
              <a:t>圧縮は比較的高速、伸長は非常に高速</a:t>
            </a:r>
            <a:endParaRPr lang="en-US" altLang="ja-JP" dirty="0" smtClean="0"/>
          </a:p>
          <a:p>
            <a:r>
              <a:rPr lang="en-US" altLang="ja-JP" dirty="0" smtClean="0"/>
              <a:t>ZIP</a:t>
            </a:r>
            <a:r>
              <a:rPr lang="ja-JP" altLang="en-US" dirty="0" smtClean="0"/>
              <a:t>や</a:t>
            </a:r>
            <a:r>
              <a:rPr lang="en-US" altLang="ja-JP" dirty="0" err="1" smtClean="0"/>
              <a:t>gzip</a:t>
            </a:r>
            <a:r>
              <a:rPr lang="ja-JP" altLang="en-US" dirty="0" smtClean="0"/>
              <a:t>などで使われている</a:t>
            </a:r>
            <a:endParaRPr lang="en-US" altLang="ja-JP" dirty="0" smtClean="0"/>
          </a:p>
          <a:p>
            <a:r>
              <a:rPr lang="ja-JP" altLang="en-US" dirty="0" smtClean="0"/>
              <a:t>パテントフリー</a:t>
            </a:r>
            <a:endParaRPr lang="en-US" altLang="ja-JP" dirty="0" smtClean="0"/>
          </a:p>
        </p:txBody>
      </p:sp>
      <p:sp>
        <p:nvSpPr>
          <p:cNvPr id="4" name="テキスト ボックス 3"/>
          <p:cNvSpPr txBox="1"/>
          <p:nvPr/>
        </p:nvSpPr>
        <p:spPr>
          <a:xfrm>
            <a:off x="857225" y="4429132"/>
            <a:ext cx="728667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nchorCtr="0">
            <a:spAutoFit/>
          </a:bodyPr>
          <a:lstStyle/>
          <a:p>
            <a:r>
              <a:rPr lang="ja-JP" altLang="en-US" dirty="0" smtClean="0">
                <a:latin typeface="+mn-ea"/>
                <a:ea typeface="+mn-ea"/>
              </a:rPr>
              <a:t>保証されているわけではないが、特許にかかわるアルゴリズムは一切使用されていないと考えられている</a:t>
            </a:r>
            <a:endParaRPr kumimoji="1" lang="ja-JP" altLang="en-US" dirty="0">
              <a:latin typeface="+mn-ea"/>
              <a:ea typeface="+mn-ea"/>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tar</a:t>
            </a:r>
            <a:r>
              <a:rPr lang="ja-JP" altLang="en-US" dirty="0" smtClean="0"/>
              <a:t>形式について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tar</a:t>
            </a:r>
            <a:r>
              <a:rPr kumimoji="1" lang="ja-JP" altLang="en-US" dirty="0" smtClean="0"/>
              <a:t>は</a:t>
            </a:r>
            <a:r>
              <a:rPr kumimoji="1" lang="en-US" altLang="ja-JP"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a:t>
            </a:r>
            <a:r>
              <a:rPr kumimoji="1" lang="en-US" altLang="ja-JP" dirty="0" smtClean="0"/>
              <a:t>ape </a:t>
            </a:r>
            <a:r>
              <a:rPr kumimoji="1" lang="en-US" altLang="ja-JP"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AR</a:t>
            </a:r>
            <a:r>
              <a:rPr kumimoji="1" lang="en-US" altLang="ja-JP" dirty="0" err="1" smtClean="0"/>
              <a:t>chive</a:t>
            </a:r>
            <a:r>
              <a:rPr kumimoji="1" lang="en-US" altLang="ja-JP" dirty="0" smtClean="0"/>
              <a:t> format</a:t>
            </a:r>
            <a:r>
              <a:rPr kumimoji="1" lang="ja-JP" altLang="en-US" dirty="0" smtClean="0"/>
              <a:t>の略</a:t>
            </a:r>
            <a:endParaRPr kumimoji="1" lang="en-US" altLang="ja-JP" dirty="0" smtClean="0"/>
          </a:p>
          <a:p>
            <a:pPr>
              <a:buNone/>
            </a:pPr>
            <a:r>
              <a:rPr kumimoji="1" lang="en-US" altLang="ja-JP" sz="2400" dirty="0" smtClean="0"/>
              <a:t>	</a:t>
            </a:r>
            <a:r>
              <a:rPr kumimoji="1" lang="ja-JP" altLang="en-US" sz="2400" dirty="0" smtClean="0"/>
              <a:t>（</a:t>
            </a:r>
            <a:r>
              <a:rPr kumimoji="1" lang="en-US" altLang="ja-JP"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a:t>
            </a:r>
            <a:r>
              <a:rPr kumimoji="1" lang="en-US" altLang="ja-JP" sz="2400" dirty="0" smtClean="0"/>
              <a:t>ape </a:t>
            </a:r>
            <a:r>
              <a:rPr kumimoji="1" lang="en-US" altLang="ja-JP"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a:t>
            </a:r>
            <a:r>
              <a:rPr kumimoji="1" lang="en-US" altLang="ja-JP" sz="2400" dirty="0" smtClean="0"/>
              <a:t>rchive and </a:t>
            </a:r>
            <a:r>
              <a:rPr kumimoji="1" lang="en-US" altLang="ja-JP"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a:t>
            </a:r>
            <a:r>
              <a:rPr kumimoji="1" lang="en-US" altLang="ja-JP" sz="2400" dirty="0" smtClean="0"/>
              <a:t>etrieval format</a:t>
            </a:r>
            <a:r>
              <a:rPr kumimoji="1" lang="ja-JP" altLang="en-US" sz="2400" dirty="0" smtClean="0"/>
              <a:t>とも）</a:t>
            </a:r>
            <a:endParaRPr kumimoji="1" lang="en-US" altLang="ja-JP" dirty="0" smtClean="0"/>
          </a:p>
          <a:p>
            <a:r>
              <a:rPr lang="ja-JP" altLang="en-US" dirty="0" smtClean="0"/>
              <a:t>その名の通りテープに保存するために複数のファイルを連結したもの</a:t>
            </a:r>
            <a:endParaRPr lang="en-US" altLang="ja-JP" dirty="0" smtClean="0"/>
          </a:p>
          <a:p>
            <a:r>
              <a:rPr lang="en-US" altLang="ja-JP" dirty="0" smtClean="0"/>
              <a:t>t</a:t>
            </a:r>
            <a:r>
              <a:rPr kumimoji="1" lang="en-US" altLang="ja-JP" dirty="0" smtClean="0"/>
              <a:t>ar</a:t>
            </a:r>
            <a:r>
              <a:rPr kumimoji="1" lang="ja-JP" altLang="en-US" dirty="0" smtClean="0"/>
              <a:t>で連結したあと、</a:t>
            </a:r>
            <a:r>
              <a:rPr lang="en-US" altLang="ja-JP" dirty="0" smtClean="0"/>
              <a:t>GNU z</a:t>
            </a:r>
            <a:r>
              <a:rPr kumimoji="1" lang="en-US" altLang="ja-JP" dirty="0" smtClean="0"/>
              <a:t>ip</a:t>
            </a:r>
            <a:r>
              <a:rPr kumimoji="1" lang="ja-JP" altLang="en-US" dirty="0" smtClean="0"/>
              <a:t>を使用して圧縮を行う</a:t>
            </a:r>
            <a:endParaRPr lang="en-US" altLang="ja-JP" dirty="0" smtClean="0"/>
          </a:p>
          <a:p>
            <a:r>
              <a:rPr kumimoji="1" lang="en-US" altLang="ja-JP" dirty="0" smtClean="0"/>
              <a:t>tar</a:t>
            </a:r>
            <a:r>
              <a:rPr kumimoji="1" lang="ja-JP" altLang="en-US" dirty="0" smtClean="0"/>
              <a:t>で連結したものは</a:t>
            </a:r>
            <a:r>
              <a:rPr lang="ja-JP" altLang="en-US" dirty="0" smtClean="0"/>
              <a:t>拡張子 </a:t>
            </a:r>
            <a:r>
              <a:rPr lang="en-US" altLang="ja-JP" dirty="0" smtClean="0"/>
              <a:t>.tar </a:t>
            </a:r>
            <a:r>
              <a:rPr lang="ja-JP" altLang="en-US" dirty="0" smtClean="0"/>
              <a:t>になり、それを </a:t>
            </a:r>
            <a:r>
              <a:rPr kumimoji="1" lang="en-US" altLang="ja-JP" dirty="0" err="1" smtClean="0"/>
              <a:t>g</a:t>
            </a:r>
            <a:r>
              <a:rPr lang="en-US" altLang="ja-JP" dirty="0" err="1" smtClean="0"/>
              <a:t>zip</a:t>
            </a:r>
            <a:r>
              <a:rPr lang="ja-JP" altLang="en-US" dirty="0" smtClean="0"/>
              <a:t>圧縮したものは </a:t>
            </a:r>
            <a:r>
              <a:rPr lang="en-US" altLang="ja-JP" dirty="0" smtClean="0"/>
              <a:t>.</a:t>
            </a:r>
            <a:r>
              <a:rPr lang="en-US" altLang="ja-JP" dirty="0" err="1" smtClean="0"/>
              <a:t>tar.gz</a:t>
            </a:r>
            <a:r>
              <a:rPr lang="en-US" altLang="ja-JP" dirty="0" smtClean="0"/>
              <a:t> </a:t>
            </a:r>
            <a:r>
              <a:rPr lang="ja-JP" altLang="en-US" dirty="0" smtClean="0"/>
              <a:t>となる</a:t>
            </a:r>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スライドマスタT2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1">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スライドマスタT23</Template>
  <TotalTime>1005</TotalTime>
  <Words>1806</Words>
  <Application>Microsoft Office PowerPoint</Application>
  <PresentationFormat>画面に合わせる (4:3)</PresentationFormat>
  <Paragraphs>503</Paragraphs>
  <Slides>30</Slides>
  <Notes>1</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スライドマスタT23</vt:lpstr>
      <vt:lpstr>ZIPの解凍あたりのプログラムを作ってみた系 GZIPファイルやZIPファイルを自分で作ろう</vt:lpstr>
      <vt:lpstr>アジェンダ</vt:lpstr>
      <vt:lpstr>ぽぴ王子とはこんな人</vt:lpstr>
      <vt:lpstr>セッションのきっかけ</vt:lpstr>
      <vt:lpstr>セッションのきっかけ</vt:lpstr>
      <vt:lpstr>セッションのきっかけ</vt:lpstr>
      <vt:lpstr>セッションのきっかけ</vt:lpstr>
      <vt:lpstr>Deflateとは</vt:lpstr>
      <vt:lpstr>tar形式について</vt:lpstr>
      <vt:lpstr>tar形式について</vt:lpstr>
      <vt:lpstr>tar形式について</vt:lpstr>
      <vt:lpstr>パラメータの解説</vt:lpstr>
      <vt:lpstr>パラメータの解説</vt:lpstr>
      <vt:lpstr>パラメータの解説</vt:lpstr>
      <vt:lpstr>パラメータの解説</vt:lpstr>
      <vt:lpstr>ZIPファイルについて</vt:lpstr>
      <vt:lpstr>ZIPファイルの構造</vt:lpstr>
      <vt:lpstr>local file header</vt:lpstr>
      <vt:lpstr>central directory</vt:lpstr>
      <vt:lpstr>end of central directory record</vt:lpstr>
      <vt:lpstr>パラメータの解説</vt:lpstr>
      <vt:lpstr>パラメータの解説</vt:lpstr>
      <vt:lpstr>パラメータの解説</vt:lpstr>
      <vt:lpstr>パラメータの解説</vt:lpstr>
      <vt:lpstr>パラメータの解説</vt:lpstr>
      <vt:lpstr>パラメータの解説</vt:lpstr>
      <vt:lpstr>パラメータの解説</vt:lpstr>
      <vt:lpstr>実際にファイルを作ってみる</vt:lpstr>
      <vt:lpstr>まとめ</vt:lpstr>
      <vt:lpstr>参考資料</vt:lpstr>
    </vt:vector>
  </TitlesOfParts>
  <Company>株式会社ラフ</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Daizo IZUMI</dc:creator>
  <cp:lastModifiedBy>Daizo IZUMI</cp:lastModifiedBy>
  <cp:revision>501</cp:revision>
  <dcterms:created xsi:type="dcterms:W3CDTF">2008-08-03T02:45:58Z</dcterms:created>
  <dcterms:modified xsi:type="dcterms:W3CDTF">2008-08-05T22:02:12Z</dcterms:modified>
</cp:coreProperties>
</file>