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60" r:id="rId1"/>
  </p:sldMasterIdLst>
  <p:notesMasterIdLst>
    <p:notesMasterId r:id="rId21"/>
  </p:notesMasterIdLst>
  <p:sldIdLst>
    <p:sldId id="256" r:id="rId2"/>
    <p:sldId id="259" r:id="rId3"/>
    <p:sldId id="260" r:id="rId4"/>
    <p:sldId id="257" r:id="rId5"/>
    <p:sldId id="266" r:id="rId6"/>
    <p:sldId id="264" r:id="rId7"/>
    <p:sldId id="265" r:id="rId8"/>
    <p:sldId id="263" r:id="rId9"/>
    <p:sldId id="267" r:id="rId10"/>
    <p:sldId id="261" r:id="rId11"/>
    <p:sldId id="269" r:id="rId12"/>
    <p:sldId id="270" r:id="rId13"/>
    <p:sldId id="271" r:id="rId14"/>
    <p:sldId id="262" r:id="rId15"/>
    <p:sldId id="272" r:id="rId16"/>
    <p:sldId id="273" r:id="rId17"/>
    <p:sldId id="268" r:id="rId18"/>
    <p:sldId id="258" r:id="rId19"/>
    <p:sldId id="274" r:id="rId2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5" d="100"/>
          <a:sy n="65" d="100"/>
        </p:scale>
        <p:origin x="-114" y="-25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C9C46F-4037-4C2C-812B-86BCD5F1F89B}" type="datetimeFigureOut">
              <a:rPr kumimoji="1" lang="ja-JP" altLang="en-US" smtClean="0"/>
              <a:pPr/>
              <a:t>2008/9/4</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49B6DA-F490-4875-9C69-F50263CF3F2D}"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E49B6DA-F490-4875-9C69-F50263CF3F2D}" type="slidenum">
              <a:rPr kumimoji="1" lang="ja-JP" altLang="en-US" smtClean="0"/>
              <a:pPr/>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E49B6DA-F490-4875-9C69-F50263CF3F2D}" type="slidenum">
              <a:rPr kumimoji="1" lang="ja-JP" altLang="en-US" smtClean="0"/>
              <a:pPr/>
              <a:t>10</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E49B6DA-F490-4875-9C69-F50263CF3F2D}" type="slidenum">
              <a:rPr kumimoji="1" lang="ja-JP" altLang="en-US" smtClean="0"/>
              <a:pPr/>
              <a:t>11</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E49B6DA-F490-4875-9C69-F50263CF3F2D}" type="slidenum">
              <a:rPr kumimoji="1" lang="ja-JP" altLang="en-US" smtClean="0"/>
              <a:pPr/>
              <a:t>12</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E49B6DA-F490-4875-9C69-F50263CF3F2D}" type="slidenum">
              <a:rPr kumimoji="1" lang="ja-JP" altLang="en-US" smtClean="0"/>
              <a:pPr/>
              <a:t>13</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E49B6DA-F490-4875-9C69-F50263CF3F2D}" type="slidenum">
              <a:rPr kumimoji="1" lang="ja-JP" altLang="en-US" smtClean="0"/>
              <a:pPr/>
              <a:t>14</a:t>
            </a:fld>
            <a:endParaRPr kumimoji="1"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E49B6DA-F490-4875-9C69-F50263CF3F2D}" type="slidenum">
              <a:rPr kumimoji="1" lang="ja-JP" altLang="en-US" smtClean="0"/>
              <a:pPr/>
              <a:t>15</a:t>
            </a:fld>
            <a:endParaRPr kumimoji="1"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E49B6DA-F490-4875-9C69-F50263CF3F2D}" type="slidenum">
              <a:rPr kumimoji="1" lang="ja-JP" altLang="en-US" smtClean="0"/>
              <a:pPr/>
              <a:t>16</a:t>
            </a:fld>
            <a:endParaRPr kumimoji="1" lang="ja-JP"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E49B6DA-F490-4875-9C69-F50263CF3F2D}" type="slidenum">
              <a:rPr kumimoji="1" lang="ja-JP" altLang="en-US" smtClean="0"/>
              <a:pPr/>
              <a:t>17</a:t>
            </a:fld>
            <a:endParaRPr kumimoji="1" lang="ja-JP"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E49B6DA-F490-4875-9C69-F50263CF3F2D}" type="slidenum">
              <a:rPr kumimoji="1" lang="ja-JP" altLang="en-US" smtClean="0"/>
              <a:pPr/>
              <a:t>18</a:t>
            </a:fld>
            <a:endParaRPr kumimoji="1" lang="ja-JP"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E49B6DA-F490-4875-9C69-F50263CF3F2D}" type="slidenum">
              <a:rPr kumimoji="1" lang="ja-JP" altLang="en-US" smtClean="0"/>
              <a:pPr/>
              <a:t>19</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E49B6DA-F490-4875-9C69-F50263CF3F2D}" type="slidenum">
              <a:rPr kumimoji="1" lang="ja-JP" altLang="en-US" smtClean="0"/>
              <a:pPr/>
              <a:t>2</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E49B6DA-F490-4875-9C69-F50263CF3F2D}" type="slidenum">
              <a:rPr kumimoji="1" lang="ja-JP" altLang="en-US" smtClean="0"/>
              <a:pPr/>
              <a:t>3</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E49B6DA-F490-4875-9C69-F50263CF3F2D}" type="slidenum">
              <a:rPr kumimoji="1" lang="ja-JP" altLang="en-US" smtClean="0"/>
              <a:pPr/>
              <a:t>4</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E49B6DA-F490-4875-9C69-F50263CF3F2D}" type="slidenum">
              <a:rPr kumimoji="1" lang="ja-JP" altLang="en-US" smtClean="0"/>
              <a:pPr/>
              <a:t>5</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E49B6DA-F490-4875-9C69-F50263CF3F2D}" type="slidenum">
              <a:rPr kumimoji="1" lang="ja-JP" altLang="en-US" smtClean="0"/>
              <a:pPr/>
              <a:t>6</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E49B6DA-F490-4875-9C69-F50263CF3F2D}" type="slidenum">
              <a:rPr kumimoji="1" lang="ja-JP" altLang="en-US" smtClean="0"/>
              <a:pPr/>
              <a:t>7</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E49B6DA-F490-4875-9C69-F50263CF3F2D}" type="slidenum">
              <a:rPr kumimoji="1" lang="ja-JP" altLang="en-US" smtClean="0"/>
              <a:pPr/>
              <a:t>8</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6E49B6DA-F490-4875-9C69-F50263CF3F2D}" type="slidenum">
              <a:rPr kumimoji="1" lang="ja-JP" altLang="en-US" smtClean="0"/>
              <a:pPr/>
              <a:t>9</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スライド番号プレースホルダ 3"/>
          <p:cNvSpPr>
            <a:spLocks noGrp="1"/>
          </p:cNvSpPr>
          <p:nvPr>
            <p:ph type="sldNum" sz="quarter" idx="10"/>
          </p:nvPr>
        </p:nvSpPr>
        <p:spPr/>
        <p:txBody>
          <a:bodyPr/>
          <a:lstStyle/>
          <a:p>
            <a:fld id="{9D02B939-3840-4909-967F-DC9B47ED02F1}" type="slidenum">
              <a:rPr kumimoji="1" lang="ja-JP" altLang="en-US" smtClean="0"/>
              <a:pPr/>
              <a:t>&lt;#&gt;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スライド番号プレースホルダ 3"/>
          <p:cNvSpPr>
            <a:spLocks noGrp="1"/>
          </p:cNvSpPr>
          <p:nvPr>
            <p:ph type="sldNum" sz="quarter" idx="10"/>
          </p:nvPr>
        </p:nvSpPr>
        <p:spPr/>
        <p:txBody>
          <a:bodyPr/>
          <a:lstStyle/>
          <a:p>
            <a:fld id="{9D02B939-3840-4909-967F-DC9B47ED02F1}" type="slidenum">
              <a:rPr kumimoji="1" lang="ja-JP" altLang="en-US" smtClean="0"/>
              <a:pPr/>
              <a:t>&lt;#&gt;</a:t>
            </a:fld>
            <a:endParaRPr kumimoji="1" lang="ja-JP"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スライド番号プレースホルダ 3"/>
          <p:cNvSpPr>
            <a:spLocks noGrp="1"/>
          </p:cNvSpPr>
          <p:nvPr>
            <p:ph type="sldNum" sz="quarter" idx="10"/>
          </p:nvPr>
        </p:nvSpPr>
        <p:spPr/>
        <p:txBody>
          <a:bodyPr/>
          <a:lstStyle/>
          <a:p>
            <a:fld id="{9D02B939-3840-4909-967F-DC9B47ED02F1}" type="slidenum">
              <a:rPr kumimoji="1" lang="ja-JP" altLang="en-US" smtClean="0"/>
              <a:pPr/>
              <a:t>&lt;#&gt;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スライド番号プレースホルダ 3"/>
          <p:cNvSpPr>
            <a:spLocks noGrp="1"/>
          </p:cNvSpPr>
          <p:nvPr>
            <p:ph type="sldNum" sz="quarter" idx="10"/>
          </p:nvPr>
        </p:nvSpPr>
        <p:spPr/>
        <p:txBody>
          <a:bodyPr/>
          <a:lstStyle/>
          <a:p>
            <a:fld id="{65AC3A48-89E2-4268-A2F7-8111C25BCF32}" type="slidenum">
              <a:rPr kumimoji="1" lang="ja-JP" altLang="en-US" smtClean="0"/>
              <a:pPr/>
              <a:t>&lt;#&gt;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スライド番号プレースホルダ 4"/>
          <p:cNvSpPr>
            <a:spLocks noGrp="1"/>
          </p:cNvSpPr>
          <p:nvPr>
            <p:ph type="sldNum" sz="quarter" idx="10"/>
          </p:nvPr>
        </p:nvSpPr>
        <p:spPr/>
        <p:txBody>
          <a:bodyPr/>
          <a:lstStyle/>
          <a:p>
            <a:fld id="{9D02B939-3840-4909-967F-DC9B47ED02F1}" type="slidenum">
              <a:rPr kumimoji="1" lang="ja-JP" altLang="en-US" smtClean="0"/>
              <a:pPr/>
              <a:t>&lt;#&gt;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スライド番号プレースホルダ 6"/>
          <p:cNvSpPr>
            <a:spLocks noGrp="1"/>
          </p:cNvSpPr>
          <p:nvPr>
            <p:ph type="sldNum" sz="quarter" idx="10"/>
          </p:nvPr>
        </p:nvSpPr>
        <p:spPr/>
        <p:txBody>
          <a:bodyPr/>
          <a:lstStyle/>
          <a:p>
            <a:fld id="{9D02B939-3840-4909-967F-DC9B47ED02F1}" type="slidenum">
              <a:rPr kumimoji="1" lang="ja-JP" altLang="en-US" smtClean="0"/>
              <a:pPr/>
              <a:t>&lt;#&gt;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スライド番号プレースホルダ 2"/>
          <p:cNvSpPr>
            <a:spLocks noGrp="1"/>
          </p:cNvSpPr>
          <p:nvPr>
            <p:ph type="sldNum" sz="quarter" idx="10"/>
          </p:nvPr>
        </p:nvSpPr>
        <p:spPr/>
        <p:txBody>
          <a:bodyPr/>
          <a:lstStyle/>
          <a:p>
            <a:fld id="{9D02B939-3840-4909-967F-DC9B47ED02F1}" type="slidenum">
              <a:rPr kumimoji="1" lang="ja-JP" altLang="en-US" smtClean="0"/>
              <a:pPr/>
              <a:t>&lt;#&gt;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0"/>
          </p:nvPr>
        </p:nvSpPr>
        <p:spPr/>
        <p:txBody>
          <a:bodyPr/>
          <a:lstStyle/>
          <a:p>
            <a:fld id="{9D02B939-3840-4909-967F-DC9B47ED02F1}" type="slidenum">
              <a:rPr kumimoji="1" lang="ja-JP" altLang="en-US" smtClean="0"/>
              <a:pPr/>
              <a:t>&lt;#&gt;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スライド番号プレースホルダ 4"/>
          <p:cNvSpPr>
            <a:spLocks noGrp="1"/>
          </p:cNvSpPr>
          <p:nvPr>
            <p:ph type="sldNum" sz="quarter" idx="10"/>
          </p:nvPr>
        </p:nvSpPr>
        <p:spPr/>
        <p:txBody>
          <a:bodyPr/>
          <a:lstStyle/>
          <a:p>
            <a:fld id="{9D02B939-3840-4909-967F-DC9B47ED02F1}" type="slidenum">
              <a:rPr kumimoji="1" lang="ja-JP" altLang="en-US" smtClean="0"/>
              <a:pPr/>
              <a:t>&lt;#&gt;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dirty="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スライド番号プレースホルダ 4"/>
          <p:cNvSpPr>
            <a:spLocks noGrp="1"/>
          </p:cNvSpPr>
          <p:nvPr>
            <p:ph type="sldNum" sz="quarter" idx="10"/>
          </p:nvPr>
        </p:nvSpPr>
        <p:spPr/>
        <p:txBody>
          <a:bodyPr/>
          <a:lstStyle/>
          <a:p>
            <a:fld id="{9D02B939-3840-4909-967F-DC9B47ED02F1}" type="slidenum">
              <a:rPr kumimoji="1" lang="ja-JP" altLang="en-US" smtClean="0"/>
              <a:pPr/>
              <a:t>&lt;#&gt;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descr="C:\Users\localnaka\Desktop\3.png"/>
          <p:cNvPicPr>
            <a:picLocks noChangeAspect="1" noChangeArrowheads="1"/>
          </p:cNvPicPr>
          <p:nvPr/>
        </p:nvPicPr>
        <p:blipFill>
          <a:blip r:embed="rId14"/>
          <a:srcRect/>
          <a:stretch>
            <a:fillRect/>
          </a:stretch>
        </p:blipFill>
        <p:spPr bwMode="auto">
          <a:xfrm>
            <a:off x="357158" y="285728"/>
            <a:ext cx="8286808" cy="5709181"/>
          </a:xfrm>
          <a:prstGeom prst="rect">
            <a:avLst/>
          </a:prstGeom>
          <a:noFill/>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4101" name="Rectangle 5"/>
          <p:cNvSpPr>
            <a:spLocks noChangeArrowheads="1"/>
          </p:cNvSpPr>
          <p:nvPr userDrawn="1"/>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a:solidFill>
                  <a:schemeClr val="tx2"/>
                </a:solidFill>
                <a:ea typeface="ＭＳ Ｐゴシック" pitchFamily="50" charset="-128"/>
              </a:rPr>
              <a:t>わんくま同盟 </a:t>
            </a:r>
            <a:r>
              <a:rPr kumimoji="0" lang="ja-JP" altLang="en-US" sz="2300" dirty="0" smtClean="0">
                <a:solidFill>
                  <a:schemeClr val="tx2"/>
                </a:solidFill>
                <a:ea typeface="ＭＳ Ｐゴシック" pitchFamily="50" charset="-128"/>
              </a:rPr>
              <a:t>大阪勉強会 </a:t>
            </a:r>
            <a:r>
              <a:rPr kumimoji="0" lang="en-US" altLang="ja-JP" sz="2300" dirty="0" smtClean="0">
                <a:solidFill>
                  <a:schemeClr val="tx2"/>
                </a:solidFill>
                <a:ea typeface="ＭＳ Ｐゴシック" pitchFamily="50" charset="-128"/>
              </a:rPr>
              <a:t>#22</a:t>
            </a:r>
            <a:endParaRPr kumimoji="0" lang="en-US" altLang="ja-JP" sz="2300" dirty="0">
              <a:solidFill>
                <a:schemeClr val="tx2"/>
              </a:solidFill>
              <a:ea typeface="ＭＳ Ｐゴシック" pitchFamily="50" charset="-128"/>
            </a:endParaRPr>
          </a:p>
        </p:txBody>
      </p:sp>
      <p:pic>
        <p:nvPicPr>
          <p:cNvPr id="10" name="Picture 2" descr="C:\Users\localnaka\Desktop\名称未設定1.png"/>
          <p:cNvPicPr>
            <a:picLocks noChangeAspect="1" noChangeArrowheads="1"/>
          </p:cNvPicPr>
          <p:nvPr/>
        </p:nvPicPr>
        <p:blipFill>
          <a:blip r:embed="rId15"/>
          <a:srcRect/>
          <a:stretch>
            <a:fillRect/>
          </a:stretch>
        </p:blipFill>
        <p:spPr bwMode="auto">
          <a:xfrm>
            <a:off x="428596" y="6165056"/>
            <a:ext cx="1643074" cy="572951"/>
          </a:xfrm>
          <a:prstGeom prst="rect">
            <a:avLst/>
          </a:prstGeom>
          <a:noFill/>
        </p:spPr>
      </p:pic>
      <p:sp>
        <p:nvSpPr>
          <p:cNvPr id="8" name="スライド番号プレースホルダ 7"/>
          <p:cNvSpPr>
            <a:spLocks noGrp="1"/>
          </p:cNvSpPr>
          <p:nvPr>
            <p:ph type="sldNum" sz="quarter" idx="4"/>
          </p:nvPr>
        </p:nvSpPr>
        <p:spPr>
          <a:xfrm>
            <a:off x="6858016" y="6357958"/>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02B939-3840-4909-967F-DC9B47ED02F1}" type="slidenum">
              <a:rPr kumimoji="1" lang="ja-JP" altLang="en-US" smtClean="0"/>
              <a:pPr/>
              <a:t>&lt;#&gt;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2400">
          <a:solidFill>
            <a:schemeClr val="tx2"/>
          </a:solidFill>
          <a:latin typeface="+mj-lt"/>
          <a:ea typeface="+mj-ea"/>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5.wmf"/></Relationships>
</file>

<file path=ppt/slides/_rels/slide18.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msdn.microsoft.com/ja-jp/library/ms735119.aspx" TargetMode="External"/><Relationship Id="rId7" Type="http://schemas.openxmlformats.org/officeDocument/2006/relationships/hyperlink" Target="http://geekswithblogs.net/BVeldhoen/archive/2008/01/26/wcf-latency-test-harness.asp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blogs.wankuma.com/nakamura/archive/2008/07/26/150511.aspx" TargetMode="External"/><Relationship Id="rId5" Type="http://schemas.openxmlformats.org/officeDocument/2006/relationships/hyperlink" Target="http://www.atmarkit.co.jp/fdotnet/wcf/index/index.html" TargetMode="External"/><Relationship Id="rId4" Type="http://schemas.openxmlformats.org/officeDocument/2006/relationships/hyperlink" Target="http://clr-h.jp/resource/CLRH_Launch2008_Session1.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sz="3200" dirty="0" smtClean="0"/>
              <a:t>今更ながらだけど、</a:t>
            </a:r>
            <a:r>
              <a:rPr lang="en-US" altLang="ja-JP" sz="3200" dirty="0" smtClean="0"/>
              <a:t>WCF</a:t>
            </a:r>
            <a:r>
              <a:rPr lang="ja-JP" altLang="en-US" sz="3200" dirty="0" smtClean="0"/>
              <a:t>と遊んでみよう＾＾</a:t>
            </a:r>
            <a:endParaRPr kumimoji="1" lang="ja-JP" altLang="en-US" sz="3200" dirty="0"/>
          </a:p>
        </p:txBody>
      </p:sp>
      <p:sp>
        <p:nvSpPr>
          <p:cNvPr id="3" name="サブタイトル 2"/>
          <p:cNvSpPr>
            <a:spLocks noGrp="1"/>
          </p:cNvSpPr>
          <p:nvPr>
            <p:ph type="subTitle" idx="1"/>
          </p:nvPr>
        </p:nvSpPr>
        <p:spPr/>
        <p:txBody>
          <a:bodyPr/>
          <a:lstStyle/>
          <a:p>
            <a:r>
              <a:rPr kumimoji="1" lang="ja-JP" altLang="en-US" dirty="0" smtClean="0"/>
              <a:t>ちゅき</a:t>
            </a: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WCF</a:t>
            </a:r>
            <a:r>
              <a:rPr kumimoji="1" lang="ja-JP" altLang="en-US" dirty="0" smtClean="0"/>
              <a:t>の基礎知識</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今更ながらだけど、</a:t>
            </a:r>
            <a:r>
              <a:rPr lang="en-US" altLang="ja-JP" dirty="0" smtClean="0"/>
              <a:t>WCF</a:t>
            </a:r>
            <a:r>
              <a:rPr lang="ja-JP" altLang="en-US" dirty="0" smtClean="0"/>
              <a:t>と遊んでみよう＾＾</a:t>
            </a:r>
            <a:endParaRPr kumimoji="1" lang="ja-JP"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開発手順の概要</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サービス実装の手順</a:t>
            </a:r>
            <a:endParaRPr kumimoji="1" lang="en-US" altLang="ja-JP" dirty="0" smtClean="0"/>
          </a:p>
          <a:p>
            <a:pPr marL="971550" lvl="1" indent="-514350">
              <a:buFont typeface="+mj-lt"/>
              <a:buAutoNum type="arabicPeriod"/>
            </a:pPr>
            <a:r>
              <a:rPr lang="ja-JP" altLang="en-US" dirty="0" smtClean="0"/>
              <a:t>サービス・インターフェイスの定義</a:t>
            </a:r>
          </a:p>
          <a:p>
            <a:pPr marL="971550" lvl="1" indent="-514350">
              <a:buFont typeface="+mj-lt"/>
              <a:buAutoNum type="arabicPeriod"/>
            </a:pPr>
            <a:r>
              <a:rPr lang="ja-JP" altLang="en-US" dirty="0" smtClean="0"/>
              <a:t>サービス・コントラクト、オペレーション・コントラクト、データ・コントラクト（あるいはメッセージ・コントラクトなど）の定義 </a:t>
            </a:r>
          </a:p>
          <a:p>
            <a:pPr marL="971550" lvl="1" indent="-514350">
              <a:buFont typeface="+mj-lt"/>
              <a:buAutoNum type="arabicPeriod"/>
            </a:pPr>
            <a:r>
              <a:rPr lang="ja-JP" altLang="en-US" dirty="0" smtClean="0"/>
              <a:t>サービス実装クラスの実装 </a:t>
            </a:r>
          </a:p>
          <a:p>
            <a:pPr marL="971550" lvl="1" indent="-514350">
              <a:buFont typeface="+mj-lt"/>
              <a:buAutoNum type="arabicPeriod"/>
            </a:pPr>
            <a:r>
              <a:rPr lang="ja-JP" altLang="en-US" dirty="0" smtClean="0"/>
              <a:t>サービス・ホストの実装 </a:t>
            </a:r>
            <a:endParaRPr kumimoji="1" lang="ja-JP" altLang="en-US" dirty="0"/>
          </a:p>
        </p:txBody>
      </p:sp>
      <p:sp>
        <p:nvSpPr>
          <p:cNvPr id="4" name="テキスト ボックス 3"/>
          <p:cNvSpPr txBox="1"/>
          <p:nvPr/>
        </p:nvSpPr>
        <p:spPr>
          <a:xfrm>
            <a:off x="4071934" y="4857760"/>
            <a:ext cx="4357718" cy="430887"/>
          </a:xfrm>
          <a:prstGeom prst="rect">
            <a:avLst/>
          </a:prstGeom>
          <a:noFill/>
        </p:spPr>
        <p:txBody>
          <a:bodyPr wrap="square" rtlCol="0">
            <a:spAutoFit/>
          </a:bodyPr>
          <a:lstStyle/>
          <a:p>
            <a:r>
              <a:rPr lang="en-US" altLang="ja-JP" sz="1050" dirty="0" smtClean="0"/>
              <a:t>WCF</a:t>
            </a:r>
            <a:r>
              <a:rPr lang="ja-JP" altLang="en-US" sz="1050" dirty="0" smtClean="0"/>
              <a:t>プログラミングの基礎 － ＠</a:t>
            </a:r>
            <a:r>
              <a:rPr lang="en-US" altLang="ja-JP" sz="1050" dirty="0" smtClean="0"/>
              <a:t>IT</a:t>
            </a:r>
            <a:br>
              <a:rPr lang="en-US" altLang="ja-JP" sz="1050" dirty="0" smtClean="0"/>
            </a:br>
            <a:r>
              <a:rPr lang="en-US" altLang="ja-JP" sz="1050" dirty="0" smtClean="0"/>
              <a:t>http://www.atmarkit.co.jp/fdotnet/wcf/wcf03/wcf03_01.html</a:t>
            </a:r>
            <a:endParaRPr kumimoji="1" lang="ja-JP" altLang="en-US" sz="1050" dirty="0"/>
          </a:p>
        </p:txBody>
      </p:sp>
      <p:sp>
        <p:nvSpPr>
          <p:cNvPr id="6" name="スライド番号プレースホルダ 5"/>
          <p:cNvSpPr>
            <a:spLocks noGrp="1"/>
          </p:cNvSpPr>
          <p:nvPr>
            <p:ph type="sldNum" sz="quarter" idx="10"/>
          </p:nvPr>
        </p:nvSpPr>
        <p:spPr/>
        <p:txBody>
          <a:bodyPr/>
          <a:lstStyle/>
          <a:p>
            <a:fld id="{65AC3A48-89E2-4268-A2F7-8111C25BCF32}" type="slidenum">
              <a:rPr kumimoji="1" lang="ja-JP" altLang="en-US" smtClean="0"/>
              <a:pPr/>
              <a:t>11</a:t>
            </a:fld>
            <a:endParaRPr kumimoji="1" lang="ja-JP"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エンドポイントの「</a:t>
            </a:r>
            <a:r>
              <a:rPr kumimoji="1" lang="en-US" altLang="ja-JP" dirty="0" smtClean="0"/>
              <a:t>ABC</a:t>
            </a:r>
            <a:r>
              <a:rPr kumimoji="1" lang="ja-JP" altLang="en-US" dirty="0" smtClean="0"/>
              <a:t>」の“</a:t>
            </a:r>
            <a:r>
              <a:rPr kumimoji="1" lang="en-US" altLang="ja-JP" dirty="0" smtClean="0"/>
              <a:t>A”</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Address</a:t>
            </a:r>
            <a:r>
              <a:rPr lang="ja-JP" altLang="en-US" dirty="0" smtClean="0">
                <a:sym typeface="Wingdings" pitchFamily="2" charset="2"/>
              </a:rPr>
              <a:t>：（</a:t>
            </a:r>
            <a:r>
              <a:rPr lang="ja-JP" altLang="en-US" dirty="0" smtClean="0"/>
              <a:t>アドレス）：</a:t>
            </a:r>
            <a:r>
              <a:rPr lang="en-US" altLang="ja-JP" dirty="0" smtClean="0"/>
              <a:t>Uri</a:t>
            </a:r>
            <a:r>
              <a:rPr lang="ja-JP" altLang="en-US" dirty="0" smtClean="0"/>
              <a:t>でアドレスを指定</a:t>
            </a:r>
            <a:endParaRPr lang="en-US" altLang="ja-JP" dirty="0" smtClean="0"/>
          </a:p>
          <a:p>
            <a:r>
              <a:rPr lang="en-US" altLang="ja-JP" dirty="0" smtClean="0"/>
              <a:t>Binding</a:t>
            </a:r>
            <a:r>
              <a:rPr lang="ja-JP" altLang="en-US" dirty="0" smtClean="0"/>
              <a:t>（バインディング）</a:t>
            </a:r>
            <a:endParaRPr lang="en-US" altLang="ja-JP" dirty="0" smtClean="0"/>
          </a:p>
          <a:p>
            <a:pPr lvl="1"/>
            <a:r>
              <a:rPr lang="ja-JP" altLang="en-US" dirty="0" smtClean="0"/>
              <a:t>トランスポート プロトコル</a:t>
            </a:r>
            <a:r>
              <a:rPr lang="en-US" altLang="ja-JP" dirty="0" smtClean="0"/>
              <a:t>:TCP </a:t>
            </a:r>
            <a:r>
              <a:rPr lang="ja-JP" altLang="en-US" dirty="0" smtClean="0"/>
              <a:t>や </a:t>
            </a:r>
            <a:r>
              <a:rPr lang="en-US" altLang="ja-JP" dirty="0" smtClean="0"/>
              <a:t>HTTP</a:t>
            </a:r>
            <a:r>
              <a:rPr lang="ja-JP" altLang="en-US" dirty="0" smtClean="0"/>
              <a:t>　</a:t>
            </a:r>
            <a:r>
              <a:rPr lang="en-US" altLang="ja-JP" dirty="0" smtClean="0"/>
              <a:t>etc</a:t>
            </a:r>
          </a:p>
          <a:p>
            <a:pPr lvl="1"/>
            <a:r>
              <a:rPr lang="ja-JP" altLang="en-US" dirty="0" smtClean="0"/>
              <a:t>エンコーディング</a:t>
            </a:r>
            <a:endParaRPr lang="en-US" altLang="ja-JP" dirty="0" smtClean="0"/>
          </a:p>
          <a:p>
            <a:pPr lvl="1"/>
            <a:r>
              <a:rPr lang="ja-JP" altLang="en-US" dirty="0" smtClean="0"/>
              <a:t>必要なセキュリティ要件</a:t>
            </a:r>
            <a:endParaRPr lang="en-US" altLang="ja-JP" dirty="0" smtClean="0"/>
          </a:p>
          <a:p>
            <a:r>
              <a:rPr lang="en-US" altLang="ja-JP" dirty="0" smtClean="0"/>
              <a:t>Contract</a:t>
            </a:r>
            <a:r>
              <a:rPr lang="ja-JP" altLang="en-US" dirty="0" smtClean="0"/>
              <a:t>（コントラクト）</a:t>
            </a:r>
            <a:endParaRPr lang="en-US" altLang="ja-JP" dirty="0" smtClean="0"/>
          </a:p>
          <a:p>
            <a:pPr lvl="1"/>
            <a:r>
              <a:rPr lang="ja-JP" altLang="en-US" dirty="0" smtClean="0"/>
              <a:t>サービスコントラクト</a:t>
            </a:r>
            <a:endParaRPr lang="en-US" altLang="ja-JP" dirty="0" smtClean="0"/>
          </a:p>
          <a:p>
            <a:pPr lvl="1"/>
            <a:r>
              <a:rPr lang="ja-JP" altLang="en-US" dirty="0" smtClean="0"/>
              <a:t>データコントラクト</a:t>
            </a:r>
            <a:endParaRPr lang="en-US" altLang="ja-JP" dirty="0" smtClean="0"/>
          </a:p>
          <a:p>
            <a:pPr lvl="1"/>
            <a:r>
              <a:rPr lang="ja-JP" altLang="en-US" dirty="0" smtClean="0"/>
              <a:t>メッセージコントラクト</a:t>
            </a:r>
            <a:endParaRPr lang="en-US" altLang="ja-JP" dirty="0" smtClean="0"/>
          </a:p>
        </p:txBody>
      </p:sp>
      <p:sp>
        <p:nvSpPr>
          <p:cNvPr id="5" name="スライド番号プレースホルダ 4"/>
          <p:cNvSpPr>
            <a:spLocks noGrp="1"/>
          </p:cNvSpPr>
          <p:nvPr>
            <p:ph type="sldNum" sz="quarter" idx="10"/>
          </p:nvPr>
        </p:nvSpPr>
        <p:spPr/>
        <p:txBody>
          <a:bodyPr/>
          <a:lstStyle/>
          <a:p>
            <a:fld id="{65AC3A48-89E2-4268-A2F7-8111C25BCF32}" type="slidenum">
              <a:rPr kumimoji="1" lang="ja-JP" altLang="en-US" smtClean="0"/>
              <a:pPr/>
              <a:t>12</a:t>
            </a:fld>
            <a:endParaRPr kumimoji="1" lang="ja-JP"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DEMO</a:t>
            </a:r>
            <a:r>
              <a:rPr kumimoji="1" lang="ja-JP" altLang="en-US" dirty="0" smtClean="0"/>
              <a:t>１</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さっくり</a:t>
            </a:r>
            <a:r>
              <a:rPr kumimoji="1" lang="en-US" altLang="ja-JP" dirty="0" smtClean="0"/>
              <a:t>WCF</a:t>
            </a:r>
            <a:r>
              <a:rPr kumimoji="1" lang="ja-JP" altLang="en-US" dirty="0" smtClean="0"/>
              <a:t>＾＾</a:t>
            </a:r>
            <a:endParaRPr kumimoji="1" lang="en-US" altLang="ja-JP" dirty="0" smtClean="0"/>
          </a:p>
          <a:p>
            <a:r>
              <a:rPr kumimoji="1" lang="ja-JP" altLang="en-US" dirty="0" smtClean="0"/>
              <a:t>いつもの“</a:t>
            </a:r>
            <a:r>
              <a:rPr kumimoji="1" lang="en-US" altLang="ja-JP" dirty="0" smtClean="0"/>
              <a:t>Hello</a:t>
            </a:r>
            <a:r>
              <a:rPr kumimoji="1" lang="ja-JP" altLang="en-US" dirty="0" smtClean="0"/>
              <a:t> </a:t>
            </a:r>
            <a:r>
              <a:rPr kumimoji="1" lang="en-US" altLang="ja-JP" dirty="0" smtClean="0"/>
              <a:t>World”</a:t>
            </a:r>
            <a:r>
              <a:rPr kumimoji="1" lang="ja-JP" altLang="en-US" dirty="0" smtClean="0"/>
              <a:t>行ってみましょう</a:t>
            </a:r>
            <a:endParaRPr kumimoji="1" lang="en-US" altLang="ja-JP" dirty="0" smtClean="0"/>
          </a:p>
          <a:p>
            <a:r>
              <a:rPr lang="ja-JP" altLang="en-US" dirty="0" smtClean="0"/>
              <a:t>作るだけなら、サクサクです</a:t>
            </a:r>
            <a:endParaRPr kumimoji="1" lang="ja-JP" altLang="en-US" dirty="0"/>
          </a:p>
        </p:txBody>
      </p:sp>
      <p:sp>
        <p:nvSpPr>
          <p:cNvPr id="4" name="スライド番号プレースホルダ 3"/>
          <p:cNvSpPr>
            <a:spLocks noGrp="1"/>
          </p:cNvSpPr>
          <p:nvPr>
            <p:ph type="sldNum" sz="quarter" idx="10"/>
          </p:nvPr>
        </p:nvSpPr>
        <p:spPr/>
        <p:txBody>
          <a:bodyPr/>
          <a:lstStyle/>
          <a:p>
            <a:fld id="{65AC3A48-89E2-4268-A2F7-8111C25BCF32}" type="slidenum">
              <a:rPr kumimoji="1" lang="ja-JP" altLang="en-US" smtClean="0"/>
              <a:pPr/>
              <a:t>13</a:t>
            </a:fld>
            <a:endParaRPr kumimoji="1" lang="ja-JP"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.NET 3.5</a:t>
            </a:r>
            <a:r>
              <a:rPr lang="ja-JP" altLang="en-US" dirty="0" smtClean="0"/>
              <a:t>で何が変わったか</a:t>
            </a:r>
            <a:endParaRPr lang="en-US" altLang="ja-JP" dirty="0" smtClean="0"/>
          </a:p>
        </p:txBody>
      </p:sp>
      <p:sp>
        <p:nvSpPr>
          <p:cNvPr id="3" name="テキスト プレースホルダ 2"/>
          <p:cNvSpPr>
            <a:spLocks noGrp="1"/>
          </p:cNvSpPr>
          <p:nvPr>
            <p:ph type="body" idx="1"/>
          </p:nvPr>
        </p:nvSpPr>
        <p:spPr/>
        <p:txBody>
          <a:bodyPr/>
          <a:lstStyle/>
          <a:p>
            <a:r>
              <a:rPr lang="ja-JP" altLang="en-US" dirty="0" smtClean="0"/>
              <a:t>今更ながらだけど、</a:t>
            </a:r>
            <a:r>
              <a:rPr lang="en-US" altLang="ja-JP" dirty="0" smtClean="0"/>
              <a:t>WCF</a:t>
            </a:r>
            <a:r>
              <a:rPr lang="ja-JP" altLang="en-US" dirty="0" smtClean="0"/>
              <a:t>と遊んでみよう＾＾</a:t>
            </a:r>
            <a:endParaRPr kumimoji="1" lang="ja-JP"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endParaRPr kumimoji="1" lang="ja-JP" altLang="en-US" dirty="0"/>
          </a:p>
        </p:txBody>
      </p:sp>
      <p:sp>
        <p:nvSpPr>
          <p:cNvPr id="5" name="コンテンツ プレースホルダ 4"/>
          <p:cNvSpPr>
            <a:spLocks noGrp="1"/>
          </p:cNvSpPr>
          <p:nvPr>
            <p:ph idx="1"/>
          </p:nvPr>
        </p:nvSpPr>
        <p:spPr/>
        <p:txBody>
          <a:bodyPr/>
          <a:lstStyle/>
          <a:p>
            <a:r>
              <a:rPr lang="en-US" altLang="ja-JP" dirty="0" smtClean="0"/>
              <a:t>Web Services Interoperability</a:t>
            </a:r>
          </a:p>
          <a:p>
            <a:pPr lvl="1"/>
            <a:r>
              <a:rPr kumimoji="1" lang="en-US" altLang="ja-JP" dirty="0" smtClean="0"/>
              <a:t>WS-*</a:t>
            </a:r>
            <a:r>
              <a:rPr kumimoji="1" lang="ja-JP" altLang="en-US" dirty="0" smtClean="0"/>
              <a:t>に準拠（</a:t>
            </a:r>
            <a:r>
              <a:rPr kumimoji="1" lang="en-US" altLang="ja-JP" dirty="0" smtClean="0"/>
              <a:t>WS-*</a:t>
            </a:r>
            <a:r>
              <a:rPr kumimoji="1" lang="ja-JP" altLang="en-US" dirty="0" smtClean="0"/>
              <a:t>の発展にあわせ進化予定）</a:t>
            </a:r>
            <a:endParaRPr kumimoji="1" lang="en-US" altLang="ja-JP" dirty="0" smtClean="0"/>
          </a:p>
          <a:p>
            <a:r>
              <a:rPr lang="en-US" altLang="ja-JP" dirty="0" smtClean="0"/>
              <a:t>WCF </a:t>
            </a:r>
            <a:r>
              <a:rPr lang="ja-JP" altLang="en-US" dirty="0" smtClean="0"/>
              <a:t>の配信：</a:t>
            </a:r>
            <a:r>
              <a:rPr lang="en-US" altLang="ja-JP" dirty="0" smtClean="0"/>
              <a:t>Atom 1.0 </a:t>
            </a:r>
            <a:r>
              <a:rPr lang="ja-JP" altLang="en-US" dirty="0" smtClean="0"/>
              <a:t>と </a:t>
            </a:r>
            <a:r>
              <a:rPr lang="en-US" altLang="ja-JP" dirty="0" smtClean="0"/>
              <a:t>RSS 2.0 etc.</a:t>
            </a:r>
          </a:p>
          <a:p>
            <a:r>
              <a:rPr lang="en-US" altLang="ja-JP" dirty="0" smtClean="0"/>
              <a:t>WCF </a:t>
            </a:r>
            <a:r>
              <a:rPr lang="ja-JP" altLang="en-US" dirty="0" smtClean="0"/>
              <a:t>と部分信頼</a:t>
            </a:r>
            <a:r>
              <a:rPr lang="en-US" altLang="ja-JP" dirty="0" smtClean="0"/>
              <a:t>:Click Once</a:t>
            </a:r>
            <a:r>
              <a:rPr lang="ja-JP" altLang="en-US" dirty="0" smtClean="0"/>
              <a:t>対応！</a:t>
            </a:r>
            <a:endParaRPr lang="en-US" altLang="ja-JP" dirty="0" smtClean="0"/>
          </a:p>
          <a:p>
            <a:r>
              <a:rPr lang="en-US" altLang="ja-JP" dirty="0" smtClean="0"/>
              <a:t>WCF </a:t>
            </a:r>
            <a:r>
              <a:rPr lang="ja-JP" altLang="en-US" dirty="0" smtClean="0"/>
              <a:t>と </a:t>
            </a:r>
            <a:r>
              <a:rPr lang="en-US" altLang="ja-JP" dirty="0" smtClean="0"/>
              <a:t>ASP.NET AJAX </a:t>
            </a:r>
            <a:r>
              <a:rPr lang="ja-JP" altLang="en-US" dirty="0" smtClean="0"/>
              <a:t>の統合：</a:t>
            </a:r>
            <a:endParaRPr lang="en-US" altLang="ja-JP" dirty="0" smtClean="0"/>
          </a:p>
          <a:p>
            <a:pPr lvl="1"/>
            <a:r>
              <a:rPr lang="en-US" altLang="ja-JP" dirty="0" smtClean="0"/>
              <a:t>REST Style</a:t>
            </a:r>
            <a:r>
              <a:rPr lang="ja-JP" altLang="en-US" dirty="0" smtClean="0"/>
              <a:t>に対応</a:t>
            </a:r>
            <a:endParaRPr lang="en-US" altLang="ja-JP" dirty="0" smtClean="0"/>
          </a:p>
          <a:p>
            <a:r>
              <a:rPr lang="en-US" altLang="ja-JP" dirty="0" smtClean="0"/>
              <a:t>WCF </a:t>
            </a:r>
            <a:r>
              <a:rPr lang="ja-JP" altLang="en-US" dirty="0" smtClean="0"/>
              <a:t>と </a:t>
            </a:r>
            <a:r>
              <a:rPr lang="en-US" altLang="ja-JP" dirty="0" smtClean="0"/>
              <a:t>WF </a:t>
            </a:r>
            <a:r>
              <a:rPr lang="ja-JP" altLang="en-US" dirty="0" smtClean="0"/>
              <a:t>の統合</a:t>
            </a:r>
            <a:endParaRPr lang="en-US" altLang="ja-JP" dirty="0" smtClean="0"/>
          </a:p>
          <a:p>
            <a:r>
              <a:rPr lang="en-US" altLang="ja-JP" dirty="0" smtClean="0"/>
              <a:t>Windows Process Activation Service</a:t>
            </a:r>
            <a:r>
              <a:rPr lang="ja-JP" altLang="en-US" dirty="0" smtClean="0"/>
              <a:t>と連携</a:t>
            </a:r>
            <a:endParaRPr lang="en-US" altLang="ja-JP"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DEMO</a:t>
            </a:r>
            <a:endParaRPr kumimoji="1" lang="ja-JP" altLang="en-US" dirty="0"/>
          </a:p>
        </p:txBody>
      </p:sp>
      <p:sp>
        <p:nvSpPr>
          <p:cNvPr id="3" name="コンテンツ プレースホルダ 2"/>
          <p:cNvSpPr>
            <a:spLocks noGrp="1"/>
          </p:cNvSpPr>
          <p:nvPr>
            <p:ph idx="1"/>
          </p:nvPr>
        </p:nvSpPr>
        <p:spPr/>
        <p:txBody>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5AC3A48-89E2-4268-A2F7-8111C25BCF32}" type="slidenum">
              <a:rPr kumimoji="1" lang="ja-JP" altLang="en-US" smtClean="0"/>
              <a:pPr/>
              <a:t>16</a:t>
            </a:fld>
            <a:endParaRPr kumimoji="1" lang="ja-JP"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ちゅきの疑問</a:t>
            </a:r>
            <a:endParaRPr kumimoji="1" lang="ja-JP" altLang="en-US" dirty="0"/>
          </a:p>
        </p:txBody>
      </p:sp>
      <p:pic>
        <p:nvPicPr>
          <p:cNvPr id="4" name="Picture 2" descr="E:\Users\Tadayoshi\AppData\Local\Microsoft\Windows\Temporary Internet Files\Content.IE5\9JLW2XQ3\MCj04290150000[1].wmf"/>
          <p:cNvPicPr>
            <a:picLocks noChangeAspect="1" noChangeArrowheads="1"/>
          </p:cNvPicPr>
          <p:nvPr/>
        </p:nvPicPr>
        <p:blipFill>
          <a:blip r:embed="rId3"/>
          <a:srcRect/>
          <a:stretch>
            <a:fillRect/>
          </a:stretch>
        </p:blipFill>
        <p:spPr bwMode="auto">
          <a:xfrm>
            <a:off x="7000892" y="3929066"/>
            <a:ext cx="928694" cy="1671637"/>
          </a:xfrm>
          <a:prstGeom prst="rect">
            <a:avLst/>
          </a:prstGeom>
          <a:noFill/>
        </p:spPr>
      </p:pic>
      <p:sp>
        <p:nvSpPr>
          <p:cNvPr id="5" name="雲形吹き出し 4"/>
          <p:cNvSpPr/>
          <p:nvPr/>
        </p:nvSpPr>
        <p:spPr>
          <a:xfrm>
            <a:off x="1000100" y="1000108"/>
            <a:ext cx="7215238" cy="1143008"/>
          </a:xfrm>
          <a:prstGeom prst="cloudCallout">
            <a:avLst>
              <a:gd name="adj1" fmla="val 15819"/>
              <a:gd name="adj2" fmla="val 14249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抽象化度が高いって、つまるところ</a:t>
            </a:r>
            <a:r>
              <a:rPr kumimoji="1" lang="en-US" altLang="ja-JP" sz="2400" dirty="0" smtClean="0">
                <a:solidFill>
                  <a:schemeClr val="tx1"/>
                </a:solidFill>
              </a:rPr>
              <a:t/>
            </a:r>
            <a:br>
              <a:rPr kumimoji="1" lang="en-US" altLang="ja-JP" sz="2400" dirty="0" smtClean="0">
                <a:solidFill>
                  <a:schemeClr val="tx1"/>
                </a:solidFill>
              </a:rPr>
            </a:br>
            <a:r>
              <a:rPr kumimoji="1" lang="ja-JP" altLang="en-US" sz="2400" dirty="0" smtClean="0">
                <a:solidFill>
                  <a:schemeClr val="tx1"/>
                </a:solidFill>
              </a:rPr>
              <a:t>オーバヘッドが大きいってこと！？</a:t>
            </a:r>
            <a:endParaRPr kumimoji="1" lang="ja-JP" altLang="en-US" sz="2400" dirty="0">
              <a:solidFill>
                <a:schemeClr val="tx1"/>
              </a:solidFill>
            </a:endParaRPr>
          </a:p>
        </p:txBody>
      </p:sp>
      <p:pic>
        <p:nvPicPr>
          <p:cNvPr id="6" name="Picture 5" descr="E:\Users\Tadayoshi\AppData\Local\Microsoft\Windows\Temporary Internet Files\Content.IE5\OSZYKF90\MCj04184340000[1].wmf"/>
          <p:cNvPicPr>
            <a:picLocks noChangeAspect="1" noChangeArrowheads="1"/>
          </p:cNvPicPr>
          <p:nvPr/>
        </p:nvPicPr>
        <p:blipFill>
          <a:blip r:embed="rId4"/>
          <a:srcRect/>
          <a:stretch>
            <a:fillRect/>
          </a:stretch>
        </p:blipFill>
        <p:spPr bwMode="auto">
          <a:xfrm>
            <a:off x="7215206" y="2428868"/>
            <a:ext cx="1465262" cy="1677988"/>
          </a:xfrm>
          <a:prstGeom prst="rect">
            <a:avLst/>
          </a:prstGeom>
          <a:noFill/>
        </p:spPr>
      </p:pic>
      <p:sp>
        <p:nvSpPr>
          <p:cNvPr id="8" name="スライド番号プレースホルダ 7"/>
          <p:cNvSpPr>
            <a:spLocks noGrp="1"/>
          </p:cNvSpPr>
          <p:nvPr>
            <p:ph type="sldNum" sz="quarter" idx="10"/>
          </p:nvPr>
        </p:nvSpPr>
        <p:spPr/>
        <p:txBody>
          <a:bodyPr/>
          <a:lstStyle/>
          <a:p>
            <a:fld id="{65AC3A48-89E2-4268-A2F7-8111C25BCF32}" type="slidenum">
              <a:rPr kumimoji="1" lang="ja-JP" altLang="en-US" smtClean="0"/>
              <a:pPr/>
              <a:t>17</a:t>
            </a:fld>
            <a:endParaRPr kumimoji="1" lang="ja-JP" altLang="en-US" dirty="0"/>
          </a:p>
        </p:txBody>
      </p:sp>
      <p:sp>
        <p:nvSpPr>
          <p:cNvPr id="9" name="角丸四角形吹き出し 8"/>
          <p:cNvSpPr/>
          <p:nvPr/>
        </p:nvSpPr>
        <p:spPr>
          <a:xfrm>
            <a:off x="4572000" y="2285992"/>
            <a:ext cx="2214578" cy="785818"/>
          </a:xfrm>
          <a:prstGeom prst="wedgeRoundRectCallout">
            <a:avLst>
              <a:gd name="adj1" fmla="val 82895"/>
              <a:gd name="adj2" fmla="val 55090"/>
              <a:gd name="adj3"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chemeClr val="tx1"/>
                </a:solidFill>
                <a:latin typeface="HGP創英角ﾎﾟｯﾌﾟ体" pitchFamily="50" charset="-128"/>
                <a:ea typeface="HGP創英角ﾎﾟｯﾌﾟ体" pitchFamily="50" charset="-128"/>
              </a:rPr>
              <a:t>空気嫁！</a:t>
            </a:r>
            <a:endParaRPr kumimoji="1" lang="ja-JP" altLang="en-US" sz="3200" dirty="0">
              <a:solidFill>
                <a:schemeClr val="tx1"/>
              </a:solidFill>
              <a:latin typeface="HGP創英角ﾎﾟｯﾌﾟ体" pitchFamily="50" charset="-128"/>
              <a:ea typeface="HGP創英角ﾎﾟｯﾌﾟ体" pitchFamily="50" charset="-128"/>
            </a:endParaRPr>
          </a:p>
        </p:txBody>
      </p:sp>
      <p:sp>
        <p:nvSpPr>
          <p:cNvPr id="10" name="メモ 9"/>
          <p:cNvSpPr/>
          <p:nvPr/>
        </p:nvSpPr>
        <p:spPr>
          <a:xfrm>
            <a:off x="500034" y="3286124"/>
            <a:ext cx="6143668" cy="2571768"/>
          </a:xfrm>
          <a:prstGeom prst="foldedCorner">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2400" dirty="0" err="1" smtClean="0">
                <a:solidFill>
                  <a:schemeClr val="tx1"/>
                </a:solidFill>
              </a:rPr>
              <a:t>DataSet</a:t>
            </a:r>
            <a:r>
              <a:rPr kumimoji="1" lang="ja-JP" altLang="en-US" sz="2400" dirty="0" smtClean="0">
                <a:solidFill>
                  <a:schemeClr val="tx1"/>
                </a:solidFill>
              </a:rPr>
              <a:t>などのやり取りで</a:t>
            </a:r>
            <a:r>
              <a:rPr kumimoji="1" lang="en-US" altLang="ja-JP" sz="2400" dirty="0" smtClean="0">
                <a:solidFill>
                  <a:schemeClr val="tx1"/>
                </a:solidFill>
              </a:rPr>
              <a:t>XML</a:t>
            </a:r>
            <a:r>
              <a:rPr kumimoji="1" lang="ja-JP" altLang="en-US" sz="2400" dirty="0" smtClean="0">
                <a:solidFill>
                  <a:schemeClr val="tx1"/>
                </a:solidFill>
              </a:rPr>
              <a:t>シリアライザが走るものは</a:t>
            </a:r>
            <a:r>
              <a:rPr kumimoji="1" lang="en-US" altLang="ja-JP" sz="2400" dirty="0" smtClean="0">
                <a:solidFill>
                  <a:schemeClr val="tx1"/>
                </a:solidFill>
              </a:rPr>
              <a:t>.NET </a:t>
            </a:r>
            <a:r>
              <a:rPr kumimoji="1" lang="en-US" altLang="ja-JP" sz="2400" dirty="0" err="1" smtClean="0">
                <a:solidFill>
                  <a:schemeClr val="tx1"/>
                </a:solidFill>
              </a:rPr>
              <a:t>Remoting</a:t>
            </a:r>
            <a:r>
              <a:rPr kumimoji="1" lang="ja-JP" altLang="en-US" sz="2400" dirty="0" smtClean="0">
                <a:solidFill>
                  <a:schemeClr val="tx1"/>
                </a:solidFill>
              </a:rPr>
              <a:t>より遅いかもです。</a:t>
            </a:r>
            <a:r>
              <a:rPr kumimoji="1" lang="en-US" altLang="ja-JP" sz="2400" dirty="0" smtClean="0">
                <a:solidFill>
                  <a:schemeClr val="tx1"/>
                </a:solidFill>
              </a:rPr>
              <a:t/>
            </a:r>
            <a:br>
              <a:rPr kumimoji="1" lang="en-US" altLang="ja-JP" sz="2400" dirty="0" smtClean="0">
                <a:solidFill>
                  <a:schemeClr val="tx1"/>
                </a:solidFill>
              </a:rPr>
            </a:br>
            <a:r>
              <a:rPr lang="ja-JP" altLang="en-US" sz="2400" dirty="0" smtClean="0">
                <a:solidFill>
                  <a:schemeClr val="tx1"/>
                </a:solidFill>
              </a:rPr>
              <a:t>カスタムのデータコントラクトなどは</a:t>
            </a:r>
            <a:r>
              <a:rPr lang="en-US" altLang="ja-JP" sz="2400" dirty="0" smtClean="0">
                <a:solidFill>
                  <a:schemeClr val="tx1"/>
                </a:solidFill>
              </a:rPr>
              <a:t>WCF</a:t>
            </a:r>
            <a:r>
              <a:rPr lang="ja-JP" altLang="en-US" sz="2400" dirty="0" smtClean="0">
                <a:solidFill>
                  <a:schemeClr val="tx1"/>
                </a:solidFill>
              </a:rPr>
              <a:t>の方が速かったりもします。</a:t>
            </a:r>
            <a:endParaRPr lang="en-US" altLang="ja-JP" sz="2400" dirty="0" smtClean="0">
              <a:solidFill>
                <a:schemeClr val="tx1"/>
              </a:solidFill>
            </a:endParaRPr>
          </a:p>
          <a:p>
            <a:r>
              <a:rPr lang="ja-JP" altLang="en-US" sz="2400" dirty="0" smtClean="0">
                <a:solidFill>
                  <a:schemeClr val="tx1"/>
                </a:solidFill>
              </a:rPr>
              <a:t>⇒</a:t>
            </a:r>
            <a:r>
              <a:rPr lang="en-US" altLang="ja-JP" sz="2400" dirty="0" smtClean="0">
                <a:solidFill>
                  <a:schemeClr val="tx1"/>
                </a:solidFill>
              </a:rPr>
              <a:t>.NET</a:t>
            </a:r>
            <a:r>
              <a:rPr lang="ja-JP" altLang="en-US" sz="2400" dirty="0" smtClean="0">
                <a:solidFill>
                  <a:schemeClr val="tx1"/>
                </a:solidFill>
              </a:rPr>
              <a:t>どうしでは </a:t>
            </a:r>
            <a:r>
              <a:rPr lang="en-US" altLang="ja-JP" sz="2400" dirty="0" err="1" smtClean="0">
                <a:solidFill>
                  <a:schemeClr val="tx1"/>
                </a:solidFill>
              </a:rPr>
              <a:t>DataSet</a:t>
            </a:r>
            <a:r>
              <a:rPr lang="ja-JP" altLang="en-US" sz="2400" dirty="0" smtClean="0">
                <a:solidFill>
                  <a:schemeClr val="tx1"/>
                </a:solidFill>
              </a:rPr>
              <a:t>で</a:t>
            </a:r>
            <a:r>
              <a:rPr lang="en-US" altLang="ja-JP" sz="2400" dirty="0" err="1" smtClean="0">
                <a:solidFill>
                  <a:schemeClr val="tx1"/>
                </a:solidFill>
              </a:rPr>
              <a:t>Romoting</a:t>
            </a:r>
            <a:r>
              <a:rPr lang="ja-JP" altLang="en-US" sz="2400" dirty="0" err="1" smtClean="0">
                <a:solidFill>
                  <a:schemeClr val="tx1"/>
                </a:solidFill>
              </a:rPr>
              <a:t>、</a:t>
            </a:r>
            <a:r>
              <a:rPr lang="ja-JP" altLang="en-US" sz="2400" dirty="0" smtClean="0">
                <a:solidFill>
                  <a:schemeClr val="tx1"/>
                </a:solidFill>
              </a:rPr>
              <a:t>相互運用性を考えるにはデータコントラクトを書く</a:t>
            </a:r>
            <a:endParaRPr kumimoji="1" lang="ja-JP" altLang="en-US" sz="2400" dirty="0">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10"/>
          </p:nvPr>
        </p:nvSpPr>
        <p:spPr/>
        <p:txBody>
          <a:bodyPr/>
          <a:lstStyle/>
          <a:p>
            <a:fld id="{65AC3A48-89E2-4268-A2F7-8111C25BCF32}" type="slidenum">
              <a:rPr kumimoji="1" lang="ja-JP" altLang="en-US" smtClean="0"/>
              <a:pPr/>
              <a:t>18</a:t>
            </a:fld>
            <a:endParaRPr kumimoji="1" lang="ja-JP" altLang="en-US" dirty="0"/>
          </a:p>
        </p:txBody>
      </p:sp>
      <p:sp>
        <p:nvSpPr>
          <p:cNvPr id="6" name="タイトル 1"/>
          <p:cNvSpPr txBox="1">
            <a:spLocks/>
          </p:cNvSpPr>
          <p:nvPr/>
        </p:nvSpPr>
        <p:spPr>
          <a:xfrm>
            <a:off x="457200" y="274638"/>
            <a:ext cx="8229600" cy="706437"/>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400" b="0" i="0" u="none" strike="noStrike" kern="0" cap="none" spc="0" normalizeH="0" baseline="0" noProof="0" smtClean="0">
                <a:ln>
                  <a:noFill/>
                </a:ln>
                <a:solidFill>
                  <a:schemeClr val="tx2"/>
                </a:solidFill>
                <a:effectLst/>
                <a:uLnTx/>
                <a:uFillTx/>
                <a:latin typeface="+mj-lt"/>
                <a:ea typeface="+mj-ea"/>
                <a:cs typeface="+mj-cs"/>
              </a:rPr>
              <a:t>ご清聴ありがとうございました</a:t>
            </a:r>
            <a:endParaRPr kumimoji="1" lang="ja-JP" altLang="en-US" sz="2400" b="0" i="0" u="none" strike="noStrike" kern="0" cap="none" spc="0" normalizeH="0" baseline="0" noProof="0" dirty="0">
              <a:ln>
                <a:noFill/>
              </a:ln>
              <a:solidFill>
                <a:schemeClr val="tx2"/>
              </a:solidFill>
              <a:effectLst/>
              <a:uLnTx/>
              <a:uFillTx/>
              <a:latin typeface="+mj-lt"/>
              <a:ea typeface="+mj-ea"/>
              <a:cs typeface="+mj-cs"/>
            </a:endParaRPr>
          </a:p>
        </p:txBody>
      </p:sp>
      <p:pic>
        <p:nvPicPr>
          <p:cNvPr id="7" name="Picture 2" descr="E:\Users\Tadayoshi\AppData\Local\Microsoft\Windows\Temporary Internet Files\Content.IE5\XFI3A7E3\MCj02232310000[1].wmf"/>
          <p:cNvPicPr>
            <a:picLocks noChangeAspect="1" noChangeArrowheads="1"/>
          </p:cNvPicPr>
          <p:nvPr/>
        </p:nvPicPr>
        <p:blipFill>
          <a:blip r:embed="rId3"/>
          <a:srcRect/>
          <a:stretch>
            <a:fillRect/>
          </a:stretch>
        </p:blipFill>
        <p:spPr bwMode="auto">
          <a:xfrm>
            <a:off x="2786050" y="1714488"/>
            <a:ext cx="3834214" cy="3818723"/>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参考資料</a:t>
            </a:r>
            <a:endParaRPr kumimoji="1" lang="ja-JP" altLang="en-US" dirty="0"/>
          </a:p>
        </p:txBody>
      </p:sp>
      <p:sp>
        <p:nvSpPr>
          <p:cNvPr id="4" name="コンテンツ プレースホルダ 3"/>
          <p:cNvSpPr>
            <a:spLocks noGrp="1"/>
          </p:cNvSpPr>
          <p:nvPr>
            <p:ph idx="1"/>
          </p:nvPr>
        </p:nvSpPr>
        <p:spPr/>
        <p:txBody>
          <a:bodyPr/>
          <a:lstStyle/>
          <a:p>
            <a:r>
              <a:rPr kumimoji="1" lang="ja-JP" altLang="en-US" sz="1800" dirty="0" smtClean="0"/>
              <a:t>インサイド </a:t>
            </a:r>
            <a:r>
              <a:rPr kumimoji="1" lang="en-US" altLang="ja-JP" sz="1800" dirty="0" smtClean="0"/>
              <a:t>Windows Communication Foundation</a:t>
            </a:r>
          </a:p>
          <a:p>
            <a:pPr lvl="1"/>
            <a:r>
              <a:rPr lang="en-US" altLang="ja-JP" sz="1600" dirty="0" smtClean="0"/>
              <a:t>Justin</a:t>
            </a:r>
            <a:r>
              <a:rPr lang="ja-JP" altLang="en-US" sz="1600" dirty="0" smtClean="0"/>
              <a:t> </a:t>
            </a:r>
            <a:r>
              <a:rPr lang="en-US" altLang="ja-JP" sz="1600" dirty="0" smtClean="0"/>
              <a:t>Smith</a:t>
            </a:r>
            <a:r>
              <a:rPr lang="ja-JP" altLang="en-US" sz="1600" dirty="0" smtClean="0"/>
              <a:t>著</a:t>
            </a:r>
            <a:r>
              <a:rPr lang="en-US" altLang="ja-JP" sz="1600" dirty="0" smtClean="0"/>
              <a:t>/</a:t>
            </a:r>
            <a:r>
              <a:rPr lang="ja-JP" altLang="en-US" sz="1600" dirty="0" smtClean="0"/>
              <a:t>日経</a:t>
            </a:r>
            <a:r>
              <a:rPr lang="en-US" altLang="ja-JP" sz="1600" dirty="0" smtClean="0"/>
              <a:t>BP</a:t>
            </a:r>
            <a:r>
              <a:rPr lang="ja-JP" altLang="en-US" sz="1600" dirty="0" smtClean="0"/>
              <a:t>ソフトプレス</a:t>
            </a:r>
            <a:endParaRPr lang="en-US" altLang="ja-JP" sz="1600" dirty="0" smtClean="0"/>
          </a:p>
          <a:p>
            <a:r>
              <a:rPr kumimoji="1" lang="en-US" altLang="ja-JP" sz="1800" dirty="0" smtClean="0"/>
              <a:t>MSDN </a:t>
            </a:r>
            <a:r>
              <a:rPr lang="en-US" altLang="ja-JP" sz="1800" dirty="0" smtClean="0"/>
              <a:t>Windows Communication Foundation</a:t>
            </a:r>
            <a:endParaRPr kumimoji="1" lang="en-US" altLang="ja-JP" sz="1800" dirty="0" smtClean="0"/>
          </a:p>
          <a:p>
            <a:pPr lvl="1">
              <a:buNone/>
            </a:pPr>
            <a:r>
              <a:rPr lang="en-US" altLang="ja-JP" sz="1600" dirty="0" smtClean="0">
                <a:hlinkClick r:id="rId3"/>
              </a:rPr>
              <a:t>http://msdn.microsoft.com/ja-jp/library/ms735119.aspx</a:t>
            </a:r>
            <a:endParaRPr kumimoji="1" lang="en-US" altLang="ja-JP" sz="1600" dirty="0" smtClean="0"/>
          </a:p>
          <a:p>
            <a:r>
              <a:rPr lang="ja-JP" altLang="en-US" sz="1800" dirty="0" smtClean="0"/>
              <a:t>全部魅せます！</a:t>
            </a:r>
            <a:r>
              <a:rPr lang="en-US" altLang="ja-JP" sz="1800" dirty="0" smtClean="0"/>
              <a:t>Visual Studio 2008</a:t>
            </a:r>
          </a:p>
          <a:p>
            <a:pPr lvl="1"/>
            <a:r>
              <a:rPr lang="ja-JP" altLang="en-US" sz="1600" dirty="0" smtClean="0"/>
              <a:t>ジニアス平井著</a:t>
            </a:r>
            <a:r>
              <a:rPr lang="en-US" altLang="ja-JP" sz="1600" dirty="0" smtClean="0"/>
              <a:t>/CLR/H </a:t>
            </a:r>
            <a:r>
              <a:rPr lang="ja-JP" altLang="en-US" sz="1600" dirty="0" smtClean="0"/>
              <a:t>コミュニティローンチ </a:t>
            </a:r>
            <a:r>
              <a:rPr lang="en-US" altLang="ja-JP" sz="1600" dirty="0" smtClean="0"/>
              <a:t>2008</a:t>
            </a:r>
            <a:r>
              <a:rPr lang="ja-JP" altLang="en-US" sz="1600" dirty="0" smtClean="0"/>
              <a:t> 資料</a:t>
            </a:r>
            <a:r>
              <a:rPr lang="en-US" altLang="ja-JP" sz="1600" dirty="0" smtClean="0"/>
              <a:t/>
            </a:r>
            <a:br>
              <a:rPr lang="en-US" altLang="ja-JP" sz="1600" dirty="0" smtClean="0"/>
            </a:br>
            <a:r>
              <a:rPr lang="en-US" altLang="ja-JP" sz="1600" dirty="0" smtClean="0">
                <a:hlinkClick r:id="rId4"/>
              </a:rPr>
              <a:t>http://clr-h.jp/resource/CLRH_Launch2008_Session1.pdf</a:t>
            </a:r>
            <a:endParaRPr lang="en-US" altLang="ja-JP" sz="1600" dirty="0" smtClean="0"/>
          </a:p>
          <a:p>
            <a:r>
              <a:rPr lang="en-US" altLang="ja-JP" sz="1800" dirty="0" smtClean="0"/>
              <a:t>Windows Communication Foundation</a:t>
            </a:r>
            <a:r>
              <a:rPr lang="ja-JP" altLang="en-US" sz="1800" dirty="0" smtClean="0"/>
              <a:t>概説</a:t>
            </a:r>
            <a:endParaRPr lang="en-US" altLang="ja-JP" sz="1800" dirty="0" smtClean="0"/>
          </a:p>
          <a:p>
            <a:pPr lvl="1"/>
            <a:r>
              <a:rPr lang="ja-JP" altLang="en-US" sz="1400" dirty="0" smtClean="0"/>
              <a:t>伊藤 英豪</a:t>
            </a:r>
            <a:r>
              <a:rPr lang="en-US" altLang="ja-JP" sz="1400" dirty="0" smtClean="0"/>
              <a:t>/Insider.NET </a:t>
            </a:r>
            <a:r>
              <a:rPr lang="ja-JP" altLang="en-US" sz="1400" dirty="0" smtClean="0"/>
              <a:t>－ ＠</a:t>
            </a:r>
            <a:r>
              <a:rPr lang="en-US" altLang="ja-JP" sz="1400" dirty="0" smtClean="0"/>
              <a:t>IT</a:t>
            </a:r>
            <a:endParaRPr lang="en-US" altLang="ja-JP" sz="1200" dirty="0" smtClean="0">
              <a:hlinkClick r:id="rId5"/>
            </a:endParaRPr>
          </a:p>
          <a:p>
            <a:pPr lvl="1">
              <a:buNone/>
            </a:pPr>
            <a:r>
              <a:rPr lang="en-US" altLang="ja-JP" sz="1600" dirty="0" smtClean="0">
                <a:hlinkClick r:id="rId5"/>
              </a:rPr>
              <a:t>http://www.atmarkit.co.jp/fdotnet/wcf/index/index.html</a:t>
            </a:r>
            <a:endParaRPr lang="en-US" altLang="ja-JP" sz="1600" dirty="0" smtClean="0"/>
          </a:p>
          <a:p>
            <a:r>
              <a:rPr lang="en-US" altLang="ja-JP" sz="1800" dirty="0" smtClean="0"/>
              <a:t>WCF </a:t>
            </a:r>
            <a:r>
              <a:rPr lang="ja-JP" altLang="en-US" sz="1800" dirty="0" smtClean="0"/>
              <a:t>と </a:t>
            </a:r>
            <a:r>
              <a:rPr lang="en-US" altLang="ja-JP" sz="1800" dirty="0" err="1" smtClean="0"/>
              <a:t>DataSet</a:t>
            </a:r>
            <a:r>
              <a:rPr lang="en-US" altLang="ja-JP" sz="1800" dirty="0" smtClean="0"/>
              <a:t> </a:t>
            </a:r>
            <a:r>
              <a:rPr lang="ja-JP" altLang="en-US" sz="1800" dirty="0" smtClean="0"/>
              <a:t>の相性は</a:t>
            </a:r>
            <a:r>
              <a:rPr lang="en-US" altLang="ja-JP" sz="1800" dirty="0" smtClean="0"/>
              <a:t>×</a:t>
            </a:r>
          </a:p>
          <a:p>
            <a:pPr lvl="1"/>
            <a:r>
              <a:rPr lang="ja-JP" altLang="en-US" sz="1400" dirty="0" smtClean="0"/>
              <a:t>なかむら</a:t>
            </a:r>
            <a:r>
              <a:rPr lang="en-US" altLang="ja-JP" sz="1400" dirty="0" smtClean="0"/>
              <a:t>/Nakamura Blog</a:t>
            </a:r>
          </a:p>
          <a:p>
            <a:pPr lvl="1">
              <a:buNone/>
            </a:pPr>
            <a:r>
              <a:rPr lang="en-US" altLang="ja-JP" sz="1400" dirty="0" smtClean="0">
                <a:hlinkClick r:id="rId6"/>
              </a:rPr>
              <a:t>http://blogs.wankuma.com/nakamura/archive/2008/07/26/150511.aspx</a:t>
            </a:r>
            <a:endParaRPr lang="en-US" altLang="ja-JP" sz="1400" dirty="0" smtClean="0"/>
          </a:p>
          <a:p>
            <a:r>
              <a:rPr lang="en-US" altLang="ja-JP" sz="1800" dirty="0" smtClean="0"/>
              <a:t>WCF Latency Test Harness and WCF Performance </a:t>
            </a:r>
          </a:p>
          <a:p>
            <a:pPr lvl="1"/>
            <a:endParaRPr lang="en-US" altLang="ja-JP" sz="1200" dirty="0" smtClean="0">
              <a:hlinkClick r:id="rId7"/>
            </a:endParaRPr>
          </a:p>
          <a:p>
            <a:pPr lvl="1"/>
            <a:r>
              <a:rPr lang="en-US" altLang="ja-JP" sz="1400" dirty="0" smtClean="0">
                <a:hlinkClick r:id="rId7"/>
              </a:rPr>
              <a:t>http://geekswithblogs.net/BVeldhoen/archive/2008/01/26/wcf-latency-test-harness.aspx</a:t>
            </a:r>
            <a:endParaRPr kumimoji="1" lang="ja-JP" altLang="en-US" sz="1400" dirty="0"/>
          </a:p>
        </p:txBody>
      </p:sp>
      <p:sp>
        <p:nvSpPr>
          <p:cNvPr id="2" name="スライド番号プレースホルダ 1"/>
          <p:cNvSpPr>
            <a:spLocks noGrp="1"/>
          </p:cNvSpPr>
          <p:nvPr>
            <p:ph type="sldNum" sz="quarter" idx="10"/>
          </p:nvPr>
        </p:nvSpPr>
        <p:spPr/>
        <p:txBody>
          <a:bodyPr/>
          <a:lstStyle/>
          <a:p>
            <a:fld id="{9D02B939-3840-4909-967F-DC9B47ED02F1}" type="slidenum">
              <a:rPr kumimoji="1" lang="ja-JP" altLang="en-US" smtClean="0"/>
              <a:pPr/>
              <a:t>19</a:t>
            </a:fld>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WCF</a:t>
            </a:r>
            <a:r>
              <a:rPr lang="ja-JP" altLang="en-US" dirty="0" smtClean="0"/>
              <a:t>の概要</a:t>
            </a:r>
            <a:endParaRPr lang="en-US" altLang="ja-JP" dirty="0" smtClean="0"/>
          </a:p>
          <a:p>
            <a:r>
              <a:rPr kumimoji="1" lang="en-US" altLang="ja-JP" dirty="0" smtClean="0"/>
              <a:t>WCF</a:t>
            </a:r>
            <a:r>
              <a:rPr kumimoji="1" lang="ja-JP" altLang="en-US" dirty="0" smtClean="0"/>
              <a:t>の開発の基礎知識</a:t>
            </a:r>
            <a:endParaRPr kumimoji="1" lang="en-US" altLang="ja-JP" dirty="0" smtClean="0"/>
          </a:p>
          <a:p>
            <a:r>
              <a:rPr lang="en-US" altLang="ja-JP" dirty="0" smtClean="0"/>
              <a:t>.NET 3.5</a:t>
            </a:r>
            <a:r>
              <a:rPr lang="ja-JP" altLang="en-US" dirty="0" smtClean="0"/>
              <a:t>で何が変わったか</a:t>
            </a:r>
            <a:endParaRPr lang="en-US" altLang="ja-JP" dirty="0" smtClean="0"/>
          </a:p>
          <a:p>
            <a:pPr>
              <a:buNone/>
            </a:pPr>
            <a:endParaRPr kumimoji="1"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WCF</a:t>
            </a:r>
            <a:r>
              <a:rPr kumimoji="1" lang="ja-JP" altLang="en-US" dirty="0" smtClean="0"/>
              <a:t>の概要（という名の前振り）</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今更ながらだけど、</a:t>
            </a:r>
            <a:r>
              <a:rPr lang="en-US" altLang="ja-JP" dirty="0" smtClean="0"/>
              <a:t>WCF</a:t>
            </a:r>
            <a:r>
              <a:rPr lang="ja-JP" altLang="en-US" dirty="0" smtClean="0"/>
              <a:t>と遊んでみよう＾＾</a:t>
            </a:r>
            <a:endParaRPr kumimoji="1" lang="ja-JP"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en-US" altLang="ja-JP" dirty="0" smtClean="0"/>
              <a:t>Windows</a:t>
            </a:r>
            <a:r>
              <a:rPr lang="ja-JP" altLang="en-US" dirty="0" smtClean="0"/>
              <a:t> </a:t>
            </a:r>
            <a:r>
              <a:rPr lang="en-US" altLang="ja-JP" dirty="0" smtClean="0"/>
              <a:t>Communication</a:t>
            </a:r>
            <a:r>
              <a:rPr lang="ja-JP" altLang="en-US" dirty="0" smtClean="0"/>
              <a:t> </a:t>
            </a:r>
            <a:r>
              <a:rPr lang="en-US" altLang="ja-JP" dirty="0" smtClean="0"/>
              <a:t>Foundation</a:t>
            </a:r>
          </a:p>
        </p:txBody>
      </p:sp>
      <p:sp>
        <p:nvSpPr>
          <p:cNvPr id="5" name="コンテンツ プレースホルダ 4"/>
          <p:cNvSpPr>
            <a:spLocks noGrp="1"/>
          </p:cNvSpPr>
          <p:nvPr>
            <p:ph idx="1"/>
          </p:nvPr>
        </p:nvSpPr>
        <p:spPr/>
        <p:txBody>
          <a:bodyPr/>
          <a:lstStyle/>
          <a:p>
            <a:r>
              <a:rPr lang="en-US" altLang="ja-JP" dirty="0" smtClean="0"/>
              <a:t>WCF</a:t>
            </a:r>
            <a:r>
              <a:rPr lang="ja-JP" altLang="en-US" dirty="0" smtClean="0"/>
              <a:t>ってなぁに</a:t>
            </a:r>
            <a:endParaRPr lang="en-US" altLang="ja-JP" dirty="0" smtClean="0"/>
          </a:p>
          <a:p>
            <a:pPr lvl="1"/>
            <a:r>
              <a:rPr lang="ja-JP" altLang="en-US" dirty="0" smtClean="0"/>
              <a:t>分散コンピューティングの基盤</a:t>
            </a:r>
            <a:endParaRPr lang="en-US" altLang="ja-JP" dirty="0" smtClean="0"/>
          </a:p>
          <a:p>
            <a:pPr lvl="1"/>
            <a:r>
              <a:rPr lang="ja-JP" altLang="en-US" dirty="0" smtClean="0"/>
              <a:t>広範な相互運用性を実現</a:t>
            </a:r>
            <a:endParaRPr lang="en-US" altLang="ja-JP" dirty="0" smtClean="0"/>
          </a:p>
          <a:p>
            <a:pPr lvl="1"/>
            <a:r>
              <a:rPr lang="ja-JP" altLang="en-US" dirty="0" smtClean="0">
                <a:solidFill>
                  <a:srgbClr val="FF0000"/>
                </a:solidFill>
              </a:rPr>
              <a:t>明確なサービス指向</a:t>
            </a:r>
            <a:endParaRPr lang="en-US" altLang="ja-JP" dirty="0" smtClean="0">
              <a:solidFill>
                <a:srgbClr val="FF0000"/>
              </a:solidFill>
            </a:endParaRPr>
          </a:p>
          <a:p>
            <a:pPr>
              <a:buNone/>
            </a:pPr>
            <a:r>
              <a:rPr lang="ja-JP" altLang="en-US" sz="2400" i="1" dirty="0" smtClean="0"/>
              <a:t>⇒直接サポートを実現する管理しやすい方法を提供</a:t>
            </a:r>
            <a:endParaRPr lang="en-US" altLang="ja-JP" sz="2400" i="1" dirty="0" smtClean="0"/>
          </a:p>
          <a:p>
            <a:r>
              <a:rPr lang="en-US" altLang="ja-JP" sz="2800" dirty="0" smtClean="0"/>
              <a:t>WCF</a:t>
            </a:r>
            <a:r>
              <a:rPr lang="ja-JP" altLang="en-US" sz="2800" dirty="0" err="1" smtClean="0"/>
              <a:t>って</a:t>
            </a:r>
            <a:r>
              <a:rPr lang="ja-JP" altLang="en-US" sz="2800" dirty="0" smtClean="0"/>
              <a:t>新しいの？⇒ビミョ～</a:t>
            </a:r>
            <a:endParaRPr lang="en-US" altLang="ja-JP" sz="2800" dirty="0" smtClean="0"/>
          </a:p>
          <a:p>
            <a:pPr lvl="1"/>
            <a:r>
              <a:rPr lang="en-US" altLang="ja-JP" sz="2400" dirty="0" smtClean="0"/>
              <a:t>2006/11/6</a:t>
            </a:r>
            <a:r>
              <a:rPr lang="ja-JP" altLang="en-US" sz="2400" dirty="0" smtClean="0"/>
              <a:t>（米国） </a:t>
            </a:r>
            <a:r>
              <a:rPr lang="en-US" altLang="ja-JP" sz="2400" dirty="0" smtClean="0"/>
              <a:t>.NET</a:t>
            </a:r>
            <a:r>
              <a:rPr lang="ja-JP" altLang="en-US" sz="2400" dirty="0" smtClean="0"/>
              <a:t> </a:t>
            </a:r>
            <a:r>
              <a:rPr lang="en-US" altLang="ja-JP" sz="2400" dirty="0" smtClean="0"/>
              <a:t>Framework 3.0</a:t>
            </a:r>
          </a:p>
          <a:p>
            <a:pPr lvl="1"/>
            <a:r>
              <a:rPr lang="en-US" altLang="ja-JP" sz="2400" dirty="0" smtClean="0"/>
              <a:t>2007/11/19</a:t>
            </a:r>
            <a:r>
              <a:rPr lang="ja-JP" altLang="en-US" sz="2400" dirty="0" smtClean="0"/>
              <a:t>（米国）</a:t>
            </a:r>
            <a:r>
              <a:rPr lang="en-US" altLang="ja-JP" sz="2400" dirty="0" smtClean="0"/>
              <a:t>.NET Framework 3.5</a:t>
            </a:r>
          </a:p>
          <a:p>
            <a:pPr lvl="1"/>
            <a:r>
              <a:rPr lang="en-US" altLang="ja-JP" sz="2400" dirty="0" smtClean="0"/>
              <a:t>2008/4/15</a:t>
            </a:r>
            <a:r>
              <a:rPr lang="ja-JP" altLang="en-US" sz="2400" dirty="0" smtClean="0"/>
              <a:t> </a:t>
            </a:r>
            <a:r>
              <a:rPr lang="en-US" altLang="ja-JP" sz="2400" dirty="0" smtClean="0"/>
              <a:t>Windows</a:t>
            </a:r>
            <a:r>
              <a:rPr lang="ja-JP" altLang="en-US" sz="2400" dirty="0" smtClean="0"/>
              <a:t> </a:t>
            </a:r>
            <a:r>
              <a:rPr lang="en-US" altLang="ja-JP" sz="2400" dirty="0" smtClean="0"/>
              <a:t>Server 2008</a:t>
            </a:r>
          </a:p>
          <a:p>
            <a:pPr lvl="1">
              <a:buNone/>
            </a:pPr>
            <a:endParaRPr lang="en-US" altLang="ja-JP" sz="2400" dirty="0" smtClean="0"/>
          </a:p>
          <a:p>
            <a:pPr lvl="1"/>
            <a:endParaRPr lang="en-US" altLang="ja-JP" sz="2400" dirty="0" smtClean="0"/>
          </a:p>
          <a:p>
            <a:pPr>
              <a:buNone/>
            </a:pPr>
            <a:r>
              <a:rPr lang="en-US" altLang="ja-JP" sz="2800" dirty="0" smtClean="0"/>
              <a:t/>
            </a:r>
            <a:br>
              <a:rPr lang="en-US" altLang="ja-JP" sz="2800" dirty="0" smtClean="0"/>
            </a:br>
            <a:endParaRPr kumimoji="1" lang="ja-JP" altLang="en-US" sz="2800" dirty="0"/>
          </a:p>
        </p:txBody>
      </p:sp>
      <p:sp>
        <p:nvSpPr>
          <p:cNvPr id="6" name="テキスト ボックス 5"/>
          <p:cNvSpPr txBox="1"/>
          <p:nvPr/>
        </p:nvSpPr>
        <p:spPr>
          <a:xfrm>
            <a:off x="5000628" y="2714620"/>
            <a:ext cx="3929090" cy="430887"/>
          </a:xfrm>
          <a:prstGeom prst="rect">
            <a:avLst/>
          </a:prstGeom>
          <a:noFill/>
        </p:spPr>
        <p:txBody>
          <a:bodyPr wrap="square" rtlCol="0">
            <a:spAutoFit/>
          </a:bodyPr>
          <a:lstStyle/>
          <a:p>
            <a:r>
              <a:rPr lang="en-US" altLang="ja-JP" sz="1100" dirty="0" smtClean="0"/>
              <a:t>Windows Communication Foundation </a:t>
            </a:r>
            <a:r>
              <a:rPr lang="ja-JP" altLang="en-US" sz="1100" dirty="0" smtClean="0"/>
              <a:t>とは</a:t>
            </a:r>
            <a:endParaRPr lang="en-US" altLang="ja-JP" sz="1100" dirty="0" smtClean="0"/>
          </a:p>
          <a:p>
            <a:r>
              <a:rPr lang="en-US" altLang="ja-JP" sz="1100" dirty="0" smtClean="0"/>
              <a:t>http</a:t>
            </a:r>
            <a:r>
              <a:rPr lang="en-US" altLang="ja-JP" sz="1100" dirty="0"/>
              <a:t>://msdn.microsoft.com/ja-jp/library/ms731082.aspx</a:t>
            </a:r>
            <a:endParaRPr kumimoji="1" lang="ja-JP" altLang="en-US" sz="1100" dirty="0"/>
          </a:p>
        </p:txBody>
      </p:sp>
      <p:sp>
        <p:nvSpPr>
          <p:cNvPr id="7" name="角丸四角形吹き出し 6"/>
          <p:cNvSpPr/>
          <p:nvPr/>
        </p:nvSpPr>
        <p:spPr>
          <a:xfrm>
            <a:off x="6643702" y="3643314"/>
            <a:ext cx="2357454" cy="1071570"/>
          </a:xfrm>
          <a:prstGeom prst="wedgeRoundRectCallout">
            <a:avLst>
              <a:gd name="adj1" fmla="val -76476"/>
              <a:gd name="adj2" fmla="val -22833"/>
              <a:gd name="adj3" fmla="val 16667"/>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b="1" dirty="0" smtClean="0">
                <a:solidFill>
                  <a:schemeClr val="tx1"/>
                </a:solidFill>
              </a:rPr>
              <a:t>業務で</a:t>
            </a:r>
            <a:r>
              <a:rPr lang="ja-JP" altLang="en-US" b="1" dirty="0">
                <a:solidFill>
                  <a:schemeClr val="tx1"/>
                </a:solidFill>
              </a:rPr>
              <a:t>あまり</a:t>
            </a:r>
            <a:r>
              <a:rPr kumimoji="1" lang="ja-JP" altLang="en-US" b="1" dirty="0" err="1" smtClean="0">
                <a:solidFill>
                  <a:schemeClr val="tx1"/>
                </a:solidFill>
              </a:rPr>
              <a:t>使ってないの</a:t>
            </a:r>
            <a:r>
              <a:rPr kumimoji="1" lang="ja-JP" altLang="en-US" b="1" dirty="0" smtClean="0">
                <a:solidFill>
                  <a:schemeClr val="tx1"/>
                </a:solidFill>
              </a:rPr>
              <a:t>私だけ？</a:t>
            </a:r>
            <a:r>
              <a:rPr kumimoji="1" lang="en-US" altLang="ja-JP" b="1" dirty="0" smtClean="0">
                <a:solidFill>
                  <a:schemeClr val="tx1"/>
                </a:solidFill>
              </a:rPr>
              <a:t/>
            </a:r>
            <a:br>
              <a:rPr kumimoji="1" lang="en-US" altLang="ja-JP" b="1" dirty="0" smtClean="0">
                <a:solidFill>
                  <a:schemeClr val="tx1"/>
                </a:solidFill>
              </a:rPr>
            </a:br>
            <a:r>
              <a:rPr kumimoji="1" lang="ja-JP" altLang="en-US" b="1" dirty="0" smtClean="0">
                <a:solidFill>
                  <a:schemeClr val="tx1"/>
                </a:solidFill>
              </a:rPr>
              <a:t>ちゅき涙目</a:t>
            </a:r>
            <a:r>
              <a:rPr kumimoji="1" lang="en-US" altLang="ja-JP" b="1" dirty="0" smtClean="0">
                <a:solidFill>
                  <a:schemeClr val="tx1"/>
                </a:solidFill>
              </a:rPr>
              <a:t>w</a:t>
            </a:r>
          </a:p>
        </p:txBody>
      </p:sp>
      <p:sp>
        <p:nvSpPr>
          <p:cNvPr id="8" name="雲形吹き出し 7"/>
          <p:cNvSpPr/>
          <p:nvPr/>
        </p:nvSpPr>
        <p:spPr>
          <a:xfrm>
            <a:off x="642910" y="5500702"/>
            <a:ext cx="7572428" cy="571504"/>
          </a:xfrm>
          <a:prstGeom prst="cloudCallout">
            <a:avLst>
              <a:gd name="adj1" fmla="val 48177"/>
              <a:gd name="adj2" fmla="val -2140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i="1" dirty="0" smtClean="0">
                <a:solidFill>
                  <a:schemeClr val="tx1"/>
                </a:solidFill>
              </a:rPr>
              <a:t>そろそろ使えるんじゃないかなぁ</a:t>
            </a:r>
            <a:endParaRPr kumimoji="1" lang="ja-JP" altLang="en-US" sz="2800" dirty="0">
              <a:solidFill>
                <a:schemeClr val="tx1"/>
              </a:solidFill>
            </a:endParaRPr>
          </a:p>
        </p:txBody>
      </p:sp>
      <p:pic>
        <p:nvPicPr>
          <p:cNvPr id="1028" name="Picture 4" descr="E:\Users\Tadayoshi\AppData\Local\Microsoft\Windows\Temporary Internet Files\Content.IE5\3LGL0X4I\MMj02888700000[1].gif"/>
          <p:cNvPicPr>
            <a:picLocks noChangeAspect="1" noChangeArrowheads="1" noCrop="1"/>
          </p:cNvPicPr>
          <p:nvPr/>
        </p:nvPicPr>
        <p:blipFill>
          <a:blip r:embed="rId3"/>
          <a:srcRect/>
          <a:stretch>
            <a:fillRect/>
          </a:stretch>
        </p:blipFill>
        <p:spPr bwMode="auto">
          <a:xfrm>
            <a:off x="6286512" y="1142984"/>
            <a:ext cx="924492" cy="1208951"/>
          </a:xfrm>
          <a:prstGeom prst="rect">
            <a:avLst/>
          </a:prstGeom>
          <a:noFill/>
        </p:spPr>
      </p:pic>
      <p:sp>
        <p:nvSpPr>
          <p:cNvPr id="10" name="スライド番号プレースホルダ 9"/>
          <p:cNvSpPr>
            <a:spLocks noGrp="1"/>
          </p:cNvSpPr>
          <p:nvPr>
            <p:ph type="sldNum" sz="quarter" idx="10"/>
          </p:nvPr>
        </p:nvSpPr>
        <p:spPr/>
        <p:txBody>
          <a:bodyPr/>
          <a:lstStyle/>
          <a:p>
            <a:fld id="{65AC3A48-89E2-4268-A2F7-8111C25BCF32}" type="slidenum">
              <a:rPr kumimoji="1" lang="ja-JP" altLang="en-US" smtClean="0"/>
              <a:pPr/>
              <a:t>4</a:t>
            </a:fld>
            <a:endParaRPr kumimoji="1" lang="ja-JP"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ＳＯＡの４つの特性</a:t>
            </a:r>
            <a:endParaRPr kumimoji="1" lang="ja-JP" altLang="en-US" dirty="0"/>
          </a:p>
        </p:txBody>
      </p:sp>
      <p:sp>
        <p:nvSpPr>
          <p:cNvPr id="3" name="コンテンツ プレースホルダ 2"/>
          <p:cNvSpPr>
            <a:spLocks noGrp="1"/>
          </p:cNvSpPr>
          <p:nvPr>
            <p:ph idx="1"/>
          </p:nvPr>
        </p:nvSpPr>
        <p:spPr/>
        <p:txBody>
          <a:bodyPr/>
          <a:lstStyle/>
          <a:p>
            <a:r>
              <a:rPr lang="ja-JP" altLang="en-US" sz="2000" b="1" dirty="0" smtClean="0"/>
              <a:t>柔軟性</a:t>
            </a:r>
            <a:endParaRPr lang="en-US" altLang="ja-JP" sz="2000" b="1" dirty="0" smtClean="0"/>
          </a:p>
          <a:p>
            <a:pPr lvl="1"/>
            <a:r>
              <a:rPr lang="ja-JP" altLang="en-US" sz="1800" dirty="0" smtClean="0"/>
              <a:t>“サービス”として切り出した機能は、組み合わせ自由なブロックに例えることができます。組み合わせの順番や選択の自由度が高まります。</a:t>
            </a:r>
            <a:endParaRPr lang="en-US" altLang="ja-JP" sz="1800" dirty="0" smtClean="0"/>
          </a:p>
          <a:p>
            <a:r>
              <a:rPr lang="ja-JP" altLang="en-US" sz="2000" b="1" dirty="0" smtClean="0"/>
              <a:t>再利用性</a:t>
            </a:r>
            <a:endParaRPr lang="en-US" altLang="ja-JP" sz="2000" b="1" dirty="0" smtClean="0"/>
          </a:p>
          <a:p>
            <a:pPr lvl="1"/>
            <a:r>
              <a:rPr lang="ja-JP" altLang="en-US" sz="1800" dirty="0" smtClean="0"/>
              <a:t>ある“サービス”を、さまざまなシステムから呼び出すことを意味します。</a:t>
            </a:r>
            <a:br>
              <a:rPr lang="ja-JP" altLang="en-US" sz="1800" dirty="0" smtClean="0"/>
            </a:br>
            <a:r>
              <a:rPr lang="ja-JP" altLang="en-US" sz="1800" dirty="0" smtClean="0"/>
              <a:t>システムごとに類似したアプリケーションを開発・運用する必要がなくなります。</a:t>
            </a:r>
            <a:endParaRPr lang="en-US" altLang="ja-JP" sz="1800" dirty="0" smtClean="0"/>
          </a:p>
          <a:p>
            <a:r>
              <a:rPr lang="ja-JP" altLang="en-US" sz="2000" b="1" dirty="0" smtClean="0"/>
              <a:t>拡張性・統合性</a:t>
            </a:r>
            <a:endParaRPr lang="en-US" altLang="ja-JP" sz="2000" b="1" dirty="0" smtClean="0"/>
          </a:p>
          <a:p>
            <a:pPr lvl="1"/>
            <a:r>
              <a:rPr lang="ja-JP" altLang="en-US" sz="1800" dirty="0" smtClean="0"/>
              <a:t>“サービス”が公開されることにより、部門やシステム間にまたがって</a:t>
            </a:r>
            <a:br>
              <a:rPr lang="ja-JP" altLang="en-US" sz="1800" dirty="0" smtClean="0"/>
            </a:br>
            <a:r>
              <a:rPr lang="ja-JP" altLang="en-US" sz="1800" dirty="0" smtClean="0"/>
              <a:t>利用できるため、システムの運用を集約し最適化することができます。</a:t>
            </a:r>
            <a:endParaRPr lang="en-US" altLang="ja-JP" sz="1800" dirty="0" smtClean="0"/>
          </a:p>
          <a:p>
            <a:r>
              <a:rPr lang="ja-JP" altLang="en-US" sz="2000" b="1" dirty="0" smtClean="0"/>
              <a:t>センス</a:t>
            </a:r>
            <a:r>
              <a:rPr lang="en-US" altLang="ja-JP" sz="2000" b="1" dirty="0" smtClean="0"/>
              <a:t>&amp;</a:t>
            </a:r>
            <a:r>
              <a:rPr lang="ja-JP" altLang="en-US" sz="2000" b="1" dirty="0" smtClean="0"/>
              <a:t>レスポンド</a:t>
            </a:r>
            <a:endParaRPr lang="en-US" altLang="ja-JP" sz="2000" b="1" dirty="0" smtClean="0"/>
          </a:p>
          <a:p>
            <a:pPr lvl="1"/>
            <a:r>
              <a:rPr lang="ja-JP" altLang="en-US" sz="1800" dirty="0" smtClean="0"/>
              <a:t>サービスを組み合わせたプロセスの業務処理を監視し、期待値を下回ることがあれば警告を発するといった機能を持ちます。 </a:t>
            </a:r>
            <a:endParaRPr kumimoji="1" lang="ja-JP" altLang="en-US" sz="1800" dirty="0"/>
          </a:p>
        </p:txBody>
      </p:sp>
      <p:sp>
        <p:nvSpPr>
          <p:cNvPr id="4" name="テキスト ボックス 3"/>
          <p:cNvSpPr txBox="1"/>
          <p:nvPr/>
        </p:nvSpPr>
        <p:spPr>
          <a:xfrm>
            <a:off x="3214646" y="5357826"/>
            <a:ext cx="5929354" cy="430887"/>
          </a:xfrm>
          <a:prstGeom prst="rect">
            <a:avLst/>
          </a:prstGeom>
          <a:noFill/>
        </p:spPr>
        <p:txBody>
          <a:bodyPr wrap="square" rtlCol="0">
            <a:spAutoFit/>
          </a:bodyPr>
          <a:lstStyle/>
          <a:p>
            <a:r>
              <a:rPr lang="en-US" altLang="ja-JP" sz="1050" dirty="0" smtClean="0"/>
              <a:t>IBM SOA</a:t>
            </a:r>
            <a:r>
              <a:rPr lang="ja-JP" altLang="en-US" sz="1050" dirty="0" smtClean="0"/>
              <a:t>の持つ特性とは？何ができる？ </a:t>
            </a:r>
            <a:r>
              <a:rPr lang="en-US" altLang="ja-JP" sz="1050" dirty="0" smtClean="0"/>
              <a:t>- Japanhttp://www-06.ibm.com/jp/solutions/soa/about/feature.html#main</a:t>
            </a:r>
            <a:endParaRPr kumimoji="1" lang="ja-JP" altLang="en-US" sz="1050" dirty="0"/>
          </a:p>
        </p:txBody>
      </p:sp>
      <p:sp>
        <p:nvSpPr>
          <p:cNvPr id="6" name="スライド番号プレースホルダ 5"/>
          <p:cNvSpPr>
            <a:spLocks noGrp="1"/>
          </p:cNvSpPr>
          <p:nvPr>
            <p:ph type="sldNum" sz="quarter" idx="10"/>
          </p:nvPr>
        </p:nvSpPr>
        <p:spPr/>
        <p:txBody>
          <a:bodyPr/>
          <a:lstStyle/>
          <a:p>
            <a:fld id="{65AC3A48-89E2-4268-A2F7-8111C25BCF32}" type="slidenum">
              <a:rPr kumimoji="1" lang="ja-JP" altLang="en-US" smtClean="0"/>
              <a:pPr/>
              <a:t>5</a:t>
            </a:fld>
            <a:endParaRPr kumimoji="1" lang="ja-JP"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ちゅきの誤解</a:t>
            </a:r>
            <a:endParaRPr kumimoji="1" lang="ja-JP" altLang="en-US" dirty="0"/>
          </a:p>
        </p:txBody>
      </p:sp>
      <p:pic>
        <p:nvPicPr>
          <p:cNvPr id="4" name="Picture 2" descr="E:\Users\Tadayoshi\AppData\Local\Microsoft\Windows\Temporary Internet Files\Content.IE5\9JLW2XQ3\MCj04290150000[1].wmf"/>
          <p:cNvPicPr>
            <a:picLocks noChangeAspect="1" noChangeArrowheads="1"/>
          </p:cNvPicPr>
          <p:nvPr/>
        </p:nvPicPr>
        <p:blipFill>
          <a:blip r:embed="rId3"/>
          <a:srcRect/>
          <a:stretch>
            <a:fillRect/>
          </a:stretch>
        </p:blipFill>
        <p:spPr bwMode="auto">
          <a:xfrm>
            <a:off x="7286644" y="2571744"/>
            <a:ext cx="928694" cy="1671637"/>
          </a:xfrm>
          <a:prstGeom prst="rect">
            <a:avLst/>
          </a:prstGeom>
          <a:noFill/>
        </p:spPr>
      </p:pic>
      <p:sp>
        <p:nvSpPr>
          <p:cNvPr id="5" name="角丸四角形吹き出し 4"/>
          <p:cNvSpPr/>
          <p:nvPr/>
        </p:nvSpPr>
        <p:spPr>
          <a:xfrm>
            <a:off x="1071538" y="1071546"/>
            <a:ext cx="6357982" cy="1428760"/>
          </a:xfrm>
          <a:prstGeom prst="wedgeRoundRectCallout">
            <a:avLst>
              <a:gd name="adj1" fmla="val 44218"/>
              <a:gd name="adj2" fmla="val 81208"/>
              <a:gd name="adj3" fmla="val 16667"/>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smtClean="0">
                <a:solidFill>
                  <a:schemeClr val="tx1"/>
                </a:solidFill>
              </a:rPr>
              <a:t>SOA</a:t>
            </a:r>
            <a:r>
              <a:rPr kumimoji="1" lang="ja-JP" altLang="en-US" sz="2800" dirty="0" smtClean="0">
                <a:solidFill>
                  <a:schemeClr val="tx1"/>
                </a:solidFill>
              </a:rPr>
              <a:t>（サービス指向アーキテクチャ）</a:t>
            </a:r>
            <a:endParaRPr kumimoji="1" lang="en-US" altLang="ja-JP" sz="2800" dirty="0" smtClean="0">
              <a:solidFill>
                <a:schemeClr val="tx1"/>
              </a:solidFill>
            </a:endParaRPr>
          </a:p>
          <a:p>
            <a:pPr algn="ctr"/>
            <a:r>
              <a:rPr kumimoji="1" lang="ja-JP" altLang="en-US" sz="2800" dirty="0" err="1" smtClean="0">
                <a:solidFill>
                  <a:schemeClr val="tx1"/>
                </a:solidFill>
              </a:rPr>
              <a:t>って</a:t>
            </a:r>
            <a:r>
              <a:rPr kumimoji="1" lang="ja-JP" altLang="en-US" sz="2800" dirty="0" smtClean="0">
                <a:solidFill>
                  <a:schemeClr val="tx1"/>
                </a:solidFill>
              </a:rPr>
              <a:t>結局バズワードか営業文句だよねぇ</a:t>
            </a:r>
            <a:endParaRPr kumimoji="1" lang="ja-JP" altLang="en-US" sz="2800" dirty="0">
              <a:solidFill>
                <a:schemeClr val="tx1"/>
              </a:solidFill>
            </a:endParaRPr>
          </a:p>
        </p:txBody>
      </p:sp>
      <p:sp>
        <p:nvSpPr>
          <p:cNvPr id="6" name="フローチャート : 和接合 5"/>
          <p:cNvSpPr/>
          <p:nvPr/>
        </p:nvSpPr>
        <p:spPr>
          <a:xfrm>
            <a:off x="6858016" y="428604"/>
            <a:ext cx="1571636" cy="1357322"/>
          </a:xfrm>
          <a:prstGeom prst="flowChartSummingJuncti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7" name="メモ 6"/>
          <p:cNvSpPr/>
          <p:nvPr/>
        </p:nvSpPr>
        <p:spPr>
          <a:xfrm>
            <a:off x="500034" y="2786058"/>
            <a:ext cx="5429288" cy="1928826"/>
          </a:xfrm>
          <a:prstGeom prst="foldedCorner">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13500000" scaled="1"/>
            <a:tileRect/>
          </a:gradFill>
        </p:spPr>
        <p:style>
          <a:lnRef idx="0">
            <a:schemeClr val="accent1"/>
          </a:lnRef>
          <a:fillRef idx="3">
            <a:schemeClr val="accent1"/>
          </a:fillRef>
          <a:effectRef idx="3">
            <a:schemeClr val="accent1"/>
          </a:effectRef>
          <a:fontRef idx="minor">
            <a:schemeClr val="lt1"/>
          </a:fontRef>
        </p:style>
        <p:txBody>
          <a:bodyPr rtlCol="0" anchor="ctr"/>
          <a:lstStyle/>
          <a:p>
            <a:r>
              <a:rPr lang="ja-JP" altLang="en-US" sz="2800" dirty="0" smtClean="0">
                <a:solidFill>
                  <a:schemeClr val="tx1"/>
                </a:solidFill>
              </a:rPr>
              <a:t>アーキテクチャであるため、それ自身が売り物になるわけではない。</a:t>
            </a:r>
            <a:endParaRPr lang="en-US" altLang="ja-JP" sz="2800" dirty="0" smtClean="0">
              <a:solidFill>
                <a:schemeClr val="tx1"/>
              </a:solidFill>
            </a:endParaRPr>
          </a:p>
          <a:p>
            <a:r>
              <a:rPr lang="ja-JP" altLang="en-US" sz="2800" dirty="0" smtClean="0">
                <a:solidFill>
                  <a:schemeClr val="tx1"/>
                </a:solidFill>
              </a:rPr>
              <a:t>今後のアプリ設計・実装で欠かせないファクターである。</a:t>
            </a:r>
            <a:endParaRPr lang="en-US" altLang="ja-JP" sz="2800" dirty="0" smtClean="0">
              <a:solidFill>
                <a:schemeClr val="tx1"/>
              </a:solidFill>
            </a:endParaRPr>
          </a:p>
        </p:txBody>
      </p:sp>
      <p:sp>
        <p:nvSpPr>
          <p:cNvPr id="8" name="雲形吹き出し 7"/>
          <p:cNvSpPr/>
          <p:nvPr/>
        </p:nvSpPr>
        <p:spPr>
          <a:xfrm>
            <a:off x="785786" y="4929198"/>
            <a:ext cx="7858180" cy="1285884"/>
          </a:xfrm>
          <a:prstGeom prst="cloudCallout">
            <a:avLst>
              <a:gd name="adj1" fmla="val 26324"/>
              <a:gd name="adj2" fmla="val -14723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smtClean="0">
                <a:solidFill>
                  <a:schemeClr val="tx1"/>
                </a:solidFill>
              </a:rPr>
              <a:t>SOA</a:t>
            </a:r>
            <a:r>
              <a:rPr lang="ja-JP" altLang="en-US" sz="2400" dirty="0" smtClean="0">
                <a:solidFill>
                  <a:schemeClr val="tx1"/>
                </a:solidFill>
              </a:rPr>
              <a:t>の</a:t>
            </a:r>
            <a:r>
              <a:rPr kumimoji="1" lang="ja-JP" altLang="en-US" sz="2400" dirty="0" smtClean="0">
                <a:solidFill>
                  <a:schemeClr val="tx1"/>
                </a:solidFill>
              </a:rPr>
              <a:t>描く世界がいつ実現するかは</a:t>
            </a:r>
            <a:r>
              <a:rPr kumimoji="1" lang="en-US" altLang="ja-JP" sz="2400" dirty="0" smtClean="0">
                <a:solidFill>
                  <a:schemeClr val="tx1"/>
                </a:solidFill>
              </a:rPr>
              <a:t/>
            </a:r>
            <a:br>
              <a:rPr kumimoji="1" lang="en-US" altLang="ja-JP" sz="2400" dirty="0" smtClean="0">
                <a:solidFill>
                  <a:schemeClr val="tx1"/>
                </a:solidFill>
              </a:rPr>
            </a:br>
            <a:r>
              <a:rPr kumimoji="1" lang="ja-JP" altLang="en-US" sz="2400" b="1" dirty="0" smtClean="0">
                <a:solidFill>
                  <a:srgbClr val="FF0000"/>
                </a:solidFill>
              </a:rPr>
              <a:t>謎</a:t>
            </a:r>
            <a:r>
              <a:rPr kumimoji="1" lang="en-US" altLang="ja-JP" sz="2400" dirty="0" smtClean="0">
                <a:solidFill>
                  <a:schemeClr val="tx1"/>
                </a:solidFill>
              </a:rPr>
              <a:t/>
            </a:r>
            <a:br>
              <a:rPr kumimoji="1" lang="en-US" altLang="ja-JP" sz="2400" dirty="0" smtClean="0">
                <a:solidFill>
                  <a:schemeClr val="tx1"/>
                </a:solidFill>
              </a:rPr>
            </a:br>
            <a:r>
              <a:rPr kumimoji="1" lang="ja-JP" altLang="en-US" sz="2400" dirty="0" smtClean="0">
                <a:solidFill>
                  <a:schemeClr val="tx1"/>
                </a:solidFill>
              </a:rPr>
              <a:t>でも、業界はそっちに向いてそう</a:t>
            </a:r>
            <a:endParaRPr kumimoji="1" lang="ja-JP" altLang="en-US" sz="2400" dirty="0">
              <a:solidFill>
                <a:schemeClr val="tx1"/>
              </a:solidFill>
            </a:endParaRPr>
          </a:p>
        </p:txBody>
      </p:sp>
      <p:sp>
        <p:nvSpPr>
          <p:cNvPr id="10" name="スライド番号プレースホルダ 9"/>
          <p:cNvSpPr>
            <a:spLocks noGrp="1"/>
          </p:cNvSpPr>
          <p:nvPr>
            <p:ph type="sldNum" sz="quarter" idx="10"/>
          </p:nvPr>
        </p:nvSpPr>
        <p:spPr/>
        <p:txBody>
          <a:bodyPr/>
          <a:lstStyle/>
          <a:p>
            <a:fld id="{65AC3A48-89E2-4268-A2F7-8111C25BCF32}" type="slidenum">
              <a:rPr kumimoji="1" lang="ja-JP" altLang="en-US" smtClean="0"/>
              <a:pPr/>
              <a:t>6</a:t>
            </a:fld>
            <a:endParaRPr kumimoji="1" lang="ja-JP"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ＳＯＡの特徴</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アプリケーションが業務処理などの単位でサービス化されていること、 </a:t>
            </a:r>
          </a:p>
          <a:p>
            <a:r>
              <a:rPr lang="ja-JP" altLang="en-US" dirty="0" smtClean="0"/>
              <a:t>オープンで標準的なインターフェースでサービスが定義され、呼び出すことが可能であること </a:t>
            </a:r>
          </a:p>
          <a:p>
            <a:r>
              <a:rPr lang="ja-JP" altLang="en-US" dirty="0" smtClean="0"/>
              <a:t>サービスを組み合わせてアプリケーションを構築すること。 </a:t>
            </a:r>
          </a:p>
          <a:p>
            <a:endParaRPr kumimoji="1" lang="ja-JP" altLang="en-US" dirty="0"/>
          </a:p>
        </p:txBody>
      </p:sp>
      <p:sp>
        <p:nvSpPr>
          <p:cNvPr id="4" name="メモ 3"/>
          <p:cNvSpPr/>
          <p:nvPr/>
        </p:nvSpPr>
        <p:spPr>
          <a:xfrm>
            <a:off x="1000100" y="4929198"/>
            <a:ext cx="7429552" cy="857256"/>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solidFill>
                  <a:schemeClr val="tx1"/>
                </a:solidFill>
              </a:rPr>
              <a:t>明確に定義されたインターフェイスを持っていること</a:t>
            </a:r>
            <a:endParaRPr kumimoji="1" lang="ja-JP" altLang="en-US" sz="2400" dirty="0">
              <a:solidFill>
                <a:schemeClr val="tx1"/>
              </a:solidFill>
            </a:endParaRPr>
          </a:p>
        </p:txBody>
      </p:sp>
      <p:sp>
        <p:nvSpPr>
          <p:cNvPr id="6" name="スライド番号プレースホルダ 5"/>
          <p:cNvSpPr>
            <a:spLocks noGrp="1"/>
          </p:cNvSpPr>
          <p:nvPr>
            <p:ph type="sldNum" sz="quarter" idx="10"/>
          </p:nvPr>
        </p:nvSpPr>
        <p:spPr/>
        <p:txBody>
          <a:bodyPr/>
          <a:lstStyle/>
          <a:p>
            <a:fld id="{65AC3A48-89E2-4268-A2F7-8111C25BCF32}" type="slidenum">
              <a:rPr kumimoji="1" lang="ja-JP" altLang="en-US" smtClean="0"/>
              <a:pPr/>
              <a:t>7</a:t>
            </a:fld>
            <a:endParaRPr kumimoji="1" lang="ja-JP"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ちゅきの勘違い</a:t>
            </a:r>
            <a:endParaRPr kumimoji="1" lang="ja-JP" altLang="en-US" dirty="0"/>
          </a:p>
        </p:txBody>
      </p:sp>
      <p:pic>
        <p:nvPicPr>
          <p:cNvPr id="1026" name="Picture 2" descr="E:\Users\Tadayoshi\AppData\Local\Microsoft\Windows\Temporary Internet Files\Content.IE5\9JLW2XQ3\MCj04290150000[1].wmf"/>
          <p:cNvPicPr>
            <a:picLocks noChangeAspect="1" noChangeArrowheads="1"/>
          </p:cNvPicPr>
          <p:nvPr/>
        </p:nvPicPr>
        <p:blipFill>
          <a:blip r:embed="rId3"/>
          <a:srcRect/>
          <a:stretch>
            <a:fillRect/>
          </a:stretch>
        </p:blipFill>
        <p:spPr bwMode="auto">
          <a:xfrm>
            <a:off x="7072330" y="3857628"/>
            <a:ext cx="928694" cy="1671637"/>
          </a:xfrm>
          <a:prstGeom prst="rect">
            <a:avLst/>
          </a:prstGeom>
          <a:noFill/>
        </p:spPr>
      </p:pic>
      <p:sp>
        <p:nvSpPr>
          <p:cNvPr id="5" name="角丸四角形吹き出し 4"/>
          <p:cNvSpPr/>
          <p:nvPr/>
        </p:nvSpPr>
        <p:spPr>
          <a:xfrm>
            <a:off x="571472" y="4214818"/>
            <a:ext cx="6143668" cy="1428760"/>
          </a:xfrm>
          <a:prstGeom prst="wedgeRoundRectCallout">
            <a:avLst>
              <a:gd name="adj1" fmla="val 57188"/>
              <a:gd name="adj2" fmla="val -34952"/>
              <a:gd name="adj3" fmla="val 16667"/>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solidFill>
              </a:rPr>
              <a:t>分散コンピューティングって書いてるし、</a:t>
            </a:r>
            <a:r>
              <a:rPr kumimoji="1" lang="en-US" altLang="ja-JP" sz="2800" dirty="0" smtClean="0">
                <a:solidFill>
                  <a:schemeClr val="tx1"/>
                </a:solidFill>
              </a:rPr>
              <a:t/>
            </a:r>
            <a:br>
              <a:rPr kumimoji="1" lang="en-US" altLang="ja-JP" sz="2800" dirty="0" smtClean="0">
                <a:solidFill>
                  <a:schemeClr val="tx1"/>
                </a:solidFill>
              </a:rPr>
            </a:br>
            <a:r>
              <a:rPr kumimoji="1" lang="en-US" altLang="ja-JP" sz="2800" dirty="0" smtClean="0">
                <a:solidFill>
                  <a:schemeClr val="tx1"/>
                </a:solidFill>
              </a:rPr>
              <a:t>DCOM</a:t>
            </a:r>
            <a:r>
              <a:rPr kumimoji="1" lang="ja-JP" altLang="en-US" sz="2800" dirty="0" smtClean="0">
                <a:solidFill>
                  <a:schemeClr val="tx1"/>
                </a:solidFill>
              </a:rPr>
              <a:t>とかの焼き直しだよね、たぶん</a:t>
            </a:r>
            <a:endParaRPr kumimoji="1" lang="ja-JP" altLang="en-US" sz="2800" dirty="0">
              <a:solidFill>
                <a:schemeClr val="tx1"/>
              </a:solidFill>
            </a:endParaRPr>
          </a:p>
        </p:txBody>
      </p:sp>
      <p:sp>
        <p:nvSpPr>
          <p:cNvPr id="9" name="フローチャート : 和接合 8"/>
          <p:cNvSpPr/>
          <p:nvPr/>
        </p:nvSpPr>
        <p:spPr>
          <a:xfrm>
            <a:off x="5643570" y="3214686"/>
            <a:ext cx="1571636" cy="1357322"/>
          </a:xfrm>
          <a:prstGeom prst="flowChartSummingJunction">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10" name="メモ 9"/>
          <p:cNvSpPr/>
          <p:nvPr/>
        </p:nvSpPr>
        <p:spPr>
          <a:xfrm>
            <a:off x="1071538" y="1071546"/>
            <a:ext cx="5429288" cy="2071702"/>
          </a:xfrm>
          <a:prstGeom prst="foldedCorner">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13500000" scaled="1"/>
            <a:tileRect/>
          </a:gradFill>
        </p:spPr>
        <p:style>
          <a:lnRef idx="0">
            <a:schemeClr val="accent1"/>
          </a:lnRef>
          <a:fillRef idx="3">
            <a:schemeClr val="accent1"/>
          </a:fillRef>
          <a:effectRef idx="3">
            <a:schemeClr val="accent1"/>
          </a:effectRef>
          <a:fontRef idx="minor">
            <a:schemeClr val="lt1"/>
          </a:fontRef>
        </p:style>
        <p:txBody>
          <a:bodyPr rtlCol="0" anchor="ctr"/>
          <a:lstStyle/>
          <a:p>
            <a:r>
              <a:rPr lang="ja-JP" altLang="en-US" sz="2800" dirty="0" smtClean="0">
                <a:solidFill>
                  <a:schemeClr val="tx1"/>
                </a:solidFill>
              </a:rPr>
              <a:t>既存の </a:t>
            </a:r>
            <a:r>
              <a:rPr lang="en-US" altLang="ja-JP" sz="2800" dirty="0" smtClean="0">
                <a:solidFill>
                  <a:schemeClr val="tx1"/>
                </a:solidFill>
              </a:rPr>
              <a:t>.NET </a:t>
            </a:r>
            <a:r>
              <a:rPr lang="ja-JP" altLang="en-US" sz="2800" dirty="0" smtClean="0">
                <a:solidFill>
                  <a:schemeClr val="tx1"/>
                </a:solidFill>
              </a:rPr>
              <a:t>通信テクノロジを統合し、サービス指向に対応</a:t>
            </a:r>
            <a:endParaRPr lang="en-US" altLang="ja-JP" sz="2800" dirty="0" smtClean="0">
              <a:solidFill>
                <a:schemeClr val="tx1"/>
              </a:solidFill>
            </a:endParaRPr>
          </a:p>
          <a:p>
            <a:r>
              <a:rPr lang="ja-JP" altLang="en-US" sz="2800" dirty="0" smtClean="0">
                <a:solidFill>
                  <a:schemeClr val="tx1"/>
                </a:solidFill>
              </a:rPr>
              <a:t>⇒同じプログラミングモデルでメッセージのコードが記述できる</a:t>
            </a:r>
            <a:endParaRPr lang="en-US" altLang="ja-JP" sz="2800" dirty="0" smtClean="0">
              <a:solidFill>
                <a:schemeClr val="tx1"/>
              </a:solidFill>
            </a:endParaRPr>
          </a:p>
        </p:txBody>
      </p:sp>
      <p:sp>
        <p:nvSpPr>
          <p:cNvPr id="8" name="スライド番号プレースホルダ 7"/>
          <p:cNvSpPr>
            <a:spLocks noGrp="1"/>
          </p:cNvSpPr>
          <p:nvPr>
            <p:ph type="sldNum" sz="quarter" idx="10"/>
          </p:nvPr>
        </p:nvSpPr>
        <p:spPr/>
        <p:txBody>
          <a:bodyPr/>
          <a:lstStyle/>
          <a:p>
            <a:fld id="{65AC3A48-89E2-4268-A2F7-8111C25BCF32}" type="slidenum">
              <a:rPr kumimoji="1" lang="ja-JP" altLang="en-US" smtClean="0"/>
              <a:pPr/>
              <a:t>8</a:t>
            </a:fld>
            <a:endParaRPr kumimoji="1" lang="ja-JP"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ちゅきの間違いを直せ</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DCOM</a:t>
            </a:r>
            <a:r>
              <a:rPr kumimoji="1" lang="ja-JP" altLang="en-US" dirty="0" smtClean="0"/>
              <a:t>と</a:t>
            </a:r>
            <a:r>
              <a:rPr kumimoji="1" lang="en-US" altLang="ja-JP" dirty="0" smtClean="0"/>
              <a:t>WCF</a:t>
            </a:r>
            <a:r>
              <a:rPr kumimoji="1" lang="ja-JP" altLang="en-US" dirty="0" smtClean="0"/>
              <a:t>が同じところ</a:t>
            </a:r>
            <a:endParaRPr kumimoji="1" lang="en-US" altLang="ja-JP" dirty="0" smtClean="0"/>
          </a:p>
          <a:p>
            <a:pPr lvl="1"/>
            <a:r>
              <a:rPr lang="ja-JP" altLang="en-US" dirty="0" smtClean="0"/>
              <a:t>どちらもインタフェース定義が重要</a:t>
            </a:r>
            <a:endParaRPr kumimoji="1" lang="en-US" altLang="ja-JP" dirty="0" smtClean="0"/>
          </a:p>
          <a:p>
            <a:r>
              <a:rPr kumimoji="1" lang="en-US" altLang="ja-JP" dirty="0" smtClean="0"/>
              <a:t>DCOM</a:t>
            </a:r>
            <a:r>
              <a:rPr kumimoji="1" lang="ja-JP" altLang="en-US" dirty="0" smtClean="0"/>
              <a:t>と</a:t>
            </a:r>
            <a:r>
              <a:rPr kumimoji="1" lang="en-US" altLang="ja-JP" dirty="0" smtClean="0"/>
              <a:t>WCF</a:t>
            </a:r>
            <a:r>
              <a:rPr kumimoji="1" lang="ja-JP" altLang="en-US" dirty="0" smtClean="0"/>
              <a:t>の違い</a:t>
            </a:r>
            <a:endParaRPr kumimoji="1" lang="en-US" altLang="ja-JP" dirty="0" smtClean="0"/>
          </a:p>
          <a:p>
            <a:pPr lvl="1"/>
            <a:r>
              <a:rPr lang="en-US" altLang="ja-JP" dirty="0" smtClean="0"/>
              <a:t>WCF</a:t>
            </a:r>
            <a:r>
              <a:rPr lang="ja-JP" altLang="en-US" dirty="0" smtClean="0"/>
              <a:t>は各通信方法を統合したもの</a:t>
            </a:r>
            <a:endParaRPr lang="en-US" altLang="ja-JP" dirty="0" smtClean="0"/>
          </a:p>
          <a:p>
            <a:pPr lvl="2"/>
            <a:r>
              <a:rPr kumimoji="1" lang="ja-JP" altLang="en-US" dirty="0" smtClean="0"/>
              <a:t>メッセージ指向なので</a:t>
            </a:r>
            <a:r>
              <a:rPr kumimoji="1" lang="en-US" altLang="ja-JP" dirty="0" smtClean="0"/>
              <a:t>MSMQ</a:t>
            </a:r>
            <a:r>
              <a:rPr kumimoji="1" lang="ja-JP" altLang="en-US" dirty="0" smtClean="0"/>
              <a:t>に近いモデルで統合</a:t>
            </a:r>
            <a:endParaRPr kumimoji="1" lang="en-US" altLang="ja-JP" dirty="0" smtClean="0"/>
          </a:p>
          <a:p>
            <a:pPr lvl="1"/>
            <a:r>
              <a:rPr lang="en-US" altLang="ja-JP" dirty="0" smtClean="0"/>
              <a:t>WCF</a:t>
            </a:r>
            <a:r>
              <a:rPr lang="ja-JP" altLang="en-US" dirty="0" smtClean="0"/>
              <a:t>はより抽象化レベルが高い</a:t>
            </a:r>
            <a:endParaRPr lang="en-US" altLang="ja-JP" dirty="0" smtClean="0"/>
          </a:p>
          <a:p>
            <a:pPr lvl="2"/>
            <a:r>
              <a:rPr kumimoji="1" lang="en-US" altLang="ja-JP" dirty="0" smtClean="0"/>
              <a:t>DCOM</a:t>
            </a:r>
            <a:r>
              <a:rPr lang="ja-JP" altLang="en-US" dirty="0" smtClean="0"/>
              <a:t>→</a:t>
            </a:r>
            <a:r>
              <a:rPr kumimoji="1" lang="ja-JP" altLang="en-US" dirty="0" smtClean="0"/>
              <a:t>アプリケーションの仮想化</a:t>
            </a:r>
            <a:endParaRPr kumimoji="1" lang="en-US" altLang="ja-JP" dirty="0" smtClean="0"/>
          </a:p>
          <a:p>
            <a:pPr lvl="2"/>
            <a:r>
              <a:rPr kumimoji="1" lang="en-US" altLang="ja-JP" dirty="0" smtClean="0"/>
              <a:t>WCF</a:t>
            </a:r>
            <a:r>
              <a:rPr kumimoji="1" lang="ja-JP" altLang="en-US" dirty="0" smtClean="0"/>
              <a:t>→サービスの仮想化</a:t>
            </a:r>
            <a:endParaRPr kumimoji="1" lang="en-US" altLang="ja-JP" dirty="0" smtClean="0"/>
          </a:p>
          <a:p>
            <a:pPr lvl="1"/>
            <a:endParaRPr kumimoji="1" lang="en-US" altLang="ja-JP" dirty="0" smtClean="0"/>
          </a:p>
        </p:txBody>
      </p:sp>
      <p:sp>
        <p:nvSpPr>
          <p:cNvPr id="6" name="メモ 5"/>
          <p:cNvSpPr/>
          <p:nvPr/>
        </p:nvSpPr>
        <p:spPr>
          <a:xfrm>
            <a:off x="1071538" y="5214950"/>
            <a:ext cx="6786610" cy="642942"/>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200" dirty="0" smtClean="0">
                <a:solidFill>
                  <a:schemeClr val="tx1"/>
                </a:solidFill>
              </a:rPr>
              <a:t>WCF</a:t>
            </a:r>
            <a:r>
              <a:rPr kumimoji="1" lang="ja-JP" altLang="en-US" sz="3200" dirty="0" smtClean="0">
                <a:solidFill>
                  <a:schemeClr val="tx1"/>
                </a:solidFill>
              </a:rPr>
              <a:t>のポイントは「サービス指向」</a:t>
            </a:r>
            <a:endParaRPr kumimoji="1" lang="ja-JP" altLang="en-US" sz="3200" dirty="0">
              <a:solidFill>
                <a:schemeClr val="tx1"/>
              </a:solidFill>
            </a:endParaRPr>
          </a:p>
        </p:txBody>
      </p:sp>
      <p:sp>
        <p:nvSpPr>
          <p:cNvPr id="7" name="スライド番号プレースホルダ 6"/>
          <p:cNvSpPr>
            <a:spLocks noGrp="1"/>
          </p:cNvSpPr>
          <p:nvPr>
            <p:ph type="sldNum" sz="quarter" idx="10"/>
          </p:nvPr>
        </p:nvSpPr>
        <p:spPr/>
        <p:txBody>
          <a:bodyPr/>
          <a:lstStyle/>
          <a:p>
            <a:fld id="{65AC3A48-89E2-4268-A2F7-8111C25BCF32}" type="slidenum">
              <a:rPr kumimoji="1" lang="ja-JP" altLang="en-US" smtClean="0"/>
              <a:pPr/>
              <a:t>9</a:t>
            </a:fld>
            <a:endParaRPr kumimoji="1" lang="ja-JP" altLang="en-US" dirty="0"/>
          </a:p>
        </p:txBody>
      </p:sp>
    </p:spTree>
  </p:cSld>
  <p:clrMapOvr>
    <a:masterClrMapping/>
  </p:clrMapOvr>
</p:sld>
</file>

<file path=ppt/theme/theme1.xml><?xml version="1.0" encoding="utf-8"?>
<a:theme xmlns:a="http://schemas.openxmlformats.org/drawingml/2006/main" name="スライドマスタT10">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a:bodyPr rtlCol="0" anchor="ctr"/>
      <a:lstStyle>
        <a:defPPr algn="ctr">
          <a:defRPr kumimoji="1"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0</TotalTime>
  <Words>695</Words>
  <Application>Microsoft Office PowerPoint</Application>
  <PresentationFormat>画面に合わせる (4:3)</PresentationFormat>
  <Paragraphs>148</Paragraphs>
  <Slides>19</Slides>
  <Notes>19</Notes>
  <HiddenSlides>0</HiddenSlides>
  <MMClips>0</MMClips>
  <ScaleCrop>false</ScaleCrop>
  <HeadingPairs>
    <vt:vector size="4" baseType="variant">
      <vt:variant>
        <vt:lpstr>テーマ</vt:lpstr>
      </vt:variant>
      <vt:variant>
        <vt:i4>1</vt:i4>
      </vt:variant>
      <vt:variant>
        <vt:lpstr>スライド タイトル</vt:lpstr>
      </vt:variant>
      <vt:variant>
        <vt:i4>19</vt:i4>
      </vt:variant>
    </vt:vector>
  </HeadingPairs>
  <TitlesOfParts>
    <vt:vector size="20" baseType="lpstr">
      <vt:lpstr>スライドマスタT10</vt:lpstr>
      <vt:lpstr>今更ながらだけど、WCFと遊んでみよう＾＾</vt:lpstr>
      <vt:lpstr>Agenda</vt:lpstr>
      <vt:lpstr>WCFの概要（という名の前振り）</vt:lpstr>
      <vt:lpstr>Windows Communication Foundation</vt:lpstr>
      <vt:lpstr>ＳＯＡの４つの特性</vt:lpstr>
      <vt:lpstr>ちゅきの誤解</vt:lpstr>
      <vt:lpstr>ＳＯＡの特徴</vt:lpstr>
      <vt:lpstr>ちゅきの勘違い</vt:lpstr>
      <vt:lpstr>ちゅきの間違いを直せ</vt:lpstr>
      <vt:lpstr>WCFの基礎知識</vt:lpstr>
      <vt:lpstr>開発手順の概要</vt:lpstr>
      <vt:lpstr>エンドポイントの「ABC」の“A”</vt:lpstr>
      <vt:lpstr>DEMO１</vt:lpstr>
      <vt:lpstr>.NET 3.5で何が変わったか</vt:lpstr>
      <vt:lpstr>スライド 15</vt:lpstr>
      <vt:lpstr>DEMO</vt:lpstr>
      <vt:lpstr>ちゅきの疑問</vt:lpstr>
      <vt:lpstr>スライド 18</vt:lpstr>
      <vt:lpstr>参考資料</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2008-08-17T09:13:09Z</dcterms:created>
  <dcterms:modified xsi:type="dcterms:W3CDTF">2008-09-04T12:55:07Z</dcterms:modified>
</cp:coreProperties>
</file>