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66" r:id="rId2"/>
    <p:sldId id="267" r:id="rId3"/>
    <p:sldId id="271" r:id="rId4"/>
    <p:sldId id="281" r:id="rId5"/>
    <p:sldId id="278" r:id="rId6"/>
    <p:sldId id="285" r:id="rId7"/>
    <p:sldId id="272" r:id="rId8"/>
    <p:sldId id="279" r:id="rId9"/>
    <p:sldId id="269" r:id="rId10"/>
    <p:sldId id="273" r:id="rId11"/>
    <p:sldId id="288" r:id="rId12"/>
    <p:sldId id="296" r:id="rId13"/>
    <p:sldId id="276" r:id="rId14"/>
    <p:sldId id="275" r:id="rId15"/>
    <p:sldId id="284" r:id="rId16"/>
    <p:sldId id="280" r:id="rId17"/>
    <p:sldId id="289" r:id="rId18"/>
    <p:sldId id="290" r:id="rId19"/>
    <p:sldId id="291" r:id="rId20"/>
    <p:sldId id="297" r:id="rId21"/>
    <p:sldId id="292" r:id="rId22"/>
    <p:sldId id="295" r:id="rId23"/>
    <p:sldId id="298" r:id="rId24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0" autoAdjust="0"/>
    <p:restoredTop sz="94609" autoAdjust="0"/>
  </p:normalViewPr>
  <p:slideViewPr>
    <p:cSldViewPr>
      <p:cViewPr varScale="1">
        <p:scale>
          <a:sx n="100" d="100"/>
          <a:sy n="100" d="100"/>
        </p:scale>
        <p:origin x="-7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808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17455-02DB-475F-AE92-400EBD43EB27}" type="datetimeFigureOut">
              <a:rPr kumimoji="1" lang="ja-JP" altLang="en-US" smtClean="0"/>
              <a:pPr/>
              <a:t>2008/8/27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1C9D7-7471-4A69-AECA-E5A2856FDAB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E626EA4-D356-49B0-9D49-7EA58C42E821}" type="datetimeFigureOut">
              <a:rPr lang="ja-JP" altLang="en-US"/>
              <a:pPr>
                <a:defRPr/>
              </a:pPr>
              <a:t>2008/8/27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60894E0-AFD2-457A-92C5-6F07DE610EA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0894E0-AFD2-457A-92C5-6F07DE610EAF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0894E0-AFD2-457A-92C5-6F07DE610EAF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1_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横浜勉強会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#1 - C++</a:t>
            </a:r>
            <a:r>
              <a:rPr kumimoji="0" lang="en-US" altLang="ja-JP" sz="2300" baseline="0" dirty="0" smtClean="0">
                <a:solidFill>
                  <a:schemeClr val="tx2"/>
                </a:solidFill>
                <a:ea typeface="ＭＳ Ｐゴシック" pitchFamily="50" charset="-128"/>
              </a:rPr>
              <a:t> Day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6000" dirty="0" smtClean="0"/>
              <a:t>今、此処にある</a:t>
            </a:r>
            <a:r>
              <a:rPr lang="en-US" altLang="ja-JP" sz="6000" dirty="0" smtClean="0"/>
              <a:t>C++</a:t>
            </a:r>
            <a:endParaRPr kumimoji="1" lang="ja-JP" altLang="en-US" sz="6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～テンプレートと</a:t>
            </a:r>
            <a:r>
              <a:rPr lang="en-US" altLang="ja-JP" dirty="0" smtClean="0"/>
              <a:t>STL</a:t>
            </a:r>
            <a:r>
              <a:rPr lang="ja-JP" altLang="en-US" dirty="0" smtClean="0"/>
              <a:t>～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可変長配列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vector/</a:t>
            </a:r>
            <a:r>
              <a:rPr kumimoji="1" lang="en-US" altLang="ja-JP" dirty="0" err="1" smtClean="0"/>
              <a:t>deque</a:t>
            </a:r>
            <a:r>
              <a:rPr kumimoji="1" lang="en-US" altLang="ja-JP" dirty="0" smtClean="0"/>
              <a:t>/list</a:t>
            </a:r>
            <a:r>
              <a:rPr kumimoji="1" lang="ja-JP" altLang="en-US" dirty="0" smtClean="0"/>
              <a:t>が相当する</a:t>
            </a:r>
            <a:endParaRPr kumimoji="1" lang="en-US" altLang="ja-JP" dirty="0" smtClean="0"/>
          </a:p>
          <a:p>
            <a:r>
              <a:rPr lang="ja-JP" altLang="en-US" dirty="0" smtClean="0"/>
              <a:t>使い方はほぼ同じだが、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処理速度やメモリ消費量が違う</a:t>
            </a:r>
            <a:endParaRPr lang="en-US" altLang="ja-JP" dirty="0" smtClean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500034" y="2928934"/>
          <a:ext cx="8001056" cy="2839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4512"/>
                <a:gridCol w="628654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型名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説明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vector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通常の配列とほぼ同じ使い方ができる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要素が減ってもメモリが自動解放されない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要素が頻繁に</a:t>
                      </a:r>
                      <a:r>
                        <a:rPr lang="ja-JP" altLang="en-US" dirty="0" smtClean="0"/>
                        <a:t>挿入</a:t>
                      </a:r>
                      <a:r>
                        <a:rPr kumimoji="1" lang="en-US" altLang="ja-JP" dirty="0" smtClean="0"/>
                        <a:t>/</a:t>
                      </a:r>
                      <a:r>
                        <a:rPr kumimoji="1" lang="ja-JP" altLang="en-US" dirty="0" smtClean="0"/>
                        <a:t>削除される場合には向かない</a:t>
                      </a:r>
                      <a:endParaRPr kumimoji="1" lang="en-US" altLang="ja-JP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deque</a:t>
                      </a:r>
                      <a:r>
                        <a:rPr kumimoji="1" lang="en-US" altLang="ja-JP" dirty="0" smtClean="0"/>
                        <a:t/>
                      </a:r>
                      <a:br>
                        <a:rPr kumimoji="1" lang="en-US" altLang="ja-JP" dirty="0" smtClean="0"/>
                      </a:br>
                      <a:r>
                        <a:rPr kumimoji="1" lang="en-US" altLang="ja-JP" sz="1200" dirty="0" smtClean="0"/>
                        <a:t>(</a:t>
                      </a:r>
                      <a:r>
                        <a:rPr lang="en-US" sz="1200" dirty="0" smtClean="0"/>
                        <a:t>double ended queue)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 smtClean="0"/>
                        <a:t>キュー</a:t>
                      </a:r>
                      <a:r>
                        <a:rPr lang="en-US" altLang="ja-JP" dirty="0" smtClean="0"/>
                        <a:t>/</a:t>
                      </a:r>
                      <a:r>
                        <a:rPr lang="ja-JP" altLang="en-US" dirty="0" smtClean="0"/>
                        <a:t>スタック構造に向く</a:t>
                      </a:r>
                      <a:r>
                        <a:rPr lang="en-US" altLang="ja-JP" dirty="0" smtClean="0"/>
                        <a:t/>
                      </a:r>
                      <a:br>
                        <a:rPr lang="en-US" altLang="ja-JP" dirty="0" smtClean="0"/>
                      </a:br>
                      <a:r>
                        <a:rPr lang="ja-JP" altLang="en-US" dirty="0" smtClean="0"/>
                        <a:t>先頭</a:t>
                      </a:r>
                      <a:r>
                        <a:rPr lang="en-US" altLang="ja-JP" dirty="0" smtClean="0"/>
                        <a:t>/</a:t>
                      </a:r>
                      <a:r>
                        <a:rPr lang="ja-JP" altLang="en-US" dirty="0" smtClean="0"/>
                        <a:t>末尾の挿入</a:t>
                      </a:r>
                      <a:r>
                        <a:rPr lang="en-US" altLang="ja-JP" dirty="0" smtClean="0"/>
                        <a:t>/</a:t>
                      </a:r>
                      <a:r>
                        <a:rPr lang="ja-JP" altLang="en-US" dirty="0" smtClean="0"/>
                        <a:t>削除は速いが、途中の挿入</a:t>
                      </a:r>
                      <a:r>
                        <a:rPr lang="en-US" altLang="ja-JP" dirty="0" smtClean="0"/>
                        <a:t>/</a:t>
                      </a:r>
                      <a:r>
                        <a:rPr lang="ja-JP" altLang="en-US" dirty="0" smtClean="0"/>
                        <a:t>削除は遅い</a:t>
                      </a:r>
                      <a:endParaRPr lang="en-US" altLang="ja-JP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list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要素の挿入</a:t>
                      </a:r>
                      <a:r>
                        <a:rPr kumimoji="1" lang="en-US" altLang="ja-JP" dirty="0" smtClean="0"/>
                        <a:t>/</a:t>
                      </a:r>
                      <a:r>
                        <a:rPr kumimoji="1" lang="ja-JP" altLang="en-US" dirty="0" smtClean="0"/>
                        <a:t>削除が速い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挿入</a:t>
                      </a:r>
                      <a:r>
                        <a:rPr kumimoji="1" lang="en-US" altLang="ja-JP" dirty="0" smtClean="0"/>
                        <a:t>/</a:t>
                      </a:r>
                      <a:r>
                        <a:rPr kumimoji="1" lang="ja-JP" altLang="en-US" dirty="0" smtClean="0"/>
                        <a:t>削除でイテレータが参照を失わない</a:t>
                      </a:r>
                      <a:r>
                        <a:rPr kumimoji="1" lang="en-US" altLang="ja-JP" sz="1800" dirty="0" smtClean="0"/>
                        <a:t>(</a:t>
                      </a:r>
                      <a:r>
                        <a:rPr kumimoji="1" lang="ja-JP" altLang="en-US" sz="1800" dirty="0" smtClean="0"/>
                        <a:t>そのものの削除以外</a:t>
                      </a:r>
                      <a:r>
                        <a:rPr kumimoji="1" lang="en-US" altLang="ja-JP" sz="1800" dirty="0" smtClean="0"/>
                        <a:t>)</a:t>
                      </a:r>
                    </a:p>
                    <a:p>
                      <a:r>
                        <a:rPr kumimoji="1" lang="ja-JP" altLang="en-US" dirty="0" smtClean="0"/>
                        <a:t>メモリ消費が最も多く、ランダムアクセスできない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可変長配列の関数表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7972453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94491"/>
                <a:gridCol w="5090762"/>
                <a:gridCol w="415235"/>
                <a:gridCol w="415235"/>
                <a:gridCol w="45673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関数名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説明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push_back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末尾に要素を追加する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※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pop_back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末尾の要素を削除する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push_front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先頭に要素を追加する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ー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pop_front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先頭の要素を削除する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ー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insert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任意の場所に要素を追加する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erase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任意の場所から要素を削除する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×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すべての要素を削除する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operator []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</a:t>
                      </a:r>
                      <a:r>
                        <a:rPr kumimoji="1" lang="ja-JP" altLang="en-US" dirty="0" smtClean="0"/>
                        <a:t>番目の要素を得る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err="1" smtClean="0"/>
                        <a:t>ー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要素の個数を得る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○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28596" y="4714884"/>
            <a:ext cx="571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V:vector D:deque L:list</a:t>
            </a: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○：速い 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：遅い　</a:t>
            </a:r>
            <a:r>
              <a:rPr kumimoji="1" lang="ja-JP" altLang="en-US" dirty="0" err="1" smtClean="0"/>
              <a:t>ー</a:t>
            </a:r>
            <a:r>
              <a:rPr kumimoji="1" lang="ja-JP" altLang="en-US" dirty="0" smtClean="0"/>
              <a:t>：関数がない</a:t>
            </a:r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vector</a:t>
            </a:r>
            <a:r>
              <a:rPr kumimoji="1" lang="ja-JP" altLang="en-US" dirty="0" smtClean="0"/>
              <a:t>の</a:t>
            </a:r>
            <a:r>
              <a:rPr kumimoji="1" lang="en-US" altLang="ja-JP" dirty="0" err="1" smtClean="0"/>
              <a:t>push_back</a:t>
            </a:r>
            <a:r>
              <a:rPr kumimoji="1" lang="ja-JP" altLang="en-US" dirty="0" smtClean="0"/>
              <a:t>は</a:t>
            </a:r>
            <a:r>
              <a:rPr lang="ja-JP" altLang="en-US" dirty="0" smtClean="0"/>
              <a:t>メモリ</a:t>
            </a:r>
            <a:r>
              <a:rPr kumimoji="1" lang="ja-JP" altLang="en-US" dirty="0" smtClean="0"/>
              <a:t>拡張が起こる時遅くなる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vector</a:t>
            </a:r>
            <a:r>
              <a:rPr kumimoji="1" lang="ja-JP" altLang="en-US" dirty="0" smtClean="0"/>
              <a:t>のサンプルプログラム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000" dirty="0" smtClean="0"/>
              <a:t>vector&lt;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&gt; v;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kumimoji="1" lang="en-US" altLang="ja-JP" sz="2000" dirty="0" smtClean="0"/>
              <a:t>for (</a:t>
            </a:r>
            <a:r>
              <a:rPr kumimoji="1" lang="en-US" altLang="ja-JP" sz="2000" dirty="0" err="1" smtClean="0"/>
              <a:t>int</a:t>
            </a:r>
            <a:r>
              <a:rPr kumimoji="1" lang="en-US" altLang="ja-JP" sz="2000" dirty="0" smtClean="0"/>
              <a:t>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 = 0;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 &lt; 100;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++){</a:t>
            </a:r>
          </a:p>
          <a:p>
            <a:pPr>
              <a:buNone/>
            </a:pPr>
            <a:r>
              <a:rPr lang="en-US" altLang="ja-JP" sz="2000" dirty="0" smtClean="0"/>
              <a:t>   </a:t>
            </a:r>
            <a:r>
              <a:rPr lang="en-US" altLang="ja-JP" sz="2000" dirty="0" err="1" smtClean="0"/>
              <a:t>v.push_back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);</a:t>
            </a:r>
          </a:p>
          <a:p>
            <a:pPr>
              <a:buNone/>
            </a:pPr>
            <a:r>
              <a:rPr kumimoji="1" lang="en-US" altLang="ja-JP" sz="2000" dirty="0" smtClean="0"/>
              <a:t>}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kumimoji="1" lang="en-US" altLang="ja-JP" sz="2000" dirty="0" smtClean="0"/>
              <a:t>for (</a:t>
            </a:r>
            <a:r>
              <a:rPr kumimoji="1" lang="en-US" altLang="ja-JP" sz="2000" dirty="0" err="1" smtClean="0"/>
              <a:t>int</a:t>
            </a:r>
            <a:r>
              <a:rPr kumimoji="1" lang="en-US" altLang="ja-JP" sz="2000" dirty="0" smtClean="0"/>
              <a:t>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 = 0;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 &lt; </a:t>
            </a:r>
            <a:r>
              <a:rPr kumimoji="1" lang="en-US" altLang="ja-JP" sz="2000" dirty="0" err="1" smtClean="0"/>
              <a:t>v.size</a:t>
            </a:r>
            <a:r>
              <a:rPr kumimoji="1" lang="en-US" altLang="ja-JP" sz="2000" dirty="0" smtClean="0"/>
              <a:t>();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++){</a:t>
            </a:r>
          </a:p>
          <a:p>
            <a:pPr>
              <a:buNone/>
            </a:pPr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(“%d\n”, v[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]);</a:t>
            </a:r>
          </a:p>
          <a:p>
            <a:pPr>
              <a:buNone/>
            </a:pPr>
            <a:r>
              <a:rPr kumimoji="1" lang="en-US" altLang="ja-JP" sz="2000" dirty="0" smtClean="0"/>
              <a:t>}</a:t>
            </a:r>
          </a:p>
          <a:p>
            <a:pPr>
              <a:buNone/>
            </a:pPr>
            <a:endParaRPr kumimoji="1" lang="en-US" altLang="ja-JP" sz="2000" dirty="0" smtClean="0"/>
          </a:p>
          <a:p>
            <a:pPr>
              <a:buNone/>
            </a:pPr>
            <a:r>
              <a:rPr lang="ja-JP" altLang="en-US" dirty="0" smtClean="0"/>
              <a:t>しかし、</a:t>
            </a:r>
            <a:r>
              <a:rPr lang="en-US" altLang="ja-JP" dirty="0" smtClean="0"/>
              <a:t>list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>operator [] </a:t>
            </a:r>
            <a:r>
              <a:rPr lang="ja-JP" altLang="en-US" dirty="0" smtClean="0"/>
              <a:t>がないので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別の書き方が必要・・・</a:t>
            </a:r>
            <a:endParaRPr lang="en-US" altLang="ja-JP" dirty="0" smtClean="0"/>
          </a:p>
        </p:txBody>
      </p:sp>
      <p:sp>
        <p:nvSpPr>
          <p:cNvPr id="4" name="四角形吹き出し 3"/>
          <p:cNvSpPr/>
          <p:nvPr/>
        </p:nvSpPr>
        <p:spPr>
          <a:xfrm>
            <a:off x="4714876" y="1500174"/>
            <a:ext cx="3571900" cy="1071570"/>
          </a:xfrm>
          <a:prstGeom prst="wedgeRectCallout">
            <a:avLst>
              <a:gd name="adj1" fmla="val -64033"/>
              <a:gd name="adj2" fmla="val -1157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要素の挿入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push_back</a:t>
            </a:r>
            <a:r>
              <a:rPr kumimoji="1" lang="ja-JP" altLang="en-US" dirty="0" smtClean="0"/>
              <a:t>を使</a:t>
            </a:r>
            <a:r>
              <a:rPr lang="ja-JP" altLang="en-US" dirty="0" smtClean="0"/>
              <a:t>うと、</a:t>
            </a:r>
            <a:endParaRPr lang="en-US" altLang="ja-JP" dirty="0" smtClean="0"/>
          </a:p>
          <a:p>
            <a:r>
              <a:rPr lang="ja-JP" altLang="en-US" dirty="0" smtClean="0"/>
              <a:t>メモリが許す限り挿入が可能</a:t>
            </a:r>
            <a:endParaRPr kumimoji="1" lang="en-US" altLang="ja-JP" dirty="0" smtClean="0"/>
          </a:p>
        </p:txBody>
      </p:sp>
      <p:sp>
        <p:nvSpPr>
          <p:cNvPr id="5" name="四角形吹き出し 4"/>
          <p:cNvSpPr/>
          <p:nvPr/>
        </p:nvSpPr>
        <p:spPr>
          <a:xfrm>
            <a:off x="4786314" y="3071810"/>
            <a:ext cx="3571900" cy="1285884"/>
          </a:xfrm>
          <a:prstGeom prst="wedgeRectCallout">
            <a:avLst>
              <a:gd name="adj1" fmla="val -71766"/>
              <a:gd name="adj2" fmla="val -1231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要素の参照</a:t>
            </a:r>
            <a:endParaRPr kumimoji="1" lang="en-US" altLang="ja-JP" dirty="0" smtClean="0"/>
          </a:p>
          <a:p>
            <a:r>
              <a:rPr kumimoji="1" lang="ja-JP" altLang="en-US" dirty="0" smtClean="0"/>
              <a:t>通常の配列と同じ感覚で</a:t>
            </a:r>
            <a:endParaRPr kumimoji="1" lang="en-US" altLang="ja-JP" dirty="0" smtClean="0"/>
          </a:p>
          <a:p>
            <a:r>
              <a:rPr kumimoji="1" lang="ja-JP" altLang="en-US" dirty="0" smtClean="0"/>
              <a:t>使用することができる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イテレータ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000" dirty="0" smtClean="0"/>
              <a:t>list</a:t>
            </a:r>
            <a:r>
              <a:rPr lang="ja-JP" altLang="en-US" sz="2000" dirty="0" smtClean="0"/>
              <a:t>の全要素を表示するには以下のように記述する。</a:t>
            </a:r>
            <a:endParaRPr lang="en-US" altLang="ja-JP" sz="2000" dirty="0" smtClean="0"/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list&lt;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&gt; l;</a:t>
            </a:r>
          </a:p>
          <a:p>
            <a:pPr>
              <a:buNone/>
            </a:pPr>
            <a:r>
              <a:rPr lang="en-US" altLang="ja-JP" sz="2000" dirty="0" smtClean="0"/>
              <a:t>list&lt;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&gt;::</a:t>
            </a:r>
            <a:r>
              <a:rPr lang="en-US" altLang="ja-JP" sz="2000" dirty="0" err="1" smtClean="0"/>
              <a:t>iterator</a:t>
            </a:r>
            <a:r>
              <a:rPr lang="en-US" altLang="ja-JP" sz="2000" dirty="0" smtClean="0"/>
              <a:t> it;</a:t>
            </a:r>
          </a:p>
          <a:p>
            <a:pPr>
              <a:buNone/>
            </a:pPr>
            <a:r>
              <a:rPr lang="en-US" altLang="ja-JP" sz="2000" dirty="0" smtClean="0"/>
              <a:t>for(it = </a:t>
            </a:r>
            <a:r>
              <a:rPr lang="en-US" altLang="ja-JP" sz="2000" dirty="0" err="1" smtClean="0"/>
              <a:t>l.begin</a:t>
            </a:r>
            <a:r>
              <a:rPr lang="en-US" altLang="ja-JP" sz="2000" dirty="0" smtClean="0"/>
              <a:t>(); it != </a:t>
            </a:r>
            <a:r>
              <a:rPr lang="en-US" altLang="ja-JP" sz="2000" dirty="0" err="1" smtClean="0"/>
              <a:t>l.end</a:t>
            </a:r>
            <a:r>
              <a:rPr lang="en-US" altLang="ja-JP" sz="2000" dirty="0" smtClean="0"/>
              <a:t>(); it++){</a:t>
            </a:r>
            <a:r>
              <a:rPr lang="ja-JP" altLang="en-US" sz="2000" dirty="0" smtClean="0"/>
              <a:t>　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(“%d\n”, *it);</a:t>
            </a:r>
            <a:r>
              <a:rPr lang="ja-JP" altLang="en-US" sz="2000" dirty="0" smtClean="0"/>
              <a:t>　</a:t>
            </a:r>
            <a:r>
              <a:rPr lang="en-US" altLang="ja-JP" sz="2000" dirty="0" smtClean="0"/>
              <a:t>}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そして、</a:t>
            </a:r>
            <a:r>
              <a:rPr lang="en-US" altLang="ja-JP" sz="2000" dirty="0" smtClean="0"/>
              <a:t>vector/</a:t>
            </a:r>
            <a:r>
              <a:rPr lang="en-US" altLang="ja-JP" sz="2000" dirty="0" err="1" smtClean="0"/>
              <a:t>deque</a:t>
            </a:r>
            <a:r>
              <a:rPr lang="ja-JP" altLang="en-US" sz="2000" dirty="0" smtClean="0"/>
              <a:t>も同じように書ける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vector&lt;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&gt; v;</a:t>
            </a:r>
          </a:p>
          <a:p>
            <a:pPr>
              <a:buNone/>
            </a:pPr>
            <a:r>
              <a:rPr lang="en-US" altLang="ja-JP" sz="2000" dirty="0" smtClean="0"/>
              <a:t>vector&lt;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&gt;::</a:t>
            </a:r>
            <a:r>
              <a:rPr lang="en-US" altLang="ja-JP" sz="2000" dirty="0" err="1" smtClean="0"/>
              <a:t>iterator</a:t>
            </a:r>
            <a:r>
              <a:rPr lang="en-US" altLang="ja-JP" sz="2000" dirty="0" smtClean="0"/>
              <a:t> it;</a:t>
            </a:r>
          </a:p>
          <a:p>
            <a:pPr>
              <a:buNone/>
            </a:pPr>
            <a:r>
              <a:rPr lang="en-US" altLang="ja-JP" sz="2000" dirty="0" smtClean="0"/>
              <a:t>for(</a:t>
            </a:r>
            <a:r>
              <a:rPr lang="en-US" altLang="ja-JP" sz="2000" u="sng" dirty="0" smtClean="0"/>
              <a:t>it = </a:t>
            </a:r>
            <a:r>
              <a:rPr lang="en-US" altLang="ja-JP" sz="2000" u="sng" dirty="0" err="1" smtClean="0"/>
              <a:t>v.begin</a:t>
            </a:r>
            <a:r>
              <a:rPr lang="en-US" altLang="ja-JP" sz="2000" u="sng" dirty="0" smtClean="0"/>
              <a:t>(); it != </a:t>
            </a:r>
            <a:r>
              <a:rPr lang="en-US" altLang="ja-JP" sz="2000" u="sng" dirty="0" err="1" smtClean="0"/>
              <a:t>v.end</a:t>
            </a:r>
            <a:r>
              <a:rPr lang="en-US" altLang="ja-JP" sz="2000" u="sng" dirty="0" smtClean="0"/>
              <a:t>(); it++</a:t>
            </a:r>
            <a:r>
              <a:rPr lang="en-US" altLang="ja-JP" sz="2000" dirty="0" smtClean="0"/>
              <a:t>){</a:t>
            </a:r>
            <a:r>
              <a:rPr lang="ja-JP" altLang="en-US" sz="2000" dirty="0" smtClean="0"/>
              <a:t>　 </a:t>
            </a:r>
            <a:r>
              <a:rPr lang="en-US" altLang="ja-JP" sz="2000" u="sng" dirty="0" err="1" smtClean="0"/>
              <a:t>printf</a:t>
            </a:r>
            <a:r>
              <a:rPr lang="en-US" altLang="ja-JP" sz="2000" u="sng" dirty="0" smtClean="0"/>
              <a:t>(“%d\n”, *it);</a:t>
            </a:r>
            <a:r>
              <a:rPr lang="ja-JP" altLang="en-US" sz="2000" dirty="0" smtClean="0"/>
              <a:t>　</a:t>
            </a:r>
            <a:r>
              <a:rPr lang="en-US" altLang="ja-JP" sz="2000" dirty="0" smtClean="0"/>
              <a:t>}</a:t>
            </a:r>
          </a:p>
          <a:p>
            <a:pPr>
              <a:buNone/>
            </a:pPr>
            <a:endParaRPr lang="en-US" altLang="ja-JP" sz="2000" dirty="0" smtClean="0"/>
          </a:p>
        </p:txBody>
      </p:sp>
      <p:sp>
        <p:nvSpPr>
          <p:cNvPr id="4" name="角丸四角形吹き出し 3"/>
          <p:cNvSpPr/>
          <p:nvPr/>
        </p:nvSpPr>
        <p:spPr>
          <a:xfrm>
            <a:off x="4429124" y="4929198"/>
            <a:ext cx="4086228" cy="857256"/>
          </a:xfrm>
          <a:prstGeom prst="wedgeRoundRectCallout">
            <a:avLst>
              <a:gd name="adj1" fmla="val -22716"/>
              <a:gd name="adj2" fmla="val -7342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ループ内部にコンテナの変数名が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まったく登場していない</a:t>
            </a:r>
            <a:endParaRPr kumimoji="1" lang="ja-JP" altLang="en-US" dirty="0"/>
          </a:p>
        </p:txBody>
      </p:sp>
      <p:sp>
        <p:nvSpPr>
          <p:cNvPr id="5" name="角丸四角形吹き出し 4"/>
          <p:cNvSpPr/>
          <p:nvPr/>
        </p:nvSpPr>
        <p:spPr>
          <a:xfrm>
            <a:off x="500034" y="4929198"/>
            <a:ext cx="3429024" cy="857256"/>
          </a:xfrm>
          <a:prstGeom prst="wedgeRoundRectCallout">
            <a:avLst>
              <a:gd name="adj1" fmla="val -22716"/>
              <a:gd name="adj2" fmla="val -7342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ここの書式がほぼ一緒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イテレータ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シーケンスの各要素の参照の抽象化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2000" dirty="0" smtClean="0"/>
              <a:t>要は、データの集合に対し順番にアクセスする方法</a:t>
            </a:r>
            <a:endParaRPr kumimoji="1" lang="en-US" altLang="ja-JP" sz="2000" dirty="0" smtClean="0"/>
          </a:p>
          <a:p>
            <a:r>
              <a:rPr lang="ja-JP" altLang="en-US" dirty="0" smtClean="0"/>
              <a:t>イテレータは以下の要素をもつ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間接参照</a:t>
            </a:r>
            <a:r>
              <a:rPr kumimoji="1" lang="en-US" altLang="ja-JP" dirty="0" smtClean="0"/>
              <a:t>(*it)</a:t>
            </a:r>
          </a:p>
          <a:p>
            <a:pPr lvl="1"/>
            <a:r>
              <a:rPr lang="ja-JP" altLang="en-US" dirty="0" smtClean="0"/>
              <a:t>前進</a:t>
            </a:r>
            <a:r>
              <a:rPr lang="en-US" altLang="ja-JP" dirty="0" smtClean="0"/>
              <a:t>(it++)</a:t>
            </a:r>
          </a:p>
          <a:p>
            <a:pPr lvl="1"/>
            <a:r>
              <a:rPr kumimoji="1" lang="ja-JP" altLang="en-US" dirty="0" smtClean="0"/>
              <a:t>位置の比較</a:t>
            </a:r>
            <a:r>
              <a:rPr kumimoji="1" lang="en-US" altLang="ja-JP" dirty="0" smtClean="0"/>
              <a:t>(it1 != it2)</a:t>
            </a:r>
          </a:p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のポインタ</a:t>
            </a:r>
            <a:r>
              <a:rPr lang="ja-JP" altLang="en-US" dirty="0" smtClean="0"/>
              <a:t>と互換性をもたせる工夫がある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4643446"/>
            <a:ext cx="7858180" cy="120032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dirty="0" smtClean="0"/>
              <a:t>穴埋めコラム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上の説明は外部イテレータの事であり、他に内部イテレータというものもある。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err="1" smtClean="0"/>
              <a:t>foreach</a:t>
            </a:r>
            <a:r>
              <a:rPr lang="ja-JP" altLang="en-US" dirty="0" err="1" smtClean="0"/>
              <a:t>のように</a:t>
            </a:r>
            <a:r>
              <a:rPr lang="ja-JP" altLang="en-US" dirty="0" smtClean="0"/>
              <a:t>前進とループ終了判定を書かなくていいものが内部イテレータ。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C#</a:t>
            </a:r>
            <a:r>
              <a:rPr lang="ja-JP" altLang="en-US" dirty="0" smtClean="0"/>
              <a:t>の</a:t>
            </a:r>
            <a:r>
              <a:rPr lang="en-US" altLang="ja-JP" dirty="0" smtClean="0"/>
              <a:t>yield</a:t>
            </a:r>
            <a:r>
              <a:rPr lang="ja-JP" altLang="en-US" dirty="0" smtClean="0"/>
              <a:t>の項目で出てくる反復子は内部イテレータのこと。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イテレータと範囲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it == </a:t>
            </a:r>
            <a:r>
              <a:rPr kumimoji="1" lang="en-US" altLang="ja-JP" dirty="0" err="1" smtClean="0"/>
              <a:t>v.end</a:t>
            </a:r>
            <a:r>
              <a:rPr kumimoji="1" lang="en-US" altLang="ja-JP" dirty="0" smtClean="0"/>
              <a:t>()</a:t>
            </a:r>
            <a:r>
              <a:rPr lang="ja-JP" altLang="en-US" dirty="0" smtClean="0"/>
              <a:t>でループを抜ける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dirty="0" err="1" smtClean="0"/>
              <a:t>v.end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の要素はループを通らない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右図のように、</a:t>
            </a:r>
            <a:r>
              <a:rPr lang="en-US" altLang="ja-JP" dirty="0" err="1" smtClean="0"/>
              <a:t>v.end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の要素は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参照してはいけない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領域を指している</a:t>
            </a:r>
            <a:endParaRPr kumimoji="1" lang="en-US" altLang="ja-JP" dirty="0" smtClean="0"/>
          </a:p>
        </p:txBody>
      </p:sp>
      <p:grpSp>
        <p:nvGrpSpPr>
          <p:cNvPr id="9" name="グループ化 8"/>
          <p:cNvGrpSpPr/>
          <p:nvPr/>
        </p:nvGrpSpPr>
        <p:grpSpPr>
          <a:xfrm>
            <a:off x="5500694" y="3000372"/>
            <a:ext cx="3000396" cy="2595880"/>
            <a:chOff x="5500694" y="3214686"/>
            <a:chExt cx="3000396" cy="2595880"/>
          </a:xfrm>
        </p:grpSpPr>
        <p:graphicFrame>
          <p:nvGraphicFramePr>
            <p:cNvPr id="4" name="コンテンツ プレースホルダ 5"/>
            <p:cNvGraphicFramePr>
              <a:graphicFrameLocks/>
            </p:cNvGraphicFramePr>
            <p:nvPr/>
          </p:nvGraphicFramePr>
          <p:xfrm>
            <a:off x="6786578" y="3214686"/>
            <a:ext cx="1714512" cy="2595880"/>
          </p:xfrm>
          <a:graphic>
            <a:graphicData uri="http://schemas.openxmlformats.org/drawingml/2006/table">
              <a:tbl>
                <a:tblPr firstRow="1">
                  <a:tableStyleId>{7DF18680-E054-41AD-8BC1-D1AEF772440D}</a:tableStyleId>
                </a:tblPr>
                <a:tblGrid>
                  <a:gridCol w="1714512"/>
                </a:tblGrid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dirty="0" smtClean="0">
                            <a:solidFill>
                              <a:sysClr val="windowText" lastClr="000000"/>
                            </a:solidFill>
                          </a:rPr>
                          <a:t>vector&lt;</a:t>
                        </a:r>
                        <a:r>
                          <a:rPr kumimoji="1" lang="en-US" altLang="ja-JP" dirty="0" err="1" smtClean="0">
                            <a:solidFill>
                              <a:sysClr val="windowText" lastClr="000000"/>
                            </a:solidFill>
                          </a:rPr>
                          <a:t>int</a:t>
                        </a:r>
                        <a:r>
                          <a:rPr kumimoji="1" lang="en-US" altLang="ja-JP" dirty="0" smtClean="0">
                            <a:solidFill>
                              <a:sysClr val="windowText" lastClr="000000"/>
                            </a:solidFill>
                          </a:rPr>
                          <a:t>&gt; v</a:t>
                        </a:r>
                        <a:endParaRPr kumimoji="1" lang="ja-JP" altLang="en-US" dirty="0">
                          <a:solidFill>
                            <a:sysClr val="windowText" lastClr="000000"/>
                          </a:solidFill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dirty="0" smtClean="0"/>
                          <a:t>1</a:t>
                        </a:r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dirty="0" smtClean="0"/>
                          <a:t>2</a:t>
                        </a:r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dirty="0" smtClean="0"/>
                          <a:t>3</a:t>
                        </a:r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dirty="0" smtClean="0"/>
                          <a:t>4</a:t>
                        </a:r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dirty="0" smtClean="0"/>
                          <a:t>5</a:t>
                        </a:r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dirty="0" smtClean="0"/>
                          <a:t>(</a:t>
                        </a:r>
                        <a:r>
                          <a:rPr kumimoji="1" lang="ja-JP" altLang="en-US" dirty="0" smtClean="0"/>
                          <a:t>範囲外領域</a:t>
                        </a:r>
                        <a:r>
                          <a:rPr kumimoji="1" lang="en-US" altLang="ja-JP" dirty="0" smtClean="0"/>
                          <a:t>)</a:t>
                        </a:r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sp>
          <p:nvSpPr>
            <p:cNvPr id="5" name="テキスト ボックス 4"/>
            <p:cNvSpPr txBox="1"/>
            <p:nvPr/>
          </p:nvSpPr>
          <p:spPr>
            <a:xfrm>
              <a:off x="5500694" y="3571876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 smtClean="0"/>
                <a:t>v.begin</a:t>
              </a:r>
              <a:r>
                <a:rPr kumimoji="1" lang="en-US" altLang="ja-JP" dirty="0" smtClean="0"/>
                <a:t>()</a:t>
              </a:r>
              <a:r>
                <a:rPr kumimoji="1" lang="ja-JP" altLang="en-US" dirty="0" smtClean="0"/>
                <a:t>→</a:t>
              </a:r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715008" y="5429264"/>
              <a:ext cx="12049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 smtClean="0"/>
                <a:t>v.end</a:t>
              </a:r>
              <a:r>
                <a:rPr kumimoji="1" lang="en-US" altLang="ja-JP" dirty="0" smtClean="0"/>
                <a:t>()</a:t>
              </a:r>
              <a:r>
                <a:rPr kumimoji="1" lang="ja-JP" altLang="en-US" dirty="0" smtClean="0"/>
                <a:t>→</a:t>
              </a:r>
              <a:endParaRPr kumimoji="1" lang="ja-JP" altLang="en-US" dirty="0"/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500034" y="3857628"/>
            <a:ext cx="4929222" cy="203132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穴埋めコラム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v.end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の内容を参照した場合は未定義である。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これ以外に要素が</a:t>
            </a:r>
            <a:r>
              <a:rPr kumimoji="1" lang="en-US" altLang="ja-JP" dirty="0" smtClean="0"/>
              <a:t>0</a:t>
            </a:r>
            <a:r>
              <a:rPr kumimoji="1" lang="ja-JP" altLang="en-US" dirty="0" err="1" smtClean="0"/>
              <a:t>なのに</a:t>
            </a:r>
            <a:r>
              <a:rPr kumimoji="1" lang="en-US" altLang="ja-JP" dirty="0" err="1" smtClean="0"/>
              <a:t>pop_back</a:t>
            </a:r>
            <a:r>
              <a:rPr kumimoji="1" lang="ja-JP" altLang="en-US" dirty="0" smtClean="0"/>
              <a:t>したり、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参照が失われたイテレータを操作したりしても</a:t>
            </a:r>
            <a:endParaRPr kumimoji="1" lang="en-US" altLang="ja-JP" dirty="0" smtClean="0"/>
          </a:p>
          <a:p>
            <a:r>
              <a:rPr lang="ja-JP" altLang="en-US" dirty="0" smtClean="0"/>
              <a:t>未定義であり、例外が出るわけではない。</a:t>
            </a:r>
            <a:endParaRPr lang="en-US" altLang="ja-JP" dirty="0" smtClean="0"/>
          </a:p>
          <a:p>
            <a:r>
              <a:rPr kumimoji="1" lang="ja-JP" altLang="en-US" dirty="0" smtClean="0"/>
              <a:t>未定義とは、何が起こっても知らんって意味。</a:t>
            </a:r>
            <a:endParaRPr kumimoji="1" lang="en-US" altLang="ja-JP" dirty="0" smtClean="0"/>
          </a:p>
          <a:p>
            <a:r>
              <a:rPr lang="en-US" altLang="ja-JP" dirty="0" smtClean="0"/>
              <a:t>STL</a:t>
            </a:r>
            <a:r>
              <a:rPr lang="ja-JP" altLang="en-US" dirty="0" smtClean="0"/>
              <a:t>は例外を出さない実装が多い。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なぜ終了点を含まないのか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for</a:t>
            </a:r>
            <a:r>
              <a:rPr lang="ja-JP" altLang="en-US" dirty="0" smtClean="0"/>
              <a:t>文で簡潔に書ける</a:t>
            </a:r>
            <a:endParaRPr lang="en-US" altLang="ja-JP" dirty="0" smtClean="0"/>
          </a:p>
          <a:p>
            <a:r>
              <a:rPr kumimoji="1" lang="en-US" altLang="ja-JP" dirty="0" smtClean="0"/>
              <a:t>first=last</a:t>
            </a:r>
            <a:r>
              <a:rPr kumimoji="1" lang="ja-JP" altLang="en-US" dirty="0" smtClean="0"/>
              <a:t>とすることで、</a:t>
            </a:r>
            <a:r>
              <a:rPr lang="ja-JP" altLang="en-US" dirty="0" smtClean="0"/>
              <a:t>空リストを表せる</a:t>
            </a:r>
            <a:endParaRPr lang="en-US" altLang="ja-JP" dirty="0" smtClean="0"/>
          </a:p>
          <a:p>
            <a:r>
              <a:rPr kumimoji="1" lang="en-US" altLang="ja-JP" dirty="0" smtClean="0"/>
              <a:t>insert</a:t>
            </a:r>
            <a:r>
              <a:rPr kumimoji="1" lang="ja-JP" altLang="en-US" dirty="0" smtClean="0"/>
              <a:t>で挿入できる場所は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</a:t>
            </a:r>
            <a:r>
              <a:rPr kumimoji="1" lang="ja-JP" altLang="en-US" dirty="0" smtClean="0"/>
              <a:t>要素の数＋１」ある</a:t>
            </a:r>
            <a:endParaRPr lang="en-US" altLang="ja-JP" dirty="0" smtClean="0"/>
          </a:p>
          <a:p>
            <a:pPr>
              <a:buNone/>
            </a:pPr>
            <a:endParaRPr kumimoji="1" lang="en-US" altLang="ja-JP" sz="1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2910" y="3500438"/>
            <a:ext cx="7858180" cy="2308324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dirty="0" smtClean="0"/>
              <a:t>穴埋めコラム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C#</a:t>
            </a:r>
            <a:r>
              <a:rPr lang="ja-JP" altLang="en-US" dirty="0" smtClean="0"/>
              <a:t>の</a:t>
            </a:r>
            <a:r>
              <a:rPr lang="en-US" altLang="ja-JP" dirty="0" err="1" smtClean="0"/>
              <a:t>IEnumerator</a:t>
            </a:r>
            <a:r>
              <a:rPr lang="en-US" altLang="ja-JP" dirty="0" smtClean="0"/>
              <a:t> </a:t>
            </a:r>
            <a:r>
              <a:rPr lang="ja-JP" altLang="en-US" dirty="0" smtClean="0"/>
              <a:t>は</a:t>
            </a:r>
            <a:r>
              <a:rPr lang="en-US" altLang="ja-JP" dirty="0" smtClean="0"/>
              <a:t>Reset</a:t>
            </a:r>
            <a:r>
              <a:rPr lang="ja-JP" altLang="en-US" dirty="0" smtClean="0"/>
              <a:t>と</a:t>
            </a:r>
            <a:r>
              <a:rPr lang="en-US" altLang="ja-JP" dirty="0" err="1" smtClean="0"/>
              <a:t>MoveNext</a:t>
            </a:r>
            <a:r>
              <a:rPr lang="ja-JP" altLang="en-US" dirty="0" smtClean="0"/>
              <a:t>で外部イテレータを実装している。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Reset</a:t>
            </a:r>
            <a:r>
              <a:rPr lang="ja-JP" altLang="en-US" dirty="0" smtClean="0"/>
              <a:t>で取得できる場所は、先頭要素の</a:t>
            </a:r>
            <a:r>
              <a:rPr lang="en-US" altLang="ja-JP" dirty="0" smtClean="0"/>
              <a:t>1</a:t>
            </a:r>
            <a:r>
              <a:rPr lang="ja-JP" altLang="en-US" dirty="0" smtClean="0"/>
              <a:t>つ前を想定した場所であり、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MoveNext</a:t>
            </a:r>
            <a:r>
              <a:rPr lang="ja-JP" altLang="en-US" dirty="0" smtClean="0"/>
              <a:t>を一度行うことで先頭要素を示すことになる。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サンプルプログラムには最初の</a:t>
            </a:r>
            <a:r>
              <a:rPr lang="en-US" altLang="ja-JP" dirty="0" err="1" smtClean="0"/>
              <a:t>MoveNext</a:t>
            </a:r>
            <a:r>
              <a:rPr lang="ja-JP" altLang="en-US" dirty="0" smtClean="0"/>
              <a:t>を無視するフラグが入ってたりする。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err="1" smtClean="0"/>
              <a:t>var</a:t>
            </a:r>
            <a:r>
              <a:rPr lang="en-US" altLang="ja-JP" dirty="0" smtClean="0"/>
              <a:t> it = </a:t>
            </a:r>
            <a:r>
              <a:rPr lang="en-US" altLang="ja-JP" dirty="0" err="1" smtClean="0"/>
              <a:t>array.Reset</a:t>
            </a:r>
            <a:r>
              <a:rPr lang="en-US" altLang="ja-JP" dirty="0" smtClean="0"/>
              <a:t>();</a:t>
            </a:r>
          </a:p>
          <a:p>
            <a:pPr>
              <a:buNone/>
            </a:pPr>
            <a:r>
              <a:rPr lang="en-US" altLang="ja-JP" dirty="0" smtClean="0"/>
              <a:t>while (</a:t>
            </a:r>
            <a:r>
              <a:rPr lang="en-US" altLang="ja-JP" dirty="0" err="1" smtClean="0"/>
              <a:t>it.MoveNext</a:t>
            </a:r>
            <a:r>
              <a:rPr lang="en-US" altLang="ja-JP" dirty="0" smtClean="0"/>
              <a:t>()){ </a:t>
            </a:r>
            <a:r>
              <a:rPr lang="en-US" altLang="ja-JP" dirty="0" err="1" smtClean="0"/>
              <a:t>Console.WriteLine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it.Current</a:t>
            </a:r>
            <a:r>
              <a:rPr lang="en-US" altLang="ja-JP" dirty="0" smtClean="0"/>
              <a:t>());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リバースイテレータ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逆向きに動作するイテレータ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++ </a:t>
            </a:r>
            <a:r>
              <a:rPr kumimoji="1" lang="ja-JP" altLang="en-US" dirty="0" smtClean="0"/>
              <a:t>で前の要素、</a:t>
            </a:r>
            <a:r>
              <a:rPr kumimoji="1" lang="en-US" altLang="ja-JP" dirty="0" smtClean="0"/>
              <a:t>--</a:t>
            </a:r>
            <a:r>
              <a:rPr kumimoji="1" lang="ja-JP" altLang="en-US" dirty="0" smtClean="0"/>
              <a:t>で次の要素に移動する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begin,end</a:t>
            </a:r>
            <a:r>
              <a:rPr kumimoji="1" lang="ja-JP" altLang="en-US" dirty="0" smtClean="0"/>
              <a:t>の代わりに</a:t>
            </a:r>
            <a:r>
              <a:rPr kumimoji="1" lang="en-US" altLang="ja-JP" dirty="0" err="1" smtClean="0"/>
              <a:t>rbegin,rend</a:t>
            </a:r>
            <a:r>
              <a:rPr kumimoji="1" lang="ja-JP" altLang="en-US" dirty="0" smtClean="0"/>
              <a:t>を使用する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2714620"/>
            <a:ext cx="74295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ja-JP" sz="2000" dirty="0" smtClean="0"/>
              <a:t>vector&lt;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&gt; v;</a:t>
            </a:r>
          </a:p>
          <a:p>
            <a:pPr>
              <a:buNone/>
            </a:pPr>
            <a:r>
              <a:rPr lang="en-US" altLang="ja-JP" sz="2000" dirty="0" smtClean="0"/>
              <a:t>vector&lt;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&gt;::</a:t>
            </a:r>
            <a:r>
              <a:rPr lang="en-US" sz="2000" dirty="0" err="1" smtClean="0"/>
              <a:t>reverse_iterator</a:t>
            </a:r>
            <a:r>
              <a:rPr lang="en-US" sz="2000" dirty="0" smtClean="0"/>
              <a:t> </a:t>
            </a:r>
            <a:r>
              <a:rPr lang="en-US" altLang="ja-JP" sz="2000" dirty="0" smtClean="0"/>
              <a:t>it;</a:t>
            </a:r>
          </a:p>
          <a:p>
            <a:pPr>
              <a:buNone/>
            </a:pPr>
            <a:r>
              <a:rPr lang="en-US" altLang="ja-JP" sz="2000" dirty="0" smtClean="0"/>
              <a:t>for(it = </a:t>
            </a:r>
            <a:r>
              <a:rPr lang="en-US" altLang="ja-JP" sz="2000" dirty="0" err="1" smtClean="0"/>
              <a:t>v.rbegin</a:t>
            </a:r>
            <a:r>
              <a:rPr lang="en-US" altLang="ja-JP" sz="2000" dirty="0" smtClean="0"/>
              <a:t>(); it != </a:t>
            </a:r>
            <a:r>
              <a:rPr lang="en-US" altLang="ja-JP" sz="2000" dirty="0" err="1" smtClean="0"/>
              <a:t>v.rend</a:t>
            </a:r>
            <a:r>
              <a:rPr lang="en-US" altLang="ja-JP" sz="2000" dirty="0" smtClean="0"/>
              <a:t>(); it++){</a:t>
            </a:r>
          </a:p>
          <a:p>
            <a:pPr>
              <a:buNone/>
            </a:pPr>
            <a:r>
              <a:rPr lang="en-US" altLang="ja-JP" sz="2000" dirty="0" smtClean="0"/>
              <a:t> </a:t>
            </a:r>
            <a:r>
              <a:rPr lang="ja-JP" altLang="en-US" sz="2000" dirty="0" smtClean="0"/>
              <a:t>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(“%d\n”, *it);</a:t>
            </a:r>
          </a:p>
          <a:p>
            <a:pPr>
              <a:buNone/>
            </a:pPr>
            <a:r>
              <a:rPr lang="en-US" altLang="ja-JP" sz="2000" dirty="0" smtClean="0"/>
              <a:t>}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1472" y="4357694"/>
            <a:ext cx="7858180" cy="147732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dirty="0" smtClean="0"/>
              <a:t>穴埋めコラム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err="1" smtClean="0"/>
              <a:t>reverse_iterator</a:t>
            </a:r>
            <a:r>
              <a:rPr lang="ja-JP" altLang="en-US" dirty="0" smtClean="0"/>
              <a:t>は、</a:t>
            </a:r>
            <a:r>
              <a:rPr lang="en-US" altLang="ja-JP" dirty="0" err="1" smtClean="0"/>
              <a:t>iterator</a:t>
            </a:r>
            <a:r>
              <a:rPr lang="ja-JP" altLang="en-US" dirty="0" smtClean="0"/>
              <a:t>にキャストできない。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同じ要素を指す</a:t>
            </a:r>
            <a:r>
              <a:rPr lang="en-US" altLang="ja-JP" dirty="0" err="1" smtClean="0"/>
              <a:t>iterator</a:t>
            </a:r>
            <a:r>
              <a:rPr lang="ja-JP" altLang="en-US" dirty="0" smtClean="0"/>
              <a:t>に変換したい場合はこう書くとよい。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it = --</a:t>
            </a:r>
            <a:r>
              <a:rPr lang="en-US" altLang="ja-JP" dirty="0" err="1" smtClean="0"/>
              <a:t>rev_it.base</a:t>
            </a:r>
            <a:r>
              <a:rPr lang="en-US" altLang="ja-JP" dirty="0" smtClean="0"/>
              <a:t>();</a:t>
            </a:r>
          </a:p>
          <a:p>
            <a:pPr>
              <a:buNone/>
            </a:pPr>
            <a:r>
              <a:rPr lang="ja-JP" altLang="en-US" dirty="0" smtClean="0"/>
              <a:t>なお、</a:t>
            </a:r>
            <a:r>
              <a:rPr lang="en-US" altLang="ja-JP" dirty="0" err="1" smtClean="0"/>
              <a:t>v.rbegin</a:t>
            </a:r>
            <a:r>
              <a:rPr lang="en-US" altLang="ja-JP" dirty="0" smtClean="0"/>
              <a:t>().base() == </a:t>
            </a:r>
            <a:r>
              <a:rPr lang="en-US" altLang="ja-JP" dirty="0" err="1" smtClean="0"/>
              <a:t>v.end</a:t>
            </a:r>
            <a:r>
              <a:rPr lang="en-US" altLang="ja-JP" dirty="0" smtClean="0"/>
              <a:t>() </a:t>
            </a:r>
            <a:r>
              <a:rPr lang="ja-JP" altLang="en-US" dirty="0" smtClean="0"/>
              <a:t>が成り立つ。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インサートイテレータ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＝演算子で値を入れることで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コンテナに要素が挿入されるイテレータ</a:t>
            </a:r>
            <a:endParaRPr kumimoji="1" lang="en-US" altLang="ja-JP" dirty="0" smtClean="0"/>
          </a:p>
          <a:p>
            <a:r>
              <a:rPr lang="ja-JP" altLang="en-US" dirty="0" smtClean="0"/>
              <a:t>通常のイテレータと違い、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前進</a:t>
            </a:r>
            <a:r>
              <a:rPr lang="en-US" altLang="ja-JP" dirty="0" smtClean="0"/>
              <a:t>(it++)</a:t>
            </a:r>
            <a:r>
              <a:rPr lang="ja-JP" altLang="en-US" dirty="0" smtClean="0"/>
              <a:t>や間接参照</a:t>
            </a:r>
            <a:r>
              <a:rPr lang="en-US" altLang="ja-JP" dirty="0" smtClean="0"/>
              <a:t>(*it)</a:t>
            </a:r>
            <a:r>
              <a:rPr lang="ja-JP" altLang="en-US" dirty="0" smtClean="0"/>
              <a:t>は意味を持たない</a:t>
            </a:r>
            <a:endParaRPr lang="en-US" altLang="ja-JP" dirty="0" smtClean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714348" y="3929066"/>
          <a:ext cx="7572428" cy="1752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57454"/>
                <a:gridCol w="521497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型名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説明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front_insert_iterator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push_front</a:t>
                      </a:r>
                      <a:r>
                        <a:rPr kumimoji="1" lang="ja-JP" altLang="en-US" dirty="0" smtClean="0"/>
                        <a:t>を使って挿入する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vector</a:t>
                      </a:r>
                      <a:r>
                        <a:rPr kumimoji="1" lang="ja-JP" altLang="en-US" dirty="0" smtClean="0"/>
                        <a:t>では</a:t>
                      </a:r>
                      <a:r>
                        <a:rPr kumimoji="1" lang="en-US" altLang="ja-JP" dirty="0" err="1" smtClean="0"/>
                        <a:t>push_front</a:t>
                      </a:r>
                      <a:r>
                        <a:rPr kumimoji="1" lang="ja-JP" altLang="en-US" dirty="0" smtClean="0"/>
                        <a:t>がないため、使えない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back_insert_iterator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push_back</a:t>
                      </a:r>
                      <a:r>
                        <a:rPr kumimoji="1" lang="ja-JP" altLang="en-US" dirty="0" smtClean="0"/>
                        <a:t>を使って挿入する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insert_iterator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insert</a:t>
                      </a:r>
                      <a:r>
                        <a:rPr kumimoji="1" lang="ja-JP" altLang="en-US" dirty="0" smtClean="0"/>
                        <a:t>を使って挿入する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インサートイテレータ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インサートイテレータの使用方法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ja-JP" altLang="en-US" sz="2400" dirty="0" smtClean="0"/>
              <a:t>上のサンプルの「</a:t>
            </a:r>
            <a:r>
              <a:rPr lang="en-US" altLang="ja-JP" sz="2400" dirty="0" smtClean="0"/>
              <a:t>*ins++ = </a:t>
            </a:r>
            <a:r>
              <a:rPr lang="en-US" altLang="ja-JP" sz="2400" dirty="0" err="1" smtClean="0"/>
              <a:t>i</a:t>
            </a:r>
            <a:r>
              <a:rPr lang="ja-JP" altLang="en-US" sz="2400" dirty="0" smtClean="0"/>
              <a:t>」は、「</a:t>
            </a:r>
            <a:r>
              <a:rPr lang="en-US" altLang="ja-JP" sz="2400" dirty="0" smtClean="0"/>
              <a:t>ins = </a:t>
            </a:r>
            <a:r>
              <a:rPr lang="en-US" altLang="ja-JP" sz="2400" dirty="0" err="1" smtClean="0"/>
              <a:t>i</a:t>
            </a:r>
            <a:r>
              <a:rPr lang="ja-JP" altLang="en-US" sz="2400" dirty="0" smtClean="0"/>
              <a:t>」でも全く問題ない。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「</a:t>
            </a:r>
            <a:r>
              <a:rPr lang="en-US" altLang="ja-JP" sz="2400" dirty="0" smtClean="0"/>
              <a:t>*ins</a:t>
            </a:r>
            <a:r>
              <a:rPr lang="ja-JP" altLang="en-US" sz="2400" dirty="0" smtClean="0"/>
              <a:t>」も「</a:t>
            </a:r>
            <a:r>
              <a:rPr lang="en-US" altLang="ja-JP" sz="2400" dirty="0" smtClean="0"/>
              <a:t>ins++</a:t>
            </a:r>
            <a:r>
              <a:rPr lang="ja-JP" altLang="en-US" sz="2400" dirty="0" smtClean="0"/>
              <a:t>」も何も処理を行わず自分自身を返すため、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コンパイル後は全く同じコードが生成されることになる。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それでも、このように書く理由がある。</a:t>
            </a:r>
            <a:endParaRPr lang="en-US" altLang="ja-JP" sz="2400" dirty="0" smtClean="0"/>
          </a:p>
          <a:p>
            <a:pPr>
              <a:buNone/>
            </a:pPr>
            <a:endParaRPr kumimoji="1"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642910" y="1643050"/>
            <a:ext cx="54292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ja-JP" sz="2000" dirty="0" smtClean="0"/>
              <a:t>vector&lt;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&gt; v;</a:t>
            </a:r>
          </a:p>
          <a:p>
            <a:pPr>
              <a:buNone/>
            </a:pPr>
            <a:r>
              <a:rPr lang="en-US" altLang="ja-JP" sz="2000" dirty="0" err="1" smtClean="0"/>
              <a:t>back_insert_iterator</a:t>
            </a:r>
            <a:r>
              <a:rPr lang="en-US" altLang="ja-JP" sz="2000" dirty="0" smtClean="0"/>
              <a:t>&lt;vector&lt;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&gt; &gt; ins(v);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for(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 = 0; I &lt; 10;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++){</a:t>
            </a:r>
          </a:p>
          <a:p>
            <a:pPr>
              <a:buNone/>
            </a:pPr>
            <a:r>
              <a:rPr lang="en-US" altLang="ja-JP" sz="2000" dirty="0" smtClean="0"/>
              <a:t>  // </a:t>
            </a:r>
            <a:r>
              <a:rPr lang="en-US" altLang="ja-JP" sz="2000" dirty="0" err="1" smtClean="0"/>
              <a:t>v.push_back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); </a:t>
            </a:r>
            <a:r>
              <a:rPr lang="ja-JP" altLang="en-US" sz="2000" dirty="0" smtClean="0"/>
              <a:t>と同じ意味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  *ins++ =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;</a:t>
            </a:r>
          </a:p>
          <a:p>
            <a:pPr>
              <a:buNone/>
            </a:pPr>
            <a:r>
              <a:rPr lang="en-US" altLang="ja-JP" sz="20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アジェンダ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テンプレート</a:t>
            </a:r>
            <a:r>
              <a:rPr kumimoji="1" lang="ja-JP" altLang="en-US" dirty="0" smtClean="0"/>
              <a:t>の解説</a:t>
            </a:r>
            <a:endParaRPr kumimoji="1" lang="en-US" altLang="ja-JP" dirty="0" smtClean="0"/>
          </a:p>
          <a:p>
            <a:r>
              <a:rPr lang="ja-JP" altLang="en-US" dirty="0" smtClean="0"/>
              <a:t>コンテナ</a:t>
            </a:r>
            <a:endParaRPr lang="en-US" altLang="ja-JP" dirty="0" smtClean="0"/>
          </a:p>
          <a:p>
            <a:r>
              <a:rPr lang="ja-JP" altLang="en-US" dirty="0" smtClean="0"/>
              <a:t>イテレータ</a:t>
            </a:r>
            <a:endParaRPr lang="en-US" altLang="ja-JP" dirty="0" smtClean="0"/>
          </a:p>
          <a:p>
            <a:r>
              <a:rPr lang="ja-JP" altLang="en-US" dirty="0" smtClean="0"/>
              <a:t>アルゴリズム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インサートイテレータを使う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sz="2000" dirty="0" smtClean="0"/>
              <a:t>コピー関数をテンプレートで作成</a:t>
            </a:r>
            <a:endParaRPr kumimoji="1" lang="en-US" altLang="ja-JP" sz="2000" dirty="0" smtClean="0"/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kumimoji="1" lang="en-US" altLang="ja-JP" sz="1800" dirty="0" smtClean="0"/>
              <a:t>template&lt;</a:t>
            </a:r>
            <a:r>
              <a:rPr kumimoji="1" lang="en-US" altLang="ja-JP" sz="1800" dirty="0" err="1" smtClean="0"/>
              <a:t>typename</a:t>
            </a:r>
            <a:r>
              <a:rPr kumimoji="1" lang="en-US" altLang="ja-JP" sz="1800" dirty="0" smtClean="0"/>
              <a:t> A, </a:t>
            </a:r>
            <a:r>
              <a:rPr lang="en-US" altLang="ja-JP" sz="1800" dirty="0" err="1" smtClean="0"/>
              <a:t>typename</a:t>
            </a:r>
            <a:r>
              <a:rPr lang="en-US" altLang="ja-JP" sz="1800" dirty="0" smtClean="0"/>
              <a:t> </a:t>
            </a:r>
            <a:r>
              <a:rPr kumimoji="1" lang="en-US" altLang="ja-JP" sz="1800" dirty="0" smtClean="0"/>
              <a:t>B&gt;</a:t>
            </a:r>
          </a:p>
          <a:p>
            <a:pPr>
              <a:buNone/>
            </a:pPr>
            <a:r>
              <a:rPr lang="en-US" altLang="ja-JP" sz="1800" dirty="0" smtClean="0"/>
              <a:t>void copy(A first, A last, B ins){</a:t>
            </a:r>
          </a:p>
          <a:p>
            <a:pPr>
              <a:buNone/>
            </a:pPr>
            <a:r>
              <a:rPr kumimoji="1" lang="en-US" altLang="ja-JP" sz="1800" dirty="0" smtClean="0"/>
              <a:t>  for(A it = first; it != last; it++){</a:t>
            </a:r>
          </a:p>
          <a:p>
            <a:pPr>
              <a:buNone/>
            </a:pPr>
            <a:r>
              <a:rPr lang="en-US" altLang="ja-JP" sz="1800" dirty="0" smtClean="0"/>
              <a:t>    *ins++ = *it;</a:t>
            </a:r>
          </a:p>
          <a:p>
            <a:pPr>
              <a:buNone/>
            </a:pPr>
            <a:r>
              <a:rPr kumimoji="1" lang="en-US" altLang="ja-JP" sz="1800" dirty="0" smtClean="0"/>
              <a:t>  }</a:t>
            </a:r>
          </a:p>
          <a:p>
            <a:pPr>
              <a:buNone/>
            </a:pPr>
            <a:r>
              <a:rPr lang="en-US" altLang="ja-JP" sz="1800" dirty="0" smtClean="0"/>
              <a:t>}</a:t>
            </a:r>
          </a:p>
          <a:p>
            <a:pPr>
              <a:buNone/>
            </a:pPr>
            <a:endParaRPr kumimoji="1" lang="en-US" altLang="ja-JP" sz="2000" dirty="0" smtClean="0"/>
          </a:p>
          <a:p>
            <a:pPr>
              <a:buNone/>
            </a:pPr>
            <a:r>
              <a:rPr lang="ja-JP" altLang="en-US" sz="1800" dirty="0" smtClean="0"/>
              <a:t>配列を渡す場合は</a:t>
            </a:r>
            <a:r>
              <a:rPr kumimoji="1" lang="ja-JP" altLang="en-US" sz="1800" dirty="0" smtClean="0"/>
              <a:t>先頭と末尾を渡し、</a:t>
            </a:r>
            <a:endParaRPr kumimoji="1" lang="en-US" altLang="ja-JP" sz="1800" dirty="0" smtClean="0"/>
          </a:p>
          <a:p>
            <a:pPr>
              <a:buNone/>
            </a:pPr>
            <a:r>
              <a:rPr kumimoji="1" lang="ja-JP" altLang="en-US" sz="1800" dirty="0" smtClean="0"/>
              <a:t>受け取る時はインサートイテレータを</a:t>
            </a:r>
            <a:endParaRPr kumimoji="1" lang="en-US" altLang="ja-JP" sz="1800" dirty="0" smtClean="0"/>
          </a:p>
          <a:p>
            <a:pPr>
              <a:buNone/>
            </a:pPr>
            <a:r>
              <a:rPr lang="ja-JP" altLang="en-US" sz="1800" dirty="0" smtClean="0"/>
              <a:t>考慮した構文である。</a:t>
            </a:r>
            <a:endParaRPr kumimoji="1" lang="en-US" altLang="ja-JP" sz="1800" dirty="0" smtClean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ja-JP" altLang="en-US" sz="2000" dirty="0" smtClean="0"/>
              <a:t>使い方例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1600" dirty="0" err="1" smtClean="0"/>
              <a:t>int</a:t>
            </a:r>
            <a:r>
              <a:rPr lang="en-US" altLang="ja-JP" sz="1600" dirty="0" smtClean="0"/>
              <a:t> a[5], b[5];</a:t>
            </a:r>
          </a:p>
          <a:p>
            <a:pPr>
              <a:buNone/>
            </a:pPr>
            <a:r>
              <a:rPr kumimoji="1" lang="en-US" altLang="ja-JP" sz="1600" dirty="0" smtClean="0"/>
              <a:t>copy(a, a + 5, b);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>
                <a:solidFill>
                  <a:srgbClr val="FF0000"/>
                </a:solidFill>
              </a:rPr>
              <a:t>// for(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int</a:t>
            </a:r>
            <a:r>
              <a:rPr lang="en-US" altLang="ja-JP" sz="1600" dirty="0" smtClean="0">
                <a:solidFill>
                  <a:srgbClr val="FF0000"/>
                </a:solidFill>
              </a:rPr>
              <a:t> *it = a; it != a + 5; it++){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FF0000"/>
                </a:solidFill>
              </a:rPr>
              <a:t>//  *b++ = *it;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FF0000"/>
                </a:solidFill>
              </a:rPr>
              <a:t>// }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vector&lt;</a:t>
            </a:r>
            <a:r>
              <a:rPr lang="en-US" altLang="ja-JP" sz="1600" dirty="0" err="1" smtClean="0"/>
              <a:t>int</a:t>
            </a:r>
            <a:r>
              <a:rPr lang="en-US" altLang="ja-JP" sz="1600" dirty="0" smtClean="0"/>
              <a:t>&gt; v;</a:t>
            </a:r>
          </a:p>
          <a:p>
            <a:pPr>
              <a:buNone/>
            </a:pPr>
            <a:r>
              <a:rPr lang="en-US" altLang="ja-JP" sz="1600" dirty="0" err="1" smtClean="0"/>
              <a:t>back_insert_iterator</a:t>
            </a:r>
            <a:r>
              <a:rPr lang="en-US" altLang="ja-JP" sz="1600" dirty="0" smtClean="0"/>
              <a:t> bi(v);</a:t>
            </a:r>
          </a:p>
          <a:p>
            <a:pPr>
              <a:buNone/>
            </a:pPr>
            <a:r>
              <a:rPr lang="en-US" altLang="ja-JP" sz="1600" dirty="0" smtClean="0"/>
              <a:t>copy(a, a + 5, bi);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>
                <a:solidFill>
                  <a:srgbClr val="FF0000"/>
                </a:solidFill>
              </a:rPr>
              <a:t>// for(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int</a:t>
            </a:r>
            <a:r>
              <a:rPr lang="en-US" altLang="ja-JP" sz="1600" dirty="0" smtClean="0">
                <a:solidFill>
                  <a:srgbClr val="FF0000"/>
                </a:solidFill>
              </a:rPr>
              <a:t> *it = a; it != a + 5; it++){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FF0000"/>
                </a:solidFill>
              </a:rPr>
              <a:t>//   *bi++ = *it;</a:t>
            </a:r>
          </a:p>
          <a:p>
            <a:pPr>
              <a:buNone/>
            </a:pPr>
            <a:r>
              <a:rPr lang="en-US" altLang="ja-JP" sz="1600" dirty="0" smtClean="0">
                <a:solidFill>
                  <a:srgbClr val="FF0000"/>
                </a:solidFill>
              </a:rPr>
              <a:t>//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アルゴリズム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テンプレートを使ったライブラリ集</a:t>
            </a:r>
            <a:endParaRPr kumimoji="1" lang="en-US" altLang="ja-JP" dirty="0" smtClean="0"/>
          </a:p>
          <a:p>
            <a:r>
              <a:rPr lang="ja-JP" altLang="en-US" dirty="0" smtClean="0"/>
              <a:t>今回作った</a:t>
            </a:r>
            <a:r>
              <a:rPr lang="en-US" altLang="ja-JP" dirty="0" err="1" smtClean="0"/>
              <a:t>max,copy</a:t>
            </a:r>
            <a:r>
              <a:rPr lang="ja-JP" altLang="en-US" dirty="0" err="1" smtClean="0"/>
              <a:t>も収</a:t>
            </a:r>
            <a:r>
              <a:rPr lang="ja-JP" altLang="en-US" dirty="0" smtClean="0"/>
              <a:t>録されている</a:t>
            </a:r>
            <a:endParaRPr lang="en-US" altLang="ja-JP" dirty="0" smtClean="0"/>
          </a:p>
          <a:p>
            <a:r>
              <a:rPr kumimoji="1" lang="ja-JP" altLang="en-US" dirty="0" smtClean="0"/>
              <a:t>シーケンスに対する操作を行う関数が多い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その際、イテレータを使って範囲を渡す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3286124"/>
            <a:ext cx="7858180" cy="258532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dirty="0" smtClean="0"/>
              <a:t>穴埋めコラム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アルゴリズムの中にはコールバック関数を伴うものもある。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通常は関数ポインタを渡すが、関数の呼び出し風に記述できれば何でもよい。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簡単な処で</a:t>
            </a:r>
            <a:r>
              <a:rPr lang="en-US" altLang="ja-JP" dirty="0" smtClean="0"/>
              <a:t>#define</a:t>
            </a:r>
            <a:r>
              <a:rPr lang="ja-JP" altLang="en-US" dirty="0" smtClean="0"/>
              <a:t>のマクロが思いつくが、これは型を持たないので</a:t>
            </a:r>
            <a:r>
              <a:rPr lang="en-US" altLang="ja-JP" dirty="0" smtClean="0"/>
              <a:t>NG</a:t>
            </a:r>
            <a:r>
              <a:rPr lang="ja-JP" altLang="en-US" dirty="0" smtClean="0"/>
              <a:t>である。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そこで、クラスを作り、</a:t>
            </a:r>
            <a:r>
              <a:rPr lang="en-US" altLang="ja-JP" dirty="0" smtClean="0"/>
              <a:t>operator()</a:t>
            </a:r>
            <a:r>
              <a:rPr lang="ja-JP" altLang="en-US" dirty="0" smtClean="0"/>
              <a:t>をオーバーロードしたものを用意する。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これを関数オブジェクトと言い、インライン展開されるので高速に動作する。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現在は、かなり野暮ったい構文になるのでなかなか使いづらいが、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C++0x</a:t>
            </a:r>
            <a:r>
              <a:rPr lang="ja-JP" altLang="en-US" dirty="0" smtClean="0"/>
              <a:t>のラムダ式が加わると、直観的な記述が可能になる。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アルゴリズムの関数の抜粋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4820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71660"/>
                <a:gridCol w="625794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関数名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説明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find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[</a:t>
                      </a:r>
                      <a:r>
                        <a:rPr kumimoji="1" lang="en-US" altLang="ja-JP" dirty="0" err="1" smtClean="0"/>
                        <a:t>first,last</a:t>
                      </a:r>
                      <a:r>
                        <a:rPr kumimoji="1" lang="en-US" altLang="ja-JP" dirty="0" smtClean="0"/>
                        <a:t>)</a:t>
                      </a:r>
                      <a:r>
                        <a:rPr kumimoji="1" lang="ja-JP" altLang="en-US" dirty="0" smtClean="0"/>
                        <a:t>区域から</a:t>
                      </a:r>
                      <a:r>
                        <a:rPr kumimoji="1" lang="en-US" altLang="ja-JP" dirty="0" smtClean="0"/>
                        <a:t>value</a:t>
                      </a:r>
                      <a:r>
                        <a:rPr kumimoji="1" lang="ja-JP" altLang="en-US" dirty="0" smtClean="0"/>
                        <a:t>と同値のイテレータを返す。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count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[</a:t>
                      </a:r>
                      <a:r>
                        <a:rPr kumimoji="1" lang="en-US" altLang="ja-JP" dirty="0" err="1" smtClean="0"/>
                        <a:t>first,last</a:t>
                      </a:r>
                      <a:r>
                        <a:rPr kumimoji="1" lang="en-US" altLang="ja-JP" dirty="0" smtClean="0"/>
                        <a:t>)</a:t>
                      </a:r>
                      <a:r>
                        <a:rPr kumimoji="1" lang="ja-JP" altLang="en-US" dirty="0" smtClean="0"/>
                        <a:t>区域から</a:t>
                      </a:r>
                      <a:r>
                        <a:rPr kumimoji="1" lang="en-US" altLang="ja-JP" dirty="0" smtClean="0"/>
                        <a:t>value</a:t>
                      </a:r>
                      <a:r>
                        <a:rPr kumimoji="1" lang="ja-JP" altLang="en-US" dirty="0" smtClean="0"/>
                        <a:t>と同値の要素の数を数える。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copy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[</a:t>
                      </a:r>
                      <a:r>
                        <a:rPr kumimoji="1" lang="en-US" altLang="ja-JP" dirty="0" err="1" smtClean="0"/>
                        <a:t>first,last</a:t>
                      </a:r>
                      <a:r>
                        <a:rPr kumimoji="1" lang="en-US" altLang="ja-JP" dirty="0" smtClean="0"/>
                        <a:t>)</a:t>
                      </a:r>
                      <a:r>
                        <a:rPr kumimoji="1" lang="ja-JP" altLang="en-US" dirty="0" smtClean="0"/>
                        <a:t>区域を</a:t>
                      </a:r>
                      <a:r>
                        <a:rPr kumimoji="1" lang="en-US" altLang="ja-JP" dirty="0" err="1" smtClean="0"/>
                        <a:t>insert_iterator</a:t>
                      </a:r>
                      <a:r>
                        <a:rPr kumimoji="1" lang="ja-JP" altLang="en-US" dirty="0" smtClean="0"/>
                        <a:t>にコピーする。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fill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[first,</a:t>
                      </a:r>
                      <a:r>
                        <a:rPr kumimoji="1" lang="en-US" altLang="ja-JP" baseline="0" dirty="0" smtClean="0"/>
                        <a:t> last</a:t>
                      </a:r>
                      <a:r>
                        <a:rPr kumimoji="1" lang="en-US" altLang="ja-JP" dirty="0" smtClean="0"/>
                        <a:t>)</a:t>
                      </a:r>
                      <a:r>
                        <a:rPr kumimoji="1" lang="ja-JP" altLang="en-US" dirty="0" smtClean="0"/>
                        <a:t>区域に</a:t>
                      </a:r>
                      <a:r>
                        <a:rPr kumimoji="1" lang="en-US" altLang="ja-JP" dirty="0" smtClean="0"/>
                        <a:t>value</a:t>
                      </a:r>
                      <a:r>
                        <a:rPr kumimoji="1" lang="ja-JP" altLang="en-US" dirty="0" smtClean="0"/>
                        <a:t>を代入する。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reverse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[first,</a:t>
                      </a:r>
                      <a:r>
                        <a:rPr kumimoji="1" lang="en-US" altLang="ja-JP" baseline="0" dirty="0" smtClean="0"/>
                        <a:t> last</a:t>
                      </a:r>
                      <a:r>
                        <a:rPr kumimoji="1" lang="en-US" altLang="ja-JP" dirty="0" smtClean="0"/>
                        <a:t>)</a:t>
                      </a:r>
                      <a:r>
                        <a:rPr kumimoji="1" lang="ja-JP" altLang="en-US" dirty="0" smtClean="0"/>
                        <a:t>区域の値を逆にする。</a:t>
                      </a:r>
                      <a:endParaRPr kumimoji="1" lang="en-US" altLang="ja-JP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random_shuffle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[first,</a:t>
                      </a:r>
                      <a:r>
                        <a:rPr kumimoji="1" lang="en-US" altLang="ja-JP" baseline="0" dirty="0" smtClean="0"/>
                        <a:t> last</a:t>
                      </a:r>
                      <a:r>
                        <a:rPr kumimoji="1" lang="en-US" altLang="ja-JP" dirty="0" smtClean="0"/>
                        <a:t>)</a:t>
                      </a:r>
                      <a:r>
                        <a:rPr kumimoji="1" lang="ja-JP" altLang="en-US" dirty="0" smtClean="0"/>
                        <a:t>区域をランダムに入れ替える。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sort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[first,</a:t>
                      </a:r>
                      <a:r>
                        <a:rPr kumimoji="1" lang="en-US" altLang="ja-JP" baseline="0" dirty="0" smtClean="0"/>
                        <a:t> last</a:t>
                      </a:r>
                      <a:r>
                        <a:rPr kumimoji="1" lang="en-US" altLang="ja-JP" dirty="0" smtClean="0"/>
                        <a:t>)</a:t>
                      </a:r>
                      <a:r>
                        <a:rPr kumimoji="1" lang="ja-JP" altLang="en-US" dirty="0" smtClean="0"/>
                        <a:t>区域をソートする。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lower_bound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[first,</a:t>
                      </a:r>
                      <a:r>
                        <a:rPr kumimoji="1" lang="en-US" altLang="ja-JP" baseline="0" dirty="0" smtClean="0"/>
                        <a:t> last</a:t>
                      </a:r>
                      <a:r>
                        <a:rPr kumimoji="1" lang="en-US" altLang="ja-JP" dirty="0" smtClean="0"/>
                        <a:t>)</a:t>
                      </a:r>
                      <a:r>
                        <a:rPr kumimoji="1" lang="ja-JP" altLang="en-US" dirty="0" smtClean="0"/>
                        <a:t>区域から</a:t>
                      </a:r>
                      <a:r>
                        <a:rPr kumimoji="1" lang="en-US" altLang="ja-JP" dirty="0" smtClean="0"/>
                        <a:t>value</a:t>
                      </a:r>
                      <a:r>
                        <a:rPr kumimoji="1" lang="ja-JP" altLang="en-US" dirty="0" smtClean="0"/>
                        <a:t>と同値かそれ未満のイテレータを返す。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binary_search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[first,</a:t>
                      </a:r>
                      <a:r>
                        <a:rPr kumimoji="1" lang="en-US" altLang="ja-JP" baseline="0" dirty="0" smtClean="0"/>
                        <a:t> last</a:t>
                      </a:r>
                      <a:r>
                        <a:rPr kumimoji="1" lang="en-US" altLang="ja-JP" dirty="0" smtClean="0"/>
                        <a:t>)</a:t>
                      </a:r>
                      <a:r>
                        <a:rPr kumimoji="1" lang="ja-JP" altLang="en-US" dirty="0" smtClean="0"/>
                        <a:t>区域からバイナリサーチを行い、要素があるか返す。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 smtClean="0"/>
                        <a:t>next_permutation</a:t>
                      </a:r>
                      <a:endParaRPr 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[first,</a:t>
                      </a:r>
                      <a:r>
                        <a:rPr kumimoji="1" lang="en-US" altLang="ja-JP" baseline="0" dirty="0" smtClean="0"/>
                        <a:t> last</a:t>
                      </a:r>
                      <a:r>
                        <a:rPr kumimoji="1" lang="en-US" altLang="ja-JP" dirty="0" smtClean="0"/>
                        <a:t>)</a:t>
                      </a:r>
                      <a:r>
                        <a:rPr kumimoji="1" lang="ja-JP" altLang="en-US" dirty="0" smtClean="0"/>
                        <a:t>区域を次の順列にする。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swap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と</a:t>
                      </a:r>
                      <a:r>
                        <a:rPr kumimoji="1" lang="en-US" altLang="ja-JP" dirty="0" smtClean="0"/>
                        <a:t>B</a:t>
                      </a:r>
                      <a:r>
                        <a:rPr kumimoji="1" lang="ja-JP" altLang="en-US" dirty="0" smtClean="0"/>
                        <a:t>を入れ替える。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max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と</a:t>
                      </a:r>
                      <a:r>
                        <a:rPr kumimoji="1" lang="en-US" altLang="ja-JP" dirty="0" smtClean="0"/>
                        <a:t>B</a:t>
                      </a:r>
                      <a:r>
                        <a:rPr kumimoji="1" lang="ja-JP" altLang="en-US" dirty="0" smtClean="0"/>
                        <a:t>の大きい方を返す。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最後に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STL</a:t>
            </a:r>
            <a:r>
              <a:rPr lang="ja-JP" altLang="en-US" dirty="0" smtClean="0"/>
              <a:t>はあらゆるものを抽象化しようとしている</a:t>
            </a:r>
            <a:endParaRPr lang="en-US" altLang="ja-JP" dirty="0" smtClean="0"/>
          </a:p>
          <a:p>
            <a:r>
              <a:rPr lang="ja-JP" altLang="en-US" dirty="0" smtClean="0"/>
              <a:t>紹介しきれなかった機能で便利なもの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map</a:t>
            </a:r>
          </a:p>
          <a:p>
            <a:pPr lvl="1"/>
            <a:r>
              <a:rPr kumimoji="1" lang="ja-JP" altLang="en-US" dirty="0" smtClean="0"/>
              <a:t>ストリーム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string</a:t>
            </a:r>
            <a:endParaRPr kumimoji="1" lang="en-US" altLang="ja-JP" dirty="0" smtClean="0"/>
          </a:p>
          <a:p>
            <a:r>
              <a:rPr kumimoji="1" lang="ja-JP" altLang="en-US" dirty="0" smtClean="0"/>
              <a:t>でもまだまだあると便利なものは多い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Boost</a:t>
            </a:r>
            <a:r>
              <a:rPr kumimoji="1" lang="ja-JP" altLang="en-US" dirty="0" smtClean="0"/>
              <a:t>に続く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テンプレートとは</a:t>
            </a:r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90537"/>
          </a:xfrm>
        </p:spPr>
        <p:txBody>
          <a:bodyPr/>
          <a:lstStyle/>
          <a:p>
            <a:r>
              <a:rPr kumimoji="1" lang="ja-JP" altLang="en-US" dirty="0" smtClean="0"/>
              <a:t>型を外部から変更可能にした構文</a:t>
            </a:r>
            <a:endParaRPr kumimoji="1" lang="en-US" altLang="ja-JP" dirty="0" smtClean="0"/>
          </a:p>
          <a:p>
            <a:pPr>
              <a:buNone/>
            </a:pPr>
            <a:r>
              <a:rPr kumimoji="1" lang="en-US" altLang="ja-JP" sz="2000" dirty="0" smtClean="0"/>
              <a:t>  </a:t>
            </a:r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1928802"/>
            <a:ext cx="3786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通常の構文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max(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a,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b){</a:t>
            </a:r>
          </a:p>
          <a:p>
            <a:r>
              <a:rPr kumimoji="1" lang="en-US" altLang="ja-JP" sz="2400" dirty="0" smtClean="0"/>
              <a:t>  return a &gt; b ? </a:t>
            </a:r>
            <a:r>
              <a:rPr lang="en-US" altLang="ja-JP" sz="2400" dirty="0" smtClean="0"/>
              <a:t>a : b;</a:t>
            </a:r>
          </a:p>
          <a:p>
            <a:r>
              <a:rPr kumimoji="1" lang="en-US" altLang="ja-JP" sz="2400" dirty="0" smtClean="0"/>
              <a:t>}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0562" y="1928802"/>
            <a:ext cx="4143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テンプレートを使った構文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en-US" altLang="ja-JP" sz="2400" dirty="0" smtClean="0"/>
              <a:t>template &lt;</a:t>
            </a:r>
            <a:r>
              <a:rPr lang="en-US" altLang="ja-JP" sz="2400" dirty="0" err="1" smtClean="0"/>
              <a:t>typename</a:t>
            </a:r>
            <a:r>
              <a:rPr lang="en-US" altLang="ja-JP" sz="2400" dirty="0" smtClean="0"/>
              <a:t> T&gt;</a:t>
            </a:r>
          </a:p>
          <a:p>
            <a:r>
              <a:rPr lang="en-US" altLang="ja-JP" sz="2400" dirty="0" smtClean="0"/>
              <a:t>T max(T a, T b){</a:t>
            </a:r>
          </a:p>
          <a:p>
            <a:r>
              <a:rPr kumimoji="1" lang="en-US" altLang="ja-JP" sz="2400" dirty="0" smtClean="0"/>
              <a:t>  return a &gt; b ? a : b;</a:t>
            </a:r>
          </a:p>
          <a:p>
            <a:r>
              <a:rPr lang="en-US" altLang="ja-JP" sz="2400" dirty="0" smtClean="0"/>
              <a:t>}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1472" y="4286256"/>
            <a:ext cx="7858180" cy="147732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dirty="0" smtClean="0"/>
              <a:t>穴埋めコラム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テンプレート内で、</a:t>
            </a:r>
            <a:r>
              <a:rPr lang="en-US" altLang="ja-JP" dirty="0" smtClean="0"/>
              <a:t>T::A</a:t>
            </a:r>
            <a:r>
              <a:rPr lang="ja-JP" altLang="en-US" dirty="0" smtClean="0"/>
              <a:t>と書いた場合</a:t>
            </a:r>
            <a:r>
              <a:rPr lang="en-US" altLang="ja-JP" dirty="0" smtClean="0"/>
              <a:t>T::A</a:t>
            </a:r>
            <a:r>
              <a:rPr lang="ja-JP" altLang="en-US" dirty="0" smtClean="0"/>
              <a:t>は変数とみなされる。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これが</a:t>
            </a:r>
            <a:r>
              <a:rPr lang="en-US" altLang="ja-JP" dirty="0" err="1" smtClean="0"/>
              <a:t>typedef</a:t>
            </a:r>
            <a:r>
              <a:rPr lang="ja-JP" altLang="en-US" dirty="0" smtClean="0"/>
              <a:t>とか、内部に定義した</a:t>
            </a:r>
            <a:r>
              <a:rPr lang="en-US" altLang="ja-JP" dirty="0" err="1" smtClean="0"/>
              <a:t>struct</a:t>
            </a:r>
            <a:r>
              <a:rPr lang="ja-JP" altLang="en-US" dirty="0" smtClean="0"/>
              <a:t>とかだとコンパイルエラーが出る。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それを埋めるのが、</a:t>
            </a:r>
            <a:r>
              <a:rPr lang="en-US" altLang="ja-JP" dirty="0" err="1" smtClean="0"/>
              <a:t>typename</a:t>
            </a:r>
            <a:r>
              <a:rPr lang="ja-JP" altLang="en-US" dirty="0" smtClean="0"/>
              <a:t>というキーワード。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err="1" smtClean="0"/>
              <a:t>typename</a:t>
            </a:r>
            <a:r>
              <a:rPr lang="en-US" altLang="ja-JP" dirty="0" smtClean="0"/>
              <a:t> T::A  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; </a:t>
            </a:r>
            <a:r>
              <a:rPr lang="ja-JP" altLang="en-US" dirty="0" smtClean="0"/>
              <a:t>と書けば型と見てくれるようになる。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define</a:t>
            </a:r>
            <a:r>
              <a:rPr lang="ja-JP" altLang="en-US" dirty="0" smtClean="0"/>
              <a:t>と</a:t>
            </a:r>
            <a:r>
              <a:rPr lang="en-US" altLang="ja-JP" dirty="0" smtClean="0"/>
              <a:t>template</a:t>
            </a:r>
            <a:r>
              <a:rPr lang="ja-JP" altLang="en-US" dirty="0" smtClean="0"/>
              <a:t>の比較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ja-JP" dirty="0" smtClean="0"/>
              <a:t>#define</a:t>
            </a:r>
            <a:r>
              <a:rPr lang="ja-JP" altLang="en-US" dirty="0" smtClean="0"/>
              <a:t>の構文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11579"/>
          </a:xfrm>
          <a:ln>
            <a:solidFill>
              <a:srgbClr val="000000"/>
            </a:solidFill>
          </a:ln>
        </p:spPr>
        <p:txBody>
          <a:bodyPr/>
          <a:lstStyle/>
          <a:p>
            <a:pPr>
              <a:buNone/>
            </a:pPr>
            <a:r>
              <a:rPr lang="en-US" altLang="ja-JP" dirty="0" smtClean="0"/>
              <a:t>#define max(a, b) </a:t>
            </a:r>
            <a:r>
              <a:rPr lang="ja-JP" altLang="en-US" dirty="0" smtClean="0"/>
              <a:t> </a:t>
            </a:r>
            <a:r>
              <a:rPr lang="en-US" altLang="ja-JP" dirty="0" smtClean="0"/>
              <a:t>\</a:t>
            </a:r>
          </a:p>
          <a:p>
            <a:pPr>
              <a:buNone/>
            </a:pPr>
            <a:r>
              <a:rPr lang="en-US" altLang="ja-JP" dirty="0" smtClean="0"/>
              <a:t>  ((a)&gt;(b) ? (a) : (b))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void </a:t>
            </a:r>
            <a:r>
              <a:rPr lang="en-US" altLang="ja-JP" dirty="0" err="1" smtClean="0"/>
              <a:t>hoo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a,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b){</a:t>
            </a:r>
          </a:p>
          <a:p>
            <a:pPr>
              <a:buNone/>
            </a:pPr>
            <a:r>
              <a:rPr lang="en-US" altLang="ja-JP" dirty="0" smtClean="0"/>
              <a:t> 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c = max(a, b);</a:t>
            </a:r>
          </a:p>
          <a:p>
            <a:pPr>
              <a:buNone/>
            </a:pPr>
            <a:r>
              <a:rPr lang="en-US" altLang="ja-JP" dirty="0" smtClean="0"/>
              <a:t>}</a:t>
            </a:r>
            <a:endParaRPr lang="ja-JP" altLang="en-US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ja-JP" dirty="0" smtClean="0"/>
              <a:t>t</a:t>
            </a:r>
            <a:r>
              <a:rPr kumimoji="1" lang="en-US" altLang="ja-JP" dirty="0" smtClean="0"/>
              <a:t>emplate </a:t>
            </a:r>
            <a:r>
              <a:rPr kumimoji="1" lang="ja-JP" altLang="en-US" dirty="0" smtClean="0"/>
              <a:t>の構文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11579"/>
          </a:xfrm>
          <a:ln>
            <a:solidFill>
              <a:srgbClr val="000000"/>
            </a:solidFill>
          </a:ln>
        </p:spPr>
        <p:txBody>
          <a:bodyPr/>
          <a:lstStyle/>
          <a:p>
            <a:pPr>
              <a:buNone/>
            </a:pPr>
            <a:r>
              <a:rPr lang="en-US" altLang="ja-JP" dirty="0" smtClean="0"/>
              <a:t>template &lt;</a:t>
            </a:r>
            <a:r>
              <a:rPr lang="en-US" altLang="ja-JP" dirty="0" err="1" smtClean="0"/>
              <a:t>typename</a:t>
            </a:r>
            <a:r>
              <a:rPr lang="en-US" altLang="ja-JP" dirty="0" smtClean="0"/>
              <a:t> T&gt;</a:t>
            </a:r>
          </a:p>
          <a:p>
            <a:pPr>
              <a:buNone/>
            </a:pPr>
            <a:r>
              <a:rPr lang="en-US" altLang="ja-JP" dirty="0" smtClean="0"/>
              <a:t>T max(T a, T b){</a:t>
            </a:r>
          </a:p>
          <a:p>
            <a:pPr>
              <a:buNone/>
            </a:pPr>
            <a:r>
              <a:rPr lang="en-US" altLang="ja-JP" dirty="0" smtClean="0"/>
              <a:t>  return a &gt; b ? a : b;</a:t>
            </a:r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void </a:t>
            </a:r>
            <a:r>
              <a:rPr lang="en-US" altLang="ja-JP" dirty="0" err="1" smtClean="0"/>
              <a:t>hoo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a,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b){</a:t>
            </a:r>
          </a:p>
          <a:p>
            <a:pPr>
              <a:buNone/>
            </a:pPr>
            <a:r>
              <a:rPr lang="en-US" altLang="ja-JP" dirty="0" smtClean="0"/>
              <a:t> 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c = max(a, b);</a:t>
            </a:r>
          </a:p>
          <a:p>
            <a:pPr>
              <a:buNone/>
            </a:pPr>
            <a:r>
              <a:rPr lang="en-US" altLang="ja-JP" dirty="0" smtClean="0"/>
              <a:t>}</a:t>
            </a:r>
            <a:endParaRPr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</a:t>
            </a:r>
            <a:r>
              <a:rPr kumimoji="1" lang="en-US" altLang="ja-JP" dirty="0" smtClean="0"/>
              <a:t>efine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template</a:t>
            </a:r>
            <a:r>
              <a:rPr kumimoji="1" lang="ja-JP" altLang="en-US" dirty="0" smtClean="0"/>
              <a:t>の比較 展開後</a:t>
            </a:r>
            <a:r>
              <a:rPr kumimoji="1" lang="ja-JP" altLang="en-US" dirty="0" smtClean="0"/>
              <a:t>のイメージ</a:t>
            </a:r>
            <a:endParaRPr kumimoji="1" lang="ja-JP" altLang="en-US" dirty="0" smtClean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kumimoji="1" lang="en-US" altLang="ja-JP" dirty="0" smtClean="0"/>
              <a:t>#define</a:t>
            </a:r>
            <a:r>
              <a:rPr kumimoji="1" lang="ja-JP" altLang="en-US" dirty="0" smtClean="0"/>
              <a:t>の展開後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68703"/>
          </a:xfrm>
          <a:ln>
            <a:solidFill>
              <a:srgbClr val="000000"/>
            </a:solidFill>
          </a:ln>
        </p:spPr>
        <p:txBody>
          <a:bodyPr/>
          <a:lstStyle/>
          <a:p>
            <a:pPr>
              <a:buNone/>
            </a:pPr>
            <a:r>
              <a:rPr lang="en-US" altLang="ja-JP" dirty="0" smtClean="0"/>
              <a:t>void </a:t>
            </a:r>
            <a:r>
              <a:rPr lang="en-US" altLang="ja-JP" dirty="0" err="1" smtClean="0"/>
              <a:t>foo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a,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b){</a:t>
            </a:r>
          </a:p>
          <a:p>
            <a:pPr>
              <a:buNone/>
            </a:pPr>
            <a:r>
              <a:rPr kumimoji="1" lang="en-US" altLang="ja-JP" dirty="0" smtClean="0"/>
              <a:t>  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c = a &gt; b ? a : b;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}</a:t>
            </a:r>
            <a:endParaRPr kumimoji="1" lang="ja-JP" altLang="en-US" dirty="0"/>
          </a:p>
        </p:txBody>
      </p:sp>
      <p:sp>
        <p:nvSpPr>
          <p:cNvPr id="7" name="テキスト プレースホルダ 6"/>
          <p:cNvSpPr>
            <a:spLocks noGrp="1"/>
          </p:cNvSpPr>
          <p:nvPr>
            <p:ph type="body" sz="quarter" idx="3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ja-JP" dirty="0" smtClean="0"/>
              <a:t>t</a:t>
            </a:r>
            <a:r>
              <a:rPr kumimoji="1" lang="en-US" altLang="ja-JP" dirty="0" smtClean="0"/>
              <a:t>emplate</a:t>
            </a:r>
            <a:r>
              <a:rPr kumimoji="1" lang="ja-JP" altLang="en-US" dirty="0" smtClean="0"/>
              <a:t>の展開後</a:t>
            </a:r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68703"/>
          </a:xfrm>
          <a:ln>
            <a:solidFill>
              <a:srgbClr val="000000"/>
            </a:solidFill>
          </a:ln>
        </p:spPr>
        <p:txBody>
          <a:bodyPr/>
          <a:lstStyle/>
          <a:p>
            <a:pPr>
              <a:buNone/>
            </a:pP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max(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a, 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b){</a:t>
            </a:r>
          </a:p>
          <a:p>
            <a:pPr>
              <a:buNone/>
            </a:pPr>
            <a:r>
              <a:rPr lang="en-US" altLang="ja-JP" dirty="0" smtClean="0"/>
              <a:t>  return a &gt; b ? a : b;</a:t>
            </a:r>
          </a:p>
          <a:p>
            <a:pPr>
              <a:buNone/>
            </a:pPr>
            <a:r>
              <a:rPr kumimoji="1" lang="en-US" altLang="ja-JP" dirty="0" smtClean="0"/>
              <a:t>}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void </a:t>
            </a:r>
            <a:r>
              <a:rPr lang="en-US" altLang="ja-JP" dirty="0" err="1" smtClean="0"/>
              <a:t>foo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a,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b){</a:t>
            </a:r>
          </a:p>
          <a:p>
            <a:pPr>
              <a:buNone/>
            </a:pPr>
            <a:r>
              <a:rPr kumimoji="1" lang="en-US" altLang="ja-JP" dirty="0" smtClean="0"/>
              <a:t>  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c = max(a, b);</a:t>
            </a:r>
          </a:p>
          <a:p>
            <a:pPr>
              <a:buNone/>
            </a:pPr>
            <a:r>
              <a:rPr lang="en-US" altLang="ja-JP" dirty="0" smtClean="0"/>
              <a:t>}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テンプレートの欠点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テンプレート単体ではエラーが出ない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1800" dirty="0" smtClean="0"/>
              <a:t>実体を定義したとき内部の文法がチェックされる。</a:t>
            </a:r>
            <a:endParaRPr lang="en-US" altLang="ja-JP" sz="1800" dirty="0" smtClean="0"/>
          </a:p>
          <a:p>
            <a:r>
              <a:rPr kumimoji="1" lang="ja-JP" altLang="en-US" dirty="0" smtClean="0"/>
              <a:t>エラーがわかりにくい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1800" dirty="0" smtClean="0"/>
              <a:t>大量のエラーが発生する可能性がある。</a:t>
            </a: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en-US" altLang="ja-JP" sz="1800" dirty="0" smtClean="0"/>
              <a:t>C++0x</a:t>
            </a:r>
            <a:r>
              <a:rPr lang="ja-JP" altLang="en-US" sz="1800" dirty="0" smtClean="0"/>
              <a:t>の</a:t>
            </a:r>
            <a:r>
              <a:rPr lang="en-US" altLang="ja-JP" sz="1800" dirty="0" smtClean="0"/>
              <a:t>concept</a:t>
            </a:r>
            <a:r>
              <a:rPr lang="ja-JP" altLang="en-US" sz="1800" dirty="0" smtClean="0"/>
              <a:t>はこれを回避する目的がある。</a:t>
            </a:r>
            <a:endParaRPr kumimoji="1" lang="en-US" altLang="ja-JP" sz="1800" dirty="0" smtClean="0"/>
          </a:p>
          <a:p>
            <a:r>
              <a:rPr lang="ja-JP" altLang="en-US" dirty="0" smtClean="0"/>
              <a:t>サイズの肥大化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1800" dirty="0" smtClean="0"/>
              <a:t>使用した型毎にコードが生成される。</a:t>
            </a:r>
            <a:endParaRPr lang="en-US" altLang="ja-JP" sz="1800" dirty="0" smtClean="0"/>
          </a:p>
          <a:p>
            <a:r>
              <a:rPr lang="ja-JP" altLang="en-US" dirty="0" smtClean="0"/>
              <a:t>ロジックをヘッダファイルに書くことになる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1800" dirty="0" smtClean="0"/>
              <a:t>修正の度に関連するソースすべてにリコンパイルが必要になる。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テンプレートとは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dirty="0" smtClean="0"/>
              <a:t>どう使えばよいのか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define</a:t>
            </a:r>
            <a:r>
              <a:rPr lang="ja-JP" altLang="en-US" dirty="0" smtClean="0"/>
              <a:t>で実装していたマクロの代替</a:t>
            </a:r>
            <a:endParaRPr lang="en-US" altLang="ja-JP" dirty="0" smtClean="0"/>
          </a:p>
          <a:p>
            <a:r>
              <a:rPr lang="ja-JP" altLang="en-US" dirty="0" smtClean="0"/>
              <a:t>式を関数に変換</a:t>
            </a:r>
            <a:endParaRPr lang="en-US" altLang="ja-JP" dirty="0" smtClean="0"/>
          </a:p>
          <a:p>
            <a:r>
              <a:rPr lang="ja-JP" altLang="en-US" dirty="0" smtClean="0"/>
              <a:t>ビット幅や整数・実数を可変にした数値型</a:t>
            </a:r>
            <a:endParaRPr lang="en-US" altLang="ja-JP" dirty="0" smtClean="0"/>
          </a:p>
          <a:p>
            <a:r>
              <a:rPr lang="ja-JP" altLang="en-US" dirty="0" smtClean="0"/>
              <a:t>拡張版 </a:t>
            </a:r>
            <a:r>
              <a:rPr lang="en-US" altLang="ja-JP" dirty="0" smtClean="0"/>
              <a:t>void *</a:t>
            </a:r>
            <a:endParaRPr lang="en-US" altLang="ja-JP" sz="2400" dirty="0" smtClean="0"/>
          </a:p>
          <a:p>
            <a:r>
              <a:rPr lang="ja-JP" altLang="en-US" dirty="0" smtClean="0"/>
              <a:t>実質的兄弟クラスとしての利用</a:t>
            </a:r>
            <a:endParaRPr lang="en-US" altLang="ja-JP" dirty="0" smtClean="0"/>
          </a:p>
          <a:p>
            <a:r>
              <a:rPr lang="ja-JP" altLang="en-US" dirty="0" smtClean="0"/>
              <a:t>インライン展開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STL (</a:t>
            </a:r>
            <a:r>
              <a:rPr lang="en-US" b="1" dirty="0" smtClean="0"/>
              <a:t>Standard Template Library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テンプレートを使って構成されたライブラリ</a:t>
            </a:r>
            <a:endParaRPr lang="en-US" altLang="ja-JP" dirty="0" smtClean="0"/>
          </a:p>
          <a:p>
            <a:r>
              <a:rPr lang="ja-JP" altLang="en-US" dirty="0" smtClean="0"/>
              <a:t>現在の</a:t>
            </a:r>
            <a:r>
              <a:rPr lang="en-US" altLang="ja-JP" dirty="0" smtClean="0"/>
              <a:t>C++</a:t>
            </a:r>
            <a:r>
              <a:rPr lang="ja-JP" altLang="en-US" dirty="0" smtClean="0"/>
              <a:t>で標準ライブラリとして収録</a:t>
            </a:r>
            <a:endParaRPr lang="en-US" altLang="ja-JP" dirty="0" smtClean="0"/>
          </a:p>
          <a:p>
            <a:r>
              <a:rPr lang="en-US" altLang="ja-JP" dirty="0" smtClean="0"/>
              <a:t>std</a:t>
            </a:r>
            <a:r>
              <a:rPr lang="ja-JP" altLang="en-US" dirty="0" smtClean="0"/>
              <a:t>名前空間に属する</a:t>
            </a:r>
            <a:endParaRPr lang="en-US" altLang="ja-JP" dirty="0" smtClean="0"/>
          </a:p>
          <a:p>
            <a:r>
              <a:rPr kumimoji="1" lang="ja-JP" altLang="en-US" dirty="0" smtClean="0"/>
              <a:t>代表的なものとして以下のような要素がある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コンテナ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イテレータ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反復子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ja-JP" altLang="en-US" dirty="0" smtClean="0"/>
              <a:t>アルゴリズム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関数オブジェクト</a:t>
            </a:r>
            <a:r>
              <a:rPr lang="en-US" altLang="ja-JP" dirty="0" smtClean="0"/>
              <a:t>/</a:t>
            </a:r>
            <a:r>
              <a:rPr lang="ja-JP" altLang="en-US" dirty="0" smtClean="0"/>
              <a:t>関数アダプタ</a:t>
            </a:r>
            <a:endParaRPr lang="en-US" altLang="ja-JP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コンテナ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物を入れる箱</a:t>
            </a:r>
            <a:endParaRPr lang="en-US" altLang="ja-JP" dirty="0" smtClean="0"/>
          </a:p>
          <a:p>
            <a:r>
              <a:rPr kumimoji="1" lang="ja-JP" altLang="en-US" dirty="0" smtClean="0"/>
              <a:t>主に以下のものが提供される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可変長配列　</a:t>
            </a:r>
            <a:r>
              <a:rPr lang="en-US" altLang="ja-JP" dirty="0" smtClean="0"/>
              <a:t>(vector, </a:t>
            </a:r>
            <a:r>
              <a:rPr lang="en-US" altLang="ja-JP" dirty="0" err="1" smtClean="0"/>
              <a:t>deque</a:t>
            </a:r>
            <a:r>
              <a:rPr lang="en-US" altLang="ja-JP" dirty="0" smtClean="0"/>
              <a:t>, list)</a:t>
            </a:r>
          </a:p>
          <a:p>
            <a:pPr lvl="1"/>
            <a:r>
              <a:rPr kumimoji="1" lang="ja-JP" altLang="en-US" dirty="0" smtClean="0"/>
              <a:t>ソート済み連想配列 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set,map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ja-JP" altLang="en-US" dirty="0" smtClean="0"/>
              <a:t>ハッシュによる連想配列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hash_set</a:t>
            </a:r>
            <a:r>
              <a:rPr lang="en-US" altLang="ja-JP" dirty="0" smtClean="0"/>
              <a:t>/</a:t>
            </a:r>
            <a:r>
              <a:rPr lang="en-US" altLang="ja-JP" dirty="0" err="1" smtClean="0"/>
              <a:t>hash_map</a:t>
            </a:r>
            <a:r>
              <a:rPr lang="en-US" altLang="ja-JP" dirty="0" smtClean="0"/>
              <a:t>)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3929066"/>
            <a:ext cx="7858180" cy="20313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ja-JP" altLang="en-US" dirty="0" smtClean="0"/>
              <a:t>穴埋めコラム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ハッシュによると書いているが、別にハッシュを使って実装する必要はない。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これは、</a:t>
            </a:r>
            <a:r>
              <a:rPr lang="en-US" altLang="ja-JP" dirty="0" smtClean="0"/>
              <a:t>STL</a:t>
            </a:r>
            <a:r>
              <a:rPr lang="ja-JP" altLang="en-US" dirty="0" smtClean="0"/>
              <a:t>が「要件を満たせば実装方法はなんでもよい」という方針だから。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（要件を考えると、実質的にハッシュを用いる事になると思うが。）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上記の理由から、</a:t>
            </a:r>
            <a:r>
              <a:rPr lang="en-US" altLang="ja-JP" dirty="0" smtClean="0"/>
              <a:t>TR1</a:t>
            </a:r>
            <a:r>
              <a:rPr lang="ja-JP" altLang="en-US" dirty="0" smtClean="0"/>
              <a:t>からは</a:t>
            </a:r>
            <a:r>
              <a:rPr lang="en-US" altLang="ja-JP" dirty="0" err="1" smtClean="0"/>
              <a:t>unordered_set</a:t>
            </a:r>
            <a:r>
              <a:rPr lang="en-US" altLang="ja-JP" dirty="0" smtClean="0"/>
              <a:t>(map)</a:t>
            </a:r>
            <a:r>
              <a:rPr lang="ja-JP" altLang="en-US" dirty="0" smtClean="0"/>
              <a:t>という名前に変わっている。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文字通り、順番に並んでいないというところを強調している。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okohama-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Yokohama-1</Template>
  <TotalTime>3602</TotalTime>
  <Words>1683</Words>
  <Application>Microsoft Office PowerPoint</Application>
  <PresentationFormat>画面に合わせる (4:3)</PresentationFormat>
  <Paragraphs>355</Paragraphs>
  <Slides>23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Yokohama-1</vt:lpstr>
      <vt:lpstr>今、此処にあるC++</vt:lpstr>
      <vt:lpstr>アジェンダ</vt:lpstr>
      <vt:lpstr>テンプレートとは</vt:lpstr>
      <vt:lpstr>defineとtemplateの比較</vt:lpstr>
      <vt:lpstr>defineとtemplateの比較 展開後のイメージ</vt:lpstr>
      <vt:lpstr>テンプレートの欠点</vt:lpstr>
      <vt:lpstr>テンプレートとは</vt:lpstr>
      <vt:lpstr>STL (Standard Template Library)</vt:lpstr>
      <vt:lpstr>コンテナ</vt:lpstr>
      <vt:lpstr>可変長配列</vt:lpstr>
      <vt:lpstr>可変長配列の関数表</vt:lpstr>
      <vt:lpstr>vectorのサンプルプログラム</vt:lpstr>
      <vt:lpstr>イテレータ</vt:lpstr>
      <vt:lpstr>イテレータ</vt:lpstr>
      <vt:lpstr>イテレータと範囲</vt:lpstr>
      <vt:lpstr>なぜ終了点を含まないのか</vt:lpstr>
      <vt:lpstr>リバースイテレータ</vt:lpstr>
      <vt:lpstr>インサートイテレータ</vt:lpstr>
      <vt:lpstr>インサートイテレータ</vt:lpstr>
      <vt:lpstr>インサートイテレータを使う</vt:lpstr>
      <vt:lpstr>アルゴリズム</vt:lpstr>
      <vt:lpstr>アルゴリズムの関数の抜粋</vt:lpstr>
      <vt:lpstr>最後に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水科 小夜姫</dc:creator>
  <cp:lastModifiedBy>水科 小夜姫</cp:lastModifiedBy>
  <cp:revision>342</cp:revision>
  <dcterms:created xsi:type="dcterms:W3CDTF">2008-08-17T15:05:17Z</dcterms:created>
  <dcterms:modified xsi:type="dcterms:W3CDTF">2008-08-26T17:37:37Z</dcterms:modified>
</cp:coreProperties>
</file>