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735763" cy="9867900"/>
  <p:defaultTextStyle>
    <a:defPPr>
      <a:defRPr lang="en-GB"/>
    </a:defPPr>
    <a:lvl1pPr algn="l" defTabSz="449263" rtl="0" fontAlgn="base">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1pPr>
    <a:lvl2pPr marL="457200" algn="l" defTabSz="449263" rtl="0" fontAlgn="base">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2pPr>
    <a:lvl3pPr marL="914400" algn="l" defTabSz="449263" rtl="0" fontAlgn="base">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3pPr>
    <a:lvl4pPr marL="1371600" algn="l" defTabSz="449263" rtl="0" fontAlgn="base">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4pPr>
    <a:lvl5pPr marL="1828800" algn="l" defTabSz="449263" rtl="0" fontAlgn="base">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41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360">
            <a:noFill/>
            <a:miter lim="800000"/>
            <a:headEnd/>
            <a:tailEnd/>
          </a:ln>
          <a:effectLst/>
        </p:spPr>
        <p:txBody>
          <a:bodyPr wrap="none" anchor="ctr"/>
          <a:lstStyle/>
          <a:p>
            <a:endParaRPr lang="ja-JP" altLang="en-US"/>
          </a:p>
        </p:txBody>
      </p:sp>
      <p:sp>
        <p:nvSpPr>
          <p:cNvPr id="2050" name="AutoShape 2"/>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1" name="AutoShape 3"/>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2" name="Text Box 4"/>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endParaRPr lang="ja-JP" altLang="en-US"/>
          </a:p>
        </p:txBody>
      </p:sp>
      <p:sp>
        <p:nvSpPr>
          <p:cNvPr id="2053" name="Rectangle 5"/>
          <p:cNvSpPr>
            <a:spLocks noGrp="1" noChangeArrowheads="1"/>
          </p:cNvSpPr>
          <p:nvPr>
            <p:ph type="dt"/>
          </p:nvPr>
        </p:nvSpPr>
        <p:spPr bwMode="auto">
          <a:xfrm>
            <a:off x="3814763" y="0"/>
            <a:ext cx="2914650" cy="4889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endParaRPr lang="en-US"/>
          </a:p>
        </p:txBody>
      </p:sp>
      <p:sp>
        <p:nvSpPr>
          <p:cNvPr id="2054" name="Rectangle 6"/>
          <p:cNvSpPr>
            <a:spLocks noGrp="1" noChangeArrowheads="1"/>
          </p:cNvSpPr>
          <p:nvPr>
            <p:ph type="sldImg"/>
          </p:nvPr>
        </p:nvSpPr>
        <p:spPr bwMode="auto">
          <a:xfrm>
            <a:off x="901700" y="739775"/>
            <a:ext cx="4927600" cy="3695700"/>
          </a:xfrm>
          <a:prstGeom prst="rect">
            <a:avLst/>
          </a:prstGeom>
          <a:noFill/>
          <a:ln w="9525">
            <a:noFill/>
            <a:round/>
            <a:headEnd/>
            <a:tailEnd/>
          </a:ln>
          <a:effectLst/>
        </p:spPr>
      </p:sp>
      <p:sp>
        <p:nvSpPr>
          <p:cNvPr id="2055" name="Rectangle 7"/>
          <p:cNvSpPr>
            <a:spLocks noGrp="1" noChangeArrowheads="1"/>
          </p:cNvSpPr>
          <p:nvPr>
            <p:ph type="body"/>
          </p:nvPr>
        </p:nvSpPr>
        <p:spPr bwMode="auto">
          <a:xfrm>
            <a:off x="673100" y="4686300"/>
            <a:ext cx="5384800" cy="44354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ja-JP" altLang="ja-JP" smtClean="0"/>
          </a:p>
        </p:txBody>
      </p:sp>
      <p:sp>
        <p:nvSpPr>
          <p:cNvPr id="2056" name="Text Box 8"/>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endParaRPr lang="ja-JP" altLang="en-US"/>
          </a:p>
        </p:txBody>
      </p:sp>
      <p:sp>
        <p:nvSpPr>
          <p:cNvPr id="2057" name="Rectangle 9"/>
          <p:cNvSpPr>
            <a:spLocks noGrp="1" noChangeArrowheads="1"/>
          </p:cNvSpPr>
          <p:nvPr>
            <p:ph type="sldNum"/>
          </p:nvPr>
        </p:nvSpPr>
        <p:spPr bwMode="auto">
          <a:xfrm>
            <a:off x="3814763" y="9371013"/>
            <a:ext cx="2914650" cy="48895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C336119D-F921-4C55-B640-1162629F4EEC}" type="slidenum">
              <a:rPr lang="en-US"/>
              <a:pPr/>
              <a:t>&lt;#&gt;</a:t>
            </a:fld>
            <a:endParaRPr 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01354B3-690B-48B1-B7A0-678FB3AD8208}" type="slidenum">
              <a:rPr lang="en-US"/>
              <a:pPr/>
              <a:t>1</a:t>
            </a:fld>
            <a:endParaRPr lang="en-US"/>
          </a:p>
        </p:txBody>
      </p:sp>
      <p:sp>
        <p:nvSpPr>
          <p:cNvPr id="2355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355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7FD77B47-60E2-4993-A7AC-D3A17E524B59}" type="slidenum">
              <a:rPr lang="en-US"/>
              <a:pPr/>
              <a:t>10</a:t>
            </a:fld>
            <a:endParaRPr lang="en-US"/>
          </a:p>
        </p:txBody>
      </p:sp>
      <p:sp>
        <p:nvSpPr>
          <p:cNvPr id="3276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2770" name="Text Box 2"/>
          <p:cNvSpPr txBox="1">
            <a:spLocks noChangeArrowheads="1"/>
          </p:cNvSpPr>
          <p:nvPr>
            <p:ph type="body"/>
          </p:nvPr>
        </p:nvSpPr>
        <p:spPr bwMode="auto">
          <a:xfrm>
            <a:off x="673100" y="4686300"/>
            <a:ext cx="5389563" cy="7223125"/>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個人的にはExcel、WordなどのOfficeアプリは個別の文書を作るのには適しているけど、小規模なメモの集合には使いにくい。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グループウェアやCMSなどは組織として役割決めを行った上で導入すると効果的だが、ちょっとしたメモ書きなどの軽い目的で利用するにはいささか大袈裟。</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どれも目的は同じ情報共有のためのツールなので使い方次第で大きく変わってくる。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手始めとしてまずWikiを導入してみて、機能が物足りないと感じたらより高機能なツールに鞍替えするのがベター。</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最初から手に余るような機能豊富な道具だと目移りしてしまい、結局度の機能も生かせない or 特定の機能だけしか使わないというもったいないことに。</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グループウェアとは、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電子メール、掲示板、文書管理、スケジューラ、ワークフローシステムなどの多彩な昨日を持つシステム。代表的な製品ではサイボウズOfficeとかLotusNotesなど</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CMS（コンテンツ・マネージメントシステム）とは、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テキストや画像などのコンテンツを管理し、ウェブ上での共同作業を効率よく行うことを目的としたシステム。機能はツールによって様々であり、多くがオープンソースとして公開されているため自由に利用することができる。プラグインで拡張することで商用のグループウェアに匹敵する機能を実現することも可能。代表的なプロダクトとしてはXOOPS（PHP）、Zope（Python）、DotNetNuke(VB.NET)など</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Wikiとは、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ウェブブラウザを使って誰もがWebサーバ上にあるページを閲覧することも編集することもできるシステム。語源はハワイ語で「ウィキウィキ」。意味は「素早い」「迅速な」など。誰もが自由にページを編集できるようにすることで、内容に誤りがあった場合にも発見した人がその場で修正することも可能となる。このように同じページが何度も編集され内容がより洗練されていくことで、情報の精度が高ま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2DDB18C-FA50-4CE9-9F85-7E5719F00597}" type="slidenum">
              <a:rPr lang="en-US"/>
              <a:pPr/>
              <a:t>11</a:t>
            </a:fld>
            <a:endParaRPr lang="en-US"/>
          </a:p>
        </p:txBody>
      </p:sp>
      <p:sp>
        <p:nvSpPr>
          <p:cNvPr id="3379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3794"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簡単にWikiがたどってきた経略を紹介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一般的な活用事例とWikikクローンの紹介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その道のマイスターじゃないんだから、大雑把でいい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特徴</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・誰でも編集可能なWebサイトが作成できる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・WikiNameによるページ間のリンク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・独特な政経ルールによるページの編集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6A56F067-41B7-47F1-AD0B-9EACA882BA00}" type="slidenum">
              <a:rPr lang="en-US"/>
              <a:pPr/>
              <a:t>12</a:t>
            </a:fld>
            <a:endParaRPr lang="en-US"/>
          </a:p>
        </p:txBody>
      </p:sp>
      <p:sp>
        <p:nvSpPr>
          <p:cNvPr id="3481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4818"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簡単にWikiがたどってきた経略を紹介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一般的な活用事例とWikikクローンの紹介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その道のマイスターじゃないんだから、大雑把でいい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特徴</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・誰でも編集可能なWebサイトが作成できる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・WikiNameによるページ間のリンク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・独特な政経ルールによるページの編集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E6B07B6-8358-42D1-A73D-B95A58D8D200}" type="slidenum">
              <a:rPr lang="en-US"/>
              <a:pPr/>
              <a:t>13</a:t>
            </a:fld>
            <a:endParaRPr lang="en-US"/>
          </a:p>
        </p:txBody>
      </p:sp>
      <p:sp>
        <p:nvSpPr>
          <p:cNvPr id="3584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584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4B779E1-37BB-4C42-9D33-C0C0CD4B2A93}" type="slidenum">
              <a:rPr lang="en-US"/>
              <a:pPr/>
              <a:t>14</a:t>
            </a:fld>
            <a:endParaRPr lang="en-US"/>
          </a:p>
        </p:txBody>
      </p:sp>
      <p:sp>
        <p:nvSpPr>
          <p:cNvPr id="3686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6866"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新規ページを作成</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適当なテキストを書いて一旦保存（ページができる）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そのページを再編集。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いくつかの代表的な整形ルールを利用して文章を追加</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もう１ページ新しく作成し、さっきのページをリンクする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・WikiNameによるページリンク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820E1AC-27AA-4832-877C-79D6C310FEE5}" type="slidenum">
              <a:rPr lang="en-US"/>
              <a:pPr/>
              <a:t>15</a:t>
            </a:fld>
            <a:endParaRPr lang="en-US"/>
          </a:p>
        </p:txBody>
      </p:sp>
      <p:sp>
        <p:nvSpPr>
          <p:cNvPr id="3788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7890" name="Text Box 2"/>
          <p:cNvSpPr txBox="1">
            <a:spLocks noChangeArrowheads="1"/>
          </p:cNvSpPr>
          <p:nvPr>
            <p:ph type="body"/>
          </p:nvPr>
        </p:nvSpPr>
        <p:spPr bwMode="auto">
          <a:xfrm>
            <a:off x="673100" y="4686300"/>
            <a:ext cx="5389563" cy="5807075"/>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開発ツールの使い方は、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・VisualStudioのショートカットキー</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・Subversion（TotoiseSVN）の使い方</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・Nunit</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サードパーティ製の情報は、メールで問い合わせをしたものとかをチーム内のメンバへ周知するのに役立つ。</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・某アクティブな帳票とか某テーブルっぽいやつとか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クラスライブラリのドキュメント抜粋は、MSDN見ろだけだと中々調べてくれないので、新人君向けに.NET初心者でも分かり易い説明を加えて書き込んでみたことがある。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ドキュメント類は公式な文書は今まで通りOfficeツールを使ってもらえばよいと思う。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自分がこれはWikiで管理した方が良いと思うのは、利用頻度は低いものの必ず年に何度かは必要となる開発環境のセットアップマニュアルとか、大きな企業になると何かする度に申請書が必要となることがあるので、その簡易マニュアルみたいなのを用意しておくと事あるごとに聞かれなくて済む。</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お知らせ系は、何かイベントがある度にとりあえず書き込んでおく。</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Wikiに限らず、ポータル系のサイトを利用する場合は、一定の更新頻度が保たれていないと活発さが徐々に落ちていってしまい、利用されなくなってしまう。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できるだけ毎日、更新されることが重要。</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リンク集はそのまま。業務時間内に調べ物をしていて有用なサイトを見つけたら、そのURLを書き込むか、新たにページをおこして簡単なまとめをメモしておくと同じ問題にぶち当たったメンバが同じ迷いをしないで済む。</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FB5A917-8750-4427-B696-4669999C3A71}" type="slidenum">
              <a:rPr lang="en-US"/>
              <a:pPr/>
              <a:t>16</a:t>
            </a:fld>
            <a:endParaRPr lang="en-US"/>
          </a:p>
        </p:txBody>
      </p:sp>
      <p:sp>
        <p:nvSpPr>
          <p:cNvPr id="3891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8914"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運用時のポイントとなる事柄を書きたいので、もうちょっと熟慮が必要かも</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今書いているののいくつかは「まとめ」の方が似合っている気がする。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A27D016-C5CF-4E27-8CE3-A44FF5C526B2}" type="slidenum">
              <a:rPr lang="en-US"/>
              <a:pPr/>
              <a:t>17</a:t>
            </a:fld>
            <a:endParaRPr lang="en-US"/>
          </a:p>
        </p:txBody>
      </p:sp>
      <p:sp>
        <p:nvSpPr>
          <p:cNvPr id="3993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993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AF8286A1-682F-47CD-AAC8-3FED21C42ED3}" type="slidenum">
              <a:rPr lang="en-US"/>
              <a:pPr/>
              <a:t>18</a:t>
            </a:fld>
            <a:endParaRPr lang="en-US"/>
          </a:p>
        </p:txBody>
      </p:sp>
      <p:sp>
        <p:nvSpPr>
          <p:cNvPr id="4096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0962" name="Text Box 2"/>
          <p:cNvSpPr txBox="1">
            <a:spLocks noChangeArrowheads="1"/>
          </p:cNvSpPr>
          <p:nvPr>
            <p:ph type="body"/>
          </p:nvPr>
        </p:nvSpPr>
        <p:spPr bwMode="auto">
          <a:xfrm>
            <a:off x="673100" y="4686300"/>
            <a:ext cx="5389563" cy="9807575"/>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Ｗｉｋｉの独特な政経ルールがネック。</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ただし、最近の高機能なCMSやWikiだとUIが洗練されていて、Wiki構文を知らなくてもそれなりの装飾が可能になっていることも多い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文章がメインなので装飾は必要最低限に留めることが大切</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気後れせず、誤った情報はどんどん修正していく</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これも修正履歴をもつWikiを選べばツールに任せてしまうことができる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有用だと思った情報はじゃんじゃん書き込む</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ただし、あまり一気に突っ走ると息切れするので注意が必要！！</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あくまで情報を蓄えていって、それぞれが持っている知識を共有するのが目的。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しばらくの間は自分一人で後進することになる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本来のWikiの精神とはずれてしまうが、一部CMSのようにカテゴリ分けをした代表ページを作っておくとわかりやすい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ある程度の情報が蓄積されて、本当に使えるという実感が伝わらないとなかなか使ってもらえない。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興味を持ってくれたら、書き方を覚えてもらうために練習ページへ誘導</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掲示板のような比較的敷居の低いページから始めてもらうと抵抗が少ないかも</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Sandboxも活用する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慣れてきたら徐々に扱える構文を増やしていき、より情報価値の高いページを追加していく</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文章の誤りは気付いたら誰でも修正してもいいことを周知してもらう（重要）</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・社会人経験の長い人ほど人の成果物に手を入れることに抵抗を受けやすい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あくまでナレッジベース（ノウハウ集）としての場所なので、固い製薬はできるだけとっぱらって、情報の良を増やすことにまずは力をいれる。素の過程で気付くことがあれば、どんどんフィードバックをもらえばよ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裏技として、ITニュースを紹介するページを作ってみると毎日何かしら更新ができる。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できるだけ業務に関係する話題が良いが、たまにはゴシップっぽいネタもありかも？</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新人君への情報の引き継ぎの資料をイメージすると万人に分かりやすい文章になる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51A1552-9500-46CF-8A33-FE2B3FD7C9B6}" type="slidenum">
              <a:rPr lang="en-US"/>
              <a:pPr/>
              <a:t>19</a:t>
            </a:fld>
            <a:endParaRPr lang="en-US"/>
          </a:p>
        </p:txBody>
      </p:sp>
      <p:sp>
        <p:nvSpPr>
          <p:cNvPr id="4198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198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BD546E3-BEF0-4B41-81D1-644C2BF89A07}" type="slidenum">
              <a:rPr lang="en-US"/>
              <a:pPr/>
              <a:t>2</a:t>
            </a:fld>
            <a:endParaRPr lang="en-US"/>
          </a:p>
        </p:txBody>
      </p:sp>
      <p:sp>
        <p:nvSpPr>
          <p:cNvPr id="2457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457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6389D29F-AB7B-4186-9228-6ECE1DA2D48D}" type="slidenum">
              <a:rPr lang="en-US"/>
              <a:pPr/>
              <a:t>20</a:t>
            </a:fld>
            <a:endParaRPr lang="en-US"/>
          </a:p>
        </p:txBody>
      </p:sp>
      <p:sp>
        <p:nvSpPr>
          <p:cNvPr id="4300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301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6B93017-8B8B-41CF-90C6-5064105DB5C0}" type="slidenum">
              <a:rPr lang="en-US"/>
              <a:pPr/>
              <a:t>3</a:t>
            </a:fld>
            <a:endParaRPr lang="en-US"/>
          </a:p>
        </p:txBody>
      </p:sp>
      <p:sp>
        <p:nvSpPr>
          <p:cNvPr id="2560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560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2D9DD21F-7B0A-493D-B4F6-9114D5259554}" type="slidenum">
              <a:rPr lang="en-US"/>
              <a:pPr/>
              <a:t>4</a:t>
            </a:fld>
            <a:endParaRPr lang="en-US"/>
          </a:p>
        </p:txBody>
      </p:sp>
      <p:sp>
        <p:nvSpPr>
          <p:cNvPr id="2662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6626" name="Text Box 2"/>
          <p:cNvSpPr txBox="1">
            <a:spLocks noChangeArrowheads="1"/>
          </p:cNvSpPr>
          <p:nvPr>
            <p:ph type="body"/>
          </p:nvPr>
        </p:nvSpPr>
        <p:spPr bwMode="auto">
          <a:xfrm>
            <a:off x="673100" y="4686300"/>
            <a:ext cx="5389563" cy="4560888"/>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そもそも、今回の分量でアジェンダって必要？</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あると話の方向性とかがわかりやすくなって聞いている人は理解しやすい。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３０分に収まるようにペース配分に気をつける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Wikiってなに？</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こんな経験ないですか？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ドキュメント見つけられますか？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知識を集約する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情報を集約する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Wikiを使ってみよう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活用例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どうすれば書き込んでもらえるか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ドキュメント何で作っていますか？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・Excel、Word、Visio、PDF、プレーンテキスト、リッチテキスト etc.</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・電子メール。</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698F0F5F-F5B5-4142-8032-1092CFDA1A34}" type="slidenum">
              <a:rPr lang="en-US"/>
              <a:pPr/>
              <a:t>5</a:t>
            </a:fld>
            <a:endParaRPr lang="en-US"/>
          </a:p>
        </p:txBody>
      </p:sp>
      <p:sp>
        <p:nvSpPr>
          <p:cNvPr id="2764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765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7FF0C9E3-FB96-4DBC-BAAE-C40A8CED52FD}" type="slidenum">
              <a:rPr lang="en-US"/>
              <a:pPr/>
              <a:t>6</a:t>
            </a:fld>
            <a:endParaRPr lang="en-US"/>
          </a:p>
        </p:txBody>
      </p:sp>
      <p:sp>
        <p:nvSpPr>
          <p:cNvPr id="2867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8674" name="Text Box 2"/>
          <p:cNvSpPr txBox="1">
            <a:spLocks noChangeArrowheads="1"/>
          </p:cNvSpPr>
          <p:nvPr>
            <p:ph type="body"/>
          </p:nvPr>
        </p:nvSpPr>
        <p:spPr bwMode="auto">
          <a:xfrm>
            <a:off x="673100" y="4686300"/>
            <a:ext cx="5389563" cy="6029325"/>
          </a:xfrm>
          <a:prstGeom prst="rect">
            <a:avLst/>
          </a:prstGeom>
          <a:noFill/>
          <a:ln>
            <a:round/>
            <a:headEnd/>
            <a:tailEnd/>
          </a:ln>
        </p:spPr>
        <p:txBody>
          <a:bodyPr lIns="0" tIns="0" rIns="0" bIns="0"/>
          <a:lstStyle/>
          <a:p>
            <a:pPr marL="338138" lvl="1"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書いたはずのドキュメントが見つからない</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フォルダ分けしていてもどのカテゴリに属するか判別し辛い文書の行き場が微妙。人によって（その時の状況）解釈が異なる。</a:t>
            </a:r>
          </a:p>
          <a:p>
            <a:pPr marL="338138" lvl="1"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人によってドキュメントの形式が異なる</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AさんはExcelを使って文書を作成</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BさんはWord　　　　　　〃</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Cさんは完成品をPDF化</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DさんはVisio</a:t>
            </a:r>
          </a:p>
          <a:p>
            <a:pPr marL="1143000" lvl="3">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統一性がない！！</a:t>
            </a:r>
          </a:p>
          <a:p>
            <a:pPr marL="338138" lvl="1"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電子メールの添付ファイルで受け取ったが、他のメールに埋もれて行方不明</a:t>
            </a:r>
          </a:p>
          <a:p>
            <a:pPr marL="338138" lvl="1"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同じOfficeアプリケーションで作成しているにも関わらず、定形フォーマットがある訳ではないのでバラバラ</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なまじ表現力の高いツールを使っているとついつい余計なところに力が入ってしまい、本題が疎かになりやすい</a:t>
            </a:r>
          </a:p>
          <a:p>
            <a:pPr marL="1143000" lvl="3">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読みづらい！</a:t>
            </a:r>
          </a:p>
          <a:p>
            <a:pPr marL="738188" lvl="2" indent="-28098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ファイル名に規則性がなく、いちいち中身を開いてみないと確認できない</a:t>
            </a:r>
          </a:p>
          <a:p>
            <a:pPr marL="1143000" lvl="3">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編集する度にバックアップファイルができていたりすると、どれが最新なのか判別できないこともある</a:t>
            </a:r>
          </a:p>
          <a:p>
            <a:pPr marL="338138" lvl="1"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Windowのテキスト検索程度では到底太刀打ちできないような気合の入ったレイアウトの文書が存在する</a:t>
            </a:r>
          </a:p>
          <a:p>
            <a:pPr marL="1143000" lvl="3">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箇条書きで十分なのに無駄に装飾しまくっている</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endParaRPr lang="en-US" sz="1100">
              <a:latin typeface="Calibri" pitchFamily="32" charset="0"/>
              <a:ea typeface="ＭＳ Ｐゴシック" charset="-128"/>
            </a:endParaRP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総じて、何がダメかというと</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・繰り替えし活用できない</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・内容から検索できない</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・文書として読みづらい</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lang="en-US" sz="1100">
                <a:latin typeface="Calibri" pitchFamily="32" charset="0"/>
                <a:ea typeface="ＭＳ Ｐゴシック" charset="-128"/>
              </a:rPr>
              <a:t>などが上げられる</a:t>
            </a:r>
          </a:p>
          <a:p>
            <a:pPr marL="338138" indent="-338138">
              <a:lnSpc>
                <a:spcPct val="102000"/>
              </a:lnSpc>
              <a:spcBef>
                <a:spcPts val="450"/>
              </a:spcBef>
              <a:buFont typeface="Arial" charset="0"/>
              <a:buNone/>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endParaRPr lang="en-US" sz="1100">
              <a:latin typeface="Calibri" pitchFamily="32" charset="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5CDB397C-DC08-4C2C-A931-6F7F280F209F}" type="slidenum">
              <a:rPr lang="en-US"/>
              <a:pPr/>
              <a:t>7</a:t>
            </a:fld>
            <a:endParaRPr lang="en-US"/>
          </a:p>
        </p:txBody>
      </p:sp>
      <p:sp>
        <p:nvSpPr>
          <p:cNvPr id="2969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9698"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探している時間が無駄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見つからない ＝ 最初から存在していない も過言ではない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根気良く探せば良いだけではあるが、無いものを探す時間ほど無駄な時間はない！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ファイルサーバの個人用フォルダにあったり、デスクトップに置いてあったりすると他の人からは参照できない。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A7E21C2-E321-426C-A1B4-5730CC406D40}" type="slidenum">
              <a:rPr lang="en-US"/>
              <a:pPr/>
              <a:t>8</a:t>
            </a:fld>
            <a:endParaRPr lang="en-US"/>
          </a:p>
        </p:txBody>
      </p:sp>
      <p:sp>
        <p:nvSpPr>
          <p:cNvPr id="3072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0722"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探している時間が無駄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見つからない ＝ 最初から存在していない も過言ではない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根気良く探せば良いだけではあるが、無いものを探す時間ほど無駄な時間はない！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ファイルサーバの個人用フォルダにあったり、デスクトップに置いてあったりすると他の人からは参照できない。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79FB7A95-D60D-48C5-9173-14FB0B525D12}" type="slidenum">
              <a:rPr lang="en-US"/>
              <a:pPr/>
              <a:t>9</a:t>
            </a:fld>
            <a:endParaRPr lang="en-US"/>
          </a:p>
        </p:txBody>
      </p:sp>
      <p:sp>
        <p:nvSpPr>
          <p:cNvPr id="3174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1746" name="Text Box 2"/>
          <p:cNvSpPr txBox="1">
            <a:spLocks noChangeArrowheads="1"/>
          </p:cNvSpPr>
          <p:nvPr>
            <p:ph type="body"/>
          </p:nvPr>
        </p:nvSpPr>
        <p:spPr bwMode="auto">
          <a:xfrm>
            <a:off x="673100" y="4686300"/>
            <a:ext cx="5389563" cy="4349750"/>
          </a:xfrm>
          <a:prstGeom prst="rect">
            <a:avLst/>
          </a:prstGeom>
          <a:noFill/>
          <a:ln>
            <a:round/>
            <a:headEnd/>
            <a:tailEnd/>
          </a:ln>
        </p:spPr>
        <p:txBody>
          <a:bodyPr lIns="0" tIns="0" rIns="0" bIns="0"/>
          <a:lstStyle/>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公式な文書として保管するほど重要なものであれば別だが、cよっとしたノウハウや手順書まで規則に則って管理すると身動きし辛い。</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そもそも固い管理では、普段必要になる雑多なノウハウが明文化されみくくなる。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できるだけ、気軽に。そして、管理自体はツールに任せてしまう。</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そのための道具としてWikiを使ってみてはどうか？</a:t>
            </a: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atin typeface="Calibri" pitchFamily="32" charset="0"/>
              <a:ea typeface="ＭＳ Ｐゴシック" charset="-128"/>
            </a:endParaRPr>
          </a:p>
          <a:p>
            <a:pPr>
              <a:lnSpc>
                <a:spcPct val="102000"/>
              </a:lnSpc>
              <a:spcBef>
                <a:spcPts val="45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atin typeface="Calibri" pitchFamily="32" charset="0"/>
                <a:ea typeface="ＭＳ Ｐゴシック" charset="-128"/>
              </a:rPr>
              <a:t>CMS系のツールでExcelやWordの文書も管理することは可能だろうが、あくまでバイナリファイルを管理しているだけであって、中身についてはブラックボックス化されてしまう。</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6225" y="274638"/>
            <a:ext cx="2055813" cy="584676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6625" cy="584676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4838" cy="701675"/>
          </a:xfrm>
        </p:spPr>
        <p:txBody>
          <a:bodyPr/>
          <a:lstStyle/>
          <a:p>
            <a:r>
              <a:rPr lang="ja-JP" altLang="en-US" smtClean="0"/>
              <a:t>マスタ タイトルの書式設定</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5425" cy="5068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5025" y="1052513"/>
            <a:ext cx="4037013" cy="5068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457200" y="274638"/>
            <a:ext cx="8224838" cy="7016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457200" y="1052513"/>
            <a:ext cx="8224838" cy="506888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46800" rIns="90000" bIns="46800"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300">
                <a:solidFill>
                  <a:srgbClr val="000000"/>
                </a:solidFill>
              </a:rPr>
              <a:t>わんくま同盟 大阪勉強会 #23</a:t>
            </a:r>
          </a:p>
        </p:txBody>
      </p:sp>
      <p:pic>
        <p:nvPicPr>
          <p:cNvPr id="1029" name="Picture 5"/>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2pPr>
      <a:lvl3pPr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3pPr>
      <a:lvl4pPr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4pPr>
      <a:lvl5pPr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5pPr>
      <a:lvl6pPr marL="457200"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6pPr>
      <a:lvl7pPr marL="914400"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7pPr>
      <a:lvl8pPr marL="1371600"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8pPr>
      <a:lvl9pPr marL="1828800" algn="ctr" defTabSz="449263" rtl="0" eaLnBrk="0" fontAlgn="base" hangingPunct="0">
        <a:lnSpc>
          <a:spcPct val="93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9pPr>
    </p:titleStyle>
    <p:bodyStyle>
      <a:lvl1pPr marL="338138" indent="-338138"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38188" indent="-280988"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5pPr>
      <a:lvl6pPr marL="25146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457200" y="363538"/>
            <a:ext cx="8229600" cy="708025"/>
          </a:xfrm>
          <a:ln/>
        </p:spPr>
        <p:txBody>
          <a:bodyPr/>
          <a:lstStyle/>
          <a:p>
            <a:endParaRPr lang="ja-JP" altLang="ja-JP"/>
          </a:p>
        </p:txBody>
      </p:sp>
      <p:sp>
        <p:nvSpPr>
          <p:cNvPr id="3074" name="Rectangle 2"/>
          <p:cNvSpPr>
            <a:spLocks noGrp="1" noChangeArrowheads="1"/>
          </p:cNvSpPr>
          <p:nvPr>
            <p:ph type="subTitle" idx="4294967295"/>
          </p:nvPr>
        </p:nvSpPr>
        <p:spPr bwMode="auto">
          <a:xfrm>
            <a:off x="457200" y="1096963"/>
            <a:ext cx="8229600" cy="4983162"/>
          </a:xfrm>
          <a:prstGeom prst="rect">
            <a:avLst/>
          </a:prstGeom>
          <a:noFill/>
          <a:ln/>
        </p:spPr>
        <p:txBody>
          <a:bodyPr lIns="0" tIns="0" rIns="0" bIns="0" anchor="ctr"/>
          <a:lstStyle/>
          <a:p>
            <a:pPr marL="457200" lvl="1" indent="0" algn="ctr">
              <a:spcBef>
                <a:spcPts val="800"/>
              </a:spcBef>
              <a:buFont typeface="Arial" charset="0"/>
              <a:buNone/>
            </a:pPr>
            <a:r>
              <a:rPr lang="en-US" sz="3200"/>
              <a:t>みんなの知識をWikiで共有してみませんか？</a:t>
            </a:r>
          </a:p>
          <a:p>
            <a:pPr marL="457200" lvl="1" indent="0" algn="ctr">
              <a:spcBef>
                <a:spcPts val="800"/>
              </a:spcBef>
              <a:buFont typeface="Arial" charset="0"/>
              <a:buNone/>
            </a:pPr>
            <a:endParaRPr lang="en-US" sz="3200"/>
          </a:p>
        </p:txBody>
      </p:sp>
      <p:sp>
        <p:nvSpPr>
          <p:cNvPr id="3075" name="Text Box 3"/>
          <p:cNvSpPr txBox="1">
            <a:spLocks noChangeArrowheads="1"/>
          </p:cNvSpPr>
          <p:nvPr/>
        </p:nvSpPr>
        <p:spPr bwMode="auto">
          <a:xfrm>
            <a:off x="4003675" y="5035550"/>
            <a:ext cx="1325563" cy="455613"/>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by あひる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319088"/>
            <a:ext cx="8229600"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一般的なツール</a:t>
            </a:r>
          </a:p>
        </p:txBody>
      </p:sp>
      <p:sp>
        <p:nvSpPr>
          <p:cNvPr id="12290"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グループウェア</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サイボウズOffice、LotusNotesなど</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CMS</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XOOPS、Zope、DotNetNukeなどなど</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その他</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Officeドキュメント（Excel、Word、PDF）</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プレーンテキスト、HTML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ツールの選択</a:t>
            </a:r>
          </a:p>
        </p:txBody>
      </p:sp>
      <p:sp>
        <p:nvSpPr>
          <p:cNvPr id="13314" name="Rectangle 2"/>
          <p:cNvSpPr>
            <a:spLocks noGrp="1" noChangeArrowheads="1"/>
          </p:cNvSpPr>
          <p:nvPr>
            <p:ph type="subTitle" idx="4294967295"/>
          </p:nvPr>
        </p:nvSpPr>
        <p:spPr bwMode="auto">
          <a:xfrm>
            <a:off x="457200" y="1052513"/>
            <a:ext cx="8229600" cy="5073650"/>
          </a:xfrm>
          <a:prstGeom prst="rect">
            <a:avLst/>
          </a:prstGeom>
          <a:noFill/>
          <a:ln/>
        </p:spPr>
        <p:txBody>
          <a:bodyPr lIns="0" tIns="0" rIns="0" bIns="0" anchor="ctr"/>
          <a:lstStyle/>
          <a:p>
            <a:pPr marL="0" lvl="1" indent="0" algn="ctr">
              <a:spcBef>
                <a:spcPts val="800"/>
              </a:spcBef>
              <a:buFont typeface="Calibri"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今回はWikiを使ってみます。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Wikiとは？</a:t>
            </a:r>
          </a:p>
        </p:txBody>
      </p:sp>
      <p:sp>
        <p:nvSpPr>
          <p:cNvPr id="14338" name="Rectangle 2"/>
          <p:cNvSpPr>
            <a:spLocks noGrp="1" noChangeArrowheads="1"/>
          </p:cNvSpPr>
          <p:nvPr>
            <p:ph type="body" idx="1"/>
          </p:nvPr>
        </p:nvSpPr>
        <p:spPr>
          <a:xfrm>
            <a:off x="457200" y="1052513"/>
            <a:ext cx="8229600" cy="5073650"/>
          </a:xfrm>
          <a:ln/>
        </p:spPr>
        <p:txBody>
          <a:bodyPr lIns="0" tIns="0" rIns="0" bIns="0"/>
          <a:lstStyle/>
          <a:p>
            <a:pPr marL="0"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ウェブブラウザを使って誰もがWebサーバ上にあるページを閲覧・編集することができるシステムの総称</a:t>
            </a:r>
          </a:p>
          <a:p>
            <a:pPr marL="0"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Ward Cunningham氏が考案</a:t>
            </a:r>
          </a:p>
          <a:p>
            <a:pPr marL="0"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語源はハワイ語で「ウィキウィキ」</a:t>
            </a:r>
          </a:p>
          <a:p>
            <a:pPr marL="914400" lvl="1"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意味は「速い」「素早い」「迅速な」など</a:t>
            </a:r>
          </a:p>
          <a:p>
            <a:pPr marL="0"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特有の整形ルールで記述していく</a:t>
            </a:r>
          </a:p>
          <a:p>
            <a:pPr marL="0" indent="0">
              <a:buFont typeface="Calibri" pitchFamily="32" charset="0"/>
              <a:buChar char="•"/>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ページ間のリンクが容易である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319088"/>
            <a:ext cx="8229600"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Wikiクローン</a:t>
            </a:r>
          </a:p>
        </p:txBody>
      </p:sp>
      <p:sp>
        <p:nvSpPr>
          <p:cNvPr id="15362"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MediaWiki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PukiWiki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FreeStyleWiki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YukiWiki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Hiki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NWiki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TiddlyWiki</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ひとりWiki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DEMO</a:t>
            </a:r>
          </a:p>
        </p:txBody>
      </p:sp>
      <p:sp>
        <p:nvSpPr>
          <p:cNvPr id="16386" name="Rectangle 2"/>
          <p:cNvSpPr>
            <a:spLocks noGrp="1" noChangeArrowheads="1"/>
          </p:cNvSpPr>
          <p:nvPr>
            <p:ph type="subTitle" idx="4294967295"/>
          </p:nvPr>
        </p:nvSpPr>
        <p:spPr bwMode="auto">
          <a:xfrm>
            <a:off x="457200" y="1096963"/>
            <a:ext cx="8229600" cy="4983162"/>
          </a:xfrm>
          <a:prstGeom prst="rect">
            <a:avLst/>
          </a:prstGeom>
          <a:noFill/>
          <a:ln/>
        </p:spPr>
        <p:txBody>
          <a:bodyPr lIns="0" tIns="0" rIns="0" bIns="0" anchor="ctr"/>
          <a:lstStyle/>
          <a:p>
            <a:pPr marL="457200" lvl="1" indent="0" algn="ctr">
              <a:spcBef>
                <a:spcPts val="800"/>
              </a:spcBef>
              <a:buFont typeface="Arial" charset="0"/>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3200"/>
              <a:t>実際に動かしてみます。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7200" y="319088"/>
            <a:ext cx="8229600"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どんな風に使ってるの？</a:t>
            </a:r>
          </a:p>
        </p:txBody>
      </p:sp>
      <p:sp>
        <p:nvSpPr>
          <p:cNvPr id="17410" name="Rectangle 2"/>
          <p:cNvSpPr>
            <a:spLocks noGrp="1" noChangeArrowheads="1"/>
          </p:cNvSpPr>
          <p:nvPr>
            <p:ph type="body" idx="1"/>
          </p:nvPr>
        </p:nvSpPr>
        <p:spPr>
          <a:xfrm>
            <a:off x="457200" y="1052513"/>
            <a:ext cx="8229600" cy="5029200"/>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リンク集</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開発に役立ちそうなサイトへのリンク集</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報告・お知らせ</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イベントの通知、メールからの転載</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ドキュメント</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セットアップマニュアル、申請書の書き方など</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Tips集</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クラスライブラリのドキュメント抜粋</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サードパーティ製コントロールの利用法</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開発ツールの使い方</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7200" y="319088"/>
            <a:ext cx="8229600"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運用のポイント</a:t>
            </a:r>
          </a:p>
        </p:txBody>
      </p:sp>
      <p:sp>
        <p:nvSpPr>
          <p:cNvPr id="18434"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情報の鮮度を落とさない</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変更があった場合はできるだけ早く適応する</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率先してコミットし続けよう</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アウトプットするのには慣れが必要</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書き込むことに対しての敷居を下げてあげると参加しやすくなる</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加筆・修正は気兼ねなく行う</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自信が無ければ、登録者にちょっと確認するだけ</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強制しない！</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本人が必要だと思うことを必要な時に書けば良い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まとめ</a:t>
            </a:r>
          </a:p>
        </p:txBody>
      </p:sp>
      <p:sp>
        <p:nvSpPr>
          <p:cNvPr id="19458" name="Rectangle 2"/>
          <p:cNvSpPr>
            <a:spLocks noGrp="1" noChangeArrowheads="1"/>
          </p:cNvSpPr>
          <p:nvPr>
            <p:ph type="subTitle" idx="4294967295"/>
          </p:nvPr>
        </p:nvSpPr>
        <p:spPr bwMode="auto">
          <a:xfrm>
            <a:off x="457200" y="1096963"/>
            <a:ext cx="8229600" cy="4983162"/>
          </a:xfrm>
          <a:prstGeom prst="rect">
            <a:avLst/>
          </a:prstGeom>
          <a:noFill/>
          <a:ln/>
        </p:spPr>
        <p:txBody>
          <a:bodyPr lIns="0" tIns="0" rIns="0" bIns="0" anchor="ctr"/>
          <a:lstStyle/>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個人が持ってるほんの些細な情報でも</a:t>
            </a:r>
          </a:p>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文章として形になり、それが集まることで</a:t>
            </a:r>
          </a:p>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チームにとって大きな財産となります。</a:t>
            </a:r>
          </a:p>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p>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特に経験をつんだベテランさん程、</a:t>
            </a:r>
          </a:p>
          <a:p>
            <a:pPr marL="0" indent="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「そんなしょーもない事をいちいち書かなくても」という思いにかられがちですが、そういう情報が実は有効だったりする場面が結構あります。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まとめ</a:t>
            </a:r>
          </a:p>
        </p:txBody>
      </p:sp>
      <p:sp>
        <p:nvSpPr>
          <p:cNvPr id="20482" name="Rectangle 2"/>
          <p:cNvSpPr>
            <a:spLocks noGrp="1" noChangeArrowheads="1"/>
          </p:cNvSpPr>
          <p:nvPr>
            <p:ph type="subTitle" idx="4294967295"/>
          </p:nvPr>
        </p:nvSpPr>
        <p:spPr bwMode="auto">
          <a:xfrm>
            <a:off x="457200" y="1052513"/>
            <a:ext cx="8229600" cy="5073650"/>
          </a:xfrm>
          <a:prstGeom prst="rect">
            <a:avLst/>
          </a:prstGeom>
          <a:noFill/>
          <a:ln/>
        </p:spPr>
        <p:txBody>
          <a:bodyPr lIns="0" tIns="0" rIns="0" bIns="0" anchor="ctr"/>
          <a:lstStyle/>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情報をアウトプットするのは、他人のためでありまた、最終的に自分のためにもなります。</a:t>
            </a:r>
          </a:p>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a:p>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Wikiなどのツールを上手く利用することで、</a:t>
            </a:r>
          </a:p>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一緒に行動しているチームのメンバーとの</a:t>
            </a:r>
          </a:p>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知識や意識の共有を、少しずつでも進めて</a:t>
            </a:r>
          </a:p>
          <a:p>
            <a:pPr marL="0" lvl="1" indent="0">
              <a:spcBef>
                <a:spcPts val="80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a:t>行くキッカケになるといいな、と願っています。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457200" y="407988"/>
            <a:ext cx="8229600" cy="615950"/>
          </a:xfrm>
          <a:ln/>
        </p:spPr>
        <p:txBody>
          <a:bodyPr/>
          <a:lstStyle/>
          <a:p>
            <a:endParaRPr lang="ja-JP" altLang="ja-JP"/>
          </a:p>
        </p:txBody>
      </p:sp>
      <p:sp>
        <p:nvSpPr>
          <p:cNvPr id="21506" name="Rectangle 2"/>
          <p:cNvSpPr>
            <a:spLocks noGrp="1" noChangeArrowheads="1"/>
          </p:cNvSpPr>
          <p:nvPr>
            <p:ph type="subTitle" idx="4294967295"/>
          </p:nvPr>
        </p:nvSpPr>
        <p:spPr bwMode="auto">
          <a:xfrm>
            <a:off x="457200" y="1096963"/>
            <a:ext cx="8229600" cy="4983162"/>
          </a:xfrm>
          <a:prstGeom prst="rect">
            <a:avLst/>
          </a:prstGeom>
          <a:noFill/>
          <a:ln/>
        </p:spPr>
        <p:txBody>
          <a:bodyPr lIns="0" tIns="0" rIns="0" bIns="0" anchor="ctr"/>
          <a:lstStyle/>
          <a:p>
            <a:pPr marL="0" indent="0" algn="ctr">
              <a:buFont typeface="Arial" charset="0"/>
              <a:buNone/>
            </a:pPr>
            <a:r>
              <a:rPr lang="en-US" b="1"/>
              <a:t>Let's enjoy Wiki.</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自己紹介</a:t>
            </a:r>
          </a:p>
        </p:txBody>
      </p:sp>
      <p:sp>
        <p:nvSpPr>
          <p:cNvPr id="4098"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あひる といいます</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今年の２月にわんくま入りを果たしました</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普段は、</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VB.NETでWebアプリを開発しています</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どっちかというと断然C#の方が好きですが、</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VBに染められつつある今日この頃・・・</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800"/>
              <a:t>チーム岡山</a:t>
            </a:r>
            <a:r>
              <a:rPr lang="en-US"/>
              <a:t> OITECにも参加しています</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http://oitec.vbstation.net/</a:t>
            </a:r>
          </a:p>
        </p:txBody>
      </p:sp>
      <p:sp>
        <p:nvSpPr>
          <p:cNvPr id="4099" name="Freeform 3"/>
          <p:cNvSpPr>
            <a:spLocks noChangeArrowheads="1"/>
          </p:cNvSpPr>
          <p:nvPr/>
        </p:nvSpPr>
        <p:spPr bwMode="auto">
          <a:xfrm>
            <a:off x="792163" y="4392613"/>
            <a:ext cx="1800225" cy="36512"/>
          </a:xfrm>
          <a:custGeom>
            <a:avLst/>
            <a:gdLst/>
            <a:ahLst/>
            <a:cxnLst>
              <a:cxn ang="0">
                <a:pos x="0" y="0"/>
              </a:cxn>
              <a:cxn ang="0">
                <a:pos x="5000" y="0"/>
              </a:cxn>
              <a:cxn ang="0">
                <a:pos x="0" y="100"/>
              </a:cxn>
              <a:cxn ang="0">
                <a:pos x="5000" y="100"/>
              </a:cxn>
            </a:cxnLst>
            <a:rect l="0" t="0" r="r" b="b"/>
            <a:pathLst>
              <a:path w="5001" h="101">
                <a:moveTo>
                  <a:pt x="0" y="0"/>
                </a:moveTo>
                <a:cubicBezTo>
                  <a:pt x="1667" y="0"/>
                  <a:pt x="3333" y="0"/>
                  <a:pt x="5000" y="0"/>
                </a:cubicBezTo>
                <a:cubicBezTo>
                  <a:pt x="3333" y="0"/>
                  <a:pt x="1667" y="100"/>
                  <a:pt x="0" y="100"/>
                </a:cubicBezTo>
                <a:cubicBezTo>
                  <a:pt x="1667" y="100"/>
                  <a:pt x="3333" y="100"/>
                  <a:pt x="5000" y="100"/>
                </a:cubicBezTo>
              </a:path>
            </a:pathLst>
          </a:custGeom>
          <a:noFill/>
          <a:ln w="9525">
            <a:solidFill>
              <a:srgbClr val="000000"/>
            </a:solidFill>
            <a:round/>
            <a:headEnd/>
            <a:tailEnd/>
          </a:ln>
          <a:effectLst/>
        </p:spPr>
        <p:txBody>
          <a:bodyPr/>
          <a:lstStyle/>
          <a:p>
            <a:endParaRPr lang="ja-JP" altLang="en-US"/>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363538"/>
            <a:ext cx="8229600" cy="708025"/>
          </a:xfrm>
          <a:ln/>
        </p:spPr>
        <p:txBody>
          <a:bodyPr/>
          <a:lstStyle/>
          <a:p>
            <a:endParaRPr lang="ja-JP" altLang="ja-JP"/>
          </a:p>
        </p:txBody>
      </p:sp>
      <p:sp>
        <p:nvSpPr>
          <p:cNvPr id="22530" name="Rectangle 2"/>
          <p:cNvSpPr>
            <a:spLocks noGrp="1" noChangeArrowheads="1"/>
          </p:cNvSpPr>
          <p:nvPr>
            <p:ph type="subTitle" idx="4294967295"/>
          </p:nvPr>
        </p:nvSpPr>
        <p:spPr bwMode="auto">
          <a:xfrm>
            <a:off x="457200" y="1052513"/>
            <a:ext cx="8229600" cy="5073650"/>
          </a:xfrm>
          <a:prstGeom prst="rect">
            <a:avLst/>
          </a:prstGeom>
          <a:noFill/>
          <a:ln/>
        </p:spPr>
        <p:txBody>
          <a:bodyPr lIns="0" tIns="0" rIns="0" bIns="0" anchor="ctr"/>
          <a:lstStyle/>
          <a:p>
            <a:pPr marL="457200" lvl="1" indent="0" algn="ctr">
              <a:spcBef>
                <a:spcPts val="800"/>
              </a:spcBef>
              <a:buFont typeface="Arial" charset="0"/>
              <a:buNone/>
            </a:pPr>
            <a:r>
              <a:rPr lang="en-US" sz="3200"/>
              <a:t>ご清聴ありがとうございました。</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自己紹介</a:t>
            </a:r>
          </a:p>
        </p:txBody>
      </p:sp>
      <p:sp>
        <p:nvSpPr>
          <p:cNvPr id="5122" name="Rectangle 2"/>
          <p:cNvSpPr>
            <a:spLocks noGrp="1" noChangeArrowheads="1"/>
          </p:cNvSpPr>
          <p:nvPr>
            <p:ph type="body" idx="1"/>
          </p:nvPr>
        </p:nvSpPr>
        <p:spPr>
          <a:xfrm>
            <a:off x="457200" y="1052513"/>
            <a:ext cx="8229600" cy="5073650"/>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気ままにブログも書いてます</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atin typeface="メイリオ" pitchFamily="48" charset="-128"/>
                <a:ea typeface="メイリオ" pitchFamily="48" charset="-128"/>
              </a:rPr>
              <a:t>http://blogs.wankuma.com/ahiru/</a:t>
            </a:r>
          </a:p>
          <a:p>
            <a:pPr lvl="1">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atin typeface="メイリオ" pitchFamily="48" charset="-128"/>
                <a:ea typeface="メイリオ" pitchFamily="48" charset="-128"/>
              </a:rPr>
              <a:t>http://slowpace.no-ip.biz/blog/</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アジェンダ</a:t>
            </a:r>
          </a:p>
        </p:txBody>
      </p:sp>
      <p:sp>
        <p:nvSpPr>
          <p:cNvPr id="6146"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こんな経験ありませんか？</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Wikiってなに？</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運用のポイント</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まとめ</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363538"/>
            <a:ext cx="8229600" cy="708025"/>
          </a:xfrm>
          <a:ln/>
        </p:spPr>
        <p:txBody>
          <a:bodyPr/>
          <a:lstStyle/>
          <a:p>
            <a:endParaRPr lang="ja-JP" altLang="ja-JP"/>
          </a:p>
        </p:txBody>
      </p:sp>
      <p:sp>
        <p:nvSpPr>
          <p:cNvPr id="7170" name="Rectangle 2"/>
          <p:cNvSpPr>
            <a:spLocks noGrp="1" noChangeArrowheads="1"/>
          </p:cNvSpPr>
          <p:nvPr>
            <p:ph type="subTitle" idx="4294967295"/>
          </p:nvPr>
        </p:nvSpPr>
        <p:spPr bwMode="auto">
          <a:xfrm>
            <a:off x="457200" y="1096963"/>
            <a:ext cx="8229600" cy="4983162"/>
          </a:xfrm>
          <a:prstGeom prst="rect">
            <a:avLst/>
          </a:prstGeom>
          <a:noFill/>
          <a:ln/>
        </p:spPr>
        <p:txBody>
          <a:bodyPr lIns="0" tIns="0" rIns="0" bIns="0" anchor="ctr"/>
          <a:lstStyle/>
          <a:p>
            <a:pPr marL="457200" lvl="1" indent="0" algn="ctr">
              <a:spcBef>
                <a:spcPts val="800"/>
              </a:spcBef>
              <a:buFont typeface="Arial" charset="0"/>
              <a:buNone/>
            </a:pPr>
            <a:r>
              <a:rPr lang="en-US" sz="3200"/>
              <a:t>こんな経験ありませんか？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こんな経験ありませんか？</a:t>
            </a:r>
          </a:p>
        </p:txBody>
      </p:sp>
      <p:sp>
        <p:nvSpPr>
          <p:cNvPr id="8194"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作ったはずの資料が見つからない</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文体やレイアウトがバラバラで読みづらい</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フォーマットがバラバラで扱いづらい</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どれが最新か判別不能</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手順が不明瞭な作業ばかり</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誰にでもできそうなのに手順が明確じゃない</a:t>
            </a:r>
          </a:p>
          <a:p>
            <a:pPr lvl="2">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暗黙的に「○○さんしか分からない」事になっている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57200" y="319088"/>
            <a:ext cx="8229600"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問題点１</a:t>
            </a:r>
          </a:p>
        </p:txBody>
      </p:sp>
      <p:sp>
        <p:nvSpPr>
          <p:cNvPr id="9218" name="Rectangle 2"/>
          <p:cNvSpPr>
            <a:spLocks noGrp="1" noChangeArrowheads="1"/>
          </p:cNvSpPr>
          <p:nvPr>
            <p:ph type="body" idx="1"/>
          </p:nvPr>
        </p:nvSpPr>
        <p:spPr>
          <a:xfrm>
            <a:off x="457200" y="1052513"/>
            <a:ext cx="8229600" cy="4983162"/>
          </a:xfrm>
          <a:ln/>
        </p:spPr>
        <p:txBody>
          <a:bodyPr lIns="0" tIns="0" rIns="0" bIns="0"/>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見つからない</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保存場所が不確定</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ファイル名が意味不明</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同じような文書が大量に存在する</a:t>
            </a:r>
          </a:p>
          <a:p>
            <a:pPr lvl="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検索しても該当なし</a:t>
            </a:r>
          </a:p>
          <a:p>
            <a:pPr lvl="2">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フォーマットが特殊</a:t>
            </a:r>
          </a:p>
          <a:p>
            <a:pPr lvl="2">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無駄な装飾を多用している</a:t>
            </a:r>
          </a:p>
        </p:txBody>
      </p:sp>
      <p:sp>
        <p:nvSpPr>
          <p:cNvPr id="9219" name="Text Box 3"/>
          <p:cNvSpPr txBox="1">
            <a:spLocks noChangeArrowheads="1"/>
          </p:cNvSpPr>
          <p:nvPr/>
        </p:nvSpPr>
        <p:spPr bwMode="auto">
          <a:xfrm>
            <a:off x="720725" y="4679950"/>
            <a:ext cx="7380288" cy="577850"/>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solidFill>
                  <a:srgbClr val="000000"/>
                </a:solidFill>
              </a:rPr>
              <a:t>　見つからない＝最初から存在しない</a:t>
            </a:r>
          </a:p>
        </p:txBody>
      </p:sp>
      <p:sp>
        <p:nvSpPr>
          <p:cNvPr id="9220" name="Text Box 4"/>
          <p:cNvSpPr txBox="1">
            <a:spLocks noChangeArrowheads="1"/>
          </p:cNvSpPr>
          <p:nvPr/>
        </p:nvSpPr>
        <p:spPr bwMode="auto">
          <a:xfrm>
            <a:off x="7251700" y="5124450"/>
            <a:ext cx="1238250" cy="455613"/>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も、同然</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body"/>
          </p:nvPr>
        </p:nvSpPr>
        <p:spPr>
          <a:xfrm>
            <a:off x="457200" y="1052513"/>
            <a:ext cx="8229600" cy="4983162"/>
          </a:xfrm>
          <a:ln/>
        </p:spPr>
        <p:txBody>
          <a:bodyPr anchor="t"/>
          <a:lstStyle/>
          <a:p>
            <a:pPr marL="338138" indent="-338138" algn="l">
              <a:spcBef>
                <a:spcPts val="8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3200"/>
              <a:t>そもそもドキュメント化されていない</a:t>
            </a:r>
          </a:p>
          <a:p>
            <a:pPr marL="738188" lvl="1" indent="-280988" algn="l">
              <a:spcBef>
                <a:spcPts val="7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800"/>
              <a:t>普段、必要とする情報ほど文書化されない</a:t>
            </a:r>
          </a:p>
          <a:p>
            <a:pPr marL="1143000" lvl="2" indent="-228600" algn="l">
              <a:spcBef>
                <a:spcPts val="6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わざわざ文書化するほどの事ではない</a:t>
            </a:r>
          </a:p>
          <a:p>
            <a:pPr marL="1143000" lvl="2" indent="-228600" algn="l">
              <a:spcBef>
                <a:spcPts val="6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文書として形にすると色々と面倒</a:t>
            </a:r>
          </a:p>
          <a:p>
            <a:pPr marL="1600200" lvl="3" indent="-228600" algn="l">
              <a:spcBef>
                <a:spcPts val="5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書いた人に責任と義務がのしかかる</a:t>
            </a:r>
          </a:p>
          <a:p>
            <a:pPr marL="1600200" lvl="3" indent="-228600" algn="l">
              <a:spcBef>
                <a:spcPts val="5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編集する度に関係者に確認をとって回らなければならない</a:t>
            </a:r>
          </a:p>
          <a:p>
            <a:pPr marL="1143000" lvl="2" indent="-228600" algn="l">
              <a:spcBef>
                <a:spcPts val="600"/>
              </a:spcBef>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t>そんな時間は無い（と、思っている）</a:t>
            </a:r>
          </a:p>
        </p:txBody>
      </p:sp>
      <p:sp>
        <p:nvSpPr>
          <p:cNvPr id="10242" name="Rectangle 2"/>
          <p:cNvSpPr>
            <a:spLocks noGrp="1" noChangeArrowheads="1"/>
          </p:cNvSpPr>
          <p:nvPr>
            <p:ph type="title" idx="1"/>
          </p:nvPr>
        </p:nvSpPr>
        <p:spPr>
          <a:xfrm>
            <a:off x="457200" y="319088"/>
            <a:ext cx="8229600" cy="615950"/>
          </a:xfrm>
          <a:ln/>
        </p:spPr>
        <p:txBody>
          <a:bodyPr lIns="0" tIns="0" rIns="0" bIns="0" anchor="ctr"/>
          <a:lstStyle/>
          <a:p>
            <a:pPr marL="0" indent="0" algn="ctr">
              <a:spcBef>
                <a:spcPct val="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t>問題点２</a:t>
            </a:r>
          </a:p>
        </p:txBody>
      </p:sp>
      <p:sp>
        <p:nvSpPr>
          <p:cNvPr id="10243" name="Text Box 3"/>
          <p:cNvSpPr txBox="1">
            <a:spLocks noChangeArrowheads="1"/>
          </p:cNvSpPr>
          <p:nvPr/>
        </p:nvSpPr>
        <p:spPr bwMode="auto">
          <a:xfrm>
            <a:off x="720725" y="4679950"/>
            <a:ext cx="7380288" cy="577850"/>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solidFill>
                  <a:srgbClr val="000000"/>
                </a:solidFill>
              </a:rPr>
              <a:t>情報提供者へのメリットが薄い？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274638"/>
            <a:ext cx="8229600" cy="7064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問題を解決するために</a:t>
            </a:r>
          </a:p>
        </p:txBody>
      </p:sp>
      <p:sp>
        <p:nvSpPr>
          <p:cNvPr id="11266" name="Rectangle 2"/>
          <p:cNvSpPr>
            <a:spLocks noGrp="1" noChangeArrowheads="1"/>
          </p:cNvSpPr>
          <p:nvPr>
            <p:ph type="body" idx="1"/>
          </p:nvPr>
        </p:nvSpPr>
        <p:spPr>
          <a:xfrm>
            <a:off x="457200" y="1052513"/>
            <a:ext cx="8229600" cy="5073650"/>
          </a:xfrm>
          <a:ln/>
        </p:spPr>
        <p:txBody>
          <a:bodyPr lIns="0" tIns="0" rIns="0" bIns="0"/>
          <a:lstStyle/>
          <a:p>
            <a:pPr marL="0" indent="0">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 持っている情報は、</a:t>
            </a:r>
          </a:p>
          <a:p>
            <a:pPr marL="1143000" lvl="1" indent="-228600">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可能な限り「</a:t>
            </a:r>
            <a:r>
              <a:rPr lang="en-US" sz="3600"/>
              <a:t>アウトプット</a:t>
            </a:r>
            <a:r>
              <a:rPr lang="en-US"/>
              <a:t>」して</a:t>
            </a:r>
          </a:p>
          <a:p>
            <a:pPr marL="1143000" lvl="1" indent="-228600">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一ヶ所へ「</a:t>
            </a:r>
            <a:r>
              <a:rPr lang="en-US" sz="3600"/>
              <a:t>まとめて</a:t>
            </a:r>
            <a:r>
              <a:rPr lang="en-US"/>
              <a:t>」</a:t>
            </a:r>
          </a:p>
          <a:p>
            <a:pPr marL="1143000" lvl="1" indent="-228600">
              <a:tabLst>
                <a:tab pos="107950" algn="l"/>
                <a:tab pos="557213" algn="l"/>
                <a:tab pos="1006475" algn="l"/>
                <a:tab pos="1455738" algn="l"/>
                <a:tab pos="1905000" algn="l"/>
                <a:tab pos="2354263" algn="l"/>
                <a:tab pos="2803525" algn="l"/>
                <a:tab pos="3252788" algn="l"/>
                <a:tab pos="3702050" algn="l"/>
                <a:tab pos="4151313" algn="l"/>
                <a:tab pos="4600575" algn="l"/>
                <a:tab pos="5049838" algn="l"/>
                <a:tab pos="5499100" algn="l"/>
                <a:tab pos="5948363" algn="l"/>
                <a:tab pos="6397625" algn="l"/>
                <a:tab pos="6846888" algn="l"/>
                <a:tab pos="7296150" algn="l"/>
                <a:tab pos="7745413" algn="l"/>
                <a:tab pos="8194675" algn="l"/>
                <a:tab pos="8643938" algn="l"/>
              </a:tabLst>
            </a:pPr>
            <a:r>
              <a:rPr lang="en-US"/>
              <a:t>ツールを利用して楽に「</a:t>
            </a:r>
            <a:r>
              <a:rPr lang="en-US" sz="3600"/>
              <a:t>管理する</a:t>
            </a:r>
            <a:r>
              <a:rPr lang="en-US"/>
              <a:t>」</a:t>
            </a:r>
          </a:p>
        </p:txBody>
      </p:sp>
      <p:sp>
        <p:nvSpPr>
          <p:cNvPr id="11267" name="Text Box 3"/>
          <p:cNvSpPr txBox="1">
            <a:spLocks noChangeArrowheads="1"/>
          </p:cNvSpPr>
          <p:nvPr/>
        </p:nvSpPr>
        <p:spPr bwMode="auto">
          <a:xfrm>
            <a:off x="6083300" y="3311525"/>
            <a:ext cx="2446338" cy="455613"/>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この３つが重要！</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695</Words>
  <PresentationFormat>画面に合わせる (4:3)</PresentationFormat>
  <Paragraphs>307</Paragraphs>
  <Slides>20</Slides>
  <Notes>20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Times New Roman</vt:lpstr>
      <vt:lpstr>Arial</vt:lpstr>
      <vt:lpstr>ＭＳ Ｐゴシック</vt:lpstr>
      <vt:lpstr>メイリオ</vt:lpstr>
      <vt:lpstr>Calibri</vt:lpstr>
      <vt:lpstr>Office テーマ</vt:lpstr>
      <vt:lpstr>スライド 1</vt:lpstr>
      <vt:lpstr>自己紹介</vt:lpstr>
      <vt:lpstr>自己紹介</vt:lpstr>
      <vt:lpstr>アジェンダ</vt:lpstr>
      <vt:lpstr>スライド 5</vt:lpstr>
      <vt:lpstr>こんな経験ありませんか？</vt:lpstr>
      <vt:lpstr>問題点１</vt:lpstr>
      <vt:lpstr>問題点２</vt:lpstr>
      <vt:lpstr>問題を解決するために</vt:lpstr>
      <vt:lpstr>一般的なツール</vt:lpstr>
      <vt:lpstr>ツールの選択</vt:lpstr>
      <vt:lpstr>Wikiとは？</vt:lpstr>
      <vt:lpstr>Wikiクローン</vt:lpstr>
      <vt:lpstr>DEMO</vt:lpstr>
      <vt:lpstr>どんな風に使ってるの？</vt:lpstr>
      <vt:lpstr>運用のポイント</vt:lpstr>
      <vt:lpstr>まとめ</vt:lpstr>
      <vt:lpstr>まとめ</vt:lpstr>
      <vt:lpstr>スライド 19</vt:lpstr>
      <vt:lpstr>スライド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ahiru</dc:creator>
  <cp:lastModifiedBy>jz5</cp:lastModifiedBy>
  <cp:revision>1</cp:revision>
  <dcterms:modified xsi:type="dcterms:W3CDTF">2008-09-19T11:46:04Z</dcterms:modified>
</cp:coreProperties>
</file>