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308" r:id="rId7"/>
    <p:sldId id="264" r:id="rId8"/>
    <p:sldId id="309" r:id="rId9"/>
    <p:sldId id="262" r:id="rId10"/>
    <p:sldId id="263" r:id="rId11"/>
    <p:sldId id="267" r:id="rId12"/>
    <p:sldId id="311" r:id="rId13"/>
    <p:sldId id="306" r:id="rId14"/>
    <p:sldId id="295" r:id="rId15"/>
    <p:sldId id="297" r:id="rId16"/>
    <p:sldId id="312" r:id="rId17"/>
    <p:sldId id="305" r:id="rId18"/>
    <p:sldId id="310" r:id="rId19"/>
    <p:sldId id="298" r:id="rId20"/>
    <p:sldId id="299" r:id="rId21"/>
    <p:sldId id="300" r:id="rId22"/>
    <p:sldId id="301" r:id="rId23"/>
    <p:sldId id="302" r:id="rId24"/>
    <p:sldId id="313" r:id="rId25"/>
    <p:sldId id="303" r:id="rId26"/>
    <p:sldId id="304" r:id="rId27"/>
    <p:sldId id="268" r:id="rId28"/>
    <p:sldId id="270" r:id="rId29"/>
    <p:sldId id="271" r:id="rId30"/>
    <p:sldId id="314" r:id="rId31"/>
    <p:sldId id="272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3" r:id="rId40"/>
    <p:sldId id="292" r:id="rId4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40000"/>
    <a:srgbClr val="CCFF99"/>
    <a:srgbClr val="66FF33"/>
    <a:srgbClr val="FF6699"/>
    <a:srgbClr val="9999FF"/>
    <a:srgbClr val="6666FF"/>
    <a:srgbClr val="CCCCFF"/>
    <a:srgbClr val="E0FFC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3287" autoAdjust="0"/>
    <p:restoredTop sz="67681" autoAdjust="0"/>
  </p:normalViewPr>
  <p:slideViewPr>
    <p:cSldViewPr>
      <p:cViewPr varScale="1">
        <p:scale>
          <a:sx n="51" d="100"/>
          <a:sy n="51" d="100"/>
        </p:scale>
        <p:origin x="-6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7AF78A-82BF-42AF-A982-5E11BB2001B2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0291F3-73F1-4604-AE43-D33CACBE07D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6EC9A-6F6B-4E30-BD42-3BB98324F1BC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20482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CF6B7-C740-4F8C-AB9B-A12ABD4EE5BB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2867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230469-804E-44CD-9356-D13439F2D81C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1249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てか、「ゴースト」に二つ意味があるのが分かりにくいですよね！！１</a:t>
            </a:r>
          </a:p>
        </p:txBody>
      </p:sp>
      <p:sp>
        <p:nvSpPr>
          <p:cNvPr id="124932" name="スライド番号プレースホルダ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262A51C-31CC-4DF8-9AF1-279E6E8E1EBA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1ED59D-DBB5-4DAC-A55F-F362B9B6D483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11059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C9EFB-2D62-463F-999B-C70B8B9D49DA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88066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3B64AE-A025-482F-837D-1E41724E62FA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92162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94D8A-0B02-40E0-AC9E-FD8BDB11EA74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1290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詳細図は「ゴーストとシェル」の後に入れるのがいいと思います。</a:t>
            </a:r>
          </a:p>
          <a:p>
            <a:endParaRPr lang="ja-JP" altLang="en-US"/>
          </a:p>
          <a:p>
            <a:r>
              <a:rPr lang="ja-JP" altLang="en-US"/>
              <a:t>これは適当に書いてます。</a:t>
            </a:r>
          </a:p>
        </p:txBody>
      </p:sp>
      <p:sp>
        <p:nvSpPr>
          <p:cNvPr id="129028" name="スライド番号プレースホルダ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EC759BC-C3E8-40D7-8B85-506C2F2F115D}" type="slidenum">
              <a:rPr lang="en-US" altLang="ja-JP" sz="1200"/>
              <a:pPr algn="r"/>
              <a:t>16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5C4278-3B03-4C19-B8A9-88E86E0ECEDF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108546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93D14-AC27-458A-91D9-F922182F76C7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94210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5A2F5-DD7F-4210-A2BF-58FF72A816FF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96258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FB0BEF-31D7-4107-B96D-383551F05061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0242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43BFC6-D8EA-4BAC-96F4-C7025478B495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98306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57139-7D9E-4234-96BA-FEADF0B66584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10035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A37E3E-C34B-487A-B69B-AFD5E5B4AE90}" type="slidenum">
              <a:rPr lang="en-US" altLang="ja-JP"/>
              <a:pPr/>
              <a:t>23</a:t>
            </a:fld>
            <a:endParaRPr lang="en-US" altLang="ja-JP"/>
          </a:p>
        </p:txBody>
      </p:sp>
      <p:sp>
        <p:nvSpPr>
          <p:cNvPr id="102402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C37982-B177-45EE-BCE1-9125C041BDFB}" type="slidenum">
              <a:rPr lang="en-US" altLang="ja-JP"/>
              <a:pPr/>
              <a:t>24</a:t>
            </a:fld>
            <a:endParaRPr lang="en-US" altLang="ja-JP"/>
          </a:p>
        </p:txBody>
      </p:sp>
      <p:sp>
        <p:nvSpPr>
          <p:cNvPr id="13107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B9F668-4C32-43D7-ACD0-5CCA806708FB}" type="slidenum">
              <a:rPr lang="en-US" altLang="ja-JP"/>
              <a:pPr/>
              <a:t>25</a:t>
            </a:fld>
            <a:endParaRPr lang="en-US" altLang="ja-JP"/>
          </a:p>
        </p:txBody>
      </p:sp>
      <p:sp>
        <p:nvSpPr>
          <p:cNvPr id="104450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79448-63F1-4867-B992-30054C44B6FD}" type="slidenum">
              <a:rPr lang="en-US" altLang="ja-JP"/>
              <a:pPr/>
              <a:t>26</a:t>
            </a:fld>
            <a:endParaRPr lang="en-US" altLang="ja-JP"/>
          </a:p>
        </p:txBody>
      </p:sp>
      <p:sp>
        <p:nvSpPr>
          <p:cNvPr id="106498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189B78-A7C9-4ECF-BBB9-84294679A18C}" type="slidenum">
              <a:rPr lang="en-US" altLang="ja-JP"/>
              <a:pPr/>
              <a:t>27</a:t>
            </a:fld>
            <a:endParaRPr lang="en-US" altLang="ja-JP"/>
          </a:p>
        </p:txBody>
      </p:sp>
      <p:sp>
        <p:nvSpPr>
          <p:cNvPr id="30722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A7C98-37BF-41D9-95F0-9AA2F2F5E727}" type="slidenum">
              <a:rPr lang="en-US" altLang="ja-JP"/>
              <a:pPr/>
              <a:t>28</a:t>
            </a:fld>
            <a:endParaRPr lang="en-US" altLang="ja-JP"/>
          </a:p>
        </p:txBody>
      </p:sp>
      <p:sp>
        <p:nvSpPr>
          <p:cNvPr id="34818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F255EA-DF7F-4976-AB82-38C51D5F86CA}" type="slidenum">
              <a:rPr lang="en-US" altLang="ja-JP"/>
              <a:pPr/>
              <a:t>29</a:t>
            </a:fld>
            <a:endParaRPr lang="en-US" altLang="ja-JP"/>
          </a:p>
        </p:txBody>
      </p:sp>
      <p:sp>
        <p:nvSpPr>
          <p:cNvPr id="36866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3E510-CE18-49D1-B68E-C1D8075661A6}" type="slidenum">
              <a:rPr lang="en-US" altLang="ja-JP"/>
              <a:pPr/>
              <a:t>31</a:t>
            </a:fld>
            <a:endParaRPr lang="en-US" altLang="ja-JP"/>
          </a:p>
        </p:txBody>
      </p:sp>
      <p:sp>
        <p:nvSpPr>
          <p:cNvPr id="3891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E0339E-4A11-48D1-A284-F7D35A7CFC53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12290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4CB737-D092-46AD-A954-4731557ADCD7}" type="slidenum">
              <a:rPr lang="en-US" altLang="ja-JP"/>
              <a:pPr/>
              <a:t>32</a:t>
            </a:fld>
            <a:endParaRPr lang="en-US" altLang="ja-JP"/>
          </a:p>
        </p:txBody>
      </p:sp>
      <p:sp>
        <p:nvSpPr>
          <p:cNvPr id="65538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FD533-520C-450C-8F7A-10BE688E73ED}" type="slidenum">
              <a:rPr lang="en-US" altLang="ja-JP"/>
              <a:pPr/>
              <a:t>33</a:t>
            </a:fld>
            <a:endParaRPr lang="en-US" altLang="ja-JP"/>
          </a:p>
        </p:txBody>
      </p:sp>
      <p:sp>
        <p:nvSpPr>
          <p:cNvPr id="67586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BED4A-8F72-42E5-B8F9-DEB211874B70}" type="slidenum">
              <a:rPr lang="en-US" altLang="ja-JP"/>
              <a:pPr/>
              <a:t>34</a:t>
            </a:fld>
            <a:endParaRPr lang="en-US" altLang="ja-JP"/>
          </a:p>
        </p:txBody>
      </p:sp>
      <p:sp>
        <p:nvSpPr>
          <p:cNvPr id="6963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2BD86-CFF8-4ED7-B1C1-7BD78708ABAE}" type="slidenum">
              <a:rPr lang="en-US" altLang="ja-JP"/>
              <a:pPr/>
              <a:t>35</a:t>
            </a:fld>
            <a:endParaRPr lang="en-US" altLang="ja-JP"/>
          </a:p>
        </p:txBody>
      </p:sp>
      <p:sp>
        <p:nvSpPr>
          <p:cNvPr id="71682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D6754-B592-4433-A602-C6EE94677CEC}" type="slidenum">
              <a:rPr lang="en-US" altLang="ja-JP"/>
              <a:pPr/>
              <a:t>36</a:t>
            </a:fld>
            <a:endParaRPr lang="en-US" altLang="ja-JP"/>
          </a:p>
        </p:txBody>
      </p:sp>
      <p:sp>
        <p:nvSpPr>
          <p:cNvPr id="73730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64C0A-3D54-46F8-9501-3B7D587A2A74}" type="slidenum">
              <a:rPr lang="en-US" altLang="ja-JP"/>
              <a:pPr/>
              <a:t>37</a:t>
            </a:fld>
            <a:endParaRPr lang="en-US" altLang="ja-JP"/>
          </a:p>
        </p:txBody>
      </p:sp>
      <p:sp>
        <p:nvSpPr>
          <p:cNvPr id="75778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452FF-7E2C-43BE-AE1C-BBA0EFA0C4F1}" type="slidenum">
              <a:rPr lang="en-US" altLang="ja-JP"/>
              <a:pPr/>
              <a:t>38</a:t>
            </a:fld>
            <a:endParaRPr lang="en-US" altLang="ja-JP"/>
          </a:p>
        </p:txBody>
      </p:sp>
      <p:sp>
        <p:nvSpPr>
          <p:cNvPr id="77826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D33EB-94B2-4DA4-84CA-3CAC537086A2}" type="slidenum">
              <a:rPr lang="en-US" altLang="ja-JP"/>
              <a:pPr/>
              <a:t>40</a:t>
            </a:fld>
            <a:endParaRPr lang="en-US" altLang="ja-JP"/>
          </a:p>
        </p:txBody>
      </p:sp>
      <p:sp>
        <p:nvSpPr>
          <p:cNvPr id="7987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56A42-1003-4C09-A317-B751F609D490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14338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7E1130-410F-458E-A668-6377C0121AC0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16386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720E8C-9BEB-46DE-8333-F848ACF8C7F5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113666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A7E0B-5C88-481E-82BF-60F675C711EE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22530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C9DA8-5F3E-4C5D-ACA6-2CB4295192F7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1571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993064-8142-4D25-A9CB-EF9490A1F85B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18434" name="Rectangle 2"/>
          <p:cNvSpPr txBox="1"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34200" y="152400"/>
            <a:ext cx="2057400" cy="6553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2000" y="152400"/>
            <a:ext cx="6019800" cy="6553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9144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>
          <a:xfrm rot="-5400000">
            <a:off x="-1965325" y="37719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わんくま同盟 大阪勉強会 #23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609600" cy="68580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rot="-5400000">
            <a:off x="-1965325" y="37719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F7C80"/>
                </a:solidFill>
                <a:latin typeface="+mn-lt"/>
              </a:defRPr>
            </a:lvl1pPr>
          </a:lstStyle>
          <a:p>
            <a:r>
              <a:rPr lang="en-US" altLang="ja-JP"/>
              <a:t>わんくま同盟 大阪勉強会 #23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6675" y="6354763"/>
            <a:ext cx="457200" cy="43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457200" y="1371600"/>
            <a:ext cx="8610600" cy="0"/>
          </a:xfrm>
          <a:prstGeom prst="line">
            <a:avLst/>
          </a:prstGeom>
          <a:noFill/>
          <a:ln w="190500">
            <a:solidFill>
              <a:srgbClr val="FF7C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-95250" y="1905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BED28E51-8CB3-416F-BF8C-21E68F845B3A}" type="slidenum">
              <a:rPr lang="en-US" altLang="ja-JP" sz="1800">
                <a:solidFill>
                  <a:srgbClr val="FF7C80"/>
                </a:solidFill>
                <a:latin typeface="Arial" charset="0"/>
                <a:ea typeface="Andale Sans UI" pitchFamily="50" charset="-128"/>
              </a:rPr>
              <a:pPr algn="ctr">
                <a:spcBef>
                  <a:spcPct val="50000"/>
                </a:spcBef>
              </a:pPr>
              <a:t>&lt;#&gt;</a:t>
            </a:fld>
            <a:endParaRPr lang="en-US" altLang="ja-JP" sz="1800">
              <a:solidFill>
                <a:srgbClr val="FF7C80"/>
              </a:solidFill>
              <a:latin typeface="Arial" charset="0"/>
              <a:ea typeface="Andale Sans UI" pitchFamily="50" charset="-128"/>
            </a:endParaRPr>
          </a:p>
        </p:txBody>
      </p:sp>
      <p:sp>
        <p:nvSpPr>
          <p:cNvPr id="1037" name="Line 13"/>
          <p:cNvSpPr>
            <a:spLocks noChangeShapeType="1"/>
          </p:cNvSpPr>
          <p:nvPr userDrawn="1"/>
        </p:nvSpPr>
        <p:spPr bwMode="auto">
          <a:xfrm flipV="1">
            <a:off x="76200" y="228600"/>
            <a:ext cx="457200" cy="228600"/>
          </a:xfrm>
          <a:prstGeom prst="line">
            <a:avLst/>
          </a:prstGeom>
          <a:noFill/>
          <a:ln w="28575">
            <a:solidFill>
              <a:srgbClr val="FF7C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171450" y="31432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800">
                <a:solidFill>
                  <a:srgbClr val="FF7C80"/>
                </a:solidFill>
                <a:latin typeface="Arial" charset="0"/>
              </a:rPr>
              <a:t>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Ｐゴシック" charset="-128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Ｐゴシック" charset="-128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Ｐゴシック" charset="-128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Ｐゴシック" charset="-128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Ｐゴシック" charset="-128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Ｐゴシック" charset="-128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Ｐゴシック" charset="-128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Ｐゴシック" charset="-128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study.nanican.net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806575"/>
            <a:ext cx="7772400" cy="1949450"/>
          </a:xfrm>
          <a:ln/>
        </p:spPr>
        <p:txBody>
          <a:bodyPr lIns="90000" tIns="46800" rIns="90000" bIns="46800"/>
          <a:lstStyle/>
          <a:p>
            <a:pPr defTabSz="449263">
              <a:lnSpc>
                <a:spcPct val="95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sz="6600">
                <a:solidFill>
                  <a:srgbClr val="000000"/>
                </a:solidFill>
              </a:rPr>
              <a:t>THE OLD NEW</a:t>
            </a:r>
            <a:br>
              <a:rPr kumimoji="0" lang="en-US" sz="6600">
                <a:solidFill>
                  <a:srgbClr val="000000"/>
                </a:solidFill>
              </a:rPr>
            </a:br>
            <a:r>
              <a:rPr kumimoji="0" lang="en-US" sz="6600">
                <a:solidFill>
                  <a:srgbClr val="000000"/>
                </a:solidFill>
              </a:rPr>
              <a:t>UKAGAKA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676400" y="4267200"/>
            <a:ext cx="6400800" cy="1752600"/>
          </a:xfrm>
          <a:prstGeom prst="rect">
            <a:avLst/>
          </a:prstGeom>
          <a:noFill/>
          <a:ln/>
        </p:spPr>
        <p:txBody>
          <a:bodyPr lIns="90000" tIns="46800" rIns="90000" bIns="46800"/>
          <a:lstStyle/>
          <a:p>
            <a:pPr marL="0" indent="0" algn="ctr" defTabSz="449263"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C.Ponapalt（ぽな＠ばぐとら）</a:t>
            </a:r>
          </a:p>
          <a:p>
            <a:pPr marL="0" indent="0" algn="ctr" defTabSz="449263"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400"/>
              <a:t/>
            </a:r>
            <a:br>
              <a:rPr lang="ja-JP" altLang="en-US" sz="2400"/>
            </a:br>
            <a:r>
              <a:rPr lang="en-US" altLang="ja-JP" sz="2400">
                <a:solidFill>
                  <a:schemeClr val="bg2"/>
                </a:solidFill>
              </a:rPr>
              <a:t>Rev.9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特徴：本当に「よくあるソフト？」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ユーザさんはプログラマさんじゃない場合が多い（これは普通）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4400" u="sng"/>
              <a:t>開発者さんも</a:t>
            </a:r>
            <a:r>
              <a:rPr lang="en-US"/>
              <a:t>プログラマさんじゃない</a:t>
            </a:r>
            <a:br>
              <a:rPr lang="en-US"/>
            </a:br>
            <a:r>
              <a:rPr lang="en-US"/>
              <a:t>場合が多い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近い位置にいるのはノベルゲーム関係の開発環境。吉里吉里とか？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技術をどうやって使ってもらうかの説明がポイント</a:t>
            </a:r>
            <a:r>
              <a:rPr lang="ja-JP" altLang="en-US"/>
              <a:t>。けっこう苦労する。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そろそろ本題：裏方を垣間見る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能書きはこのくらいにして、</a:t>
            </a:r>
            <a:br>
              <a:rPr lang="en-US"/>
            </a:br>
            <a:r>
              <a:rPr lang="ja-JP" altLang="en-US"/>
              <a:t>伺かって何だろうという疑問に</a:t>
            </a:r>
            <a:br>
              <a:rPr lang="ja-JP" altLang="en-US"/>
            </a:br>
            <a:r>
              <a:rPr lang="ja-JP" altLang="en-US"/>
              <a:t>答えるための中身のおおまかな説明。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とりあえずざっと紹介するだけなので</a:t>
            </a:r>
            <a:br>
              <a:rPr lang="en-US"/>
            </a:br>
            <a:r>
              <a:rPr lang="en-US"/>
              <a:t>気になる人は近くの伺か関係の</a:t>
            </a:r>
            <a:br>
              <a:rPr lang="en-US"/>
            </a:br>
            <a:r>
              <a:rPr lang="en-US"/>
              <a:t>開発者さんに聞いてみよう！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ッター プレースホル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785813" y="1643063"/>
            <a:ext cx="5500687" cy="471487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ja-JP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938213" y="1795463"/>
            <a:ext cx="5500687" cy="471487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ja-JP">
              <a:solidFill>
                <a:schemeClr val="tx1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123906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概念的な構成図</a:t>
            </a:r>
          </a:p>
        </p:txBody>
      </p:sp>
      <p:sp>
        <p:nvSpPr>
          <p:cNvPr id="9" name="正方形/長方形 8"/>
          <p:cNvSpPr/>
          <p:nvPr/>
        </p:nvSpPr>
        <p:spPr>
          <a:xfrm rot="16200000">
            <a:off x="5107782" y="3893343"/>
            <a:ext cx="4572000" cy="5000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ベースウェア</a:t>
            </a:r>
          </a:p>
        </p:txBody>
      </p:sp>
      <p:sp>
        <p:nvSpPr>
          <p:cNvPr id="10" name="正方形/長方形 9"/>
          <p:cNvSpPr/>
          <p:nvPr/>
        </p:nvSpPr>
        <p:spPr>
          <a:xfrm rot="16200000">
            <a:off x="5822157" y="3893343"/>
            <a:ext cx="4572000" cy="5000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ＭＳ Ｐゴシック" charset="-128"/>
                <a:ea typeface="ＭＳ Ｐゴシック" charset="-128"/>
              </a:rPr>
              <a:t>OS</a:t>
            </a:r>
          </a:p>
        </p:txBody>
      </p:sp>
      <p:grpSp>
        <p:nvGrpSpPr>
          <p:cNvPr id="123923" name="グループ化 23"/>
          <p:cNvGrpSpPr>
            <a:grpSpLocks/>
          </p:cNvGrpSpPr>
          <p:nvPr/>
        </p:nvGrpSpPr>
        <p:grpSpPr bwMode="auto">
          <a:xfrm>
            <a:off x="1090613" y="1947863"/>
            <a:ext cx="5500687" cy="4714875"/>
            <a:chOff x="857224" y="1785926"/>
            <a:chExt cx="5500726" cy="4714908"/>
          </a:xfrm>
        </p:grpSpPr>
        <p:sp>
          <p:nvSpPr>
            <p:cNvPr id="25" name="角丸四角形 24"/>
            <p:cNvSpPr/>
            <p:nvPr/>
          </p:nvSpPr>
          <p:spPr>
            <a:xfrm>
              <a:off x="857224" y="1785926"/>
              <a:ext cx="5500726" cy="4714908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ゴースト一体</a:t>
              </a: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214414" y="2714619"/>
              <a:ext cx="3643339" cy="1285884"/>
            </a:xfrm>
            <a:prstGeom prst="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ja-JP">
                <a:solidFill>
                  <a:schemeClr val="tx1"/>
                </a:solidFill>
                <a:latin typeface="ＭＳ Ｐゴシック" charset="-128"/>
                <a:ea typeface="ＭＳ Ｐゴシック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214414" y="4572007"/>
              <a:ext cx="3643339" cy="1643075"/>
            </a:xfrm>
            <a:prstGeom prst="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altLang="ja-JP" dirty="0">
                  <a:solidFill>
                    <a:schemeClr val="tx1"/>
                  </a:solidFill>
                </a:rPr>
                <a:t>Ghost(</a:t>
              </a:r>
              <a:r>
                <a:rPr lang="ja-JP" altLang="en-US" dirty="0">
                  <a:solidFill>
                    <a:schemeClr val="tx1"/>
                  </a:solidFill>
                </a:rPr>
                <a:t>中身の定義</a:t>
              </a:r>
              <a:r>
                <a:rPr lang="en-US" altLang="ja-JP" dirty="0">
                  <a:solidFill>
                    <a:schemeClr val="tx1"/>
                  </a:solidFill>
                </a:rPr>
                <a:t>)</a:t>
              </a:r>
            </a:p>
            <a:p>
              <a:pPr>
                <a:defRPr/>
              </a:pPr>
              <a:r>
                <a:rPr lang="en-US" altLang="ja-JP" dirty="0">
                  <a:solidFill>
                    <a:schemeClr val="tx1"/>
                  </a:solidFill>
                </a:rPr>
                <a:t>	</a:t>
              </a:r>
              <a:r>
                <a:rPr lang="ja-JP" altLang="en-US" dirty="0">
                  <a:solidFill>
                    <a:schemeClr val="tx1"/>
                  </a:solidFill>
                </a:rPr>
                <a:t>台詞集</a:t>
              </a:r>
              <a:endParaRPr lang="en-US" altLang="ja-JP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n-US" altLang="ja-JP" dirty="0">
                  <a:solidFill>
                    <a:schemeClr val="tx1"/>
                  </a:solidFill>
                </a:rPr>
                <a:t>	</a:t>
              </a:r>
              <a:r>
                <a:rPr lang="ja-JP" altLang="en-US" dirty="0">
                  <a:solidFill>
                    <a:schemeClr val="tx1"/>
                  </a:solidFill>
                </a:rPr>
                <a:t>撫で・つつき反応</a:t>
              </a:r>
              <a:endParaRPr lang="en-US" altLang="ja-JP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n-US" altLang="ja-JP" dirty="0">
                  <a:solidFill>
                    <a:schemeClr val="tx1"/>
                  </a:solidFill>
                </a:rPr>
                <a:t>	</a:t>
              </a:r>
              <a:r>
                <a:rPr lang="ja-JP" altLang="en-US" dirty="0">
                  <a:solidFill>
                    <a:schemeClr val="tx1"/>
                  </a:solidFill>
                </a:rPr>
                <a:t>その他複雑な動作</a:t>
              </a: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1366815" y="2867021"/>
              <a:ext cx="3643339" cy="1285884"/>
            </a:xfrm>
            <a:prstGeom prst="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ja-JP">
                <a:solidFill>
                  <a:schemeClr val="tx1"/>
                </a:solidFill>
                <a:latin typeface="ＭＳ Ｐゴシック" charset="-128"/>
                <a:ea typeface="ＭＳ Ｐゴシック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519216" y="3019422"/>
              <a:ext cx="3643339" cy="1285884"/>
            </a:xfrm>
            <a:prstGeom prst="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altLang="ja-JP" dirty="0">
                  <a:solidFill>
                    <a:schemeClr val="tx1"/>
                  </a:solidFill>
                </a:rPr>
                <a:t>Shell(</a:t>
              </a:r>
              <a:r>
                <a:rPr lang="ja-JP" altLang="en-US" dirty="0">
                  <a:solidFill>
                    <a:schemeClr val="tx1"/>
                  </a:solidFill>
                </a:rPr>
                <a:t>見た目の定義</a:t>
              </a:r>
              <a:r>
                <a:rPr lang="en-US" altLang="ja-JP" dirty="0">
                  <a:solidFill>
                    <a:schemeClr val="tx1"/>
                  </a:solidFill>
                </a:rPr>
                <a:t>)</a:t>
              </a:r>
            </a:p>
            <a:p>
              <a:pPr>
                <a:defRPr/>
              </a:pPr>
              <a:r>
                <a:rPr lang="en-US" altLang="ja-JP" dirty="0">
                  <a:solidFill>
                    <a:schemeClr val="tx1"/>
                  </a:solidFill>
                </a:rPr>
                <a:t>	</a:t>
              </a:r>
              <a:r>
                <a:rPr lang="ja-JP" altLang="en-US" dirty="0">
                  <a:solidFill>
                    <a:schemeClr val="tx1"/>
                  </a:solidFill>
                </a:rPr>
                <a:t>画像</a:t>
              </a:r>
              <a:endParaRPr lang="en-US" altLang="ja-JP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n-US" altLang="ja-JP" dirty="0">
                  <a:solidFill>
                    <a:schemeClr val="tx1"/>
                  </a:solidFill>
                </a:rPr>
                <a:t>	</a:t>
              </a:r>
              <a:r>
                <a:rPr lang="ja-JP" altLang="en-US" dirty="0">
                  <a:solidFill>
                    <a:schemeClr val="tx1"/>
                  </a:solidFill>
                </a:rPr>
                <a:t>アニメの定義</a:t>
              </a:r>
              <a:endParaRPr lang="en-US" altLang="ja-JP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214810" y="4000503"/>
              <a:ext cx="1928827" cy="5000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バルーン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ゴーストとシェル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シェル(Shell)</a:t>
            </a:r>
            <a:r>
              <a:rPr lang="ar-SA">
                <a:cs typeface="Arial" charset="0"/>
              </a:rPr>
              <a:t>‏</a:t>
            </a:r>
            <a:endParaRPr lang="en-US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Document-ViewのView部分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画像一式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アニメーション仕様(SERIKO)</a:t>
            </a:r>
            <a:r>
              <a:rPr lang="ar-SA">
                <a:cs typeface="Arial" charset="0"/>
              </a:rPr>
              <a:t>‏</a:t>
            </a:r>
            <a:endParaRPr lang="en-US"/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当たり判定の定義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要は</a:t>
            </a:r>
            <a:r>
              <a:rPr lang="ja-JP" altLang="en-US" u="sng"/>
              <a:t>見た目</a:t>
            </a:r>
            <a:r>
              <a:rPr lang="ja-JP" altLang="en-US"/>
              <a:t>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イラストとかはちょっと</a:t>
            </a:r>
            <a:r>
              <a:rPr lang="en-US" altLang="ja-JP">
                <a:latin typeface="Times New Roman"/>
              </a:rPr>
              <a:t>…</a:t>
            </a:r>
            <a:r>
              <a:rPr lang="ja-JP" altLang="en-US"/>
              <a:t>という人向けに</a:t>
            </a:r>
            <a:br>
              <a:rPr lang="ja-JP" altLang="en-US"/>
            </a:br>
            <a:r>
              <a:rPr lang="ja-JP" altLang="en-US"/>
              <a:t>できあいのものも：「フリーシェル」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ゴーストとシェル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ゴースト(Ghost)</a:t>
            </a:r>
            <a:r>
              <a:rPr lang="ar-SA">
                <a:cs typeface="Arial" charset="0"/>
              </a:rPr>
              <a:t>‏</a:t>
            </a:r>
            <a:endParaRPr lang="en-US"/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狭義：イベントに反応して</a:t>
            </a:r>
            <a:br>
              <a:rPr lang="en-US"/>
            </a:br>
            <a:r>
              <a:rPr lang="ja-JP" altLang="en-US"/>
              <a:t>本体への制御命令等を出力する部分</a:t>
            </a:r>
            <a:br>
              <a:rPr lang="ja-JP" altLang="en-US"/>
            </a:br>
            <a:r>
              <a:rPr lang="en-US"/>
              <a:t>Document-ViewのDocument部分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広義：キャラクターデータ一式</a:t>
            </a:r>
            <a:br>
              <a:rPr lang="en-US"/>
            </a:br>
            <a:r>
              <a:rPr lang="en-US"/>
              <a:t>正しくは</a:t>
            </a:r>
            <a:r>
              <a:rPr lang="en-US">
                <a:latin typeface="Times New Roman"/>
              </a:rPr>
              <a:t>“</a:t>
            </a:r>
            <a:r>
              <a:rPr lang="en-US"/>
              <a:t>Named</a:t>
            </a:r>
            <a:r>
              <a:rPr lang="en-US">
                <a:latin typeface="Times New Roman"/>
              </a:rPr>
              <a:t>”</a:t>
            </a:r>
            <a:r>
              <a:rPr lang="en-US"/>
              <a:t>と言うけれど</a:t>
            </a:r>
            <a:r>
              <a:rPr lang="en-US">
                <a:latin typeface="Times New Roman"/>
              </a:rPr>
              <a:t>…</a:t>
            </a:r>
            <a:endParaRPr lang="en-US"/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中核となるのは、その中でも特に</a:t>
            </a:r>
            <a:br>
              <a:rPr lang="en-US"/>
            </a:br>
            <a:r>
              <a:rPr lang="en-US" sz="4000">
                <a:latin typeface="Times New Roman"/>
              </a:rPr>
              <a:t>“</a:t>
            </a:r>
            <a:r>
              <a:rPr lang="en-US" sz="4000"/>
              <a:t>SHIORI</a:t>
            </a:r>
            <a:r>
              <a:rPr lang="en-US" sz="4000">
                <a:latin typeface="Times New Roman"/>
              </a:rPr>
              <a:t>”</a:t>
            </a:r>
            <a:r>
              <a:rPr lang="en-US"/>
              <a:t>と呼ばれる部分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ゴーストとシェル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「ゴースト」と「シェル」をあわせて</a:t>
            </a:r>
            <a:br>
              <a:rPr lang="en-US"/>
            </a:br>
            <a:r>
              <a:rPr lang="en-US"/>
              <a:t>ひとつのキャラクターデータが完成。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一つの「ゴースト」に対し複数の</a:t>
            </a:r>
            <a:br>
              <a:rPr lang="en-US"/>
            </a:br>
            <a:r>
              <a:rPr lang="en-US"/>
              <a:t>「シェル」を持</a:t>
            </a:r>
            <a:r>
              <a:rPr lang="ja-JP" altLang="en-US"/>
              <a:t>つことができる。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攻殻機動隊ネタ？</a:t>
            </a:r>
            <a:br>
              <a:rPr lang="en-US"/>
            </a:br>
            <a:r>
              <a:rPr lang="en-US">
                <a:latin typeface="Times New Roman"/>
              </a:rPr>
              <a:t>“</a:t>
            </a:r>
            <a:r>
              <a:rPr lang="en-US"/>
              <a:t>Ghost in the Shell</a:t>
            </a:r>
            <a:r>
              <a:rPr lang="en-US">
                <a:latin typeface="Times New Roman"/>
              </a:rPr>
              <a:t>”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ッター プレースホル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28003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ソフトウェア的な構成図</a:t>
            </a:r>
          </a:p>
        </p:txBody>
      </p:sp>
      <p:grpSp>
        <p:nvGrpSpPr>
          <p:cNvPr id="128028" name="Group 28"/>
          <p:cNvGrpSpPr>
            <a:grpSpLocks/>
          </p:cNvGrpSpPr>
          <p:nvPr/>
        </p:nvGrpSpPr>
        <p:grpSpPr bwMode="auto">
          <a:xfrm>
            <a:off x="1066800" y="1600200"/>
            <a:ext cx="7358063" cy="5029200"/>
            <a:chOff x="672" y="1008"/>
            <a:chExt cx="4635" cy="3168"/>
          </a:xfrm>
        </p:grpSpPr>
        <p:sp>
          <p:nvSpPr>
            <p:cNvPr id="4" name="正方形/長方形 3"/>
            <p:cNvSpPr>
              <a:spLocks noChangeArrowheads="1"/>
            </p:cNvSpPr>
            <p:nvPr/>
          </p:nvSpPr>
          <p:spPr bwMode="auto">
            <a:xfrm>
              <a:off x="2064" y="2298"/>
              <a:ext cx="1305" cy="27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ja-JP" sz="2200">
                  <a:latin typeface="ＭＳ Ｐゴシック" charset="-128"/>
                </a:rPr>
                <a:t>SHIORI (DLL)</a:t>
              </a:r>
            </a:p>
          </p:txBody>
        </p:sp>
        <p:sp>
          <p:nvSpPr>
            <p:cNvPr id="6" name="正方形/長方形 5"/>
            <p:cNvSpPr>
              <a:spLocks noChangeArrowheads="1"/>
            </p:cNvSpPr>
            <p:nvPr/>
          </p:nvSpPr>
          <p:spPr bwMode="auto">
            <a:xfrm>
              <a:off x="672" y="2226"/>
              <a:ext cx="1035" cy="27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ja-JP" altLang="ja-JP" sz="2200">
                <a:latin typeface="ＭＳ Ｐゴシック" charset="-128"/>
              </a:endParaRPr>
            </a:p>
          </p:txBody>
        </p:sp>
        <p:sp>
          <p:nvSpPr>
            <p:cNvPr id="7" name="正方形/長方形 6"/>
            <p:cNvSpPr>
              <a:spLocks noChangeArrowheads="1"/>
            </p:cNvSpPr>
            <p:nvPr/>
          </p:nvSpPr>
          <p:spPr bwMode="auto">
            <a:xfrm>
              <a:off x="768" y="2322"/>
              <a:ext cx="1035" cy="27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ja-JP" altLang="ja-JP" sz="2200">
                <a:latin typeface="ＭＳ Ｐゴシック" charset="-128"/>
              </a:endParaRPr>
            </a:p>
          </p:txBody>
        </p:sp>
        <p:sp>
          <p:nvSpPr>
            <p:cNvPr id="8" name="正方形/長方形 7"/>
            <p:cNvSpPr>
              <a:spLocks noChangeArrowheads="1"/>
            </p:cNvSpPr>
            <p:nvPr/>
          </p:nvSpPr>
          <p:spPr bwMode="auto">
            <a:xfrm>
              <a:off x="864" y="2418"/>
              <a:ext cx="1035" cy="27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ja-JP" sz="2200">
                  <a:latin typeface="ＭＳ Ｐゴシック" charset="-128"/>
                </a:rPr>
                <a:t>SAORI(DLL)</a:t>
              </a:r>
            </a:p>
          </p:txBody>
        </p:sp>
        <p:sp>
          <p:nvSpPr>
            <p:cNvPr id="9" name="メモ 8"/>
            <p:cNvSpPr>
              <a:spLocks noChangeArrowheads="1"/>
            </p:cNvSpPr>
            <p:nvPr/>
          </p:nvSpPr>
          <p:spPr bwMode="auto">
            <a:xfrm>
              <a:off x="2058" y="1344"/>
              <a:ext cx="1350" cy="765"/>
            </a:xfrm>
            <a:prstGeom prst="foldedCorner">
              <a:avLst>
                <a:gd name="adj" fmla="val 16667"/>
              </a:avLst>
            </a:prstGeom>
            <a:solidFill>
              <a:schemeClr val="accent1"/>
            </a:solidFill>
            <a:ln w="25400" algn="ctr">
              <a:solidFill>
                <a:srgbClr val="FF6699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2200">
                  <a:latin typeface="ＭＳ Ｐゴシック" charset="-128"/>
                </a:rPr>
                <a:t>辞書</a:t>
              </a:r>
            </a:p>
            <a:p>
              <a:pPr algn="ctr"/>
              <a:r>
                <a:rPr lang="en-US" altLang="ja-JP" sz="2200">
                  <a:latin typeface="ＭＳ Ｐゴシック" charset="-128"/>
                </a:rPr>
                <a:t>(SHIORI</a:t>
              </a:r>
              <a:r>
                <a:rPr lang="ja-JP" altLang="en-US" sz="2200">
                  <a:latin typeface="ＭＳ Ｐゴシック" charset="-128"/>
                </a:rPr>
                <a:t>ごとに書式は異なる</a:t>
              </a:r>
              <a:r>
                <a:rPr lang="en-US" altLang="ja-JP" sz="2200">
                  <a:latin typeface="ＭＳ Ｐゴシック" charset="-128"/>
                </a:rPr>
                <a:t>)</a:t>
              </a:r>
            </a:p>
          </p:txBody>
        </p:sp>
        <p:sp>
          <p:nvSpPr>
            <p:cNvPr id="10" name="正方形/長方形 9"/>
            <p:cNvSpPr>
              <a:spLocks noChangeArrowheads="1"/>
            </p:cNvSpPr>
            <p:nvPr/>
          </p:nvSpPr>
          <p:spPr bwMode="auto">
            <a:xfrm>
              <a:off x="1152" y="3378"/>
              <a:ext cx="4110" cy="798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2200">
                  <a:latin typeface="ＭＳ Ｐゴシック" charset="-128"/>
                </a:rPr>
                <a:t>ベースウェア</a:t>
              </a:r>
              <a:r>
                <a:rPr lang="en-US" altLang="ja-JP" sz="2200">
                  <a:latin typeface="ＭＳ Ｐゴシック" charset="-128"/>
                </a:rPr>
                <a:t>(SSP)</a:t>
              </a:r>
            </a:p>
          </p:txBody>
        </p:sp>
        <p:sp>
          <p:nvSpPr>
            <p:cNvPr id="11" name="正方形/長方形 10"/>
            <p:cNvSpPr>
              <a:spLocks noChangeArrowheads="1"/>
            </p:cNvSpPr>
            <p:nvPr/>
          </p:nvSpPr>
          <p:spPr bwMode="auto">
            <a:xfrm>
              <a:off x="3777" y="3072"/>
              <a:ext cx="1305" cy="54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ja-JP" sz="2200">
                  <a:latin typeface="ＭＳ Ｐゴシック" charset="-128"/>
                </a:rPr>
                <a:t>SERIKO</a:t>
              </a:r>
            </a:p>
            <a:p>
              <a:pPr algn="ctr"/>
              <a:r>
                <a:rPr lang="ja-JP" altLang="en-US" sz="2200">
                  <a:latin typeface="ＭＳ Ｐゴシック" charset="-128"/>
                </a:rPr>
                <a:t>実行エンジン</a:t>
              </a:r>
            </a:p>
          </p:txBody>
        </p:sp>
        <p:sp>
          <p:nvSpPr>
            <p:cNvPr id="12" name="メモ 11"/>
            <p:cNvSpPr>
              <a:spLocks noChangeArrowheads="1"/>
            </p:cNvSpPr>
            <p:nvPr/>
          </p:nvSpPr>
          <p:spPr bwMode="auto">
            <a:xfrm>
              <a:off x="3732" y="1713"/>
              <a:ext cx="1575" cy="540"/>
            </a:xfrm>
            <a:prstGeom prst="foldedCorner">
              <a:avLst>
                <a:gd name="adj" fmla="val 16667"/>
              </a:avLst>
            </a:prstGeom>
            <a:solidFill>
              <a:schemeClr val="accent1"/>
            </a:solidFill>
            <a:ln w="25400" algn="ctr">
              <a:solidFill>
                <a:srgbClr val="FF6699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2200">
                  <a:latin typeface="ＭＳ Ｐゴシック" charset="-128"/>
                </a:rPr>
                <a:t>アニメーション</a:t>
              </a:r>
            </a:p>
            <a:p>
              <a:pPr algn="ctr"/>
              <a:r>
                <a:rPr lang="ja-JP" altLang="en-US" sz="2200">
                  <a:latin typeface="ＭＳ Ｐゴシック" charset="-128"/>
                </a:rPr>
                <a:t>定義</a:t>
              </a:r>
            </a:p>
          </p:txBody>
        </p:sp>
        <p:sp>
          <p:nvSpPr>
            <p:cNvPr id="13" name="正方形/長方形 12"/>
            <p:cNvSpPr>
              <a:spLocks noChangeArrowheads="1"/>
            </p:cNvSpPr>
            <p:nvPr/>
          </p:nvSpPr>
          <p:spPr bwMode="auto">
            <a:xfrm>
              <a:off x="3732" y="2658"/>
              <a:ext cx="1395" cy="27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ja-JP" sz="2200">
                  <a:latin typeface="ＭＳ Ｐゴシック" charset="-128"/>
                </a:rPr>
                <a:t>MAKOTO(DLL)</a:t>
              </a:r>
            </a:p>
          </p:txBody>
        </p:sp>
        <p:sp>
          <p:nvSpPr>
            <p:cNvPr id="14" name="メモ 13"/>
            <p:cNvSpPr>
              <a:spLocks noChangeArrowheads="1"/>
            </p:cNvSpPr>
            <p:nvPr/>
          </p:nvSpPr>
          <p:spPr bwMode="auto">
            <a:xfrm>
              <a:off x="3732" y="2298"/>
              <a:ext cx="1575" cy="270"/>
            </a:xfrm>
            <a:prstGeom prst="foldedCorner">
              <a:avLst>
                <a:gd name="adj" fmla="val 16667"/>
              </a:avLst>
            </a:prstGeom>
            <a:solidFill>
              <a:schemeClr val="accent1"/>
            </a:solidFill>
            <a:ln w="25400" algn="ctr">
              <a:solidFill>
                <a:srgbClr val="FF6699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2200">
                  <a:latin typeface="ＭＳ Ｐゴシック" charset="-128"/>
                </a:rPr>
                <a:t>バルーン定義</a:t>
              </a:r>
            </a:p>
          </p:txBody>
        </p:sp>
        <p:sp>
          <p:nvSpPr>
            <p:cNvPr id="15" name="メモ 14"/>
            <p:cNvSpPr>
              <a:spLocks noChangeArrowheads="1"/>
            </p:cNvSpPr>
            <p:nvPr/>
          </p:nvSpPr>
          <p:spPr bwMode="auto">
            <a:xfrm>
              <a:off x="3732" y="1353"/>
              <a:ext cx="1575" cy="315"/>
            </a:xfrm>
            <a:prstGeom prst="foldedCorner">
              <a:avLst>
                <a:gd name="adj" fmla="val 16667"/>
              </a:avLst>
            </a:prstGeom>
            <a:solidFill>
              <a:schemeClr val="accent1"/>
            </a:solidFill>
            <a:ln w="25400" algn="ctr">
              <a:solidFill>
                <a:srgbClr val="FF6699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2200">
                  <a:latin typeface="ＭＳ Ｐゴシック" charset="-128"/>
                </a:rPr>
                <a:t>透明度付き画像</a:t>
              </a:r>
            </a:p>
          </p:txBody>
        </p:sp>
        <p:cxnSp>
          <p:nvCxnSpPr>
            <p:cNvPr id="18" name="直線コネクタ 17"/>
            <p:cNvCxnSpPr>
              <a:stCxn id="16" idx="3"/>
            </p:cNvCxnSpPr>
            <p:nvPr/>
          </p:nvCxnSpPr>
          <p:spPr>
            <a:xfrm rot="10800000" flipV="1">
              <a:off x="1024" y="3221"/>
              <a:ext cx="1485" cy="3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017" name="テキスト ボックス 18"/>
            <p:cNvSpPr txBox="1">
              <a:spLocks noChangeArrowheads="1"/>
            </p:cNvSpPr>
            <p:nvPr/>
          </p:nvSpPr>
          <p:spPr bwMode="auto">
            <a:xfrm>
              <a:off x="1561" y="3072"/>
              <a:ext cx="9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b="1">
                  <a:solidFill>
                    <a:srgbClr val="FF6699"/>
                  </a:solidFill>
                  <a:latin typeface="ＭＳ Ｐゴシック" charset="-128"/>
                </a:rPr>
                <a:t>SakuraScript</a:t>
              </a:r>
            </a:p>
          </p:txBody>
        </p:sp>
        <p:sp>
          <p:nvSpPr>
            <p:cNvPr id="128020" name="Line 20"/>
            <p:cNvSpPr>
              <a:spLocks noChangeShapeType="1"/>
            </p:cNvSpPr>
            <p:nvPr/>
          </p:nvSpPr>
          <p:spPr bwMode="auto">
            <a:xfrm flipV="1">
              <a:off x="3576" y="1008"/>
              <a:ext cx="0" cy="230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8021" name="Text Box 21"/>
            <p:cNvSpPr txBox="1">
              <a:spLocks noChangeArrowheads="1"/>
            </p:cNvSpPr>
            <p:nvPr/>
          </p:nvSpPr>
          <p:spPr bwMode="auto">
            <a:xfrm>
              <a:off x="2736" y="1008"/>
              <a:ext cx="7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altLang="ja-JP">
                  <a:solidFill>
                    <a:schemeClr val="bg2"/>
                  </a:solidFill>
                  <a:latin typeface="ＭＳ Ｐゴシック" charset="-128"/>
                </a:rPr>
                <a:t>←Ghost</a:t>
              </a:r>
            </a:p>
          </p:txBody>
        </p:sp>
        <p:sp>
          <p:nvSpPr>
            <p:cNvPr id="128022" name="Text Box 22"/>
            <p:cNvSpPr txBox="1">
              <a:spLocks noChangeArrowheads="1"/>
            </p:cNvSpPr>
            <p:nvPr/>
          </p:nvSpPr>
          <p:spPr bwMode="auto">
            <a:xfrm>
              <a:off x="3674" y="1008"/>
              <a:ext cx="6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bg2"/>
                  </a:solidFill>
                  <a:latin typeface="ＭＳ Ｐゴシック" charset="-128"/>
                </a:rPr>
                <a:t>Shell→</a:t>
              </a:r>
            </a:p>
          </p:txBody>
        </p:sp>
        <p:sp>
          <p:nvSpPr>
            <p:cNvPr id="128023" name="AutoShape 23"/>
            <p:cNvSpPr>
              <a:spLocks noChangeArrowheads="1"/>
            </p:cNvSpPr>
            <p:nvPr/>
          </p:nvSpPr>
          <p:spPr bwMode="auto">
            <a:xfrm>
              <a:off x="2496" y="2640"/>
              <a:ext cx="288" cy="672"/>
            </a:xfrm>
            <a:prstGeom prst="downArrow">
              <a:avLst>
                <a:gd name="adj1" fmla="val 50000"/>
                <a:gd name="adj2" fmla="val 58333"/>
              </a:avLst>
            </a:prstGeom>
            <a:solidFill>
              <a:schemeClr val="accent1"/>
            </a:solidFill>
            <a:ln w="19050">
              <a:solidFill>
                <a:srgbClr val="FF6699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128024" name="AutoShape 24"/>
            <p:cNvSpPr>
              <a:spLocks noChangeArrowheads="1"/>
            </p:cNvSpPr>
            <p:nvPr/>
          </p:nvSpPr>
          <p:spPr bwMode="auto">
            <a:xfrm>
              <a:off x="2928" y="2640"/>
              <a:ext cx="288" cy="672"/>
            </a:xfrm>
            <a:prstGeom prst="upArrow">
              <a:avLst>
                <a:gd name="adj1" fmla="val 50000"/>
                <a:gd name="adj2" fmla="val 58333"/>
              </a:avLst>
            </a:prstGeom>
            <a:solidFill>
              <a:srgbClr val="CCFF99"/>
            </a:solidFill>
            <a:ln w="19050">
              <a:solidFill>
                <a:srgbClr val="66FF33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5" name="正方形/長方形 4"/>
            <p:cNvSpPr>
              <a:spLocks noChangeArrowheads="1"/>
            </p:cNvSpPr>
            <p:nvPr/>
          </p:nvSpPr>
          <p:spPr bwMode="auto">
            <a:xfrm>
              <a:off x="1392" y="2784"/>
              <a:ext cx="1395" cy="27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ja-JP" sz="2200">
                  <a:latin typeface="ＭＳ Ｐゴシック" charset="-128"/>
                </a:rPr>
                <a:t>MAKOTO(DLL)</a:t>
              </a:r>
            </a:p>
          </p:txBody>
        </p:sp>
        <p:sp>
          <p:nvSpPr>
            <p:cNvPr id="2" name="正方形/長方形 5"/>
            <p:cNvSpPr>
              <a:spLocks noChangeArrowheads="1"/>
            </p:cNvSpPr>
            <p:nvPr/>
          </p:nvSpPr>
          <p:spPr bwMode="auto">
            <a:xfrm>
              <a:off x="720" y="3552"/>
              <a:ext cx="1200" cy="27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ja-JP" altLang="ja-JP" sz="2200">
                <a:latin typeface="ＭＳ Ｐゴシック" charset="-128"/>
              </a:endParaRPr>
            </a:p>
          </p:txBody>
        </p:sp>
        <p:sp>
          <p:nvSpPr>
            <p:cNvPr id="3" name="正方形/長方形 6"/>
            <p:cNvSpPr>
              <a:spLocks noChangeArrowheads="1"/>
            </p:cNvSpPr>
            <p:nvPr/>
          </p:nvSpPr>
          <p:spPr bwMode="auto">
            <a:xfrm>
              <a:off x="816" y="3648"/>
              <a:ext cx="1200" cy="27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ja-JP" altLang="ja-JP" sz="2200">
                <a:latin typeface="ＭＳ Ｐゴシック" charset="-128"/>
              </a:endParaRPr>
            </a:p>
          </p:txBody>
        </p:sp>
        <p:sp>
          <p:nvSpPr>
            <p:cNvPr id="16" name="正方形/長方形 7"/>
            <p:cNvSpPr>
              <a:spLocks noChangeArrowheads="1"/>
            </p:cNvSpPr>
            <p:nvPr/>
          </p:nvSpPr>
          <p:spPr bwMode="auto">
            <a:xfrm>
              <a:off x="912" y="3744"/>
              <a:ext cx="1200" cy="270"/>
            </a:xfrm>
            <a:prstGeom prst="rect">
              <a:avLst/>
            </a:prstGeom>
            <a:solidFill>
              <a:srgbClr val="CCFF99"/>
            </a:solidFill>
            <a:ln w="25400" algn="ctr">
              <a:solidFill>
                <a:srgbClr val="66FF3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ja-JP" sz="2200">
                  <a:latin typeface="ＭＳ Ｐゴシック" charset="-128"/>
                </a:rPr>
                <a:t>PLUGIN(DLL)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2588"/>
            <a:ext cx="8231188" cy="454025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SakuraScript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スクリプトというよりHTMLタグに</a:t>
            </a:r>
            <a:br>
              <a:rPr lang="en-US"/>
            </a:br>
            <a:r>
              <a:rPr lang="en-US"/>
              <a:t>近いもの。喋りの地の文に埋め込む</a:t>
            </a:r>
            <a:r>
              <a:rPr lang="ja-JP" altLang="en-US"/>
              <a:t>。</a:t>
            </a:r>
            <a:endParaRPr lang="en-US"/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例：</a:t>
            </a:r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\1\s[13]\0\s[5]とりこびっちのおかげでみんなソフト開発のとりこになりました！\_w[1000]\u\s[14]バグのとりこにもね。\_w[1000]\h\s[65]\n\nそんなこと言わないで</a:t>
            </a:r>
            <a:r>
              <a:rPr lang="en-US">
                <a:latin typeface="Times New Roman"/>
              </a:rPr>
              <a:t>…</a:t>
            </a:r>
            <a:endParaRPr lang="en-US"/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バックスラッシュ＋アルファベット＋</a:t>
            </a:r>
            <a:br>
              <a:rPr lang="en-US"/>
            </a:br>
            <a:r>
              <a:rPr lang="en-US"/>
              <a:t>大括弧で囲んだパラメータ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SakuraScript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通常、ゴースト作者さんが書くための</a:t>
            </a:r>
            <a:br>
              <a:rPr lang="ja-JP" altLang="en-US"/>
            </a:br>
            <a:r>
              <a:rPr lang="ja-JP" altLang="en-US"/>
              <a:t>一連の仕様、テキストデータ。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台詞＋ト書き（スクリプト）</a:t>
            </a:r>
          </a:p>
          <a:p>
            <a:pPr>
              <a:lnSpc>
                <a:spcPct val="90000"/>
              </a:lnSpc>
            </a:pPr>
            <a:r>
              <a:rPr lang="ja-JP" altLang="en-US"/>
              <a:t>ベースウェアから見ればゴーストから</a:t>
            </a:r>
            <a:br>
              <a:rPr lang="ja-JP" altLang="en-US"/>
            </a:br>
            <a:r>
              <a:rPr lang="ja-JP" altLang="en-US"/>
              <a:t>ベースウェアへの制御命令群。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XMLとか書くよりちょっと簡単？</a:t>
            </a:r>
          </a:p>
          <a:p>
            <a:pPr>
              <a:lnSpc>
                <a:spcPct val="90000"/>
              </a:lnSpc>
            </a:pPr>
            <a:r>
              <a:rPr lang="ja-JP" altLang="en-US"/>
              <a:t>それでも難しいと思う人向けに</a:t>
            </a:r>
            <a:br>
              <a:rPr lang="ja-JP" altLang="en-US"/>
            </a:br>
            <a:r>
              <a:rPr lang="en-US" altLang="ja-JP"/>
              <a:t>SakuraScript</a:t>
            </a:r>
            <a:r>
              <a:rPr lang="ja-JP" altLang="en-US"/>
              <a:t>を隠蔽してしまう</a:t>
            </a:r>
            <a:br>
              <a:rPr lang="ja-JP" altLang="en-US"/>
            </a:br>
            <a:r>
              <a:rPr lang="ja-JP" altLang="en-US"/>
              <a:t>環境もある。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SERIKO [Shell]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画像をアニメーションするための仕様</a:t>
            </a:r>
            <a:br>
              <a:rPr lang="en-US"/>
            </a:br>
            <a:r>
              <a:rPr lang="en-US"/>
              <a:t>シェル部分の中核技術の名前</a:t>
            </a:r>
            <a:r>
              <a:rPr lang="ja-JP" altLang="en-US"/>
              <a:t>。</a:t>
            </a:r>
            <a:endParaRPr lang="en-US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実体はsurfaces.txtというファイル名の</a:t>
            </a:r>
            <a:br>
              <a:rPr lang="en-US"/>
            </a:br>
            <a:r>
              <a:rPr lang="en-US"/>
              <a:t>テキストファイル（と画像）</a:t>
            </a:r>
            <a:r>
              <a:rPr lang="ja-JP" altLang="en-US"/>
              <a:t>。</a:t>
            </a:r>
            <a:endParaRPr lang="en-US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ベースウェアがこれらを読み取り、</a:t>
            </a:r>
            <a:br>
              <a:rPr lang="en-US"/>
            </a:br>
            <a:r>
              <a:rPr lang="en-US"/>
              <a:t>アニメーションを実行する</a:t>
            </a:r>
            <a:r>
              <a:rPr lang="ja-JP" altLang="en-US"/>
              <a:t>。</a:t>
            </a:r>
            <a:endParaRPr lang="en-US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ゴースト側とは</a:t>
            </a:r>
            <a:r>
              <a:rPr lang="en-US" u="sng"/>
              <a:t>非同期で動く</a:t>
            </a:r>
            <a:r>
              <a:rPr lang="ja-JP" altLang="en-US" u="sng"/>
              <a:t>。</a:t>
            </a:r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本日のめにゅう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自己紹介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伺かって何よ？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裏方の構造概観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これからの展望（別名：大風呂敷）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 defTabSz="449263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思いついたら即質問！</a:t>
            </a:r>
          </a:p>
          <a:p>
            <a:pPr marL="341313" indent="-341313" defTabSz="449263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わかりやすいように手をあげてね！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DLL群：SHIORI [Ghost]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ゴースト部分の中核技術</a:t>
            </a:r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通常DLLとして実装される</a:t>
            </a:r>
            <a:r>
              <a:rPr lang="en-US">
                <a:latin typeface="Times New Roman"/>
              </a:rPr>
              <a:t>…</a:t>
            </a:r>
            <a:r>
              <a:rPr lang="en-US"/>
              <a:t/>
            </a:r>
            <a:br>
              <a:rPr lang="en-US"/>
            </a:br>
            <a:r>
              <a:rPr lang="en-US"/>
              <a:t>というより他の方法はまだない</a:t>
            </a:r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独自の簡易なスクリプト言語</a:t>
            </a:r>
            <a:r>
              <a:rPr lang="ja-JP" altLang="en-US"/>
              <a:t>エンジン。</a:t>
            </a:r>
            <a:endParaRPr lang="en-US"/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里々・華和梨・文</a:t>
            </a:r>
            <a:r>
              <a:rPr lang="en-US">
                <a:latin typeface="Times New Roman"/>
              </a:rPr>
              <a:t>…</a:t>
            </a:r>
            <a:endParaRPr lang="en-US"/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汎用言語ではつらいので独自に発展</a:t>
            </a:r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ゴースト作者さんが書くのは</a:t>
            </a:r>
            <a:r>
              <a:rPr lang="en-US" altLang="ja-JP" u="sng"/>
              <a:t>SHIORI</a:t>
            </a:r>
            <a:r>
              <a:rPr lang="ja-JP" altLang="en-US" u="sng"/>
              <a:t>が</a:t>
            </a:r>
            <a:br>
              <a:rPr lang="ja-JP" altLang="en-US" u="sng"/>
            </a:br>
            <a:r>
              <a:rPr lang="ja-JP" altLang="en-US" u="sng"/>
              <a:t>読み込んで実行するスクリプトのみ</a:t>
            </a:r>
            <a:r>
              <a:rPr lang="ja-JP" altLang="en-US"/>
              <a:t>。</a:t>
            </a:r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/>
              <a:t>SHIORI</a:t>
            </a:r>
            <a:r>
              <a:rPr lang="ja-JP" altLang="en-US"/>
              <a:t>自体を作る人は稀。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DLL群：SHIORI [Ghost]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もちろん独自以外のも使え</a:t>
            </a:r>
            <a:r>
              <a:rPr lang="ja-JP" altLang="en-US"/>
              <a:t>る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Perl、Ruby、PHP</a:t>
            </a:r>
            <a:r>
              <a:rPr lang="en-US">
                <a:latin typeface="Times New Roman"/>
              </a:rPr>
              <a:t>…</a:t>
            </a:r>
            <a:endParaRPr lang="en-US"/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中にはLispで組んだ猛者も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ただの(Unmanaged)DLLなので</a:t>
            </a:r>
            <a:br>
              <a:rPr lang="en-US"/>
            </a:br>
            <a:r>
              <a:rPr lang="en-US"/>
              <a:t>C/C++などで処理を直書きOK</a:t>
            </a:r>
            <a:br>
              <a:rPr lang="en-US"/>
            </a:br>
            <a:r>
              <a:rPr lang="en-US"/>
              <a:t>（あまりやらない）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Managedな環境への橋渡しも</a:t>
            </a:r>
            <a:r>
              <a:rPr lang="en-US">
                <a:latin typeface="Times New Roman"/>
              </a:rPr>
              <a:t>…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DLL群：SAORI [Ghost]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SHIORIの内部実装だけでは足りない</a:t>
            </a:r>
            <a:br>
              <a:rPr lang="en-US"/>
            </a:br>
            <a:r>
              <a:rPr lang="en-US"/>
              <a:t>人向けのライブラリみたいなもの。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requireだのuseだのする代わりに、</a:t>
            </a:r>
            <a:br>
              <a:rPr lang="en-US"/>
            </a:br>
            <a:r>
              <a:rPr lang="en-US"/>
              <a:t>DLLを読み込</a:t>
            </a:r>
            <a:r>
              <a:rPr lang="ja-JP" altLang="en-US"/>
              <a:t>む。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ゴースト作者さんは、</a:t>
            </a:r>
            <a:r>
              <a:rPr lang="en-US" altLang="ja-JP"/>
              <a:t>SAORI</a:t>
            </a:r>
            <a:r>
              <a:rPr lang="ja-JP" altLang="en-US"/>
              <a:t>を</a:t>
            </a:r>
            <a:br>
              <a:rPr lang="ja-JP" altLang="en-US"/>
            </a:br>
            <a:r>
              <a:rPr lang="en-US" altLang="ja-JP"/>
              <a:t>SHIORI</a:t>
            </a:r>
            <a:r>
              <a:rPr lang="ja-JP" altLang="en-US"/>
              <a:t>に組み込む作業のみ。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「はじめてのおるすばん」なるものが</a:t>
            </a:r>
            <a:br>
              <a:rPr lang="en-US" sz="2400"/>
            </a:br>
            <a:r>
              <a:rPr lang="en-US" sz="2400"/>
              <a:t>名前の元ネタらしい</a:t>
            </a:r>
            <a:r>
              <a:rPr lang="en-US" sz="2400">
                <a:latin typeface="Times New Roman"/>
              </a:rPr>
              <a:t>…</a:t>
            </a:r>
            <a:r>
              <a:rPr lang="ja-JP" altLang="en-US" sz="2400"/>
              <a:t>。しおり＆さおり？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DLL群：MAKOTO [Ghost/Shell]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SHIORIから出力されたSakuraScriptを</a:t>
            </a:r>
            <a:br>
              <a:rPr lang="en-US"/>
            </a:br>
            <a:r>
              <a:rPr lang="en-US"/>
              <a:t>単純変換・フィルタ等加工するための</a:t>
            </a:r>
            <a:br>
              <a:rPr lang="en-US"/>
            </a:br>
            <a:r>
              <a:rPr lang="en-US"/>
              <a:t>モジュール</a:t>
            </a:r>
            <a:r>
              <a:rPr lang="ja-JP" altLang="en-US"/>
              <a:t>。</a:t>
            </a:r>
            <a:endParaRPr lang="en-US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実はつい最近まで</a:t>
            </a:r>
            <a:r>
              <a:rPr lang="en-US" sz="4000"/>
              <a:t>忘れられた</a:t>
            </a:r>
            <a:br>
              <a:rPr lang="en-US" sz="4000"/>
            </a:br>
            <a:r>
              <a:rPr lang="en-US" sz="4000"/>
              <a:t>旧仕様</a:t>
            </a:r>
            <a:r>
              <a:rPr lang="en-US"/>
              <a:t>だった</a:t>
            </a:r>
            <a:r>
              <a:rPr lang="ja-JP" altLang="en-US"/>
              <a:t>。</a:t>
            </a:r>
            <a:endParaRPr lang="en-US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ゴースト作者さんは変換内容や</a:t>
            </a:r>
            <a:br>
              <a:rPr lang="ja-JP" altLang="en-US"/>
            </a:br>
            <a:r>
              <a:rPr lang="ja-JP" altLang="en-US"/>
              <a:t>辞書等を書くのみ。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シェル側にも入れられ</a:t>
            </a:r>
            <a:r>
              <a:rPr lang="ja-JP" altLang="en-US"/>
              <a:t>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DLL群： PLUGIN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名前の通り、実行エンジンの</a:t>
            </a:r>
            <a:br>
              <a:rPr lang="en-US"/>
            </a:br>
            <a:r>
              <a:rPr lang="en-US"/>
              <a:t>機能拡張用モジュール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ブラウザなどのプラグインと一緒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ゴーストから制御することも可能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DLL群共通の話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noFill/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_declspec(dllexport) __cdecl で</a:t>
            </a:r>
            <a:br>
              <a:rPr lang="en-US"/>
            </a:br>
            <a:r>
              <a:rPr lang="en-US"/>
              <a:t>エクスポートした関数3つ</a:t>
            </a:r>
            <a:br>
              <a:rPr lang="en-US"/>
            </a:br>
            <a:r>
              <a:rPr lang="en-US"/>
              <a:t>load・unload・request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それらにGMEM_FIXEDをつけた</a:t>
            </a:r>
            <a:br>
              <a:rPr lang="en-US"/>
            </a:br>
            <a:r>
              <a:rPr lang="en-US"/>
              <a:t>GlobalAllocで確保したメモリを渡す</a:t>
            </a:r>
            <a:r>
              <a:rPr lang="ja-JP" altLang="en-US"/>
              <a:t>。</a:t>
            </a:r>
            <a:endParaRPr lang="en-US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やりとりしてる書式は</a:t>
            </a:r>
            <a:br>
              <a:rPr lang="en-US"/>
            </a:br>
            <a:r>
              <a:rPr lang="en-US"/>
              <a:t>HTTPもどき。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DLL群共通の話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4038600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spcBef>
                <a:spcPts val="700"/>
              </a:spcBef>
              <a:buClr>
                <a:srgbClr val="CC0000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>
                <a:solidFill>
                  <a:srgbClr val="CC0000"/>
                </a:solidFill>
              </a:rPr>
              <a:t>REQUEST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GET SHIORI/3.0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Sender: SSP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Charset: UTF-8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SecurityLevel: local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ID: OnMouseDoubleClick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Reference0: 238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Reference1: 329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Reference2: 0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Reference3: 0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Reference4: 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Reference5: 0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body" idx="2"/>
          </p:nvPr>
        </p:nvSpPr>
        <p:spPr>
          <a:xfrm>
            <a:off x="4954588" y="1676400"/>
            <a:ext cx="4038600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spcBef>
                <a:spcPts val="700"/>
              </a:spcBef>
              <a:buClr>
                <a:srgbClr val="CC0000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>
                <a:solidFill>
                  <a:srgbClr val="CC0000"/>
                </a:solidFill>
              </a:rPr>
              <a:t>RESPONSE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SHIORI/3.0 200 OK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Sender: AYA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Charset: UTF-8</a:t>
            </a:r>
          </a:p>
          <a:p>
            <a:pPr marL="341313" indent="-341313" defTabSz="449263">
              <a:spcBef>
                <a:spcPts val="55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Value: \0\s[5]ここでSakuraScriptを返してバルーン内で喋ったり表情を変えたりします。\_w[1000]\1\s[10]自動改行されてるが実は一行だ。</a:t>
            </a:r>
          </a:p>
        </p:txBody>
      </p:sp>
      <p:sp>
        <p:nvSpPr>
          <p:cNvPr id="105477" name="AutoShape 5"/>
          <p:cNvSpPr>
            <a:spLocks noChangeArrowheads="1"/>
          </p:cNvSpPr>
          <p:nvPr/>
        </p:nvSpPr>
        <p:spPr bwMode="auto">
          <a:xfrm>
            <a:off x="3505200" y="1752600"/>
            <a:ext cx="1143000" cy="4572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FF66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utoUpdateAnimBg="0"/>
      <p:bldP spid="10547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SSTP</a:t>
            </a:r>
            <a:endParaRPr lang="en-US" altLang="ja-JP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1066800" y="4572000"/>
            <a:ext cx="7467600" cy="1752600"/>
          </a:xfrm>
          <a:prstGeom prst="rect">
            <a:avLst/>
          </a:prstGeom>
          <a:solidFill>
            <a:srgbClr val="E0FFC1"/>
          </a:solidFill>
          <a:ln w="1905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ベースウェア</a:t>
            </a:r>
            <a:r>
              <a:rPr lang="en-US" altLang="ja-JP"/>
              <a:t>(SSP)</a:t>
            </a: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362200" y="5181600"/>
            <a:ext cx="1676400" cy="990600"/>
          </a:xfrm>
          <a:prstGeom prst="rect">
            <a:avLst/>
          </a:prstGeom>
          <a:solidFill>
            <a:srgbClr val="CCFF99"/>
          </a:solidFill>
          <a:ln w="1905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ja-JP" altLang="en-US"/>
              <a:t>ゴースト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6781800" y="5181600"/>
            <a:ext cx="1600200" cy="990600"/>
          </a:xfrm>
          <a:prstGeom prst="rect">
            <a:avLst/>
          </a:prstGeom>
          <a:solidFill>
            <a:srgbClr val="CCFF99"/>
          </a:solidFill>
          <a:ln w="1905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ja-JP" altLang="en-US"/>
              <a:t>ゴースト</a:t>
            </a:r>
          </a:p>
        </p:txBody>
      </p:sp>
      <p:sp>
        <p:nvSpPr>
          <p:cNvPr id="29716" name="AutoShape 20"/>
          <p:cNvSpPr>
            <a:spLocks noChangeArrowheads="1"/>
          </p:cNvSpPr>
          <p:nvPr/>
        </p:nvSpPr>
        <p:spPr bwMode="auto">
          <a:xfrm>
            <a:off x="4114800" y="5410200"/>
            <a:ext cx="2514600" cy="609600"/>
          </a:xfrm>
          <a:prstGeom prst="leftRightArrow">
            <a:avLst>
              <a:gd name="adj1" fmla="val 50000"/>
              <a:gd name="adj2" fmla="val 60939"/>
            </a:avLst>
          </a:prstGeom>
          <a:solidFill>
            <a:srgbClr val="FFCCCC"/>
          </a:solidFill>
          <a:ln w="190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066800" y="1828800"/>
            <a:ext cx="1828800" cy="1447800"/>
          </a:xfrm>
          <a:prstGeom prst="rect">
            <a:avLst/>
          </a:prstGeom>
          <a:solidFill>
            <a:srgbClr val="CCCCFF"/>
          </a:solidFill>
          <a:ln w="19050">
            <a:solidFill>
              <a:srgbClr val="66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対応アプリ</a:t>
            </a: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066800" y="1828800"/>
            <a:ext cx="1828800" cy="304800"/>
          </a:xfrm>
          <a:prstGeom prst="rect">
            <a:avLst/>
          </a:prstGeom>
          <a:solidFill>
            <a:srgbClr val="9999FF"/>
          </a:solidFill>
          <a:ln w="19050">
            <a:solidFill>
              <a:srgbClr val="66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2667000" y="1905000"/>
            <a:ext cx="152400" cy="1524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3" name="AutoShape 27"/>
          <p:cNvSpPr>
            <a:spLocks noChangeArrowheads="1"/>
          </p:cNvSpPr>
          <p:nvPr/>
        </p:nvSpPr>
        <p:spPr bwMode="auto">
          <a:xfrm>
            <a:off x="1676400" y="3429000"/>
            <a:ext cx="533400" cy="990600"/>
          </a:xfrm>
          <a:prstGeom prst="downArrow">
            <a:avLst>
              <a:gd name="adj1" fmla="val 50000"/>
              <a:gd name="adj2" fmla="val 46429"/>
            </a:avLst>
          </a:prstGeom>
          <a:solidFill>
            <a:schemeClr val="accent1"/>
          </a:solidFill>
          <a:ln w="190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438400" y="3505200"/>
            <a:ext cx="2514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solidFill>
                  <a:schemeClr val="accent2"/>
                </a:solidFill>
                <a:latin typeface="ＭＳ Ｐゴシック" charset="-128"/>
              </a:rPr>
              <a:t>localhost/9801</a:t>
            </a:r>
            <a:br>
              <a:rPr lang="en-US" altLang="ja-JP">
                <a:solidFill>
                  <a:schemeClr val="accent2"/>
                </a:solidFill>
                <a:latin typeface="ＭＳ Ｐゴシック" charset="-128"/>
              </a:rPr>
            </a:br>
            <a:r>
              <a:rPr lang="en-US" altLang="ja-JP">
                <a:solidFill>
                  <a:schemeClr val="accent2"/>
                </a:solidFill>
                <a:latin typeface="ＭＳ Ｐゴシック" charset="-128"/>
              </a:rPr>
              <a:t>DirectSSTP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4495800" y="4876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solidFill>
                  <a:schemeClr val="accent2"/>
                </a:solidFill>
                <a:latin typeface="ＭＳ Ｐゴシック" charset="-128"/>
              </a:rPr>
              <a:t>DirectSSTP</a:t>
            </a:r>
          </a:p>
        </p:txBody>
      </p:sp>
      <p:sp>
        <p:nvSpPr>
          <p:cNvPr id="29726" name="AutoShape 30"/>
          <p:cNvSpPr>
            <a:spLocks noChangeArrowheads="1"/>
          </p:cNvSpPr>
          <p:nvPr/>
        </p:nvSpPr>
        <p:spPr bwMode="auto">
          <a:xfrm>
            <a:off x="6248400" y="1752600"/>
            <a:ext cx="2133600" cy="2667000"/>
          </a:xfrm>
          <a:prstGeom prst="downArrowCallout">
            <a:avLst>
              <a:gd name="adj1" fmla="val 14880"/>
              <a:gd name="adj2" fmla="val 16519"/>
              <a:gd name="adj3" fmla="val 18675"/>
              <a:gd name="adj4" fmla="val 54463"/>
            </a:avLst>
          </a:prstGeom>
          <a:solidFill>
            <a:schemeClr val="accent1"/>
          </a:solidFill>
          <a:ln w="190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latin typeface="ＭＳ Ｐゴシック" charset="-128"/>
              </a:rPr>
              <a:t>WAN/LAN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4800600" y="3276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>
                <a:solidFill>
                  <a:schemeClr val="accent2"/>
                </a:solidFill>
                <a:latin typeface="ＭＳ Ｐゴシック" charset="-128"/>
              </a:rPr>
              <a:t>TCP/IP 9801</a:t>
            </a:r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6248400" y="3810000"/>
            <a:ext cx="2209800" cy="0"/>
          </a:xfrm>
          <a:prstGeom prst="line">
            <a:avLst/>
          </a:prstGeom>
          <a:noFill/>
          <a:ln w="19050">
            <a:solidFill>
              <a:srgbClr val="FF66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8001000" y="3810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solidFill>
                  <a:srgbClr val="FF6699"/>
                </a:solidFill>
                <a:latin typeface="ＭＳ Ｐゴシック" charset="-128"/>
              </a:rPr>
              <a:t>FW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SSTP</a:t>
            </a:r>
            <a:r>
              <a:rPr lang="ja-JP" altLang="en-US"/>
              <a:t>とは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Sakura Script Transfer Protocol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TCP/IP ポート9801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HTTPのようなプロトコル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特定のウインドウにWM_COPYDATA</a:t>
            </a:r>
            <a:br>
              <a:rPr lang="en-US"/>
            </a:br>
            <a:r>
              <a:rPr lang="en-US"/>
              <a:t>することでも通信可能。</a:t>
            </a:r>
            <a:br>
              <a:rPr lang="en-US"/>
            </a:br>
            <a:r>
              <a:rPr lang="en-US"/>
              <a:t>DirectSSTPという。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400"/>
              <a:t>Secure Socket Tunneling Protocol</a:t>
            </a:r>
            <a:r>
              <a:rPr lang="ja-JP" altLang="en-US" sz="2400"/>
              <a:t>ではありません！</a:t>
            </a:r>
            <a:br>
              <a:rPr lang="ja-JP" altLang="en-US" sz="2400"/>
            </a:br>
            <a:r>
              <a:rPr lang="ja-JP" altLang="en-US" sz="2400"/>
              <a:t>マイクロソフトの人ごめんなさい。でもうちが先なの</a:t>
            </a:r>
            <a:r>
              <a:rPr lang="en-US" altLang="ja-JP" sz="2400">
                <a:latin typeface="Times New Roman"/>
              </a:rPr>
              <a:t>…</a:t>
            </a:r>
            <a:endParaRPr lang="en-US" altLang="ja-JP" sz="24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SSTP</a:t>
            </a:r>
            <a:r>
              <a:rPr lang="ja-JP" altLang="en-US"/>
              <a:t>の特徴</a:t>
            </a:r>
            <a:r>
              <a:rPr lang="en-US" altLang="ja-JP"/>
              <a:t>/</a:t>
            </a:r>
            <a:r>
              <a:rPr lang="ja-JP" altLang="en-US"/>
              <a:t>問題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実行エンジン内で閉じるのではなく、</a:t>
            </a:r>
            <a:br>
              <a:rPr lang="en-US"/>
            </a:br>
            <a:r>
              <a:rPr lang="en-US"/>
              <a:t>外部から情報を受け取ったりできる。</a:t>
            </a:r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別のアプリケーションがゴーストに</a:t>
            </a:r>
            <a:br>
              <a:rPr lang="en-US"/>
            </a:br>
            <a:r>
              <a:rPr lang="en-US"/>
              <a:t>何か喋らせる</a:t>
            </a:r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イベント発生処理や「学習」まで</a:t>
            </a:r>
            <a:r>
              <a:rPr lang="en-US" altLang="ja-JP">
                <a:latin typeface="Times New Roman"/>
              </a:rPr>
              <a:t>…</a:t>
            </a:r>
            <a:endParaRPr lang="en-US" altLang="ja-JP"/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セキュリティ問題</a:t>
            </a:r>
            <a:r>
              <a:rPr lang="en-US">
                <a:latin typeface="Times New Roman"/>
              </a:rPr>
              <a:t>…</a:t>
            </a:r>
            <a:endParaRPr lang="en-US"/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外部から制御＝外部からいたずら</a:t>
            </a:r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サニタイジングやコードとして評価しない</a:t>
            </a:r>
            <a:br>
              <a:rPr lang="en-US"/>
            </a:br>
            <a:r>
              <a:rPr lang="en-US"/>
              <a:t>など、一般的な対策方法は健在</a:t>
            </a:r>
            <a:r>
              <a:rPr lang="ja-JP" altLang="en-US"/>
              <a:t>。</a:t>
            </a:r>
            <a:endParaRPr 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まず</a:t>
            </a:r>
            <a:r>
              <a:rPr lang="en-US">
                <a:latin typeface="Times New Roman"/>
              </a:rPr>
              <a:t>…</a:t>
            </a:r>
            <a:r>
              <a:rPr lang="en-US"/>
              <a:t>あんた誰？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C.Ponapalt（ぽな）と申します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今のところ、SSPという</a:t>
            </a:r>
            <a:br>
              <a:rPr lang="en-US"/>
            </a:br>
            <a:r>
              <a:rPr lang="en-US"/>
              <a:t>伺か用データ実行プラットフォームの</a:t>
            </a:r>
            <a:br>
              <a:rPr lang="en-US"/>
            </a:br>
            <a:r>
              <a:rPr lang="en-US"/>
              <a:t>メンテナーをしています。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たまに山に登ります。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マウンテンや巨大パフェ的意味で</a:t>
            </a:r>
            <a:r>
              <a:rPr lang="ja-JP" altLang="en-US"/>
              <a:t>も。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虫取りは好きです。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スパゲティは大好きです。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SSTP</a:t>
            </a:r>
            <a:r>
              <a:rPr lang="ja-JP" altLang="en-US"/>
              <a:t>の種類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3200"/>
              <a:t>SEND</a:t>
            </a:r>
            <a:r>
              <a:rPr lang="ja-JP" altLang="en-US" sz="3200"/>
              <a:t>と</a:t>
            </a:r>
            <a:r>
              <a:rPr lang="en-US" altLang="ja-JP" sz="3200"/>
              <a:t>NOTIFY</a:t>
            </a:r>
          </a:p>
          <a:p>
            <a:pPr lvl="1">
              <a:lnSpc>
                <a:spcPct val="90000"/>
              </a:lnSpc>
            </a:pPr>
            <a:r>
              <a:rPr lang="en-US" altLang="ja-JP" sz="2800"/>
              <a:t>SEND</a:t>
            </a:r>
            <a:r>
              <a:rPr lang="ja-JP" altLang="en-US" sz="2800"/>
              <a:t>は</a:t>
            </a:r>
            <a:r>
              <a:rPr lang="en-US" altLang="ja-JP" sz="2800"/>
              <a:t>SakuraScript</a:t>
            </a:r>
            <a:r>
              <a:rPr lang="ja-JP" altLang="en-US" sz="2800"/>
              <a:t>を外部から送信する</a:t>
            </a:r>
            <a:br>
              <a:rPr lang="ja-JP" altLang="en-US" sz="2800"/>
            </a:br>
            <a:r>
              <a:rPr lang="ja-JP" altLang="en-US" sz="2800"/>
              <a:t>ため</a:t>
            </a:r>
            <a:r>
              <a:rPr lang="ja-JP" altLang="en-US" sz="2800" u="sng"/>
              <a:t>だけ</a:t>
            </a:r>
            <a:r>
              <a:rPr lang="ja-JP" altLang="en-US" sz="2800"/>
              <a:t>の仕様</a:t>
            </a:r>
          </a:p>
          <a:p>
            <a:pPr lvl="1">
              <a:lnSpc>
                <a:spcPct val="90000"/>
              </a:lnSpc>
            </a:pPr>
            <a:r>
              <a:rPr lang="en-US" altLang="ja-JP" sz="2800"/>
              <a:t>NOTIFY</a:t>
            </a:r>
            <a:r>
              <a:rPr lang="ja-JP" altLang="en-US" sz="2800"/>
              <a:t>は拡張。イベント発生なども可能</a:t>
            </a:r>
          </a:p>
          <a:p>
            <a:pPr>
              <a:lnSpc>
                <a:spcPct val="90000"/>
              </a:lnSpc>
            </a:pPr>
            <a:r>
              <a:rPr lang="en-US" altLang="ja-JP" sz="3200"/>
              <a:t>COMMUNICATE</a:t>
            </a:r>
          </a:p>
          <a:p>
            <a:pPr lvl="1">
              <a:lnSpc>
                <a:spcPct val="90000"/>
              </a:lnSpc>
            </a:pPr>
            <a:r>
              <a:rPr lang="ja-JP" altLang="en-US" sz="2800"/>
              <a:t>ゴースト同士で会話をするための仕様</a:t>
            </a:r>
          </a:p>
          <a:p>
            <a:pPr>
              <a:lnSpc>
                <a:spcPct val="90000"/>
              </a:lnSpc>
            </a:pPr>
            <a:r>
              <a:rPr lang="en-US" altLang="ja-JP" sz="3200"/>
              <a:t>EXECUTE</a:t>
            </a:r>
          </a:p>
          <a:p>
            <a:pPr lvl="1">
              <a:lnSpc>
                <a:spcPct val="90000"/>
              </a:lnSpc>
            </a:pPr>
            <a:r>
              <a:rPr lang="ja-JP" altLang="en-US" sz="2800"/>
              <a:t>外部からの情報取得（バルーン出力なし）</a:t>
            </a:r>
          </a:p>
          <a:p>
            <a:pPr>
              <a:lnSpc>
                <a:spcPct val="90000"/>
              </a:lnSpc>
            </a:pPr>
            <a:r>
              <a:rPr lang="en-US" altLang="ja-JP" sz="3200"/>
              <a:t>GIVE</a:t>
            </a:r>
          </a:p>
          <a:p>
            <a:pPr lvl="1">
              <a:lnSpc>
                <a:spcPct val="90000"/>
              </a:lnSpc>
            </a:pPr>
            <a:r>
              <a:rPr lang="ja-JP" altLang="en-US" sz="2800"/>
              <a:t>外部からの学習情報（バルーン出力なし）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SSTP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4038600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spcBef>
                <a:spcPts val="800"/>
              </a:spcBef>
              <a:buClr>
                <a:srgbClr val="CC0000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b="1">
                <a:solidFill>
                  <a:srgbClr val="CC0000"/>
                </a:solidFill>
              </a:rPr>
              <a:t>REQUEST</a:t>
            </a:r>
          </a:p>
          <a:p>
            <a:pPr marL="341313" indent="-341313" defTabSz="449263">
              <a:spcBef>
                <a:spcPts val="6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SEND SSTP/1.1</a:t>
            </a:r>
          </a:p>
          <a:p>
            <a:pPr marL="341313" indent="-341313" defTabSz="449263">
              <a:spcBef>
                <a:spcPts val="6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Sender: wankuma</a:t>
            </a:r>
          </a:p>
          <a:p>
            <a:pPr marL="341313" indent="-341313" defTabSz="449263">
              <a:spcBef>
                <a:spcPts val="6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Script: \h\s[0]ここにSakuraScriptが入るんだね。\u\s[10]改行表示されてるが実際は1行だ。</a:t>
            </a:r>
          </a:p>
          <a:p>
            <a:pPr marL="341313" indent="-341313" defTabSz="449263">
              <a:spcBef>
                <a:spcPts val="6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Option: notranslate</a:t>
            </a:r>
          </a:p>
          <a:p>
            <a:pPr marL="341313" indent="-341313" defTabSz="449263">
              <a:spcBef>
                <a:spcPts val="6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Charset: Shift_JIS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2"/>
          </p:nvPr>
        </p:nvSpPr>
        <p:spPr>
          <a:xfrm>
            <a:off x="4954588" y="1676400"/>
            <a:ext cx="4038600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spcBef>
                <a:spcPts val="800"/>
              </a:spcBef>
              <a:buClr>
                <a:srgbClr val="CC0000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b="1">
                <a:solidFill>
                  <a:srgbClr val="CC0000"/>
                </a:solidFill>
              </a:rPr>
              <a:t>RESPONSE</a:t>
            </a:r>
          </a:p>
          <a:p>
            <a:pPr marL="341313" indent="-341313" defTabSz="449263">
              <a:spcBef>
                <a:spcPts val="6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SSTP/1.1 204 No Content</a:t>
            </a:r>
          </a:p>
          <a:p>
            <a:pPr marL="341313" indent="-341313" defTabSz="449263">
              <a:spcBef>
                <a:spcPts val="6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Charset: Shift_JIS</a:t>
            </a:r>
          </a:p>
          <a:p>
            <a:pPr marL="341313" indent="-341313" defTabSz="449263">
              <a:spcBef>
                <a:spcPts val="6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3505200" y="1752600"/>
            <a:ext cx="1143000" cy="4572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FF66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89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これからの展望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またの名を「</a:t>
            </a:r>
            <a:r>
              <a:rPr lang="en-US" sz="4000"/>
              <a:t>大風呂敷</a:t>
            </a:r>
            <a:r>
              <a:rPr lang="en-US"/>
              <a:t>」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といってもどうしても無理って</a:t>
            </a:r>
            <a:br>
              <a:rPr lang="en-US"/>
            </a:br>
            <a:r>
              <a:rPr lang="en-US"/>
              <a:t>話ではないです。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ここから</a:t>
            </a:r>
            <a:r>
              <a:rPr lang="en-US" sz="4000"/>
              <a:t>スーパーフリーダムタイム</a:t>
            </a:r>
            <a:r>
              <a:rPr lang="en-US"/>
              <a:t>。</a:t>
            </a:r>
            <a:br>
              <a:rPr lang="en-US"/>
            </a:br>
            <a:r>
              <a:rPr lang="en-US"/>
              <a:t>思いついたら即ツッコミ！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テーマ：実世界との対話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デスクトップに閉じこもってるだけじゃ</a:t>
            </a:r>
            <a:br>
              <a:rPr lang="en-US"/>
            </a:br>
            <a:r>
              <a:rPr lang="en-US"/>
              <a:t>つまらないよね！もったいないよね！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特に一部の分野は</a:t>
            </a:r>
            <a:br>
              <a:rPr lang="en-US"/>
            </a:br>
            <a:r>
              <a:rPr lang="en-US"/>
              <a:t>「フィジカルコンピューティング」</a:t>
            </a:r>
            <a:br>
              <a:rPr lang="en-US"/>
            </a:br>
            <a:r>
              <a:rPr lang="en-US"/>
              <a:t>というらしい。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例１：音声認識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とりあえずよくある話から。</a:t>
            </a:r>
            <a:br>
              <a:rPr lang="en-US"/>
            </a:br>
            <a:r>
              <a:rPr lang="en-US"/>
              <a:t>Vistaに標準搭載とかなんとか</a:t>
            </a:r>
            <a:r>
              <a:rPr lang="en-US">
                <a:latin typeface="Times New Roman"/>
              </a:rPr>
              <a:t>…</a:t>
            </a:r>
            <a:r>
              <a:rPr lang="en-US"/>
              <a:t>？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伺かでは「MicCom」と呼ばれる</a:t>
            </a:r>
            <a:br>
              <a:rPr lang="en-US"/>
            </a:br>
            <a:r>
              <a:rPr lang="en-US"/>
              <a:t>PLUGINで実現されてます。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実装：umeici氏 / Juliusエンジン</a:t>
            </a:r>
            <a:br>
              <a:rPr lang="en-US"/>
            </a:br>
            <a:r>
              <a:rPr lang="en-US"/>
              <a:t>初出：2004/8/29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例２：音声合成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lnSpc>
                <a:spcPct val="86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聞けたら話せないとね。</a:t>
            </a:r>
          </a:p>
          <a:p>
            <a:pPr marL="341313" indent="-341313" defTabSz="449263">
              <a:lnSpc>
                <a:spcPct val="86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AquesTalkSAORI</a:t>
            </a:r>
            <a:br>
              <a:rPr lang="en-US"/>
            </a:br>
            <a:r>
              <a:rPr lang="en-US"/>
              <a:t>名前の通りAquesTalkエンジン</a:t>
            </a:r>
          </a:p>
          <a:p>
            <a:pPr marL="741363" lvl="1" indent="-284163" defTabSz="449263">
              <a:lnSpc>
                <a:spcPct val="75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実装：浮子屋氏</a:t>
            </a:r>
            <a:br>
              <a:rPr lang="en-US"/>
            </a:br>
            <a:r>
              <a:rPr lang="en-US"/>
              <a:t>初出：2008/2/2</a:t>
            </a:r>
          </a:p>
          <a:p>
            <a:pPr marL="341313" indent="-341313" defTabSz="449263">
              <a:lnSpc>
                <a:spcPct val="86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「葉梨」MAKOTO</a:t>
            </a:r>
            <a:br>
              <a:rPr lang="en-US"/>
            </a:br>
            <a:r>
              <a:rPr lang="en-US"/>
              <a:t>人力VOCALOID </a:t>
            </a:r>
            <a:r>
              <a:rPr lang="en-US">
                <a:latin typeface="Times New Roman"/>
              </a:rPr>
              <a:t>“</a:t>
            </a:r>
            <a:r>
              <a:rPr lang="en-US"/>
              <a:t>UTAU</a:t>
            </a:r>
            <a:r>
              <a:rPr lang="en-US">
                <a:latin typeface="Times New Roman"/>
              </a:rPr>
              <a:t>”</a:t>
            </a:r>
            <a:r>
              <a:rPr lang="en-US"/>
              <a:t> のようなもの</a:t>
            </a:r>
          </a:p>
          <a:p>
            <a:pPr marL="741363" lvl="1" indent="-284163" defTabSz="449263">
              <a:lnSpc>
                <a:spcPct val="75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実装：umeici氏 / 独自合成エンジン</a:t>
            </a:r>
            <a:br>
              <a:rPr lang="en-US"/>
            </a:br>
            <a:r>
              <a:rPr lang="en-US"/>
              <a:t>初出：2001/11/27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例３：加速度センサー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わんくま大阪#20/酢酸さん参照。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ノートパソコンが傾いたら</a:t>
            </a:r>
            <a:br>
              <a:rPr lang="en-US"/>
            </a:br>
            <a:r>
              <a:rPr lang="en-US"/>
              <a:t>ずり落ちるとか</a:t>
            </a:r>
            <a:r>
              <a:rPr lang="en-US">
                <a:latin typeface="Times New Roman"/>
              </a:rPr>
              <a:t>…</a:t>
            </a:r>
            <a:endParaRPr lang="en-US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実はプロトタイプができてます。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実装：早坂氏</a:t>
            </a:r>
            <a:br>
              <a:rPr lang="en-US"/>
            </a:br>
            <a:r>
              <a:rPr lang="en-US"/>
              <a:t>初出：N:TM/ニコ技高槻ミーティング</a:t>
            </a:r>
            <a:br>
              <a:rPr lang="en-US"/>
            </a:br>
            <a:r>
              <a:rPr lang="ja-JP" altLang="en-US"/>
              <a:t>新規開発は</a:t>
            </a:r>
            <a:r>
              <a:rPr lang="en-US" altLang="ja-JP"/>
              <a:t>SAORI</a:t>
            </a:r>
            <a:r>
              <a:rPr lang="ja-JP" altLang="en-US"/>
              <a:t>のみ、</a:t>
            </a:r>
            <a:r>
              <a:rPr lang="en-US" altLang="ja-JP"/>
              <a:t>SHIORI</a:t>
            </a:r>
            <a:r>
              <a:rPr lang="ja-JP" altLang="en-US"/>
              <a:t>や</a:t>
            </a:r>
            <a:br>
              <a:rPr lang="ja-JP" altLang="en-US"/>
            </a:br>
            <a:r>
              <a:rPr lang="ja-JP" altLang="en-US"/>
              <a:t>シェルは既存のものを利用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例４：Webカメラで外を知る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OpenCVとか使ってデスクトップの</a:t>
            </a:r>
            <a:br>
              <a:rPr lang="en-US"/>
            </a:br>
            <a:r>
              <a:rPr lang="en-US"/>
              <a:t>外にあるものを認識してみよう！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ワイングラス持ち出してゴーストと</a:t>
            </a:r>
            <a:br>
              <a:rPr lang="en-US"/>
            </a:br>
            <a:r>
              <a:rPr lang="en-US"/>
              <a:t>乾杯するとかできたらいいな</a:t>
            </a:r>
            <a:r>
              <a:rPr lang="en-US">
                <a:latin typeface="Times New Roman"/>
              </a:rPr>
              <a:t>…</a:t>
            </a:r>
            <a:endParaRPr lang="en-US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実はプロトタイプ作りかけてます。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実装：酔狂氏</a:t>
            </a:r>
            <a:br>
              <a:rPr lang="en-US"/>
            </a:br>
            <a:r>
              <a:rPr lang="en-US"/>
              <a:t>初出：うかべん横浜#2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他にいいネタ募集！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伺か技術部は</a:t>
            </a:r>
            <a:br>
              <a:rPr lang="en-US"/>
            </a:br>
            <a:r>
              <a:rPr lang="en-US"/>
              <a:t>あなたの</a:t>
            </a:r>
            <a:r>
              <a:rPr lang="en-US" u="sng"/>
              <a:t>ヘンなネタ</a:t>
            </a:r>
            <a:r>
              <a:rPr lang="en-US"/>
              <a:t>を</a:t>
            </a:r>
            <a:br>
              <a:rPr lang="en-US"/>
            </a:br>
            <a:r>
              <a:rPr lang="en-US"/>
              <a:t>いつも募集しています。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何か思いついたら知らせてね！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まとめ：伺かって何だろう？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人によって疑問の答えは異なります。</a:t>
            </a:r>
          </a:p>
          <a:p>
            <a:r>
              <a:rPr lang="ja-JP" altLang="en-US"/>
              <a:t>「ただのデスクトップアクセサリ」</a:t>
            </a:r>
            <a:br>
              <a:rPr lang="ja-JP" altLang="en-US"/>
            </a:br>
            <a:r>
              <a:rPr lang="ja-JP" altLang="en-US"/>
              <a:t>でもいいんですけれど。</a:t>
            </a:r>
          </a:p>
          <a:p>
            <a:r>
              <a:rPr lang="ja-JP" altLang="en-US"/>
              <a:t>私は「おもしろそうなことを手軽に</a:t>
            </a:r>
            <a:br>
              <a:rPr lang="ja-JP" altLang="en-US"/>
            </a:br>
            <a:r>
              <a:rPr lang="ja-JP" altLang="en-US"/>
              <a:t>実現するための一連の仕様群」と</a:t>
            </a:r>
            <a:br>
              <a:rPr lang="ja-JP" altLang="en-US"/>
            </a:br>
            <a:r>
              <a:rPr lang="ja-JP" altLang="en-US"/>
              <a:t>思ってます。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/>
              <a:t>「</a:t>
            </a:r>
            <a:r>
              <a:rPr lang="en-US"/>
              <a:t>伺か</a:t>
            </a:r>
            <a:r>
              <a:rPr lang="ja-JP" altLang="en-US"/>
              <a:t>」</a:t>
            </a:r>
            <a:r>
              <a:rPr lang="en-US"/>
              <a:t>って何？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言葉で説明しようがないので</a:t>
            </a:r>
            <a:r>
              <a:rPr lang="en-US">
                <a:latin typeface="Times New Roman"/>
              </a:rPr>
              <a:t>…</a:t>
            </a:r>
            <a:r>
              <a:rPr lang="en-US"/>
              <a:t/>
            </a:r>
            <a:br>
              <a:rPr lang="en-US"/>
            </a:br>
            <a:r>
              <a:rPr lang="en-US" sz="4400"/>
              <a:t>とりあえず見ていただきます！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/>
              <a:t>おわりに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ただのデスクトップアクセサリには興味ありません。この中に、おもしろい技術、ヘンな技術、無駄技術持ちがいたら、あたしのところに来なさい。以上！</a:t>
            </a:r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一風変わったおもしろい「何か」を実現するために、日夜努力しております。</a:t>
            </a:r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ぜひ覗いてみてね！</a:t>
            </a:r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勉強会「うかべん」：次回</a:t>
            </a:r>
            <a:r>
              <a:rPr lang="en-US" altLang="ja-JP"/>
              <a:t>11/3 OCAT</a:t>
            </a:r>
          </a:p>
          <a:p>
            <a:pPr marL="741363" lvl="1" indent="-28416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>
                <a:hlinkClick r:id="rId3"/>
              </a:rPr>
              <a:t>http://study.nanican.net/</a:t>
            </a:r>
            <a:endParaRPr lang="en-US" altLang="ja-JP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038475"/>
            <a:ext cx="7556500" cy="3819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/>
              <a:t>「</a:t>
            </a:r>
            <a:r>
              <a:rPr lang="en-US"/>
              <a:t>伺か</a:t>
            </a:r>
            <a:r>
              <a:rPr lang="ja-JP" altLang="en-US"/>
              <a:t>」</a:t>
            </a:r>
            <a:r>
              <a:rPr lang="en-US"/>
              <a:t>って何？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基本的に、よくあるデスクトップ</a:t>
            </a:r>
            <a:br>
              <a:rPr lang="en-US"/>
            </a:br>
            <a:r>
              <a:rPr lang="en-US"/>
              <a:t>キャラクター実行環境です。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何も難しい</a:t>
            </a:r>
            <a:br>
              <a:rPr lang="en-US"/>
            </a:br>
            <a:r>
              <a:rPr lang="en-US"/>
              <a:t>話はあり</a:t>
            </a:r>
            <a:br>
              <a:rPr lang="en-US"/>
            </a:br>
            <a:r>
              <a:rPr lang="en-US"/>
              <a:t>ません</a:t>
            </a:r>
            <a:r>
              <a:rPr lang="en-US">
                <a:latin typeface="Times New Roman"/>
              </a:rPr>
              <a:t>…</a:t>
            </a:r>
            <a:r>
              <a:rPr lang="en-US"/>
              <a:t>？</a:t>
            </a:r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「伺か」って何？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狭義：実行エンジン</a:t>
            </a:r>
            <a:r>
              <a:rPr lang="ja-JP" altLang="en-US"/>
              <a:t>（「ベースウェア」）</a:t>
            </a:r>
            <a:br>
              <a:rPr lang="ja-JP" altLang="en-US"/>
            </a:br>
            <a:r>
              <a:rPr lang="ja-JP" altLang="en-US"/>
              <a:t>の</a:t>
            </a:r>
            <a:r>
              <a:rPr lang="ja-JP" altLang="en-US">
                <a:latin typeface="Times New Roman"/>
              </a:rPr>
              <a:t>“</a:t>
            </a:r>
            <a:r>
              <a:rPr lang="en-US"/>
              <a:t>Materia</a:t>
            </a:r>
            <a:r>
              <a:rPr lang="en-US">
                <a:latin typeface="Times New Roman"/>
              </a:rPr>
              <a:t>”</a:t>
            </a:r>
            <a:r>
              <a:rPr lang="en-US"/>
              <a:t>のこと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広義：実行エンジン自体と、その上で</a:t>
            </a:r>
            <a:br>
              <a:rPr lang="en-US"/>
            </a:br>
            <a:r>
              <a:rPr lang="en-US"/>
              <a:t>動くデータ一式、さらにそれをとりまく</a:t>
            </a:r>
            <a:br>
              <a:rPr lang="en-US"/>
            </a:br>
            <a:r>
              <a:rPr lang="en-US"/>
              <a:t>コミュニティ群全体を指す言葉。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/>
              <a:t>ベースウェアって何？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US"/>
              <a:t>ガジェットエンジンみたいなもの。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Winodows：Materia / </a:t>
            </a:r>
            <a:r>
              <a:rPr lang="en-US" altLang="ja-JP"/>
              <a:t>SSP / </a:t>
            </a:r>
            <a:r>
              <a:rPr lang="en-US"/>
              <a:t>CROW等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Mac OS X：偽林檎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UNIX系：ninix-aya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他：JavaScriptで組んでWeb上で動く等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「伺か」</a:t>
            </a:r>
            <a:r>
              <a:rPr lang="ja-JP" altLang="en-US"/>
              <a:t>の名前の変遷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2000年：「偽春菜」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「</a:t>
            </a:r>
            <a:r>
              <a:rPr lang="en-US" sz="3000"/>
              <a:t>あれ以外の何かwithさくらとも呼ばれるひと</a:t>
            </a:r>
            <a:r>
              <a:rPr lang="en-US"/>
              <a:t>」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2001年：「あれ以外の何かwith</a:t>
            </a:r>
            <a:r>
              <a:rPr lang="en-US">
                <a:latin typeface="Times New Roman"/>
              </a:rPr>
              <a:t>“</a:t>
            </a:r>
            <a:r>
              <a:rPr lang="en-US"/>
              <a:t>任意</a:t>
            </a:r>
            <a:r>
              <a:rPr lang="en-US">
                <a:latin typeface="Times New Roman"/>
              </a:rPr>
              <a:t>”</a:t>
            </a:r>
            <a:r>
              <a:rPr lang="en-US"/>
              <a:t>」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名前を変えられるので「任意」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「何か」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2002年：「伺か」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わんくま同盟 大阪勉強会 #23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9088"/>
            <a:ext cx="8231188" cy="582612"/>
          </a:xfrm>
          <a:ln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特徴：本当に「よくあるソフト？」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31188" cy="5030788"/>
          </a:xfrm>
          <a:ln/>
        </p:spPr>
        <p:txBody>
          <a:bodyPr lIns="90000" tIns="46800" rIns="90000" bIns="46800"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キーワードは</a:t>
            </a:r>
            <a:r>
              <a:rPr lang="en-US" sz="4400"/>
              <a:t>「多様性」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1000組を超えるデータ（「ゴースト」）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「キャラクター」とは限らない</a:t>
            </a:r>
            <a:br>
              <a:rPr lang="en-US"/>
            </a:br>
            <a:r>
              <a:rPr lang="en-US"/>
              <a:t>ガジェット的なものや</a:t>
            </a:r>
            <a:br>
              <a:rPr lang="en-US"/>
            </a:br>
            <a:r>
              <a:rPr lang="en-US"/>
              <a:t>中にはゴーストやバルーンを作る</a:t>
            </a:r>
            <a:br>
              <a:rPr lang="en-US"/>
            </a:br>
            <a:r>
              <a:rPr lang="en-US"/>
              <a:t>開発環境の役割をするゴーストまで。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専用の検索エンジンが要るほど</a:t>
            </a:r>
            <a:br>
              <a:rPr lang="en-US"/>
            </a:br>
            <a:r>
              <a:rPr lang="en-US"/>
              <a:t>山ほどあ</a:t>
            </a:r>
            <a:r>
              <a:rPr lang="ja-JP" altLang="en-US"/>
              <a:t>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FFE2FF"/>
      </a:accent5>
      <a:accent6>
        <a:srgbClr val="B90000"/>
      </a:accent6>
      <a:hlink>
        <a:srgbClr val="3333CC"/>
      </a:hlink>
      <a:folHlink>
        <a:srgbClr val="B2B2B2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859</Words>
  <Application>Microsoft PowerPoint</Application>
  <PresentationFormat>画面に合わせる (4:3)</PresentationFormat>
  <Paragraphs>331</Paragraphs>
  <Slides>40</Slides>
  <Notes>37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6" baseType="lpstr">
      <vt:lpstr>Times New Roman</vt:lpstr>
      <vt:lpstr>ＭＳ Ｐゴシック</vt:lpstr>
      <vt:lpstr>ＭＳ Ｐ明朝</vt:lpstr>
      <vt:lpstr>Arial</vt:lpstr>
      <vt:lpstr>Andale Sans UI</vt:lpstr>
      <vt:lpstr>標準デザイン</vt:lpstr>
      <vt:lpstr>THE OLD NEW UKAGAKA</vt:lpstr>
      <vt:lpstr>本日のめにゅう</vt:lpstr>
      <vt:lpstr>まず…あんた誰？</vt:lpstr>
      <vt:lpstr>「伺か」って何？</vt:lpstr>
      <vt:lpstr>「伺か」って何？</vt:lpstr>
      <vt:lpstr>「伺か」って何？</vt:lpstr>
      <vt:lpstr>ベースウェアって何？</vt:lpstr>
      <vt:lpstr>「伺か」の名前の変遷</vt:lpstr>
      <vt:lpstr>特徴：本当に「よくあるソフト？」</vt:lpstr>
      <vt:lpstr>特徴：本当に「よくあるソフト？」</vt:lpstr>
      <vt:lpstr>そろそろ本題：裏方を垣間見る</vt:lpstr>
      <vt:lpstr>概念的な構成図</vt:lpstr>
      <vt:lpstr>ゴーストとシェル</vt:lpstr>
      <vt:lpstr>ゴーストとシェル</vt:lpstr>
      <vt:lpstr>ゴーストとシェル</vt:lpstr>
      <vt:lpstr>ソフトウェア的な構成図</vt:lpstr>
      <vt:lpstr>SakuraScript</vt:lpstr>
      <vt:lpstr>SakuraScript</vt:lpstr>
      <vt:lpstr>SERIKO [Shell]</vt:lpstr>
      <vt:lpstr>DLL群：SHIORI [Ghost]</vt:lpstr>
      <vt:lpstr>DLL群：SHIORI [Ghost]</vt:lpstr>
      <vt:lpstr>DLL群：SAORI [Ghost]</vt:lpstr>
      <vt:lpstr>DLL群：MAKOTO [Ghost/Shell]</vt:lpstr>
      <vt:lpstr>DLL群： PLUGIN</vt:lpstr>
      <vt:lpstr>DLL群共通の話</vt:lpstr>
      <vt:lpstr>DLL群共通の話</vt:lpstr>
      <vt:lpstr>SSTP</vt:lpstr>
      <vt:lpstr>SSTPとは</vt:lpstr>
      <vt:lpstr>SSTPの特徴/問題</vt:lpstr>
      <vt:lpstr>SSTPの種類</vt:lpstr>
      <vt:lpstr>SSTP</vt:lpstr>
      <vt:lpstr>これからの展望</vt:lpstr>
      <vt:lpstr>テーマ：実世界との対話</vt:lpstr>
      <vt:lpstr>例１：音声認識</vt:lpstr>
      <vt:lpstr>例２：音声合成</vt:lpstr>
      <vt:lpstr>例３：加速度センサー</vt:lpstr>
      <vt:lpstr>例４：Webカメラで外を知る</vt:lpstr>
      <vt:lpstr>他にいいネタ募集！</vt:lpstr>
      <vt:lpstr>まとめ：伺かって何だろう？</vt:lpstr>
      <vt:lpstr>おわりに</vt:lpstr>
    </vt:vector>
  </TitlesOfParts>
  <Company>SSP BUGTRAQ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OLD NEW UKAGAKA</dc:title>
  <dc:creator>C.Ponapalt</dc:creator>
  <cp:lastModifiedBy>jz5</cp:lastModifiedBy>
  <cp:revision>111</cp:revision>
  <dcterms:created xsi:type="dcterms:W3CDTF">2008-09-02T22:12:23Z</dcterms:created>
  <dcterms:modified xsi:type="dcterms:W3CDTF">2008-09-19T11:50:06Z</dcterms:modified>
</cp:coreProperties>
</file>