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66" r:id="rId2"/>
    <p:sldId id="300" r:id="rId3"/>
    <p:sldId id="296" r:id="rId4"/>
    <p:sldId id="297" r:id="rId5"/>
    <p:sldId id="295" r:id="rId6"/>
    <p:sldId id="301" r:id="rId7"/>
    <p:sldId id="302" r:id="rId8"/>
    <p:sldId id="298" r:id="rId9"/>
    <p:sldId id="305" r:id="rId10"/>
    <p:sldId id="303" r:id="rId11"/>
    <p:sldId id="304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7" r:id="rId23"/>
    <p:sldId id="318" r:id="rId24"/>
    <p:sldId id="316" r:id="rId25"/>
  </p:sldIdLst>
  <p:sldSz cx="9144000" cy="6858000" type="screen4x3"/>
  <p:notesSz cx="5848350" cy="84343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74" autoAdjust="0"/>
    <p:restoredTop sz="94698" autoAdjust="0"/>
  </p:normalViewPr>
  <p:slideViewPr>
    <p:cSldViewPr>
      <p:cViewPr>
        <p:scale>
          <a:sx n="66" d="100"/>
          <a:sy n="66" d="100"/>
        </p:scale>
        <p:origin x="-576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274" y="-90"/>
      </p:cViewPr>
      <p:guideLst>
        <p:guide orient="horz" pos="2656"/>
        <p:guide pos="18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534791" cy="422059"/>
          </a:xfrm>
          <a:prstGeom prst="rect">
            <a:avLst/>
          </a:prstGeom>
        </p:spPr>
        <p:txBody>
          <a:bodyPr vert="horz" lIns="78654" tIns="39327" rIns="78654" bIns="39327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312181" y="1"/>
            <a:ext cx="2534790" cy="422059"/>
          </a:xfrm>
          <a:prstGeom prst="rect">
            <a:avLst/>
          </a:prstGeom>
        </p:spPr>
        <p:txBody>
          <a:bodyPr vert="horz" lIns="78654" tIns="39327" rIns="78654" bIns="39327" rtlCol="0"/>
          <a:lstStyle>
            <a:lvl1pPr algn="r">
              <a:defRPr sz="1000"/>
            </a:lvl1pPr>
          </a:lstStyle>
          <a:p>
            <a:fld id="{199C4B36-E238-4AC6-9B5D-BA6491C8D0B8}" type="datetimeFigureOut">
              <a:rPr kumimoji="1" lang="ja-JP" altLang="en-US" smtClean="0"/>
              <a:pPr/>
              <a:t>2008/9/19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010972"/>
            <a:ext cx="2534791" cy="422058"/>
          </a:xfrm>
          <a:prstGeom prst="rect">
            <a:avLst/>
          </a:prstGeom>
        </p:spPr>
        <p:txBody>
          <a:bodyPr vert="horz" lIns="78654" tIns="39327" rIns="78654" bIns="39327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312181" y="8010972"/>
            <a:ext cx="2534790" cy="422058"/>
          </a:xfrm>
          <a:prstGeom prst="rect">
            <a:avLst/>
          </a:prstGeom>
        </p:spPr>
        <p:txBody>
          <a:bodyPr vert="horz" lIns="78654" tIns="39327" rIns="78654" bIns="39327" rtlCol="0" anchor="b"/>
          <a:lstStyle>
            <a:lvl1pPr algn="r">
              <a:defRPr sz="1000"/>
            </a:lvl1pPr>
          </a:lstStyle>
          <a:p>
            <a:fld id="{6C1DB88F-5A1C-403A-A009-2B590884C1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534791" cy="422059"/>
          </a:xfrm>
          <a:prstGeom prst="rect">
            <a:avLst/>
          </a:prstGeom>
        </p:spPr>
        <p:txBody>
          <a:bodyPr vert="horz" lIns="78654" tIns="39327" rIns="78654" bIns="39327" rtlCol="0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312181" y="1"/>
            <a:ext cx="2534790" cy="422059"/>
          </a:xfrm>
          <a:prstGeom prst="rect">
            <a:avLst/>
          </a:prstGeom>
        </p:spPr>
        <p:txBody>
          <a:bodyPr vert="horz" lIns="78654" tIns="39327" rIns="78654" bIns="39327" rtlCol="0"/>
          <a:lstStyle>
            <a:lvl1pPr algn="r">
              <a:defRPr sz="10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2008/9/19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631825"/>
            <a:ext cx="42164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8654" tIns="39327" rIns="78654" bIns="3932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84422" y="4006165"/>
            <a:ext cx="4679507" cy="3795814"/>
          </a:xfrm>
          <a:prstGeom prst="rect">
            <a:avLst/>
          </a:prstGeom>
        </p:spPr>
        <p:txBody>
          <a:bodyPr vert="horz" lIns="78654" tIns="39327" rIns="78654" bIns="393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010972"/>
            <a:ext cx="2534791" cy="422058"/>
          </a:xfrm>
          <a:prstGeom prst="rect">
            <a:avLst/>
          </a:prstGeom>
        </p:spPr>
        <p:txBody>
          <a:bodyPr vert="horz" lIns="78654" tIns="39327" rIns="78654" bIns="39327" rtlCol="0" anchor="b"/>
          <a:lstStyle>
            <a:lvl1pPr algn="l">
              <a:defRPr sz="10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312181" y="8010972"/>
            <a:ext cx="2534790" cy="422058"/>
          </a:xfrm>
          <a:prstGeom prst="rect">
            <a:avLst/>
          </a:prstGeom>
        </p:spPr>
        <p:txBody>
          <a:bodyPr vert="horz" lIns="78654" tIns="39327" rIns="78654" bIns="39327" rtlCol="0" anchor="b"/>
          <a:lstStyle>
            <a:lvl1pPr algn="r">
              <a:defRPr sz="10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dirty="0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メイリオ" pitchFamily="50" charset="-128"/>
          <a:ea typeface="メイリオ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40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36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8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7158" y="1714488"/>
            <a:ext cx="8643998" cy="1470025"/>
          </a:xfrm>
        </p:spPr>
        <p:txBody>
          <a:bodyPr/>
          <a:lstStyle/>
          <a:p>
            <a:r>
              <a:rPr lang="en-US" altLang="ja-JP" sz="5400" dirty="0" smtClean="0"/>
              <a:t>System.AddIn</a:t>
            </a:r>
            <a:r>
              <a:rPr lang="ja-JP" altLang="en-US" sz="5400" dirty="0" smtClean="0"/>
              <a:t>を利用したアプリケーション拡張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en-US" altLang="ja-JP" sz="5400" dirty="0" smtClean="0"/>
              <a:t>- </a:t>
            </a:r>
            <a:r>
              <a:rPr lang="ja-JP" altLang="en-US" sz="5400" dirty="0" smtClean="0"/>
              <a:t>アドインの開発 </a:t>
            </a:r>
            <a:r>
              <a:rPr lang="en-US" altLang="ja-JP" sz="5400" dirty="0" smtClean="0"/>
              <a:t>-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71472" y="4071942"/>
            <a:ext cx="8286808" cy="1000132"/>
          </a:xfrm>
        </p:spPr>
        <p:txBody>
          <a:bodyPr/>
          <a:lstStyle/>
          <a:p>
            <a:r>
              <a:rPr kumimoji="1" lang="ja-JP" altLang="en-US" sz="4800" dirty="0" smtClean="0"/>
              <a:t>ＪＺ５</a:t>
            </a:r>
            <a:r>
              <a:rPr lang="ja-JP" altLang="en-US" sz="4800" dirty="0" smtClean="0"/>
              <a:t>（松江祐輔）</a:t>
            </a:r>
            <a:r>
              <a:rPr lang="ja-JP" altLang="en-US" dirty="0" smtClean="0"/>
              <a:t>＠わんくま</a:t>
            </a:r>
            <a:endParaRPr kumimoji="1" lang="en-US" altLang="ja-JP" sz="48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5786" y="4714884"/>
            <a:ext cx="48306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メイリオ" pitchFamily="50" charset="-128"/>
                <a:ea typeface="メイリオ" pitchFamily="50" charset="-128"/>
              </a:rPr>
              <a:t>http://katamari.jp</a:t>
            </a: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http://katamari.wankuma.com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290422" y="5500702"/>
            <a:ext cx="34211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</a:rPr>
              <a:t>2008/9/13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コントラクト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ホストとアドイン間の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プロトコルを定義</a:t>
            </a:r>
            <a:endParaRPr lang="en-US" altLang="ja-JP" dirty="0" smtClean="0"/>
          </a:p>
          <a:p>
            <a:r>
              <a:rPr kumimoji="1" lang="en-US" altLang="ja-JP" dirty="0" err="1" smtClean="0"/>
              <a:t>IContract</a:t>
            </a:r>
            <a:r>
              <a:rPr kumimoji="1" lang="ja-JP" altLang="en-US" dirty="0" smtClean="0"/>
              <a:t>を実装した</a:t>
            </a:r>
            <a:r>
              <a:rPr kumimoji="1" lang="en-US" altLang="ja-JP" dirty="0" smtClean="0"/>
              <a:t>Interface</a:t>
            </a:r>
          </a:p>
          <a:p>
            <a:r>
              <a:rPr lang="en-US" altLang="ja-JP" dirty="0" err="1" smtClean="0"/>
              <a:t>AddInContract</a:t>
            </a:r>
            <a:r>
              <a:rPr lang="ja-JP" altLang="en-US" dirty="0" smtClean="0"/>
              <a:t>属性を付ける</a:t>
            </a:r>
            <a:endParaRPr kumimoji="1" lang="en-US" altLang="ja-JP" dirty="0" smtClean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6357950" y="1142984"/>
            <a:ext cx="2286015" cy="571504"/>
            <a:chOff x="285720" y="1857364"/>
            <a:chExt cx="8572560" cy="2143141"/>
          </a:xfrm>
        </p:grpSpPr>
        <p:sp>
          <p:nvSpPr>
            <p:cNvPr id="4" name="正方形/長方形 3"/>
            <p:cNvSpPr/>
            <p:nvPr/>
          </p:nvSpPr>
          <p:spPr>
            <a:xfrm>
              <a:off x="285720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台形 4"/>
            <p:cNvSpPr/>
            <p:nvPr/>
          </p:nvSpPr>
          <p:spPr>
            <a:xfrm rot="5400000">
              <a:off x="2178826" y="2393150"/>
              <a:ext cx="2143141" cy="107157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500166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857620" y="2143116"/>
              <a:ext cx="1428760" cy="1571636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/>
            </a:p>
          </p:txBody>
        </p:sp>
        <p:sp>
          <p:nvSpPr>
            <p:cNvPr id="8" name="台形 7"/>
            <p:cNvSpPr/>
            <p:nvPr/>
          </p:nvSpPr>
          <p:spPr>
            <a:xfrm rot="16200000">
              <a:off x="4822033" y="2393150"/>
              <a:ext cx="2143141" cy="107157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500826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7715272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ビュー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アドイン</a:t>
            </a:r>
            <a:r>
              <a:rPr lang="en-US" altLang="ja-JP" dirty="0" smtClean="0"/>
              <a:t>/</a:t>
            </a:r>
            <a:r>
              <a:rPr lang="ja-JP" altLang="en-US" dirty="0" smtClean="0"/>
              <a:t>ホストで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使用する型・メソッドを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持った</a:t>
            </a:r>
            <a:r>
              <a:rPr lang="en-US" altLang="ja-JP" dirty="0" smtClean="0"/>
              <a:t>Interface</a:t>
            </a:r>
            <a:r>
              <a:rPr lang="ja-JP" altLang="en-US" dirty="0" smtClean="0"/>
              <a:t> </a:t>
            </a:r>
            <a:r>
              <a:rPr lang="ja-JP" altLang="en-US" sz="2800" dirty="0" smtClean="0"/>
              <a:t>または抽象クラス</a:t>
            </a:r>
            <a:endParaRPr lang="en-US" altLang="ja-JP" sz="2800" dirty="0" smtClean="0"/>
          </a:p>
          <a:p>
            <a:r>
              <a:rPr kumimoji="1" lang="ja-JP" altLang="en-US" sz="3600" dirty="0" smtClean="0"/>
              <a:t>アドイン</a:t>
            </a:r>
            <a:r>
              <a:rPr kumimoji="1" lang="en-US" altLang="ja-JP" sz="3600" dirty="0" smtClean="0"/>
              <a:t>/</a:t>
            </a:r>
            <a:r>
              <a:rPr kumimoji="1" lang="ja-JP" altLang="en-US" sz="3600" dirty="0" smtClean="0"/>
              <a:t>ホストをコントラクトに依存させない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ビュー自体には依存関係がない</a:t>
            </a:r>
            <a:endParaRPr kumimoji="1" lang="en-US" altLang="ja-JP" sz="3600" dirty="0" smtClean="0"/>
          </a:p>
          <a:p>
            <a:r>
              <a:rPr kumimoji="1" lang="ja-JP" altLang="en-US" sz="3600" dirty="0" smtClean="0"/>
              <a:t>アドインビューは</a:t>
            </a:r>
            <a:r>
              <a:rPr kumimoji="1" lang="en-US" altLang="ja-JP" sz="3600" dirty="0" err="1" smtClean="0"/>
              <a:t>AddInBase</a:t>
            </a:r>
            <a:r>
              <a:rPr kumimoji="1" lang="ja-JP" altLang="en-US" sz="3600" dirty="0" smtClean="0"/>
              <a:t>属性を付ける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357950" y="1142984"/>
            <a:ext cx="2286015" cy="571504"/>
            <a:chOff x="285720" y="1857364"/>
            <a:chExt cx="8572560" cy="2143141"/>
          </a:xfrm>
        </p:grpSpPr>
        <p:sp>
          <p:nvSpPr>
            <p:cNvPr id="5" name="正方形/長方形 4"/>
            <p:cNvSpPr/>
            <p:nvPr/>
          </p:nvSpPr>
          <p:spPr>
            <a:xfrm>
              <a:off x="285720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台形 5"/>
            <p:cNvSpPr/>
            <p:nvPr/>
          </p:nvSpPr>
          <p:spPr>
            <a:xfrm rot="5400000">
              <a:off x="2178826" y="2393150"/>
              <a:ext cx="2143141" cy="107157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500166" y="1857364"/>
              <a:ext cx="1143008" cy="214314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857620" y="2143116"/>
              <a:ext cx="1428760" cy="15716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/>
            </a:p>
          </p:txBody>
        </p:sp>
        <p:sp>
          <p:nvSpPr>
            <p:cNvPr id="9" name="台形 8"/>
            <p:cNvSpPr/>
            <p:nvPr/>
          </p:nvSpPr>
          <p:spPr>
            <a:xfrm rot="16200000">
              <a:off x="4822033" y="2393150"/>
              <a:ext cx="2143141" cy="107157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6500826" y="1857364"/>
              <a:ext cx="1143008" cy="214314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7715272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アダプター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3200" dirty="0" smtClean="0"/>
              <a:t>ビューとコントラクトの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変換をおこなうクラス</a:t>
            </a:r>
            <a:endParaRPr kumimoji="1" lang="en-US" altLang="ja-JP" sz="3200" dirty="0" smtClean="0"/>
          </a:p>
          <a:p>
            <a:r>
              <a:rPr lang="en-US" altLang="ja-JP" sz="3200" dirty="0" smtClean="0"/>
              <a:t>View To Contract</a:t>
            </a:r>
          </a:p>
          <a:p>
            <a:pPr lvl="1"/>
            <a:r>
              <a:rPr kumimoji="1" lang="ja-JP" altLang="en-US" sz="2800" dirty="0" smtClean="0"/>
              <a:t>コンストラクタに</a:t>
            </a:r>
            <a:r>
              <a:rPr kumimoji="1" lang="en-US" altLang="ja-JP" sz="2800" dirty="0" smtClean="0"/>
              <a:t>View</a:t>
            </a:r>
            <a:r>
              <a:rPr lang="ja-JP" altLang="en-US" sz="2800" dirty="0" smtClean="0"/>
              <a:t>が</a:t>
            </a:r>
            <a:r>
              <a:rPr kumimoji="1" lang="ja-JP" altLang="en-US" sz="2800" dirty="0" smtClean="0"/>
              <a:t>渡される</a:t>
            </a:r>
            <a:endParaRPr kumimoji="1" lang="en-US" altLang="ja-JP" sz="2800" dirty="0" smtClean="0"/>
          </a:p>
          <a:p>
            <a:pPr lvl="1"/>
            <a:r>
              <a:rPr lang="en-US" altLang="ja-JP" sz="2800" dirty="0" smtClean="0"/>
              <a:t>Contract</a:t>
            </a:r>
            <a:r>
              <a:rPr lang="ja-JP" altLang="en-US" sz="2800" dirty="0" smtClean="0"/>
              <a:t>を実装</a:t>
            </a:r>
            <a:endParaRPr lang="en-US" altLang="ja-JP" sz="2800" dirty="0" smtClean="0"/>
          </a:p>
          <a:p>
            <a:r>
              <a:rPr kumimoji="1" lang="en-US" altLang="ja-JP" sz="3200" dirty="0" smtClean="0"/>
              <a:t>Contract To View</a:t>
            </a:r>
          </a:p>
          <a:p>
            <a:pPr lvl="1"/>
            <a:r>
              <a:rPr lang="ja-JP" altLang="en-US" sz="2800" dirty="0" smtClean="0"/>
              <a:t>コンストラクタに</a:t>
            </a:r>
            <a:r>
              <a:rPr lang="en-US" altLang="ja-JP" sz="2800" dirty="0" smtClean="0"/>
              <a:t>Contract</a:t>
            </a:r>
            <a:r>
              <a:rPr lang="ja-JP" altLang="en-US" sz="2800" dirty="0" smtClean="0"/>
              <a:t>が渡される</a:t>
            </a:r>
            <a:endParaRPr lang="en-US" altLang="ja-JP" sz="2800" dirty="0" smtClean="0"/>
          </a:p>
          <a:p>
            <a:pPr lvl="1"/>
            <a:r>
              <a:rPr kumimoji="1" lang="en-US" altLang="ja-JP" sz="2800" dirty="0" smtClean="0"/>
              <a:t>View</a:t>
            </a:r>
            <a:r>
              <a:rPr kumimoji="1" lang="ja-JP" altLang="en-US" sz="2800" dirty="0" smtClean="0"/>
              <a:t>を実装</a:t>
            </a:r>
            <a:endParaRPr kumimoji="1" lang="en-US" altLang="ja-JP" sz="2800" dirty="0" smtClean="0"/>
          </a:p>
          <a:p>
            <a:r>
              <a:rPr lang="en-US" altLang="ja-JP" sz="3200" dirty="0" err="1" smtClean="0"/>
              <a:t>HostAddpter</a:t>
            </a:r>
            <a:r>
              <a:rPr lang="en-US" altLang="ja-JP" sz="3200" dirty="0" smtClean="0"/>
              <a:t>/</a:t>
            </a:r>
            <a:r>
              <a:rPr lang="en-US" altLang="ja-JP" sz="3200" dirty="0" err="1" smtClean="0"/>
              <a:t>AddInAdapter</a:t>
            </a:r>
            <a:r>
              <a:rPr lang="ja-JP" altLang="en-US" sz="3200" dirty="0" smtClean="0"/>
              <a:t>属性</a:t>
            </a:r>
            <a:endParaRPr kumimoji="1" lang="ja-JP" altLang="en-US" sz="32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357950" y="1142984"/>
            <a:ext cx="2286015" cy="571504"/>
            <a:chOff x="285720" y="1857364"/>
            <a:chExt cx="8572560" cy="2143141"/>
          </a:xfrm>
        </p:grpSpPr>
        <p:sp>
          <p:nvSpPr>
            <p:cNvPr id="5" name="正方形/長方形 4"/>
            <p:cNvSpPr/>
            <p:nvPr/>
          </p:nvSpPr>
          <p:spPr>
            <a:xfrm>
              <a:off x="285720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台形 5"/>
            <p:cNvSpPr/>
            <p:nvPr/>
          </p:nvSpPr>
          <p:spPr>
            <a:xfrm rot="5400000">
              <a:off x="2178826" y="2393150"/>
              <a:ext cx="2143141" cy="107157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500166" y="1857364"/>
              <a:ext cx="1143008" cy="21431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3857620" y="2143116"/>
              <a:ext cx="1428760" cy="157163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/>
            </a:p>
          </p:txBody>
        </p:sp>
        <p:sp>
          <p:nvSpPr>
            <p:cNvPr id="9" name="台形 8"/>
            <p:cNvSpPr/>
            <p:nvPr/>
          </p:nvSpPr>
          <p:spPr>
            <a:xfrm rot="16200000">
              <a:off x="4822033" y="2393150"/>
              <a:ext cx="2143141" cy="1071570"/>
            </a:xfrm>
            <a:prstGeom prst="trapezoid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6500826" y="1857364"/>
              <a:ext cx="1143008" cy="21431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7715272" y="1857364"/>
              <a:ext cx="1143008" cy="21431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実装（</a:t>
            </a:r>
            <a:r>
              <a:rPr kumimoji="1" lang="en-US" altLang="ja-JP" dirty="0" smtClean="0"/>
              <a:t>Contract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572009"/>
            <a:ext cx="8229600" cy="1554154"/>
          </a:xfrm>
        </p:spPr>
        <p:txBody>
          <a:bodyPr/>
          <a:lstStyle/>
          <a:p>
            <a:r>
              <a:rPr lang="ja-JP" altLang="en-US" sz="3200" dirty="0" smtClean="0"/>
              <a:t>シリアル化可能な型（基本的なものに限る）とコントラクト、列挙値のみ受け渡し可能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3477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Imports </a:t>
            </a:r>
            <a:r>
              <a:rPr lang="en-US" altLang="ja-JP" sz="2000" dirty="0" err="1" smtClean="0">
                <a:latin typeface="Consolas" pitchFamily="49" charset="0"/>
              </a:rPr>
              <a:t>System.AddIn.Contract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Imports </a:t>
            </a:r>
            <a:r>
              <a:rPr lang="en-US" altLang="ja-JP" sz="2000" dirty="0" err="1" smtClean="0">
                <a:latin typeface="Consolas" pitchFamily="49" charset="0"/>
              </a:rPr>
              <a:t>System.AddIn.Pipeline</a:t>
            </a:r>
            <a:endParaRPr lang="en-US" altLang="ja-JP" sz="2000" dirty="0" smtClean="0">
              <a:latin typeface="Consolas" pitchFamily="49" charset="0"/>
            </a:endParaRP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&lt;</a:t>
            </a:r>
            <a:r>
              <a:rPr lang="en-US" altLang="ja-JP" sz="2000" dirty="0" err="1" smtClean="0">
                <a:latin typeface="Consolas" pitchFamily="49" charset="0"/>
              </a:rPr>
              <a:t>AddInContract</a:t>
            </a:r>
            <a:r>
              <a:rPr lang="en-US" altLang="ja-JP" sz="2000" dirty="0" smtClean="0">
                <a:latin typeface="Consolas" pitchFamily="49" charset="0"/>
              </a:rPr>
              <a:t>()&gt;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Public Interface </a:t>
            </a:r>
            <a:r>
              <a:rPr lang="en-US" altLang="ja-JP" sz="2000" dirty="0" err="1" smtClean="0">
                <a:latin typeface="Consolas" pitchFamily="49" charset="0"/>
              </a:rPr>
              <a:t>ICalcAddInContract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Inherits </a:t>
            </a:r>
            <a:r>
              <a:rPr lang="en-US" altLang="ja-JP" sz="2000" dirty="0" err="1" smtClean="0">
                <a:latin typeface="Consolas" pitchFamily="49" charset="0"/>
              </a:rPr>
              <a:t>IContract</a:t>
            </a:r>
            <a:endParaRPr lang="en-US" altLang="ja-JP" sz="2000" dirty="0" smtClean="0">
              <a:latin typeface="Consolas" pitchFamily="49" charset="0"/>
            </a:endParaRP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Function Calc(ByVal x As Integer, ByVal y As Integer) As Integer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End Interface</a:t>
            </a:r>
            <a:endParaRPr kumimoji="1" lang="ja-JP" alt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実装（</a:t>
            </a:r>
            <a:r>
              <a:rPr kumimoji="1" lang="en-US" altLang="ja-JP" dirty="0" smtClean="0"/>
              <a:t>View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643315"/>
            <a:ext cx="8229600" cy="2482848"/>
          </a:xfrm>
        </p:spPr>
        <p:txBody>
          <a:bodyPr/>
          <a:lstStyle/>
          <a:p>
            <a:r>
              <a:rPr kumimoji="1" lang="en-US" altLang="ja-JP" dirty="0" smtClean="0"/>
              <a:t>Add-in</a:t>
            </a:r>
            <a:r>
              <a:rPr kumimoji="1" lang="ja-JP" altLang="en-US" dirty="0" smtClean="0"/>
              <a:t>側は</a:t>
            </a:r>
            <a:r>
              <a:rPr kumimoji="1" lang="en-US" altLang="ja-JP" dirty="0" err="1" smtClean="0"/>
              <a:t>AddInBase</a:t>
            </a:r>
            <a:r>
              <a:rPr kumimoji="1" lang="ja-JP" altLang="en-US" dirty="0" smtClean="0"/>
              <a:t>属性</a:t>
            </a:r>
            <a:endParaRPr kumimoji="1" lang="en-US" altLang="ja-JP" dirty="0" smtClean="0"/>
          </a:p>
          <a:p>
            <a:r>
              <a:rPr lang="ja-JP" altLang="en-US" dirty="0" smtClean="0"/>
              <a:t>基本的には</a:t>
            </a:r>
            <a:r>
              <a:rPr lang="en-US" altLang="ja-JP" dirty="0" smtClean="0"/>
              <a:t>Host/Add-in</a:t>
            </a:r>
            <a:r>
              <a:rPr lang="ja-JP" altLang="en-US" dirty="0" smtClean="0"/>
              <a:t>とも同じ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25545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Imports </a:t>
            </a:r>
            <a:r>
              <a:rPr lang="en-US" altLang="ja-JP" sz="2000" dirty="0" err="1" smtClean="0">
                <a:latin typeface="Consolas" pitchFamily="49" charset="0"/>
              </a:rPr>
              <a:t>System.AddIn.Pipeline</a:t>
            </a:r>
            <a:endParaRPr lang="en-US" altLang="ja-JP" sz="2000" dirty="0" smtClean="0">
              <a:latin typeface="Consolas" pitchFamily="49" charset="0"/>
            </a:endParaRP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&lt;</a:t>
            </a:r>
            <a:r>
              <a:rPr lang="en-US" altLang="ja-JP" sz="2000" dirty="0" err="1" smtClean="0">
                <a:latin typeface="Consolas" pitchFamily="49" charset="0"/>
              </a:rPr>
              <a:t>AddInBase</a:t>
            </a:r>
            <a:r>
              <a:rPr lang="en-US" altLang="ja-JP" sz="2000" dirty="0" smtClean="0">
                <a:latin typeface="Consolas" pitchFamily="49" charset="0"/>
              </a:rPr>
              <a:t>()&gt;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Public Interface </a:t>
            </a:r>
            <a:r>
              <a:rPr lang="en-US" altLang="ja-JP" sz="2000" dirty="0" err="1" smtClean="0">
                <a:latin typeface="Consolas" pitchFamily="49" charset="0"/>
              </a:rPr>
              <a:t>ICalcAddIn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Function Calc(ByVal x As Integer, ByVal y As Integer) As Integer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End Interface</a:t>
            </a:r>
            <a:endParaRPr kumimoji="1" lang="ja-JP" altLang="en-US" sz="2000" dirty="0">
              <a:latin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実装（</a:t>
            </a:r>
            <a:r>
              <a:rPr kumimoji="1" lang="en-US" altLang="ja-JP" dirty="0" smtClean="0"/>
              <a:t>Add-in Side Adapter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714751"/>
            <a:ext cx="8229600" cy="2411411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951257"/>
            <a:ext cx="8286808" cy="49244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Consolas" pitchFamily="49" charset="0"/>
              </a:rPr>
              <a:t>Imports </a:t>
            </a:r>
            <a:r>
              <a:rPr lang="en-US" altLang="ja-JP" sz="1600" dirty="0" err="1" smtClean="0">
                <a:latin typeface="Consolas" pitchFamily="49" charset="0"/>
              </a:rPr>
              <a:t>System.AddIn.Pipeline</a:t>
            </a:r>
            <a:endParaRPr lang="en-US" altLang="ja-JP" sz="1600" dirty="0" smtClean="0">
              <a:latin typeface="Consolas" pitchFamily="49" charset="0"/>
            </a:endParaRP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&lt;</a:t>
            </a:r>
            <a:r>
              <a:rPr lang="en-US" altLang="ja-JP" sz="1600" dirty="0" err="1" smtClean="0">
                <a:latin typeface="Consolas" pitchFamily="49" charset="0"/>
              </a:rPr>
              <a:t>AddInAdapter</a:t>
            </a:r>
            <a:r>
              <a:rPr lang="en-US" altLang="ja-JP" sz="1600" dirty="0" smtClean="0">
                <a:latin typeface="Consolas" pitchFamily="49" charset="0"/>
              </a:rPr>
              <a:t>()&gt; _</a:t>
            </a:r>
          </a:p>
          <a:p>
            <a:r>
              <a:rPr lang="en-US" altLang="ja-JP" sz="1600" dirty="0" smtClean="0">
                <a:latin typeface="Consolas" pitchFamily="49" charset="0"/>
              </a:rPr>
              <a:t>Public Class </a:t>
            </a:r>
            <a:r>
              <a:rPr lang="en-US" altLang="ja-JP" sz="1600" dirty="0" err="1" smtClean="0">
                <a:latin typeface="Consolas" pitchFamily="49" charset="0"/>
              </a:rPr>
              <a:t>ViewToContractAddInSideAdapter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Inherits </a:t>
            </a:r>
            <a:r>
              <a:rPr lang="en-US" altLang="ja-JP" sz="1600" dirty="0" err="1" smtClean="0">
                <a:latin typeface="Consolas" pitchFamily="49" charset="0"/>
              </a:rPr>
              <a:t>ContractBase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Implements </a:t>
            </a:r>
            <a:r>
              <a:rPr lang="en-US" altLang="ja-JP" sz="1600" dirty="0" err="1" smtClean="0">
                <a:latin typeface="Consolas" pitchFamily="49" charset="0"/>
              </a:rPr>
              <a:t>ICalcAddInContract</a:t>
            </a:r>
            <a:endParaRPr lang="en-US" altLang="ja-JP" sz="1600" dirty="0" smtClean="0">
              <a:latin typeface="Consolas" pitchFamily="49" charset="0"/>
            </a:endParaRP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Private _view As </a:t>
            </a:r>
            <a:r>
              <a:rPr lang="en-US" altLang="ja-JP" sz="1600" dirty="0" err="1" smtClean="0">
                <a:latin typeface="Consolas" pitchFamily="49" charset="0"/>
              </a:rPr>
              <a:t>Wankuma.ICalcAddIn</a:t>
            </a:r>
            <a:r>
              <a:rPr lang="en-US" altLang="ja-JP" sz="1600" dirty="0" smtClean="0">
                <a:latin typeface="Consolas" pitchFamily="49" charset="0"/>
              </a:rPr>
              <a:t> ' </a:t>
            </a:r>
            <a:r>
              <a:rPr lang="en-US" altLang="ja-JP" sz="1600" dirty="0" err="1" smtClean="0">
                <a:latin typeface="Consolas" pitchFamily="49" charset="0"/>
              </a:rPr>
              <a:t>AddIn</a:t>
            </a:r>
            <a:r>
              <a:rPr lang="en-US" altLang="ja-JP" sz="1600" dirty="0" smtClean="0">
                <a:latin typeface="Consolas" pitchFamily="49" charset="0"/>
              </a:rPr>
              <a:t> View</a:t>
            </a: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Public Sub New(ByVal view As </a:t>
            </a:r>
            <a:r>
              <a:rPr lang="en-US" altLang="ja-JP" sz="1600" dirty="0" err="1" smtClean="0">
                <a:latin typeface="Consolas" pitchFamily="49" charset="0"/>
              </a:rPr>
              <a:t>Wankuma.ICalcAddIn</a:t>
            </a:r>
            <a:r>
              <a:rPr lang="en-US" altLang="ja-JP" sz="1600" dirty="0" smtClean="0">
                <a:latin typeface="Consolas" pitchFamily="49" charset="0"/>
              </a:rPr>
              <a:t>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    </a:t>
            </a:r>
            <a:r>
              <a:rPr lang="en-US" altLang="ja-JP" sz="1600" dirty="0" err="1" smtClean="0">
                <a:latin typeface="Consolas" pitchFamily="49" charset="0"/>
              </a:rPr>
              <a:t>MyBase.New</a:t>
            </a:r>
            <a:r>
              <a:rPr lang="en-US" altLang="ja-JP" sz="1600" dirty="0" smtClean="0">
                <a:latin typeface="Consolas" pitchFamily="49" charset="0"/>
              </a:rPr>
              <a:t>()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    _view = view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End Sub</a:t>
            </a: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Public Function Calc(ByVal x As Integer, ByVal y As Integer) As Integer Implements </a:t>
            </a:r>
            <a:r>
              <a:rPr lang="en-US" altLang="ja-JP" sz="1600" dirty="0" err="1" smtClean="0">
                <a:latin typeface="Consolas" pitchFamily="49" charset="0"/>
              </a:rPr>
              <a:t>ICalcAddInContract.Calc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    Return _</a:t>
            </a:r>
            <a:r>
              <a:rPr lang="en-US" altLang="ja-JP" sz="1600" dirty="0" err="1" smtClean="0">
                <a:latin typeface="Consolas" pitchFamily="49" charset="0"/>
              </a:rPr>
              <a:t>view.Calc</a:t>
            </a:r>
            <a:r>
              <a:rPr lang="en-US" altLang="ja-JP" sz="1600" dirty="0" smtClean="0">
                <a:latin typeface="Consolas" pitchFamily="49" charset="0"/>
              </a:rPr>
              <a:t>(x, y)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End Function</a:t>
            </a:r>
          </a:p>
          <a:p>
            <a:r>
              <a:rPr lang="en-US" altLang="ja-JP" sz="1600" dirty="0" smtClean="0">
                <a:latin typeface="Consolas" pitchFamily="49" charset="0"/>
              </a:rPr>
              <a:t>End Class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実装（</a:t>
            </a:r>
            <a:r>
              <a:rPr lang="en-US" altLang="ja-JP" dirty="0" smtClean="0"/>
              <a:t>Host Side Adapter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786321"/>
            <a:ext cx="8229600" cy="1339841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51706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Consolas" pitchFamily="49" charset="0"/>
              </a:rPr>
              <a:t>Imports </a:t>
            </a:r>
            <a:r>
              <a:rPr lang="en-US" altLang="ja-JP" sz="1600" dirty="0" err="1" smtClean="0">
                <a:latin typeface="Consolas" pitchFamily="49" charset="0"/>
              </a:rPr>
              <a:t>System.AddIn.Pipeline</a:t>
            </a:r>
            <a:endParaRPr lang="en-US" altLang="ja-JP" sz="1600" dirty="0" smtClean="0">
              <a:latin typeface="Consolas" pitchFamily="49" charset="0"/>
            </a:endParaRP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&lt;</a:t>
            </a:r>
            <a:r>
              <a:rPr lang="en-US" altLang="ja-JP" sz="1600" dirty="0" err="1" smtClean="0">
                <a:latin typeface="Consolas" pitchFamily="49" charset="0"/>
              </a:rPr>
              <a:t>HostAdapterAttribute</a:t>
            </a:r>
            <a:r>
              <a:rPr lang="en-US" altLang="ja-JP" sz="1600" dirty="0" smtClean="0">
                <a:latin typeface="Consolas" pitchFamily="49" charset="0"/>
              </a:rPr>
              <a:t>()&gt; _</a:t>
            </a:r>
          </a:p>
          <a:p>
            <a:r>
              <a:rPr lang="en-US" altLang="ja-JP" sz="1600" dirty="0" smtClean="0">
                <a:latin typeface="Consolas" pitchFamily="49" charset="0"/>
              </a:rPr>
              <a:t>Public Class </a:t>
            </a:r>
            <a:r>
              <a:rPr lang="en-US" altLang="ja-JP" sz="1600" dirty="0" err="1" smtClean="0">
                <a:latin typeface="Consolas" pitchFamily="49" charset="0"/>
              </a:rPr>
              <a:t>ContractToViewHostSideAdapter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Implements </a:t>
            </a:r>
            <a:r>
              <a:rPr lang="en-US" altLang="ja-JP" sz="1600" dirty="0" err="1" smtClean="0">
                <a:latin typeface="Consolas" pitchFamily="49" charset="0"/>
              </a:rPr>
              <a:t>Wankuma.ICalcAddIn</a:t>
            </a:r>
            <a:r>
              <a:rPr lang="en-US" altLang="ja-JP" sz="1600" dirty="0" smtClean="0">
                <a:latin typeface="Consolas" pitchFamily="49" charset="0"/>
              </a:rPr>
              <a:t> ' </a:t>
            </a:r>
            <a:r>
              <a:rPr lang="en-US" altLang="ja-JP" sz="1600" dirty="0" err="1" smtClean="0">
                <a:latin typeface="Consolas" pitchFamily="49" charset="0"/>
              </a:rPr>
              <a:t>HostView</a:t>
            </a:r>
            <a:endParaRPr lang="en-US" altLang="ja-JP" sz="1600" dirty="0" smtClean="0">
              <a:latin typeface="Consolas" pitchFamily="49" charset="0"/>
            </a:endParaRP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Private _contract As </a:t>
            </a:r>
            <a:r>
              <a:rPr lang="en-US" altLang="ja-JP" sz="1600" dirty="0" err="1" smtClean="0">
                <a:latin typeface="Consolas" pitchFamily="49" charset="0"/>
              </a:rPr>
              <a:t>ICalcAddInContract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Private _handle As </a:t>
            </a:r>
            <a:r>
              <a:rPr lang="en-US" altLang="ja-JP" sz="1600" dirty="0" err="1" smtClean="0">
                <a:latin typeface="Consolas" pitchFamily="49" charset="0"/>
              </a:rPr>
              <a:t>ContractHandle</a:t>
            </a:r>
            <a:endParaRPr lang="en-US" altLang="ja-JP" sz="1600" dirty="0" smtClean="0">
              <a:latin typeface="Consolas" pitchFamily="49" charset="0"/>
            </a:endParaRP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Public Sub New(ByVal contract As </a:t>
            </a:r>
            <a:r>
              <a:rPr lang="en-US" altLang="ja-JP" sz="1600" dirty="0" err="1" smtClean="0">
                <a:latin typeface="Consolas" pitchFamily="49" charset="0"/>
              </a:rPr>
              <a:t>ICalcAddInContract</a:t>
            </a:r>
            <a:r>
              <a:rPr lang="en-US" altLang="ja-JP" sz="1600" dirty="0" smtClean="0">
                <a:latin typeface="Consolas" pitchFamily="49" charset="0"/>
              </a:rPr>
              <a:t>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    </a:t>
            </a:r>
            <a:r>
              <a:rPr lang="en-US" altLang="ja-JP" sz="1600" dirty="0" err="1" smtClean="0">
                <a:latin typeface="Consolas" pitchFamily="49" charset="0"/>
              </a:rPr>
              <a:t>MyBase.New</a:t>
            </a:r>
            <a:r>
              <a:rPr lang="en-US" altLang="ja-JP" sz="1600" dirty="0" smtClean="0">
                <a:latin typeface="Consolas" pitchFamily="49" charset="0"/>
              </a:rPr>
              <a:t>()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    _contract = contract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    _handle = New </a:t>
            </a:r>
            <a:r>
              <a:rPr lang="en-US" altLang="ja-JP" sz="1600" dirty="0" err="1" smtClean="0">
                <a:latin typeface="Consolas" pitchFamily="49" charset="0"/>
              </a:rPr>
              <a:t>ContractHandle</a:t>
            </a:r>
            <a:r>
              <a:rPr lang="en-US" altLang="ja-JP" sz="1600" dirty="0" smtClean="0">
                <a:latin typeface="Consolas" pitchFamily="49" charset="0"/>
              </a:rPr>
              <a:t>(contract)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End Sub</a:t>
            </a:r>
          </a:p>
          <a:p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Public Function </a:t>
            </a:r>
            <a:r>
              <a:rPr lang="en-US" altLang="ja-JP" sz="1600" dirty="0" err="1" smtClean="0">
                <a:latin typeface="Consolas" pitchFamily="49" charset="0"/>
              </a:rPr>
              <a:t>Caluclate</a:t>
            </a:r>
            <a:r>
              <a:rPr lang="en-US" altLang="ja-JP" sz="1600" dirty="0" smtClean="0">
                <a:latin typeface="Consolas" pitchFamily="49" charset="0"/>
              </a:rPr>
              <a:t>(ByVal x As Integer, ByVal y As Integer) As Integer Implements </a:t>
            </a:r>
            <a:r>
              <a:rPr lang="en-US" altLang="ja-JP" sz="1600" dirty="0" err="1" smtClean="0">
                <a:latin typeface="Consolas" pitchFamily="49" charset="0"/>
              </a:rPr>
              <a:t>ICalcAddIn.Calc</a:t>
            </a:r>
            <a:endParaRPr lang="en-US" altLang="ja-JP" sz="1600" dirty="0" smtClean="0">
              <a:latin typeface="Consolas" pitchFamily="49" charset="0"/>
            </a:endParaRPr>
          </a:p>
          <a:p>
            <a:r>
              <a:rPr lang="en-US" altLang="ja-JP" sz="1600" dirty="0" smtClean="0">
                <a:latin typeface="Consolas" pitchFamily="49" charset="0"/>
              </a:rPr>
              <a:t>        Return _</a:t>
            </a:r>
            <a:r>
              <a:rPr lang="en-US" altLang="ja-JP" sz="1600" dirty="0" err="1" smtClean="0">
                <a:latin typeface="Consolas" pitchFamily="49" charset="0"/>
              </a:rPr>
              <a:t>contract.Calc</a:t>
            </a:r>
            <a:r>
              <a:rPr lang="en-US" altLang="ja-JP" sz="1600" dirty="0" smtClean="0">
                <a:latin typeface="Consolas" pitchFamily="49" charset="0"/>
              </a:rPr>
              <a:t>(x, y)</a:t>
            </a:r>
          </a:p>
          <a:p>
            <a:r>
              <a:rPr lang="en-US" altLang="ja-JP" sz="1600" dirty="0" smtClean="0">
                <a:latin typeface="Consolas" pitchFamily="49" charset="0"/>
              </a:rPr>
              <a:t>    End Function</a:t>
            </a:r>
          </a:p>
          <a:p>
            <a:r>
              <a:rPr lang="en-US" altLang="ja-JP" sz="1600" dirty="0" smtClean="0">
                <a:latin typeface="Consolas" pitchFamily="49" charset="0"/>
              </a:rPr>
              <a:t>End Class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実装（</a:t>
            </a:r>
            <a:r>
              <a:rPr lang="en-US" altLang="ja-JP" dirty="0" smtClean="0"/>
              <a:t>Add-in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214950"/>
            <a:ext cx="8229600" cy="911212"/>
          </a:xfrm>
        </p:spPr>
        <p:txBody>
          <a:bodyPr/>
          <a:lstStyle/>
          <a:p>
            <a:r>
              <a:rPr lang="en-US" altLang="ja-JP" sz="3200" dirty="0" smtClean="0"/>
              <a:t>Name</a:t>
            </a:r>
            <a:r>
              <a:rPr lang="ja-JP" altLang="en-US" sz="3200" dirty="0" smtClean="0"/>
              <a:t>（必須）</a:t>
            </a:r>
            <a:r>
              <a:rPr lang="en-US" altLang="ja-JP" sz="3200" dirty="0" smtClean="0"/>
              <a:t>, Description, Publisher, Version</a:t>
            </a:r>
            <a:r>
              <a:rPr lang="ja-JP" altLang="en-US" sz="3200" dirty="0" smtClean="0"/>
              <a:t>の記述が可能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40934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Imports System.AddIn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&lt;</a:t>
            </a:r>
            <a:r>
              <a:rPr lang="en-US" altLang="ja-JP" sz="2000" dirty="0" err="1" smtClean="0">
                <a:latin typeface="Consolas" pitchFamily="49" charset="0"/>
              </a:rPr>
              <a:t>AddIn</a:t>
            </a:r>
            <a:r>
              <a:rPr lang="en-US" altLang="ja-JP" sz="2000" dirty="0" smtClean="0">
                <a:latin typeface="Consolas" pitchFamily="49" charset="0"/>
              </a:rPr>
              <a:t>("Adder </a:t>
            </a:r>
            <a:r>
              <a:rPr lang="en-US" altLang="ja-JP" sz="2000" dirty="0" err="1" smtClean="0">
                <a:latin typeface="Consolas" pitchFamily="49" charset="0"/>
              </a:rPr>
              <a:t>AddIn</a:t>
            </a:r>
            <a:r>
              <a:rPr lang="en-US" altLang="ja-JP" sz="2000" dirty="0" smtClean="0">
                <a:latin typeface="Consolas" pitchFamily="49" charset="0"/>
              </a:rPr>
              <a:t>", Version:="1.0.0.0")&gt;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Public Class </a:t>
            </a:r>
            <a:r>
              <a:rPr lang="en-US" altLang="ja-JP" sz="2000" dirty="0" err="1" smtClean="0">
                <a:latin typeface="Consolas" pitchFamily="49" charset="0"/>
              </a:rPr>
              <a:t>AdderAddIn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Implements </a:t>
            </a:r>
            <a:r>
              <a:rPr lang="en-US" altLang="ja-JP" sz="2000" dirty="0" err="1" smtClean="0">
                <a:latin typeface="Consolas" pitchFamily="49" charset="0"/>
              </a:rPr>
              <a:t>Wankuma.ICalcAddIn</a:t>
            </a:r>
            <a:r>
              <a:rPr lang="en-US" altLang="ja-JP" sz="2000" dirty="0" smtClean="0">
                <a:latin typeface="Consolas" pitchFamily="49" charset="0"/>
              </a:rPr>
              <a:t> ' Add-in View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Public Function Calc(ByVal x As Integer,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                     ByVal y As Integer) As Integer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    Implements </a:t>
            </a:r>
            <a:r>
              <a:rPr lang="en-US" altLang="ja-JP" sz="2000" dirty="0" err="1" smtClean="0">
                <a:latin typeface="Consolas" pitchFamily="49" charset="0"/>
              </a:rPr>
              <a:t>Wankuma.ICalcAddIn.Calc</a:t>
            </a:r>
            <a:endParaRPr lang="en-US" altLang="ja-JP" sz="2000" dirty="0" smtClean="0">
              <a:latin typeface="Consolas" pitchFamily="49" charset="0"/>
            </a:endParaRP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    Return x + y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End Function</a:t>
            </a:r>
          </a:p>
          <a:p>
            <a:r>
              <a:rPr lang="en-US" altLang="ja-JP" sz="2000" dirty="0" smtClean="0">
                <a:latin typeface="Consolas" pitchFamily="49" charset="0"/>
              </a:rPr>
              <a:t>End Class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配置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決められ</a:t>
            </a:r>
            <a:r>
              <a:rPr lang="ja-JP" altLang="en-US" dirty="0" smtClean="0"/>
              <a:t>たディレクトリ構成にする必要がある</a:t>
            </a:r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3074" name="Picture 2" descr="C:\Users\Owner\Documents\受信したファイル\outpu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943100"/>
            <a:ext cx="7924800" cy="4914900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 rot="20545038">
            <a:off x="5752164" y="3780879"/>
            <a:ext cx="3058851" cy="26776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メイリオ" pitchFamily="50" charset="-128"/>
                <a:ea typeface="メイリオ" pitchFamily="50" charset="-128"/>
              </a:rPr>
              <a:t>AddIns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├</a:t>
            </a:r>
            <a:r>
              <a:rPr lang="en-US" altLang="ja-JP" sz="2400" dirty="0" err="1" smtClean="0">
                <a:latin typeface="メイリオ" pitchFamily="50" charset="-128"/>
                <a:ea typeface="メイリオ" pitchFamily="50" charset="-128"/>
              </a:rPr>
              <a:t>SampleAddin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　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└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Adder…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err="1" smtClean="0">
                <a:latin typeface="メイリオ" pitchFamily="50" charset="-128"/>
                <a:ea typeface="メイリオ" pitchFamily="50" charset="-128"/>
              </a:rPr>
              <a:t>AddInSideAdapters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kumimoji="1" lang="en-US" altLang="ja-JP" sz="2400" dirty="0" err="1" smtClean="0">
                <a:latin typeface="メイリオ" pitchFamily="50" charset="-128"/>
                <a:ea typeface="メイリオ" pitchFamily="50" charset="-128"/>
              </a:rPr>
              <a:t>AddInViews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Contracts</a:t>
            </a:r>
          </a:p>
          <a:p>
            <a:r>
              <a:rPr kumimoji="1" lang="en-US" altLang="ja-JP" sz="2400" dirty="0" err="1" smtClean="0">
                <a:latin typeface="メイリオ" pitchFamily="50" charset="-128"/>
                <a:ea typeface="メイリオ" pitchFamily="50" charset="-128"/>
              </a:rPr>
              <a:t>HostSideAdapters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アドインを使う（ホストの作成）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アドイン探索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アドインとパイプラインセグメントの登録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アドインの検出</a:t>
            </a:r>
            <a:endParaRPr lang="en-US" altLang="ja-JP" dirty="0" smtClean="0"/>
          </a:p>
          <a:p>
            <a:r>
              <a:rPr kumimoji="1" lang="ja-JP" altLang="en-US" dirty="0" smtClean="0"/>
              <a:t>アドインのアクティブ化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What’s</a:t>
            </a:r>
            <a:r>
              <a:rPr kumimoji="1" lang="ja-JP" altLang="en-US" dirty="0" smtClean="0"/>
              <a:t> </a:t>
            </a:r>
            <a:r>
              <a:rPr kumimoji="1" lang="en-US" altLang="ja-JP" dirty="0" err="1" smtClean="0"/>
              <a:t>System.AddIn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448057"/>
          </a:xfrm>
        </p:spPr>
        <p:txBody>
          <a:bodyPr/>
          <a:lstStyle/>
          <a:p>
            <a:r>
              <a:rPr kumimoji="1" lang="en-US" altLang="ja-JP" dirty="0" smtClean="0"/>
              <a:t>System.AddIn</a:t>
            </a:r>
            <a:r>
              <a:rPr kumimoji="1" lang="ja-JP" altLang="en-US" dirty="0" smtClean="0"/>
              <a:t>名前空間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Visual Studio Orcus</a:t>
            </a:r>
            <a:r>
              <a:rPr lang="ja-JP" altLang="en-US" dirty="0" smtClean="0"/>
              <a:t>から利用可能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アプリケーションに拡張機能を提供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なんかいろいろ特長が？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928662" y="4214818"/>
            <a:ext cx="1214446" cy="10715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71670" y="450057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メイリオ" pitchFamily="50" charset="-128"/>
                <a:ea typeface="メイリオ" pitchFamily="50" charset="-128"/>
              </a:rPr>
              <a:t>とりあえず使ってみるしか！</a:t>
            </a:r>
            <a:endParaRPr kumimoji="1" lang="ja-JP" altLang="en-US" sz="32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71736" y="5072074"/>
            <a:ext cx="37240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とりあえずアドインを作る</a:t>
            </a:r>
            <a:endParaRPr kumimoji="1"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ja-JP" altLang="en-US" sz="2000" dirty="0" smtClean="0">
                <a:latin typeface="メイリオ" pitchFamily="50" charset="-128"/>
                <a:ea typeface="メイリオ" pitchFamily="50" charset="-128"/>
              </a:rPr>
              <a:t>とりあえずアドインを使う</a:t>
            </a:r>
            <a:endParaRPr lang="en-US" altLang="ja-JP" sz="2000" dirty="0" smtClean="0">
              <a:latin typeface="メイリオ" pitchFamily="50" charset="-128"/>
              <a:ea typeface="メイリオ" pitchFamily="50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特長</a:t>
            </a:r>
            <a:r>
              <a:rPr kumimoji="1" lang="en-US" altLang="ja-JP" sz="2000" dirty="0" smtClean="0">
                <a:latin typeface="メイリオ" pitchFamily="50" charset="-128"/>
                <a:ea typeface="メイリオ" pitchFamily="50" charset="-128"/>
              </a:rPr>
              <a:t>/</a:t>
            </a:r>
            <a:r>
              <a:rPr kumimoji="1" lang="ja-JP" altLang="en-US" sz="2000" dirty="0" smtClean="0">
                <a:latin typeface="メイリオ" pitchFamily="50" charset="-128"/>
                <a:ea typeface="メイリオ" pitchFamily="50" charset="-128"/>
              </a:rPr>
              <a:t>特徴をみてみる</a:t>
            </a:r>
            <a:endParaRPr kumimoji="1" lang="ja-JP" altLang="en-US" sz="20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アドイン探索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143511"/>
            <a:ext cx="8229600" cy="982651"/>
          </a:xfrm>
        </p:spPr>
        <p:txBody>
          <a:bodyPr/>
          <a:lstStyle/>
          <a:p>
            <a:r>
              <a:rPr kumimoji="1" lang="en-US" altLang="ja-JP" sz="3200" dirty="0" err="1" smtClean="0"/>
              <a:t>AddInStore</a:t>
            </a:r>
            <a:r>
              <a:rPr kumimoji="1" lang="en-US" altLang="ja-JP" sz="3200" dirty="0" smtClean="0"/>
              <a:t> Class: </a:t>
            </a:r>
            <a:r>
              <a:rPr kumimoji="1" lang="ja-JP" altLang="en-US" sz="3200" dirty="0" smtClean="0"/>
              <a:t>パイプラインとアドイン情報を格納・探索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40934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' (Imports </a:t>
            </a:r>
            <a:r>
              <a:rPr lang="en-US" altLang="ja-JP" sz="2000" dirty="0" err="1" smtClean="0">
                <a:latin typeface="Consolas" pitchFamily="49" charset="0"/>
              </a:rPr>
              <a:t>System.AddIn.Hosting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Dim </a:t>
            </a:r>
            <a:r>
              <a:rPr lang="en-US" altLang="ja-JP" sz="2000" dirty="0" err="1" smtClean="0">
                <a:latin typeface="Consolas" pitchFamily="49" charset="0"/>
              </a:rPr>
              <a:t>addInRoot</a:t>
            </a:r>
            <a:r>
              <a:rPr lang="en-US" altLang="ja-JP" sz="2000" dirty="0" smtClean="0">
                <a:latin typeface="Consolas" pitchFamily="49" charset="0"/>
              </a:rPr>
              <a:t> = </a:t>
            </a:r>
            <a:r>
              <a:rPr lang="en-US" altLang="ja-JP" sz="2000" dirty="0" err="1" smtClean="0">
                <a:latin typeface="Consolas" pitchFamily="49" charset="0"/>
              </a:rPr>
              <a:t>Environment.CurrentDirectory</a:t>
            </a:r>
            <a:endParaRPr lang="en-US" altLang="ja-JP" sz="2000" dirty="0" smtClean="0">
              <a:latin typeface="Consolas" pitchFamily="49" charset="0"/>
            </a:endParaRP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' </a:t>
            </a:r>
            <a:r>
              <a:rPr lang="ja-JP" altLang="en-US" sz="2000" dirty="0" smtClean="0">
                <a:latin typeface="Consolas" pitchFamily="49" charset="0"/>
              </a:rPr>
              <a:t>パイプラインセグメントキャッシュの更新</a:t>
            </a:r>
          </a:p>
          <a:p>
            <a:r>
              <a:rPr lang="en-US" altLang="ja-JP" sz="2000" dirty="0" smtClean="0">
                <a:latin typeface="Consolas" pitchFamily="49" charset="0"/>
              </a:rPr>
              <a:t>Dim warnings = </a:t>
            </a:r>
            <a:r>
              <a:rPr lang="en-US" altLang="ja-JP" sz="2000" dirty="0" err="1" smtClean="0">
                <a:latin typeface="Consolas" pitchFamily="49" charset="0"/>
              </a:rPr>
              <a:t>AddInStore.Update</a:t>
            </a:r>
            <a:r>
              <a:rPr lang="en-US" altLang="ja-JP" sz="2000" dirty="0" smtClean="0">
                <a:latin typeface="Consolas" pitchFamily="49" charset="0"/>
              </a:rPr>
              <a:t>(</a:t>
            </a:r>
            <a:r>
              <a:rPr lang="en-US" altLang="ja-JP" sz="2000" dirty="0" err="1" smtClean="0">
                <a:latin typeface="Consolas" pitchFamily="49" charset="0"/>
              </a:rPr>
              <a:t>addInRoot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  <a:p>
            <a:r>
              <a:rPr lang="en-US" altLang="ja-JP" sz="2000" dirty="0" smtClean="0">
                <a:latin typeface="Consolas" pitchFamily="49" charset="0"/>
              </a:rPr>
              <a:t>For Each warning In warnings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</a:t>
            </a:r>
            <a:r>
              <a:rPr lang="en-US" altLang="ja-JP" sz="2000" dirty="0" err="1" smtClean="0">
                <a:latin typeface="Consolas" pitchFamily="49" charset="0"/>
              </a:rPr>
              <a:t>Console.WriteLine</a:t>
            </a:r>
            <a:r>
              <a:rPr lang="en-US" altLang="ja-JP" sz="2000" dirty="0" smtClean="0">
                <a:latin typeface="Consolas" pitchFamily="49" charset="0"/>
              </a:rPr>
              <a:t>(warning)</a:t>
            </a:r>
          </a:p>
          <a:p>
            <a:r>
              <a:rPr lang="en-US" altLang="ja-JP" sz="2000" dirty="0" smtClean="0">
                <a:latin typeface="Consolas" pitchFamily="49" charset="0"/>
              </a:rPr>
              <a:t>Next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' </a:t>
            </a:r>
            <a:r>
              <a:rPr lang="ja-JP" altLang="en-US" sz="2000" dirty="0" smtClean="0">
                <a:latin typeface="Consolas" pitchFamily="49" charset="0"/>
              </a:rPr>
              <a:t>アドインの検出</a:t>
            </a:r>
          </a:p>
          <a:p>
            <a:r>
              <a:rPr lang="en-US" altLang="ja-JP" sz="2000" dirty="0" smtClean="0">
                <a:latin typeface="Consolas" pitchFamily="49" charset="0"/>
              </a:rPr>
              <a:t>Dim tokens = </a:t>
            </a:r>
            <a:r>
              <a:rPr lang="en-US" altLang="ja-JP" sz="2000" dirty="0" err="1" smtClean="0">
                <a:latin typeface="Consolas" pitchFamily="49" charset="0"/>
              </a:rPr>
              <a:t>AddInStore.FindAddIns</a:t>
            </a:r>
            <a:r>
              <a:rPr lang="en-US" altLang="ja-JP" sz="2000" dirty="0" smtClean="0">
                <a:latin typeface="Consolas" pitchFamily="49" charset="0"/>
              </a:rPr>
              <a:t>(</a:t>
            </a:r>
            <a:r>
              <a:rPr lang="en-US" altLang="ja-JP" sz="2000" dirty="0" err="1" smtClean="0">
                <a:latin typeface="Consolas" pitchFamily="49" charset="0"/>
              </a:rPr>
              <a:t>GetType</a:t>
            </a:r>
            <a:r>
              <a:rPr lang="en-US" altLang="ja-JP" sz="2000" dirty="0" smtClean="0">
                <a:latin typeface="Consolas" pitchFamily="49" charset="0"/>
              </a:rPr>
              <a:t>(</a:t>
            </a:r>
            <a:r>
              <a:rPr lang="en-US" altLang="ja-JP" sz="2000" dirty="0" err="1" smtClean="0">
                <a:latin typeface="Consolas" pitchFamily="49" charset="0"/>
              </a:rPr>
              <a:t>ICalcAddIn</a:t>
            </a:r>
            <a:r>
              <a:rPr lang="en-US" altLang="ja-JP" sz="2000" dirty="0" smtClean="0">
                <a:latin typeface="Consolas" pitchFamily="49" charset="0"/>
              </a:rPr>
              <a:t>), </a:t>
            </a:r>
            <a:r>
              <a:rPr lang="en-US" altLang="ja-JP" sz="2000" dirty="0" err="1" smtClean="0">
                <a:latin typeface="Consolas" pitchFamily="49" charset="0"/>
              </a:rPr>
              <a:t>addInRoot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アドインのアクティブ化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572008"/>
            <a:ext cx="8229600" cy="1554154"/>
          </a:xfrm>
        </p:spPr>
        <p:txBody>
          <a:bodyPr/>
          <a:lstStyle/>
          <a:p>
            <a:r>
              <a:rPr kumimoji="1" lang="en-US" altLang="ja-JP" sz="3200" dirty="0" err="1" smtClean="0"/>
              <a:t>AddInToken</a:t>
            </a:r>
            <a:r>
              <a:rPr kumimoji="1" lang="en-US" altLang="ja-JP" sz="3200" dirty="0" smtClean="0"/>
              <a:t> Class: </a:t>
            </a:r>
            <a:br>
              <a:rPr kumimoji="1" lang="en-US" altLang="ja-JP" sz="3200" dirty="0" smtClean="0"/>
            </a:br>
            <a:r>
              <a:rPr kumimoji="1" lang="ja-JP" altLang="en-US" sz="3200" dirty="0" smtClean="0"/>
              <a:t>アクティブにできる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kumimoji="1" lang="ja-JP" altLang="en-US" sz="3200" dirty="0" smtClean="0"/>
              <a:t>アドインを表す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951257"/>
            <a:ext cx="8286808" cy="34778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' </a:t>
            </a:r>
            <a:r>
              <a:rPr lang="ja-JP" altLang="en-US" sz="2000" dirty="0" smtClean="0">
                <a:latin typeface="Consolas" pitchFamily="49" charset="0"/>
              </a:rPr>
              <a:t>ひとつめのアドイン選択</a:t>
            </a:r>
          </a:p>
          <a:p>
            <a:r>
              <a:rPr lang="en-US" altLang="ja-JP" sz="2000" dirty="0" smtClean="0">
                <a:latin typeface="Consolas" pitchFamily="49" charset="0"/>
              </a:rPr>
              <a:t>Dim token = </a:t>
            </a:r>
            <a:r>
              <a:rPr lang="en-US" altLang="ja-JP" sz="2000" dirty="0" err="1" smtClean="0">
                <a:latin typeface="Consolas" pitchFamily="49" charset="0"/>
              </a:rPr>
              <a:t>tokens.First</a:t>
            </a:r>
            <a:r>
              <a:rPr lang="en-US" altLang="ja-JP" sz="2000" dirty="0" smtClean="0">
                <a:latin typeface="Consolas" pitchFamily="49" charset="0"/>
              </a:rPr>
              <a:t> ' </a:t>
            </a:r>
            <a:r>
              <a:rPr lang="en-US" altLang="ja-JP" sz="2000" dirty="0" err="1" smtClean="0">
                <a:latin typeface="Consolas" pitchFamily="49" charset="0"/>
              </a:rPr>
              <a:t>AddInToken</a:t>
            </a:r>
            <a:r>
              <a:rPr lang="en-US" altLang="ja-JP" sz="2000" dirty="0" smtClean="0">
                <a:latin typeface="Consolas" pitchFamily="49" charset="0"/>
              </a:rPr>
              <a:t> Class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' </a:t>
            </a:r>
            <a:r>
              <a:rPr lang="ja-JP" altLang="en-US" sz="2000" dirty="0" smtClean="0">
                <a:latin typeface="Consolas" pitchFamily="49" charset="0"/>
              </a:rPr>
              <a:t>アドインのアクティブ化</a:t>
            </a:r>
          </a:p>
          <a:p>
            <a:r>
              <a:rPr lang="en-US" altLang="ja-JP" sz="2000" dirty="0" smtClean="0">
                <a:latin typeface="Consolas" pitchFamily="49" charset="0"/>
              </a:rPr>
              <a:t>Dim calc = </a:t>
            </a:r>
            <a:r>
              <a:rPr lang="en-US" altLang="ja-JP" sz="2000" dirty="0" err="1" smtClean="0">
                <a:latin typeface="Consolas" pitchFamily="49" charset="0"/>
              </a:rPr>
              <a:t>token.Activate</a:t>
            </a:r>
            <a:r>
              <a:rPr lang="en-US" altLang="ja-JP" sz="2000" dirty="0" smtClean="0">
                <a:latin typeface="Consolas" pitchFamily="49" charset="0"/>
              </a:rPr>
              <a:t>(Of </a:t>
            </a:r>
            <a:r>
              <a:rPr lang="en-US" altLang="ja-JP" sz="2000" dirty="0" err="1" smtClean="0">
                <a:latin typeface="Consolas" pitchFamily="49" charset="0"/>
              </a:rPr>
              <a:t>ICalcAddIn</a:t>
            </a:r>
            <a:r>
              <a:rPr lang="en-US" altLang="ja-JP" sz="2000" dirty="0" smtClean="0">
                <a:latin typeface="Consolas" pitchFamily="49" charset="0"/>
              </a:rPr>
              <a:t>)(</a:t>
            </a:r>
            <a:r>
              <a:rPr lang="en-US" altLang="ja-JP" sz="2000" dirty="0" err="1" smtClean="0">
                <a:latin typeface="Consolas" pitchFamily="49" charset="0"/>
              </a:rPr>
              <a:t>AddInSecurityLevel.Internet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  <a:p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' </a:t>
            </a:r>
            <a:r>
              <a:rPr lang="ja-JP" altLang="en-US" sz="2000" dirty="0" smtClean="0">
                <a:latin typeface="Consolas" pitchFamily="49" charset="0"/>
              </a:rPr>
              <a:t>アドイン実行</a:t>
            </a:r>
          </a:p>
          <a:p>
            <a:r>
              <a:rPr lang="en-US" altLang="ja-JP" sz="2000" dirty="0" err="1" smtClean="0">
                <a:latin typeface="Consolas" pitchFamily="49" charset="0"/>
              </a:rPr>
              <a:t>Console.WriteLine</a:t>
            </a:r>
            <a:r>
              <a:rPr lang="en-US" altLang="ja-JP" sz="2000" dirty="0" smtClean="0">
                <a:latin typeface="Consolas" pitchFamily="49" charset="0"/>
              </a:rPr>
              <a:t>(</a:t>
            </a:r>
            <a:r>
              <a:rPr lang="en-US" altLang="ja-JP" sz="2000" dirty="0" err="1" smtClean="0">
                <a:latin typeface="Consolas" pitchFamily="49" charset="0"/>
              </a:rPr>
              <a:t>token.Name</a:t>
            </a:r>
            <a:r>
              <a:rPr lang="en-US" altLang="ja-JP" sz="2000" dirty="0" smtClean="0">
                <a:latin typeface="Consolas" pitchFamily="49" charset="0"/>
              </a:rPr>
              <a:t>)</a:t>
            </a:r>
          </a:p>
          <a:p>
            <a:r>
              <a:rPr lang="en-US" altLang="ja-JP" sz="2000" dirty="0" err="1" smtClean="0">
                <a:latin typeface="Consolas" pitchFamily="49" charset="0"/>
              </a:rPr>
              <a:t>Console.WriteLine</a:t>
            </a:r>
            <a:r>
              <a:rPr lang="en-US" altLang="ja-JP" sz="2000" dirty="0" smtClean="0">
                <a:latin typeface="Consolas" pitchFamily="49" charset="0"/>
              </a:rPr>
              <a:t>("Calc({0}, {1}) = {2}", 160, 2, </a:t>
            </a:r>
            <a:r>
              <a:rPr lang="en-US" altLang="ja-JP" sz="2000" dirty="0" err="1" smtClean="0">
                <a:latin typeface="Consolas" pitchFamily="49" charset="0"/>
              </a:rPr>
              <a:t>calc.Calc</a:t>
            </a:r>
            <a:r>
              <a:rPr lang="en-US" altLang="ja-JP" sz="2000" dirty="0" smtClean="0">
                <a:latin typeface="Consolas" pitchFamily="49" charset="0"/>
              </a:rPr>
              <a:t>(160, 2))</a:t>
            </a:r>
          </a:p>
        </p:txBody>
      </p:sp>
      <p:grpSp>
        <p:nvGrpSpPr>
          <p:cNvPr id="11" name="グループ化 10"/>
          <p:cNvGrpSpPr/>
          <p:nvPr/>
        </p:nvGrpSpPr>
        <p:grpSpPr>
          <a:xfrm rot="20873093">
            <a:off x="6388558" y="4016950"/>
            <a:ext cx="2540000" cy="2603500"/>
            <a:chOff x="5799138" y="3967163"/>
            <a:chExt cx="2540000" cy="2603500"/>
          </a:xfrm>
        </p:grpSpPr>
        <p:grpSp>
          <p:nvGrpSpPr>
            <p:cNvPr id="9" name="グループ化 8"/>
            <p:cNvGrpSpPr/>
            <p:nvPr/>
          </p:nvGrpSpPr>
          <p:grpSpPr>
            <a:xfrm>
              <a:off x="5799138" y="3967163"/>
              <a:ext cx="2540000" cy="2603500"/>
              <a:chOff x="5799138" y="3967163"/>
              <a:chExt cx="2540000" cy="2603500"/>
            </a:xfrm>
          </p:grpSpPr>
          <p:pic>
            <p:nvPicPr>
              <p:cNvPr id="2050" name="Picture 2" descr="C:\Users\Owner\AppData\Local\Temp\000296_eps\000296.eps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799138" y="3967163"/>
                <a:ext cx="2540000" cy="2603500"/>
              </a:xfrm>
              <a:prstGeom prst="rect">
                <a:avLst/>
              </a:prstGeom>
              <a:noFill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7" name="正方形/長方形 6"/>
              <p:cNvSpPr/>
              <p:nvPr/>
            </p:nvSpPr>
            <p:spPr>
              <a:xfrm>
                <a:off x="6500826" y="4714884"/>
                <a:ext cx="1214446" cy="12434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rtlCol="0" anchor="ctr">
                <a:noAutofit/>
              </a:bodyPr>
              <a:lstStyle/>
              <a:p>
                <a:pPr algn="ctr"/>
                <a:endParaRPr kumimoji="1" lang="en-US" altLang="ja-JP" dirty="0" smtClean="0">
                  <a:latin typeface="メイリオ" pitchFamily="50" charset="-128"/>
                  <a:ea typeface="メイリオ" pitchFamily="50" charset="-128"/>
                </a:endParaRPr>
              </a:p>
            </p:txBody>
          </p:sp>
        </p:grpSp>
        <p:sp>
          <p:nvSpPr>
            <p:cNvPr id="10" name="テキスト ボックス 9"/>
            <p:cNvSpPr txBox="1"/>
            <p:nvPr/>
          </p:nvSpPr>
          <p:spPr>
            <a:xfrm>
              <a:off x="6580396" y="4430264"/>
              <a:ext cx="923330" cy="163121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2400" b="1" dirty="0" smtClean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</a:rPr>
                <a:t>とりあえず</a:t>
              </a:r>
              <a:endParaRPr kumimoji="1" lang="en-US" altLang="ja-JP" sz="2400" b="1" dirty="0" smtClean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endParaRPr>
            </a:p>
            <a:p>
              <a:r>
                <a:rPr lang="ja-JP" altLang="en-US" sz="2400" b="1" dirty="0" smtClean="0">
                  <a:solidFill>
                    <a:srgbClr val="FF0000"/>
                  </a:solidFill>
                  <a:latin typeface="メイリオ" pitchFamily="50" charset="-128"/>
                  <a:ea typeface="メイリオ" pitchFamily="50" charset="-128"/>
                </a:rPr>
                <a:t>できました</a:t>
              </a:r>
              <a:endParaRPr kumimoji="1" lang="ja-JP" altLang="en-US" sz="24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</a:endParaRPr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特長</a:t>
            </a:r>
            <a:r>
              <a:rPr kumimoji="1" lang="ja-JP" altLang="en-US" dirty="0" smtClean="0"/>
              <a:t>とか特徴とか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上位</a:t>
            </a:r>
            <a:r>
              <a:rPr kumimoji="1" lang="en-US" altLang="ja-JP" dirty="0" smtClean="0"/>
              <a:t>/</a:t>
            </a:r>
            <a:r>
              <a:rPr kumimoji="1" lang="ja-JP" altLang="en-US" dirty="0" smtClean="0"/>
              <a:t>下位互換性の確保</a:t>
            </a:r>
            <a:endParaRPr kumimoji="1" lang="en-US" altLang="ja-JP" dirty="0" smtClean="0"/>
          </a:p>
          <a:p>
            <a:pPr lvl="1"/>
            <a:r>
              <a:rPr lang="en-US" altLang="ja-JP" sz="2800" dirty="0" smtClean="0"/>
              <a:t>Adapter</a:t>
            </a:r>
            <a:r>
              <a:rPr lang="ja-JP" altLang="en-US" sz="2800" dirty="0" smtClean="0"/>
              <a:t>でバージョン間の差異を埋めることによって</a:t>
            </a:r>
            <a:r>
              <a:rPr lang="en-US" altLang="ja-JP" sz="2800" dirty="0" smtClean="0"/>
              <a:t>View, Contract</a:t>
            </a:r>
            <a:r>
              <a:rPr lang="ja-JP" altLang="en-US" sz="2800" dirty="0" smtClean="0"/>
              <a:t>のバージョンが変化しても</a:t>
            </a:r>
            <a:r>
              <a:rPr lang="en-US" altLang="ja-JP" sz="2800" dirty="0" smtClean="0"/>
              <a:t>Host/Add-in</a:t>
            </a:r>
            <a:r>
              <a:rPr lang="ja-JP" altLang="en-US" sz="2800" dirty="0" smtClean="0"/>
              <a:t>の変更なしで運用が可能</a:t>
            </a:r>
            <a:endParaRPr lang="en-US" altLang="ja-JP" sz="2800" dirty="0" smtClean="0"/>
          </a:p>
          <a:p>
            <a:r>
              <a:rPr kumimoji="1" lang="ja-JP" altLang="en-US" dirty="0" smtClean="0"/>
              <a:t>分離レベルと外部プロセス</a:t>
            </a:r>
            <a:endParaRPr kumimoji="1" lang="en-US" altLang="ja-JP" dirty="0" smtClean="0"/>
          </a:p>
          <a:p>
            <a:pPr lvl="1"/>
            <a:r>
              <a:rPr lang="en-US" altLang="ja-JP" sz="2800" dirty="0" smtClean="0"/>
              <a:t>Host</a:t>
            </a:r>
            <a:r>
              <a:rPr lang="ja-JP" altLang="en-US" sz="2800" dirty="0" smtClean="0"/>
              <a:t>と</a:t>
            </a:r>
            <a:r>
              <a:rPr lang="en-US" altLang="ja-JP" sz="2800" dirty="0" smtClean="0"/>
              <a:t>Add-in</a:t>
            </a:r>
            <a:r>
              <a:rPr lang="ja-JP" altLang="en-US" sz="2800" dirty="0" smtClean="0"/>
              <a:t>が同じ</a:t>
            </a:r>
            <a:r>
              <a:rPr lang="en-US" altLang="ja-JP" sz="2800" dirty="0" err="1" smtClean="0"/>
              <a:t>AppDomain</a:t>
            </a:r>
            <a:endParaRPr lang="en-US" altLang="ja-JP" sz="2800" dirty="0" smtClean="0"/>
          </a:p>
          <a:p>
            <a:pPr lvl="1"/>
            <a:r>
              <a:rPr kumimoji="1" lang="ja-JP" altLang="en-US" sz="2800" dirty="0" smtClean="0"/>
              <a:t>複数の</a:t>
            </a:r>
            <a:r>
              <a:rPr kumimoji="1" lang="en-US" altLang="ja-JP" sz="2800" dirty="0" smtClean="0"/>
              <a:t>Add-in</a:t>
            </a:r>
            <a:r>
              <a:rPr kumimoji="1" lang="ja-JP" altLang="en-US" sz="2800" dirty="0" smtClean="0"/>
              <a:t>が同じ</a:t>
            </a:r>
            <a:r>
              <a:rPr kumimoji="1" lang="en-US" altLang="ja-JP" sz="2800" dirty="0" err="1" smtClean="0"/>
              <a:t>AppDomain</a:t>
            </a:r>
            <a:endParaRPr kumimoji="1" lang="en-US" altLang="ja-JP" sz="2800" dirty="0" smtClean="0"/>
          </a:p>
          <a:p>
            <a:pPr lvl="1"/>
            <a:r>
              <a:rPr lang="ja-JP" altLang="en-US" sz="2800" dirty="0" smtClean="0"/>
              <a:t>各</a:t>
            </a:r>
            <a:r>
              <a:rPr lang="en-US" altLang="ja-JP" sz="2800" smtClean="0"/>
              <a:t>Add-in</a:t>
            </a:r>
            <a:r>
              <a:rPr lang="ja-JP" altLang="en-US" sz="2800" dirty="0" smtClean="0"/>
              <a:t>が各</a:t>
            </a:r>
            <a:r>
              <a:rPr lang="en-US" altLang="ja-JP" sz="2800" dirty="0" err="1" smtClean="0"/>
              <a:t>AppDomain</a:t>
            </a:r>
            <a:endParaRPr lang="en-US" altLang="ja-JP" sz="2800" dirty="0" smtClean="0"/>
          </a:p>
          <a:p>
            <a:pPr lvl="1"/>
            <a:r>
              <a:rPr kumimoji="1" lang="ja-JP" altLang="en-US" sz="2800" dirty="0" smtClean="0"/>
              <a:t>外部プロセスのひとつの</a:t>
            </a:r>
            <a:r>
              <a:rPr kumimoji="1" lang="en-US" altLang="ja-JP" sz="2800" dirty="0" smtClean="0"/>
              <a:t>/</a:t>
            </a:r>
            <a:r>
              <a:rPr kumimoji="1" lang="ja-JP" altLang="en-US" sz="2800" dirty="0" smtClean="0"/>
              <a:t>別個の</a:t>
            </a:r>
            <a:r>
              <a:rPr kumimoji="1" lang="en-US" altLang="ja-JP" sz="2800" dirty="0" err="1" smtClean="0"/>
              <a:t>AppDomain</a:t>
            </a:r>
            <a:endParaRPr kumimoji="1" lang="en-US" altLang="ja-JP" sz="2800" dirty="0" smtClean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応用とか発展とか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のアドイン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アドイン自体が</a:t>
            </a:r>
            <a:r>
              <a:rPr lang="en-US" altLang="ja-JP" dirty="0" smtClean="0"/>
              <a:t>UI/UI</a:t>
            </a:r>
            <a:r>
              <a:rPr lang="ja-JP" altLang="en-US" dirty="0" smtClean="0"/>
              <a:t>を返す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IN</a:t>
            </a:r>
            <a:r>
              <a:rPr lang="en-US" altLang="ja-JP" dirty="0" err="1" smtClean="0"/>
              <a:t>ative</a:t>
            </a:r>
            <a:r>
              <a:rPr kumimoji="1" lang="en-US" altLang="ja-JP" dirty="0" err="1" smtClean="0"/>
              <a:t>HandleContract</a:t>
            </a:r>
            <a:r>
              <a:rPr kumimoji="1" lang="ja-JP" altLang="en-US" dirty="0" smtClean="0"/>
              <a:t>型</a:t>
            </a:r>
            <a:endParaRPr kumimoji="1" lang="en-US" altLang="ja-JP" dirty="0" smtClean="0"/>
          </a:p>
          <a:p>
            <a:r>
              <a:rPr lang="en-US" altLang="ja-JP" dirty="0" smtClean="0"/>
              <a:t>Pipeline Builder</a:t>
            </a:r>
          </a:p>
          <a:p>
            <a:pPr lvl="1"/>
            <a:r>
              <a:rPr kumimoji="1" lang="en-US" altLang="ja-JP" dirty="0" smtClean="0"/>
              <a:t>CTP March-2008</a:t>
            </a:r>
          </a:p>
          <a:p>
            <a:pPr lvl="1"/>
            <a:r>
              <a:rPr lang="en-US" altLang="ja-JP" dirty="0" smtClean="0"/>
              <a:t>Contract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View, Adapter</a:t>
            </a:r>
            <a:r>
              <a:rPr lang="ja-JP" altLang="en-US" dirty="0" smtClean="0"/>
              <a:t>の自動生成</a:t>
            </a:r>
            <a:endParaRPr kumimoji="1" lang="ja-JP" alt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 smtClean="0"/>
              <a:t>アドインおよび拡張機能</a:t>
            </a:r>
            <a:endParaRPr kumimoji="1" lang="en-US" altLang="ja-JP" sz="2400" dirty="0" smtClean="0"/>
          </a:p>
          <a:p>
            <a:pPr lvl="1"/>
            <a:r>
              <a:rPr lang="en-US" altLang="ja-JP" sz="2000" dirty="0" smtClean="0"/>
              <a:t>http://msdn.microsoft.com/ja-jp/library/bb384241.aspx</a:t>
            </a:r>
          </a:p>
          <a:p>
            <a:r>
              <a:rPr kumimoji="1" lang="ja-JP" altLang="en-US" sz="2400" dirty="0" smtClean="0"/>
              <a:t>アプリケーションの機能拡張</a:t>
            </a:r>
            <a:endParaRPr kumimoji="1" lang="en-US" altLang="ja-JP" sz="2400" dirty="0" smtClean="0"/>
          </a:p>
          <a:p>
            <a:pPr lvl="1"/>
            <a:r>
              <a:rPr lang="en-US" altLang="ja-JP" sz="2000" dirty="0" smtClean="0"/>
              <a:t>http://msdn.microsoft.com/ja-jp/library/bb909809.aspx</a:t>
            </a:r>
          </a:p>
          <a:p>
            <a:r>
              <a:rPr lang="en-US" sz="2400" dirty="0" smtClean="0"/>
              <a:t>CLR </a:t>
            </a:r>
            <a:r>
              <a:rPr lang="ja-JP" altLang="en-US" sz="2400" dirty="0" smtClean="0"/>
              <a:t>徹底解剖 </a:t>
            </a:r>
            <a:r>
              <a:rPr lang="en-US" altLang="ja-JP" sz="2400" dirty="0" smtClean="0"/>
              <a:t>.NET</a:t>
            </a:r>
            <a:r>
              <a:rPr lang="ja-JP" altLang="en-US" sz="2400" dirty="0" smtClean="0"/>
              <a:t>アプリケーションの拡張性</a:t>
            </a:r>
            <a:endParaRPr lang="en-US" altLang="ja-JP" sz="2400" dirty="0" smtClean="0"/>
          </a:p>
          <a:p>
            <a:pPr lvl="1"/>
            <a:r>
              <a:rPr lang="en-US" altLang="ja-JP" sz="1800" dirty="0" smtClean="0"/>
              <a:t>http://msdn.microsoft.com/ja-jp/magazine/cc163476.aspx</a:t>
            </a:r>
          </a:p>
          <a:p>
            <a:pPr lvl="1"/>
            <a:r>
              <a:rPr lang="en-US" altLang="ja-JP" sz="1800" dirty="0" smtClean="0"/>
              <a:t>http://msdn.microsoft.com/ja-jp/magazine/cc163460.aspx</a:t>
            </a:r>
          </a:p>
          <a:p>
            <a:pPr lvl="1"/>
            <a:r>
              <a:rPr lang="en-US" altLang="ja-JP" sz="1800" dirty="0" smtClean="0"/>
              <a:t>http://msdn.microsoft.com/ja-jp/magazine/cc700355.aspx</a:t>
            </a:r>
          </a:p>
          <a:p>
            <a:r>
              <a:rPr lang="en-US" altLang="ja-JP" sz="2400" dirty="0" smtClean="0"/>
              <a:t>CLR Add-In Team Blog</a:t>
            </a:r>
          </a:p>
          <a:p>
            <a:pPr lvl="1"/>
            <a:r>
              <a:rPr lang="en-US" altLang="ja-JP" sz="1800" dirty="0" smtClean="0"/>
              <a:t>http://blogs.msdn.com/clraddins/default.aspx</a:t>
            </a:r>
          </a:p>
          <a:p>
            <a:pPr lvl="1"/>
            <a:r>
              <a:rPr lang="en-US" altLang="ja-JP" sz="1800" dirty="0" smtClean="0"/>
              <a:t>http://blogs.msdn.com/clraddins/pages/info.aspx</a:t>
            </a:r>
          </a:p>
          <a:p>
            <a:r>
              <a:rPr lang="en-US" altLang="ja-JP" sz="2400" dirty="0" smtClean="0"/>
              <a:t>System.AddIn</a:t>
            </a:r>
            <a:r>
              <a:rPr lang="en-US" altLang="ja-JP" sz="2200" dirty="0" smtClean="0"/>
              <a:t> Tools and Samples</a:t>
            </a:r>
          </a:p>
          <a:p>
            <a:pPr lvl="1"/>
            <a:r>
              <a:rPr lang="en-US" altLang="ja-JP" sz="1800" dirty="0" smtClean="0"/>
              <a:t>http://codeplex.com/clraddins</a:t>
            </a:r>
          </a:p>
          <a:p>
            <a:endParaRPr lang="en-US" altLang="ja-JP" sz="2400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用語について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 smtClean="0"/>
              <a:t>アドイン</a:t>
            </a:r>
            <a:r>
              <a:rPr lang="en-US" altLang="ja-JP" sz="3200" dirty="0" smtClean="0"/>
              <a:t>: </a:t>
            </a:r>
            <a:r>
              <a:rPr lang="ja-JP" altLang="en-US" sz="3200" dirty="0" smtClean="0"/>
              <a:t>アプリケーションに追加される拡張機能</a:t>
            </a:r>
            <a:endParaRPr lang="en-US" altLang="ja-JP" sz="3200" dirty="0" smtClean="0"/>
          </a:p>
          <a:p>
            <a:pPr lvl="1"/>
            <a:r>
              <a:rPr lang="ja-JP" altLang="en-US" sz="2800" dirty="0" smtClean="0"/>
              <a:t>アドオン、プラグイン、スナップインとも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動的に読み込まれる</a:t>
            </a:r>
            <a:endParaRPr lang="en-US" altLang="ja-JP" sz="2800" dirty="0" smtClean="0"/>
          </a:p>
          <a:p>
            <a:r>
              <a:rPr lang="ja-JP" altLang="en-US" sz="3200" dirty="0" smtClean="0"/>
              <a:t>ホスト</a:t>
            </a:r>
            <a:r>
              <a:rPr lang="en-US" altLang="ja-JP" sz="3200" dirty="0" smtClean="0"/>
              <a:t>:</a:t>
            </a:r>
            <a:r>
              <a:rPr lang="ja-JP" altLang="en-US" sz="3200" dirty="0" smtClean="0"/>
              <a:t> アドインを使用する（拡張性のある）アプリケーション</a:t>
            </a:r>
            <a:endParaRPr lang="en-US" altLang="ja-JP" sz="3200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サンプルケース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Calc</a:t>
            </a:r>
            <a:r>
              <a:rPr kumimoji="1" lang="ja-JP" altLang="en-US" dirty="0" smtClean="0"/>
              <a:t>アドイン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ja-JP" altLang="en-US" dirty="0" smtClean="0"/>
              <a:t>個の引数を受け取り計算結果を返すメソッド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Calc(x As Integer, y As Integer)</a:t>
            </a:r>
            <a:r>
              <a:rPr lang="ja-JP" altLang="en-US" dirty="0" smtClean="0"/>
              <a:t> </a:t>
            </a:r>
            <a:r>
              <a:rPr lang="en-US" altLang="ja-JP" dirty="0" smtClean="0"/>
              <a:t>As Integer</a:t>
            </a:r>
          </a:p>
          <a:p>
            <a:pPr lvl="2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643314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これまでのアドイン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Interface</a:t>
            </a:r>
            <a:r>
              <a:rPr kumimoji="1" lang="ja-JP" altLang="en-US" dirty="0" smtClean="0"/>
              <a:t>を作って参照</a:t>
            </a:r>
            <a:r>
              <a:rPr lang="ja-JP" altLang="en-US" dirty="0" smtClean="0"/>
              <a:t>・実装</a:t>
            </a:r>
            <a:endParaRPr kumimoji="1" lang="en-US" altLang="ja-JP" dirty="0" smtClean="0"/>
          </a:p>
          <a:p>
            <a:r>
              <a:rPr kumimoji="1" lang="en-US" altLang="ja-JP" dirty="0" smtClean="0"/>
              <a:t>Reflection</a:t>
            </a:r>
            <a:r>
              <a:rPr lang="ja-JP" altLang="en-US" dirty="0" smtClean="0"/>
              <a:t>で探索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対角する 2 つの角を丸めた四角形 3"/>
          <p:cNvSpPr/>
          <p:nvPr/>
        </p:nvSpPr>
        <p:spPr>
          <a:xfrm>
            <a:off x="642910" y="3000372"/>
            <a:ext cx="2428892" cy="2214578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Host</a:t>
            </a:r>
            <a:endParaRPr kumimoji="1" lang="ja-JP" altLang="en-US" dirty="0"/>
          </a:p>
        </p:txBody>
      </p:sp>
      <p:sp>
        <p:nvSpPr>
          <p:cNvPr id="5" name="対角する 2 つの角を丸めた四角形 4"/>
          <p:cNvSpPr/>
          <p:nvPr/>
        </p:nvSpPr>
        <p:spPr>
          <a:xfrm>
            <a:off x="3428992" y="3000372"/>
            <a:ext cx="2428892" cy="2214578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Interface</a:t>
            </a:r>
            <a:endParaRPr kumimoji="1" lang="ja-JP" altLang="en-US" sz="3200" dirty="0"/>
          </a:p>
        </p:txBody>
      </p:sp>
      <p:sp>
        <p:nvSpPr>
          <p:cNvPr id="6" name="対角する 2 つの角を丸めた四角形 5"/>
          <p:cNvSpPr/>
          <p:nvPr/>
        </p:nvSpPr>
        <p:spPr>
          <a:xfrm>
            <a:off x="6215074" y="3000372"/>
            <a:ext cx="2428892" cy="2214578"/>
          </a:xfrm>
          <a:prstGeom prst="round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/>
              <a:t>Add-in</a:t>
            </a:r>
            <a:endParaRPr kumimoji="1" lang="ja-JP" altLang="en-US" sz="3600" dirty="0"/>
          </a:p>
        </p:txBody>
      </p:sp>
      <p:sp>
        <p:nvSpPr>
          <p:cNvPr id="7" name="左矢印 6"/>
          <p:cNvSpPr/>
          <p:nvPr/>
        </p:nvSpPr>
        <p:spPr>
          <a:xfrm rot="10800000">
            <a:off x="2714612" y="3786190"/>
            <a:ext cx="1000132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左矢印 7"/>
          <p:cNvSpPr/>
          <p:nvPr/>
        </p:nvSpPr>
        <p:spPr>
          <a:xfrm>
            <a:off x="5572132" y="3786190"/>
            <a:ext cx="1000132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コードで書いてみた</a:t>
            </a:r>
            <a:r>
              <a:rPr lang="en-US" altLang="ja-JP" dirty="0" smtClean="0"/>
              <a:t>(1/2)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19099"/>
          </a:xfrm>
        </p:spPr>
        <p:txBody>
          <a:bodyPr/>
          <a:lstStyle/>
          <a:p>
            <a:r>
              <a:rPr kumimoji="1" lang="en-US" altLang="ja-JP" dirty="0" smtClean="0"/>
              <a:t>Interface</a:t>
            </a:r>
          </a:p>
          <a:p>
            <a:pPr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643050"/>
            <a:ext cx="8286808" cy="13234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Public Interface </a:t>
            </a:r>
            <a:r>
              <a:rPr lang="en-US" altLang="ja-JP" sz="2000" dirty="0" err="1" smtClean="0">
                <a:latin typeface="Consolas" pitchFamily="49" charset="0"/>
              </a:rPr>
              <a:t>ICalcAddIn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Function Calc(ByVal x As Integer,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              ByVal y As Integer) As Integer</a:t>
            </a:r>
          </a:p>
          <a:p>
            <a:r>
              <a:rPr lang="en-US" altLang="ja-JP" sz="2000" dirty="0" smtClean="0">
                <a:latin typeface="Consolas" pitchFamily="49" charset="0"/>
              </a:rPr>
              <a:t>End Interface</a:t>
            </a:r>
            <a:endParaRPr kumimoji="1" lang="ja-JP" altLang="en-US" sz="2000" dirty="0">
              <a:latin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3635137"/>
            <a:ext cx="8286808" cy="255454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Consolas" pitchFamily="49" charset="0"/>
              </a:rPr>
              <a:t>Public Class Adder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Implements </a:t>
            </a:r>
            <a:r>
              <a:rPr lang="en-US" altLang="ja-JP" sz="2000" dirty="0" err="1" smtClean="0">
                <a:latin typeface="Consolas" pitchFamily="49" charset="0"/>
              </a:rPr>
              <a:t>Wankuma.ICalcAddIn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Public Function Calc(ByVal x As Integer, _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                     ByVal y As Integer) As Integer _ 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                     Implements </a:t>
            </a:r>
            <a:r>
              <a:rPr lang="en-US" altLang="ja-JP" sz="2000" dirty="0" err="1" smtClean="0">
                <a:latin typeface="Consolas" pitchFamily="49" charset="0"/>
              </a:rPr>
              <a:t>ICalcAddIn.Calc</a:t>
            </a:r>
            <a:endParaRPr lang="en-US" altLang="ja-JP" sz="2000" dirty="0" smtClean="0">
              <a:latin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</a:rPr>
              <a:t>        Return x + y</a:t>
            </a:r>
          </a:p>
          <a:p>
            <a:r>
              <a:rPr lang="en-US" altLang="ja-JP" sz="2000" dirty="0" smtClean="0">
                <a:latin typeface="Consolas" pitchFamily="49" charset="0"/>
              </a:rPr>
              <a:t>    End Function</a:t>
            </a:r>
          </a:p>
          <a:p>
            <a:r>
              <a:rPr lang="en-US" altLang="ja-JP" sz="2000" dirty="0" smtClean="0">
                <a:latin typeface="Consolas" pitchFamily="49" charset="0"/>
              </a:rPr>
              <a:t>End Class</a:t>
            </a: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 bwMode="auto">
          <a:xfrm>
            <a:off x="500034" y="3071810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Add-in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4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1" lang="ja-JP" alt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コードで書いてみた</a:t>
            </a:r>
            <a:r>
              <a:rPr lang="en-US" altLang="ja-JP" dirty="0" smtClean="0"/>
              <a:t>(2/2)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1476453"/>
            <a:ext cx="8286808" cy="45243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Consolas" pitchFamily="49" charset="0"/>
              </a:rPr>
              <a:t>Imports System.IO</a:t>
            </a:r>
          </a:p>
          <a:p>
            <a:r>
              <a:rPr lang="en-US" altLang="ja-JP" sz="1200" dirty="0" smtClean="0">
                <a:latin typeface="Consolas" pitchFamily="49" charset="0"/>
              </a:rPr>
              <a:t>Imports </a:t>
            </a:r>
            <a:r>
              <a:rPr lang="en-US" altLang="ja-JP" sz="1200" dirty="0" err="1" smtClean="0">
                <a:latin typeface="Consolas" pitchFamily="49" charset="0"/>
              </a:rPr>
              <a:t>System.Reflection</a:t>
            </a:r>
            <a:endParaRPr lang="en-US" altLang="ja-JP" sz="1200" dirty="0" smtClean="0">
              <a:latin typeface="Consolas" pitchFamily="49" charset="0"/>
            </a:endParaRPr>
          </a:p>
          <a:p>
            <a:r>
              <a:rPr lang="en-US" altLang="ja-JP" sz="1200" dirty="0" smtClean="0">
                <a:latin typeface="Consolas" pitchFamily="49" charset="0"/>
              </a:rPr>
              <a:t>Module </a:t>
            </a:r>
            <a:r>
              <a:rPr lang="en-US" altLang="ja-JP" sz="1200" dirty="0" err="1" smtClean="0">
                <a:latin typeface="Consolas" pitchFamily="49" charset="0"/>
              </a:rPr>
              <a:t>MainModule</a:t>
            </a:r>
            <a:endParaRPr lang="en-US" altLang="ja-JP" sz="1200" dirty="0" smtClean="0">
              <a:latin typeface="Consolas" pitchFamily="49" charset="0"/>
            </a:endParaRPr>
          </a:p>
          <a:p>
            <a:r>
              <a:rPr lang="en-US" altLang="ja-JP" sz="1200" dirty="0" smtClean="0">
                <a:latin typeface="Consolas" pitchFamily="49" charset="0"/>
              </a:rPr>
              <a:t>    Sub Main()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Dim files = </a:t>
            </a:r>
            <a:r>
              <a:rPr lang="en-US" altLang="ja-JP" sz="1200" dirty="0" err="1" smtClean="0">
                <a:latin typeface="Consolas" pitchFamily="49" charset="0"/>
              </a:rPr>
              <a:t>Directory.GetFiles</a:t>
            </a:r>
            <a:r>
              <a:rPr lang="en-US" altLang="ja-JP" sz="1200" dirty="0" smtClean="0">
                <a:latin typeface="Consolas" pitchFamily="49" charset="0"/>
              </a:rPr>
              <a:t>( _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</a:t>
            </a:r>
            <a:r>
              <a:rPr lang="en-US" altLang="ja-JP" sz="1200" dirty="0" err="1" smtClean="0">
                <a:latin typeface="Consolas" pitchFamily="49" charset="0"/>
              </a:rPr>
              <a:t>Path.GetDirectoryName</a:t>
            </a:r>
            <a:r>
              <a:rPr lang="en-US" altLang="ja-JP" sz="1200" dirty="0" smtClean="0">
                <a:latin typeface="Consolas" pitchFamily="49" charset="0"/>
              </a:rPr>
              <a:t>(</a:t>
            </a:r>
            <a:r>
              <a:rPr lang="en-US" altLang="ja-JP" sz="1200" dirty="0" err="1" smtClean="0">
                <a:latin typeface="Consolas" pitchFamily="49" charset="0"/>
              </a:rPr>
              <a:t>Assembly.GetExecutingAssembly.Location</a:t>
            </a:r>
            <a:r>
              <a:rPr lang="en-US" altLang="ja-JP" sz="1200" dirty="0" smtClean="0">
                <a:latin typeface="Consolas" pitchFamily="49" charset="0"/>
              </a:rPr>
              <a:t>), "*.dll")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For Each file In files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For Each t In </a:t>
            </a:r>
            <a:r>
              <a:rPr lang="en-US" altLang="ja-JP" sz="1200" dirty="0" err="1" smtClean="0">
                <a:latin typeface="Consolas" pitchFamily="49" charset="0"/>
              </a:rPr>
              <a:t>Assembly.LoadFrom</a:t>
            </a:r>
            <a:r>
              <a:rPr lang="en-US" altLang="ja-JP" sz="1200" dirty="0" smtClean="0">
                <a:latin typeface="Consolas" pitchFamily="49" charset="0"/>
              </a:rPr>
              <a:t>(file).</a:t>
            </a:r>
            <a:r>
              <a:rPr lang="en-US" altLang="ja-JP" sz="1200" dirty="0" err="1" smtClean="0">
                <a:latin typeface="Consolas" pitchFamily="49" charset="0"/>
              </a:rPr>
              <a:t>GetTypes</a:t>
            </a:r>
            <a:endParaRPr lang="en-US" altLang="ja-JP" sz="1200" dirty="0" smtClean="0">
              <a:latin typeface="Consolas" pitchFamily="49" charset="0"/>
            </a:endParaRPr>
          </a:p>
          <a:p>
            <a:r>
              <a:rPr lang="en-US" altLang="ja-JP" sz="1200" dirty="0" smtClean="0">
                <a:latin typeface="Consolas" pitchFamily="49" charset="0"/>
              </a:rPr>
              <a:t>                If </a:t>
            </a:r>
            <a:r>
              <a:rPr lang="en-US" altLang="ja-JP" sz="1200" dirty="0" err="1" smtClean="0">
                <a:latin typeface="Consolas" pitchFamily="49" charset="0"/>
              </a:rPr>
              <a:t>t.IsClass</a:t>
            </a:r>
            <a:r>
              <a:rPr lang="en-US" altLang="ja-JP" sz="1200" dirty="0" smtClean="0">
                <a:latin typeface="Consolas" pitchFamily="49" charset="0"/>
              </a:rPr>
              <a:t> </a:t>
            </a:r>
            <a:r>
              <a:rPr lang="en-US" altLang="ja-JP" sz="1200" dirty="0" err="1" smtClean="0">
                <a:latin typeface="Consolas" pitchFamily="49" charset="0"/>
              </a:rPr>
              <a:t>AndAlso</a:t>
            </a:r>
            <a:r>
              <a:rPr lang="en-US" altLang="ja-JP" sz="1200" dirty="0" smtClean="0">
                <a:latin typeface="Consolas" pitchFamily="49" charset="0"/>
              </a:rPr>
              <a:t> _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</a:t>
            </a:r>
            <a:r>
              <a:rPr lang="en-US" altLang="ja-JP" sz="1200" dirty="0" err="1" smtClean="0">
                <a:latin typeface="Consolas" pitchFamily="49" charset="0"/>
              </a:rPr>
              <a:t>t.IsPublic</a:t>
            </a:r>
            <a:r>
              <a:rPr lang="en-US" altLang="ja-JP" sz="1200" dirty="0" smtClean="0">
                <a:latin typeface="Consolas" pitchFamily="49" charset="0"/>
              </a:rPr>
              <a:t> </a:t>
            </a:r>
            <a:r>
              <a:rPr lang="en-US" altLang="ja-JP" sz="1200" dirty="0" err="1" smtClean="0">
                <a:latin typeface="Consolas" pitchFamily="49" charset="0"/>
              </a:rPr>
              <a:t>AndAlso</a:t>
            </a:r>
            <a:r>
              <a:rPr lang="en-US" altLang="ja-JP" sz="1200" dirty="0" smtClean="0">
                <a:latin typeface="Consolas" pitchFamily="49" charset="0"/>
              </a:rPr>
              <a:t> _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Not </a:t>
            </a:r>
            <a:r>
              <a:rPr lang="en-US" altLang="ja-JP" sz="1200" dirty="0" err="1" smtClean="0">
                <a:latin typeface="Consolas" pitchFamily="49" charset="0"/>
              </a:rPr>
              <a:t>t.IsAbstract</a:t>
            </a:r>
            <a:r>
              <a:rPr lang="en-US" altLang="ja-JP" sz="1200" dirty="0" smtClean="0">
                <a:latin typeface="Consolas" pitchFamily="49" charset="0"/>
              </a:rPr>
              <a:t> </a:t>
            </a:r>
            <a:r>
              <a:rPr lang="en-US" altLang="ja-JP" sz="1200" dirty="0" err="1" smtClean="0">
                <a:latin typeface="Consolas" pitchFamily="49" charset="0"/>
              </a:rPr>
              <a:t>AndAlso</a:t>
            </a:r>
            <a:r>
              <a:rPr lang="en-US" altLang="ja-JP" sz="1200" dirty="0" smtClean="0">
                <a:latin typeface="Consolas" pitchFamily="49" charset="0"/>
              </a:rPr>
              <a:t> _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</a:t>
            </a:r>
            <a:r>
              <a:rPr lang="en-US" altLang="ja-JP" sz="1200" dirty="0" err="1" smtClean="0">
                <a:latin typeface="Consolas" pitchFamily="49" charset="0"/>
              </a:rPr>
              <a:t>t.GetInterface</a:t>
            </a:r>
            <a:r>
              <a:rPr lang="en-US" altLang="ja-JP" sz="1200" dirty="0" smtClean="0">
                <a:latin typeface="Consolas" pitchFamily="49" charset="0"/>
              </a:rPr>
              <a:t>("</a:t>
            </a:r>
            <a:r>
              <a:rPr lang="en-US" altLang="ja-JP" sz="1200" dirty="0" err="1" smtClean="0">
                <a:latin typeface="Consolas" pitchFamily="49" charset="0"/>
              </a:rPr>
              <a:t>Wankuma.ICalcAddIn</a:t>
            </a:r>
            <a:r>
              <a:rPr lang="en-US" altLang="ja-JP" sz="1200" dirty="0" smtClean="0">
                <a:latin typeface="Consolas" pitchFamily="49" charset="0"/>
              </a:rPr>
              <a:t>") </a:t>
            </a:r>
            <a:r>
              <a:rPr lang="en-US" altLang="ja-JP" sz="1200" dirty="0" err="1" smtClean="0">
                <a:latin typeface="Consolas" pitchFamily="49" charset="0"/>
              </a:rPr>
              <a:t>IsNot</a:t>
            </a:r>
            <a:r>
              <a:rPr lang="en-US" altLang="ja-JP" sz="1200" dirty="0" smtClean="0">
                <a:latin typeface="Consolas" pitchFamily="49" charset="0"/>
              </a:rPr>
              <a:t> Nothing Then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 Dim </a:t>
            </a:r>
            <a:r>
              <a:rPr lang="en-US" altLang="ja-JP" sz="1200" dirty="0" err="1" smtClean="0">
                <a:latin typeface="Consolas" pitchFamily="49" charset="0"/>
              </a:rPr>
              <a:t>addinAssembly</a:t>
            </a:r>
            <a:r>
              <a:rPr lang="en-US" altLang="ja-JP" sz="1200" dirty="0" smtClean="0">
                <a:latin typeface="Consolas" pitchFamily="49" charset="0"/>
              </a:rPr>
              <a:t> = </a:t>
            </a:r>
            <a:r>
              <a:rPr lang="en-US" altLang="ja-JP" sz="1200" dirty="0" err="1" smtClean="0">
                <a:latin typeface="Consolas" pitchFamily="49" charset="0"/>
              </a:rPr>
              <a:t>Assembly.LoadFrom</a:t>
            </a:r>
            <a:r>
              <a:rPr lang="en-US" altLang="ja-JP" sz="1200" dirty="0" smtClean="0">
                <a:latin typeface="Consolas" pitchFamily="49" charset="0"/>
              </a:rPr>
              <a:t>(file)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 Dim </a:t>
            </a:r>
            <a:r>
              <a:rPr lang="en-US" altLang="ja-JP" sz="1200" dirty="0" err="1" smtClean="0">
                <a:latin typeface="Consolas" pitchFamily="49" charset="0"/>
              </a:rPr>
              <a:t>addin</a:t>
            </a:r>
            <a:r>
              <a:rPr lang="en-US" altLang="ja-JP" sz="1200" dirty="0" smtClean="0">
                <a:latin typeface="Consolas" pitchFamily="49" charset="0"/>
              </a:rPr>
              <a:t> = </a:t>
            </a:r>
            <a:r>
              <a:rPr lang="en-US" altLang="ja-JP" sz="1200" dirty="0" err="1" smtClean="0">
                <a:latin typeface="Consolas" pitchFamily="49" charset="0"/>
              </a:rPr>
              <a:t>DirectCast</a:t>
            </a:r>
            <a:r>
              <a:rPr lang="en-US" altLang="ja-JP" sz="1200" dirty="0" smtClean="0">
                <a:latin typeface="Consolas" pitchFamily="49" charset="0"/>
              </a:rPr>
              <a:t>(</a:t>
            </a:r>
            <a:r>
              <a:rPr lang="en-US" altLang="ja-JP" sz="1200" dirty="0" err="1" smtClean="0">
                <a:latin typeface="Consolas" pitchFamily="49" charset="0"/>
              </a:rPr>
              <a:t>addinAssembly.CreateInstance</a:t>
            </a:r>
            <a:r>
              <a:rPr lang="en-US" altLang="ja-JP" sz="1200" dirty="0" smtClean="0">
                <a:latin typeface="Consolas" pitchFamily="49" charset="0"/>
              </a:rPr>
              <a:t>(</a:t>
            </a:r>
            <a:r>
              <a:rPr lang="en-US" altLang="ja-JP" sz="1200" dirty="0" err="1" smtClean="0">
                <a:latin typeface="Consolas" pitchFamily="49" charset="0"/>
              </a:rPr>
              <a:t>t.FullName</a:t>
            </a:r>
            <a:r>
              <a:rPr lang="en-US" altLang="ja-JP" sz="1200" dirty="0" smtClean="0">
                <a:latin typeface="Consolas" pitchFamily="49" charset="0"/>
              </a:rPr>
              <a:t>),  _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     </a:t>
            </a:r>
            <a:r>
              <a:rPr lang="en-US" altLang="ja-JP" sz="1200" dirty="0" err="1" smtClean="0">
                <a:latin typeface="Consolas" pitchFamily="49" charset="0"/>
              </a:rPr>
              <a:t>Wankuma.ICalcAddIn</a:t>
            </a:r>
            <a:r>
              <a:rPr lang="en-US" altLang="ja-JP" sz="1200" dirty="0" smtClean="0">
                <a:latin typeface="Consolas" pitchFamily="49" charset="0"/>
              </a:rPr>
              <a:t>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 </a:t>
            </a:r>
            <a:r>
              <a:rPr lang="en-US" altLang="ja-JP" sz="1200" dirty="0" err="1" smtClean="0">
                <a:latin typeface="Consolas" pitchFamily="49" charset="0"/>
              </a:rPr>
              <a:t>Console.WriteLine</a:t>
            </a:r>
            <a:r>
              <a:rPr lang="en-US" altLang="ja-JP" sz="1200" dirty="0" smtClean="0">
                <a:latin typeface="Consolas" pitchFamily="49" charset="0"/>
              </a:rPr>
              <a:t>(</a:t>
            </a:r>
            <a:r>
              <a:rPr lang="en-US" altLang="ja-JP" sz="1200" dirty="0" err="1" smtClean="0">
                <a:latin typeface="Consolas" pitchFamily="49" charset="0"/>
              </a:rPr>
              <a:t>t.FullName</a:t>
            </a:r>
            <a:r>
              <a:rPr lang="en-US" altLang="ja-JP" sz="1200" dirty="0" smtClean="0">
                <a:latin typeface="Consolas" pitchFamily="49" charset="0"/>
              </a:rPr>
              <a:t>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    ' </a:t>
            </a:r>
            <a:r>
              <a:rPr lang="ja-JP" altLang="en-US" sz="1200" dirty="0" smtClean="0">
                <a:latin typeface="Consolas" pitchFamily="49" charset="0"/>
              </a:rPr>
              <a:t>アドイン呼び出し</a:t>
            </a:r>
          </a:p>
          <a:p>
            <a:r>
              <a:rPr lang="ja-JP" altLang="en-US" sz="1200" dirty="0" smtClean="0">
                <a:latin typeface="Consolas" pitchFamily="49" charset="0"/>
              </a:rPr>
              <a:t>                    </a:t>
            </a:r>
            <a:r>
              <a:rPr lang="en-US" altLang="ja-JP" sz="1200" dirty="0" err="1" smtClean="0">
                <a:latin typeface="Consolas" pitchFamily="49" charset="0"/>
              </a:rPr>
              <a:t>Console.WriteLine</a:t>
            </a:r>
            <a:r>
              <a:rPr lang="en-US" altLang="ja-JP" sz="1200" dirty="0" smtClean="0">
                <a:latin typeface="Consolas" pitchFamily="49" charset="0"/>
              </a:rPr>
              <a:t>("Calc({0}, {1}) = {2}", 160, 2, </a:t>
            </a:r>
            <a:r>
              <a:rPr lang="en-US" altLang="ja-JP" sz="1200" dirty="0" err="1" smtClean="0">
                <a:latin typeface="Consolas" pitchFamily="49" charset="0"/>
              </a:rPr>
              <a:t>addin.Calc</a:t>
            </a:r>
            <a:r>
              <a:rPr lang="en-US" altLang="ja-JP" sz="1200" dirty="0" smtClean="0">
                <a:latin typeface="Consolas" pitchFamily="49" charset="0"/>
              </a:rPr>
              <a:t>(160, 2))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    End If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    Next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Next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    </a:t>
            </a:r>
            <a:r>
              <a:rPr lang="en-US" altLang="ja-JP" sz="1200" dirty="0" err="1" smtClean="0">
                <a:latin typeface="Consolas" pitchFamily="49" charset="0"/>
              </a:rPr>
              <a:t>Console.ReadLine</a:t>
            </a:r>
            <a:r>
              <a:rPr lang="en-US" altLang="ja-JP" sz="1200" dirty="0" smtClean="0">
                <a:latin typeface="Consolas" pitchFamily="49" charset="0"/>
              </a:rPr>
              <a:t>()</a:t>
            </a:r>
          </a:p>
          <a:p>
            <a:r>
              <a:rPr lang="en-US" altLang="ja-JP" sz="1200" dirty="0" smtClean="0">
                <a:latin typeface="Consolas" pitchFamily="49" charset="0"/>
              </a:rPr>
              <a:t>    End Sub</a:t>
            </a:r>
          </a:p>
          <a:p>
            <a:r>
              <a:rPr lang="en-US" altLang="ja-JP" sz="1200" dirty="0" smtClean="0">
                <a:latin typeface="Consolas" pitchFamily="49" charset="0"/>
              </a:rPr>
              <a:t>End Module</a:t>
            </a:r>
            <a:endParaRPr kumimoji="1" lang="ja-JP" altLang="en-US" sz="1200" dirty="0">
              <a:latin typeface="Consolas" pitchFamily="49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8596" y="1000108"/>
            <a:ext cx="23775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Host application</a:t>
            </a:r>
            <a:endParaRPr kumimoji="1" lang="ja-JP" alt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System.AddIn</a:t>
            </a:r>
            <a:r>
              <a:rPr kumimoji="1"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アドインモデルとパイプライン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台形 5"/>
          <p:cNvSpPr/>
          <p:nvPr/>
        </p:nvSpPr>
        <p:spPr>
          <a:xfrm rot="5400000">
            <a:off x="2178826" y="2393150"/>
            <a:ext cx="2143141" cy="107157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Host-side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Adapter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00166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View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857620" y="2143116"/>
            <a:ext cx="1428760" cy="15716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Contract</a:t>
            </a:r>
          </a:p>
        </p:txBody>
      </p:sp>
      <p:sp>
        <p:nvSpPr>
          <p:cNvPr id="9" name="台形 8"/>
          <p:cNvSpPr/>
          <p:nvPr/>
        </p:nvSpPr>
        <p:spPr>
          <a:xfrm rot="16200000">
            <a:off x="4822033" y="2393150"/>
            <a:ext cx="2143141" cy="107157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Add-in side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Adapter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500826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in</a:t>
            </a:r>
          </a:p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View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715272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Add-in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5720" y="4143380"/>
            <a:ext cx="7194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アドインパイプライン（通信パイプライン）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: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 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　ホスト</a:t>
            </a:r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-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アドイン間通信のためのアドイン モデル</a:t>
            </a:r>
            <a:endParaRPr kumimoji="1" lang="en-US" altLang="ja-JP" sz="2400" dirty="0" smtClean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071538" y="357187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右矢印 13"/>
          <p:cNvSpPr/>
          <p:nvPr/>
        </p:nvSpPr>
        <p:spPr>
          <a:xfrm rot="10800000">
            <a:off x="2285984" y="357187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3428992" y="3429000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 rot="10800000">
            <a:off x="5000628" y="3429000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矢印 16"/>
          <p:cNvSpPr/>
          <p:nvPr/>
        </p:nvSpPr>
        <p:spPr>
          <a:xfrm>
            <a:off x="6143636" y="3571876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10800000">
            <a:off x="7429520" y="3571877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10800000">
            <a:off x="7358083" y="4260855"/>
            <a:ext cx="714380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29586" y="415608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：参照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386158" y="5500702"/>
            <a:ext cx="4757742" cy="500067"/>
          </a:xfrm>
        </p:spPr>
        <p:txBody>
          <a:bodyPr/>
          <a:lstStyle/>
          <a:p>
            <a:r>
              <a:rPr kumimoji="1" lang="en-US" altLang="ja-JP" sz="1800" dirty="0" smtClean="0"/>
              <a:t>Host</a:t>
            </a:r>
            <a:r>
              <a:rPr kumimoji="1" lang="ja-JP" altLang="en-US" sz="1800" dirty="0" smtClean="0"/>
              <a:t>と</a:t>
            </a:r>
            <a:r>
              <a:rPr kumimoji="1" lang="en-US" altLang="ja-JP" sz="1800" dirty="0" smtClean="0"/>
              <a:t>Add-in</a:t>
            </a:r>
            <a:r>
              <a:rPr kumimoji="1" lang="ja-JP" altLang="en-US" sz="1800" dirty="0" smtClean="0"/>
              <a:t>は別</a:t>
            </a:r>
            <a:r>
              <a:rPr kumimoji="1" lang="en-US" altLang="ja-JP" sz="1800" dirty="0" err="1" smtClean="0"/>
              <a:t>AppDomain</a:t>
            </a:r>
            <a:endParaRPr kumimoji="1" lang="en-US" altLang="ja-JP" sz="1800" dirty="0" smtClean="0"/>
          </a:p>
          <a:p>
            <a:r>
              <a:rPr lang="en-US" altLang="ja-JP" sz="1800" dirty="0" smtClean="0"/>
              <a:t>Contract</a:t>
            </a:r>
            <a:r>
              <a:rPr lang="ja-JP" altLang="en-US" sz="1800" dirty="0" smtClean="0"/>
              <a:t>は両</a:t>
            </a:r>
            <a:r>
              <a:rPr lang="en-US" altLang="ja-JP" sz="1800" dirty="0" smtClean="0"/>
              <a:t>Domain</a:t>
            </a:r>
            <a:r>
              <a:rPr lang="ja-JP" altLang="en-US" sz="1800" dirty="0" smtClean="0"/>
              <a:t>に読み込まれる</a:t>
            </a:r>
            <a:endParaRPr kumimoji="1" lang="ja-JP" altLang="en-US" sz="1800" dirty="0"/>
          </a:p>
        </p:txBody>
      </p:sp>
      <p:sp>
        <p:nvSpPr>
          <p:cNvPr id="24" name="正方形/長方形 23"/>
          <p:cNvSpPr/>
          <p:nvPr/>
        </p:nvSpPr>
        <p:spPr>
          <a:xfrm>
            <a:off x="3929058" y="1785926"/>
            <a:ext cx="2428892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428728" y="1785926"/>
            <a:ext cx="2428892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429388" y="1785926"/>
            <a:ext cx="2500330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セグメントの関係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85720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" name="台形 4"/>
          <p:cNvSpPr/>
          <p:nvPr/>
        </p:nvSpPr>
        <p:spPr>
          <a:xfrm rot="5400000">
            <a:off x="2178826" y="2393150"/>
            <a:ext cx="2143141" cy="107157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Host-side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Adapter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500166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Host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View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857620" y="2143116"/>
            <a:ext cx="1428760" cy="15716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Contract</a:t>
            </a:r>
          </a:p>
        </p:txBody>
      </p:sp>
      <p:sp>
        <p:nvSpPr>
          <p:cNvPr id="8" name="台形 7"/>
          <p:cNvSpPr/>
          <p:nvPr/>
        </p:nvSpPr>
        <p:spPr>
          <a:xfrm rot="16200000">
            <a:off x="4822033" y="2393150"/>
            <a:ext cx="2143141" cy="1071570"/>
          </a:xfrm>
          <a:prstGeom prst="trapezoi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Add-in side</a:t>
            </a:r>
          </a:p>
          <a:p>
            <a:pPr algn="ctr"/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Adapter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500826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</a:rPr>
              <a:t>in</a:t>
            </a:r>
          </a:p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View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715272" y="1857364"/>
            <a:ext cx="1143008" cy="2143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Add-in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2" name="上矢印 11"/>
          <p:cNvSpPr/>
          <p:nvPr/>
        </p:nvSpPr>
        <p:spPr>
          <a:xfrm>
            <a:off x="4286248" y="3357562"/>
            <a:ext cx="500066" cy="78581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000496" y="4143380"/>
            <a:ext cx="1201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Interface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5" name="上矢印 14"/>
          <p:cNvSpPr/>
          <p:nvPr/>
        </p:nvSpPr>
        <p:spPr>
          <a:xfrm>
            <a:off x="1785918" y="3631172"/>
            <a:ext cx="500066" cy="78581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28662" y="4416990"/>
            <a:ext cx="236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Interface/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抽象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Class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17" name="上矢印 16"/>
          <p:cNvSpPr/>
          <p:nvPr/>
        </p:nvSpPr>
        <p:spPr>
          <a:xfrm>
            <a:off x="6781206" y="3643314"/>
            <a:ext cx="500066" cy="78581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923950" y="4429132"/>
            <a:ext cx="2362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Interface/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抽象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Class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0" name="左矢印 19"/>
          <p:cNvSpPr/>
          <p:nvPr/>
        </p:nvSpPr>
        <p:spPr>
          <a:xfrm>
            <a:off x="7072330" y="2857496"/>
            <a:ext cx="107157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実装</a:t>
            </a:r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1" name="左矢印 20"/>
          <p:cNvSpPr/>
          <p:nvPr/>
        </p:nvSpPr>
        <p:spPr>
          <a:xfrm>
            <a:off x="2071670" y="2786058"/>
            <a:ext cx="107157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実装</a:t>
            </a:r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5" name="下カーブ矢印 24"/>
          <p:cNvSpPr/>
          <p:nvPr/>
        </p:nvSpPr>
        <p:spPr>
          <a:xfrm flipH="1">
            <a:off x="3286116" y="1643050"/>
            <a:ext cx="1000132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7" name="上矢印 26"/>
          <p:cNvSpPr/>
          <p:nvPr/>
        </p:nvSpPr>
        <p:spPr>
          <a:xfrm>
            <a:off x="3143240" y="3509962"/>
            <a:ext cx="500066" cy="134779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021229" y="484561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Class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29" name="上矢印 28"/>
          <p:cNvSpPr/>
          <p:nvPr/>
        </p:nvSpPr>
        <p:spPr>
          <a:xfrm>
            <a:off x="5551267" y="3509962"/>
            <a:ext cx="500066" cy="1347798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29256" y="484561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Class</a:t>
            </a:r>
            <a:endParaRPr kumimoji="1" lang="ja-JP" altLang="en-US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1" name="下カーブ矢印 30"/>
          <p:cNvSpPr/>
          <p:nvPr/>
        </p:nvSpPr>
        <p:spPr>
          <a:xfrm flipH="1">
            <a:off x="5929322" y="1643050"/>
            <a:ext cx="1000132" cy="6429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71736" y="1285860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（矢先の）コンストラクタへ渡される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34" name="直線コネクタ 33"/>
          <p:cNvCxnSpPr/>
          <p:nvPr/>
        </p:nvCxnSpPr>
        <p:spPr>
          <a:xfrm rot="5400000">
            <a:off x="3215472" y="3357562"/>
            <a:ext cx="3428230" cy="794"/>
          </a:xfrm>
          <a:prstGeom prst="line">
            <a:avLst/>
          </a:prstGeom>
          <a:ln w="57150" cmpd="sng">
            <a:solidFill>
              <a:schemeClr val="tx2">
                <a:lumMod val="85000"/>
                <a:lumOff val="1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左矢印 22"/>
          <p:cNvSpPr/>
          <p:nvPr/>
        </p:nvSpPr>
        <p:spPr>
          <a:xfrm>
            <a:off x="4643438" y="2571744"/>
            <a:ext cx="1071570" cy="9286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実装</a:t>
            </a:r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143372" y="5143512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メイリオ" pitchFamily="50" charset="-128"/>
                <a:ea typeface="メイリオ" pitchFamily="50" charset="-128"/>
              </a:rPr>
              <a:t>分離境界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1071538" y="2000240"/>
            <a:ext cx="1000132" cy="9286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参照</a:t>
            </a:r>
            <a:endParaRPr kumimoji="1" lang="ja-JP" altLang="en-US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7158" y="5643578"/>
            <a:ext cx="2837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メイリオ" pitchFamily="50" charset="-128"/>
                <a:ea typeface="メイリオ" pitchFamily="50" charset="-128"/>
              </a:rPr>
              <a:t>※7</a:t>
            </a:r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</a:rPr>
              <a:t>個のアセンブリ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わんくま大阪19 MISAO with WPF印刷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わんくま大阪19 MISAO with WPF印刷</Template>
  <TotalTime>5767</TotalTime>
  <Words>1041</Words>
  <Application>Microsoft Office PowerPoint</Application>
  <PresentationFormat>画面に合わせる (4:3)</PresentationFormat>
  <Paragraphs>280</Paragraphs>
  <Slides>24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わんくま大阪19 MISAO with WPF印刷</vt:lpstr>
      <vt:lpstr>System.AddInを利用したアプリケーション拡張 - アドインの開発 -</vt:lpstr>
      <vt:lpstr>What’s System.AddIn</vt:lpstr>
      <vt:lpstr>用語について</vt:lpstr>
      <vt:lpstr>サンプルケース</vt:lpstr>
      <vt:lpstr>これまでのアドイン</vt:lpstr>
      <vt:lpstr>コードで書いてみた(1/2)</vt:lpstr>
      <vt:lpstr>コードで書いてみた(2/2)</vt:lpstr>
      <vt:lpstr>System.AddInの場合</vt:lpstr>
      <vt:lpstr>セグメントの関係</vt:lpstr>
      <vt:lpstr>コントラクト</vt:lpstr>
      <vt:lpstr>ビュー</vt:lpstr>
      <vt:lpstr>アダプター</vt:lpstr>
      <vt:lpstr>実装（Contract）</vt:lpstr>
      <vt:lpstr>実装（View）</vt:lpstr>
      <vt:lpstr>実装（Add-in Side Adapter）</vt:lpstr>
      <vt:lpstr>実装（Host Side Adapter）</vt:lpstr>
      <vt:lpstr>実装（Add-in）</vt:lpstr>
      <vt:lpstr>配置</vt:lpstr>
      <vt:lpstr>アドインを使う（ホストの作成）</vt:lpstr>
      <vt:lpstr>アドイン探索</vt:lpstr>
      <vt:lpstr>アドインのアクティブ化</vt:lpstr>
      <vt:lpstr>特長とか特徴とか</vt:lpstr>
      <vt:lpstr>応用とか発展とか</vt:lpstr>
      <vt:lpstr>参考Webサイト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MISAO with WPF</dc:title>
  <dc:creator>Owner</dc:creator>
  <cp:lastModifiedBy>jz5</cp:lastModifiedBy>
  <cp:revision>104</cp:revision>
  <dcterms:created xsi:type="dcterms:W3CDTF">2008-08-15T07:54:23Z</dcterms:created>
  <dcterms:modified xsi:type="dcterms:W3CDTF">2008-09-19T11:44:34Z</dcterms:modified>
</cp:coreProperties>
</file>