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76" r:id="rId3"/>
    <p:sldId id="279" r:id="rId4"/>
    <p:sldId id="277" r:id="rId5"/>
    <p:sldId id="263" r:id="rId6"/>
    <p:sldId id="257" r:id="rId7"/>
    <p:sldId id="258" r:id="rId8"/>
    <p:sldId id="259" r:id="rId9"/>
    <p:sldId id="260" r:id="rId10"/>
    <p:sldId id="261" r:id="rId11"/>
    <p:sldId id="264" r:id="rId12"/>
    <p:sldId id="265" r:id="rId13"/>
    <p:sldId id="262" r:id="rId14"/>
    <p:sldId id="267" r:id="rId15"/>
    <p:sldId id="268" r:id="rId16"/>
    <p:sldId id="269" r:id="rId17"/>
    <p:sldId id="270" r:id="rId18"/>
    <p:sldId id="273" r:id="rId19"/>
    <p:sldId id="271" r:id="rId20"/>
    <p:sldId id="278" r:id="rId21"/>
    <p:sldId id="272" r:id="rId22"/>
    <p:sldId id="266" r:id="rId23"/>
    <p:sldId id="274" r:id="rId24"/>
    <p:sldId id="275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310" autoAdjust="0"/>
    <p:restoredTop sz="90929"/>
  </p:normalViewPr>
  <p:slideViewPr>
    <p:cSldViewPr>
      <p:cViewPr varScale="1">
        <p:scale>
          <a:sx n="70" d="100"/>
          <a:sy n="70" d="100"/>
        </p:scale>
        <p:origin x="-2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Users\localnaka\Desktop\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東京勉強会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#24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5126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__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gging.apache.org/log4net/downloa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ja-JP" sz="3200"/>
              <a:t>log4net</a:t>
            </a:r>
            <a:r>
              <a:rPr lang="ja-JP" altLang="en-US" sz="3200"/>
              <a:t>を使ったロギング機能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オガシン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z="3200"/>
              <a:t>ログ出力先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1004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/>
              <a:t>log4net</a:t>
            </a:r>
            <a:r>
              <a:rPr lang="ja-JP" altLang="en-US" sz="2800"/>
              <a:t>は多彩なログ出力先を提供している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出力対象を</a:t>
            </a:r>
            <a:r>
              <a:rPr lang="en-US" altLang="ja-JP" sz="2800"/>
              <a:t>Appender</a:t>
            </a:r>
            <a:r>
              <a:rPr lang="ja-JP" altLang="en-US" sz="2800"/>
              <a:t>（アペンダ）として表現。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1143000" y="3429000"/>
            <a:ext cx="2057400" cy="1447800"/>
            <a:chOff x="576" y="1632"/>
            <a:chExt cx="1296" cy="912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576" y="1632"/>
              <a:ext cx="1296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76" y="1632"/>
              <a:ext cx="1296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672" y="2064"/>
              <a:ext cx="1104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1440" y="2304"/>
              <a:ext cx="336" cy="1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672" y="1872"/>
              <a:ext cx="67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ja-JP"/>
                <a:t>Application</a:t>
              </a:r>
            </a:p>
          </p:txBody>
        </p:sp>
      </p:grp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6019800" y="2362200"/>
            <a:ext cx="1219200" cy="1143000"/>
          </a:xfrm>
          <a:prstGeom prst="can">
            <a:avLst>
              <a:gd name="adj" fmla="val 1902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データ</a:t>
            </a:r>
          </a:p>
          <a:p>
            <a:pPr algn="ctr"/>
            <a:r>
              <a:rPr lang="ja-JP" altLang="en-US" sz="2400"/>
              <a:t>ベース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096000" y="3733800"/>
            <a:ext cx="1143000" cy="1066800"/>
          </a:xfrm>
          <a:prstGeom prst="foldedCorner">
            <a:avLst>
              <a:gd name="adj" fmla="val 209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テキスト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096000" y="5105400"/>
            <a:ext cx="1295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メール</a:t>
            </a:r>
          </a:p>
        </p:txBody>
      </p:sp>
      <p:cxnSp>
        <p:nvCxnSpPr>
          <p:cNvPr id="8206" name="AutoShape 14"/>
          <p:cNvCxnSpPr>
            <a:cxnSpLocks noChangeShapeType="1"/>
            <a:stCxn id="8196" idx="3"/>
            <a:endCxn id="8202" idx="2"/>
          </p:cNvCxnSpPr>
          <p:nvPr/>
        </p:nvCxnSpPr>
        <p:spPr bwMode="auto">
          <a:xfrm flipV="1">
            <a:off x="3200400" y="2933700"/>
            <a:ext cx="2819400" cy="12192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207" name="AutoShape 15"/>
          <p:cNvCxnSpPr>
            <a:cxnSpLocks noChangeShapeType="1"/>
            <a:stCxn id="8196" idx="3"/>
            <a:endCxn id="8203" idx="1"/>
          </p:cNvCxnSpPr>
          <p:nvPr/>
        </p:nvCxnSpPr>
        <p:spPr bwMode="auto">
          <a:xfrm>
            <a:off x="3200400" y="4152900"/>
            <a:ext cx="2895600" cy="1143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208" name="AutoShape 16"/>
          <p:cNvCxnSpPr>
            <a:cxnSpLocks noChangeShapeType="1"/>
            <a:stCxn id="8196" idx="3"/>
            <a:endCxn id="8204" idx="1"/>
          </p:cNvCxnSpPr>
          <p:nvPr/>
        </p:nvCxnSpPr>
        <p:spPr bwMode="auto">
          <a:xfrm>
            <a:off x="3200400" y="4152900"/>
            <a:ext cx="2895600" cy="1295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ja-JP" altLang="en-US" sz="3200"/>
              <a:t>ログ出力先</a:t>
            </a: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762000" y="1295400"/>
          <a:ext cx="7620000" cy="2895600"/>
        </p:xfrm>
        <a:graphic>
          <a:graphicData uri="http://schemas.openxmlformats.org/presentationml/2006/ole">
            <p:oleObj spid="_x0000_s12296" name="Worksheet" r:id="rId3" imgW="7086966" imgH="181969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623887"/>
          </a:xfrm>
        </p:spPr>
        <p:txBody>
          <a:bodyPr/>
          <a:lstStyle/>
          <a:p>
            <a:r>
              <a:rPr lang="en-US" altLang="ja-JP"/>
              <a:t>AssemblyInfo.vb</a:t>
            </a:r>
            <a:r>
              <a:rPr lang="ja-JP" altLang="en-US"/>
              <a:t>に下記の１行を追加。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ja-JP" altLang="en-US" sz="3200"/>
              <a:t>簡易設定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1981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ja-JP" sz="3200"/>
              <a:t>&lt;</a:t>
            </a:r>
            <a:r>
              <a:rPr lang="en-US" altLang="ja-JP" sz="3200" noProof="1"/>
              <a:t>Assembly: log4net.Config.XmlConfigurator(</a:t>
            </a:r>
            <a:r>
              <a:rPr lang="en-US" altLang="ja-JP" sz="3200" noProof="1">
                <a:solidFill>
                  <a:srgbClr val="A31515"/>
                </a:solidFill>
              </a:rPr>
              <a:t> Watch:=</a:t>
            </a:r>
            <a:r>
              <a:rPr lang="en-US" altLang="ja-JP" sz="3200" noProof="1">
                <a:solidFill>
                  <a:srgbClr val="0000FF"/>
                </a:solidFill>
              </a:rPr>
              <a:t>True)&gt; </a:t>
            </a:r>
            <a:endParaRPr lang="en-US" altLang="ja-JP" sz="3200">
              <a:solidFill>
                <a:srgbClr val="0000FF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" y="32766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>
                <a:solidFill>
                  <a:srgbClr val="0000FF"/>
                </a:solidFill>
              </a:rPr>
              <a:t>設定ファイルに各種設定を記述して出力。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>
                <a:solidFill>
                  <a:srgbClr val="0000FF"/>
                </a:solidFill>
              </a:rPr>
              <a:t>（設定タグ、内容については後述します。）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57200" y="4648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ja-JP" altLang="en-US" sz="3200"/>
              <a:t>テキスト出力デモ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22563"/>
            <a:ext cx="8229600" cy="706437"/>
          </a:xfrm>
          <a:noFill/>
          <a:ln/>
        </p:spPr>
        <p:txBody>
          <a:bodyPr/>
          <a:lstStyle/>
          <a:p>
            <a:r>
              <a:rPr lang="ja-JP" altLang="en-US" sz="4000">
                <a:latin typeface="ＭＳ Ｐゴシック" charset="-128"/>
              </a:rPr>
              <a:t>３．設定ファイルの構成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&lt;configSections&gt;</a:t>
            </a:r>
          </a:p>
          <a:p>
            <a:pPr>
              <a:buFontTx/>
              <a:buNone/>
            </a:pPr>
            <a:r>
              <a:rPr lang="ja-JP" altLang="en-US"/>
              <a:t>　・必ず指定します。</a:t>
            </a:r>
          </a:p>
          <a:p>
            <a:pPr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&lt;log4net&gt;</a:t>
            </a:r>
          </a:p>
          <a:p>
            <a:pPr>
              <a:buFontTx/>
              <a:buNone/>
            </a:pPr>
            <a:r>
              <a:rPr lang="ja-JP" altLang="en-US"/>
              <a:t>　・</a:t>
            </a:r>
            <a:r>
              <a:rPr lang="en-US" altLang="ja-JP"/>
              <a:t>log4net</a:t>
            </a:r>
            <a:r>
              <a:rPr lang="ja-JP" altLang="en-US"/>
              <a:t>設定の最上位タグ。</a:t>
            </a:r>
          </a:p>
          <a:p>
            <a:pPr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&lt;appender&gt;</a:t>
            </a:r>
          </a:p>
          <a:p>
            <a:pPr>
              <a:buFontTx/>
              <a:buNone/>
            </a:pPr>
            <a:r>
              <a:rPr lang="ja-JP" altLang="en-US"/>
              <a:t>　・ログの出力先を定義。</a:t>
            </a:r>
          </a:p>
          <a:p>
            <a:pPr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&lt;root&gt;</a:t>
            </a:r>
          </a:p>
          <a:p>
            <a:pPr>
              <a:buFontTx/>
              <a:buNone/>
            </a:pPr>
            <a:r>
              <a:rPr lang="ja-JP" altLang="en-US"/>
              <a:t>　・アペンダの指定。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ja-JP" altLang="en-US" sz="3200"/>
              <a:t>基本タグ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&lt;Section&gt;</a:t>
            </a:r>
          </a:p>
          <a:p>
            <a:pPr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　</a:t>
            </a:r>
            <a:r>
              <a:rPr lang="en-US" altLang="ja-JP" b="1">
                <a:solidFill>
                  <a:schemeClr val="accent2"/>
                </a:solidFill>
              </a:rPr>
              <a:t>name</a:t>
            </a:r>
            <a:r>
              <a:rPr lang="ja-JP" altLang="en-US" b="1">
                <a:solidFill>
                  <a:schemeClr val="accent2"/>
                </a:solidFill>
              </a:rPr>
              <a:t>属性</a:t>
            </a:r>
          </a:p>
          <a:p>
            <a:pPr>
              <a:buFontTx/>
              <a:buNone/>
            </a:pPr>
            <a:r>
              <a:rPr lang="ja-JP" altLang="en-US"/>
              <a:t>　　・</a:t>
            </a:r>
            <a:r>
              <a:rPr lang="en-US" altLang="ja-JP"/>
              <a:t>log4net</a:t>
            </a:r>
          </a:p>
          <a:p>
            <a:pPr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　</a:t>
            </a:r>
            <a:r>
              <a:rPr lang="en-US" altLang="ja-JP" b="1">
                <a:solidFill>
                  <a:schemeClr val="accent2"/>
                </a:solidFill>
              </a:rPr>
              <a:t>type</a:t>
            </a:r>
            <a:r>
              <a:rPr lang="ja-JP" altLang="en-US" b="1">
                <a:solidFill>
                  <a:schemeClr val="accent2"/>
                </a:solidFill>
              </a:rPr>
              <a:t>属性</a:t>
            </a:r>
          </a:p>
          <a:p>
            <a:pPr>
              <a:buFontTx/>
              <a:buNone/>
            </a:pPr>
            <a:r>
              <a:rPr lang="ja-JP" altLang="en-US"/>
              <a:t>　　・</a:t>
            </a:r>
            <a:r>
              <a:rPr lang="en-US" altLang="ja-JP"/>
              <a:t>log4net.Config.Log4NetConfiguration</a:t>
            </a:r>
          </a:p>
          <a:p>
            <a:pPr>
              <a:buFontTx/>
              <a:buNone/>
            </a:pPr>
            <a:r>
              <a:rPr lang="en-US" altLang="ja-JP"/>
              <a:t>      SectionHandler,log4net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ja-JP" sz="3200">
                <a:solidFill>
                  <a:schemeClr val="tx1"/>
                </a:solidFill>
              </a:rPr>
              <a:t>configSections</a:t>
            </a:r>
            <a:r>
              <a:rPr lang="ja-JP" altLang="en-US" sz="3200">
                <a:solidFill>
                  <a:schemeClr val="tx1"/>
                </a:solidFill>
              </a:rPr>
              <a:t>タグ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&lt;appender&gt;</a:t>
            </a:r>
          </a:p>
          <a:p>
            <a:pPr>
              <a:buFontTx/>
              <a:buNone/>
            </a:pPr>
            <a:r>
              <a:rPr lang="ja-JP" altLang="en-US" b="1">
                <a:solidFill>
                  <a:schemeClr val="accent2"/>
                </a:solidFill>
              </a:rPr>
              <a:t>　</a:t>
            </a:r>
            <a:r>
              <a:rPr lang="en-US" altLang="ja-JP" b="1">
                <a:solidFill>
                  <a:schemeClr val="accent2"/>
                </a:solidFill>
              </a:rPr>
              <a:t>name</a:t>
            </a:r>
            <a:r>
              <a:rPr lang="ja-JP" altLang="en-US" b="1">
                <a:solidFill>
                  <a:schemeClr val="accent2"/>
                </a:solidFill>
              </a:rPr>
              <a:t>属性</a:t>
            </a:r>
          </a:p>
          <a:p>
            <a:pPr>
              <a:buFontTx/>
              <a:buNone/>
            </a:pPr>
            <a:r>
              <a:rPr lang="ja-JP" altLang="en-US"/>
              <a:t>　　・アペンダ名</a:t>
            </a:r>
          </a:p>
          <a:p>
            <a:pPr>
              <a:buFontTx/>
              <a:buNone/>
            </a:pPr>
            <a:r>
              <a:rPr lang="ja-JP" altLang="en-US" b="1">
                <a:solidFill>
                  <a:schemeClr val="accent2"/>
                </a:solidFill>
              </a:rPr>
              <a:t>　</a:t>
            </a:r>
            <a:r>
              <a:rPr lang="en-US" altLang="ja-JP" b="1">
                <a:solidFill>
                  <a:schemeClr val="accent2"/>
                </a:solidFill>
              </a:rPr>
              <a:t>type</a:t>
            </a:r>
            <a:r>
              <a:rPr lang="ja-JP" altLang="en-US" b="1">
                <a:solidFill>
                  <a:schemeClr val="accent2"/>
                </a:solidFill>
              </a:rPr>
              <a:t>属性</a:t>
            </a:r>
          </a:p>
          <a:p>
            <a:pPr>
              <a:buFontTx/>
              <a:buNone/>
            </a:pPr>
            <a:r>
              <a:rPr lang="ja-JP" altLang="en-US"/>
              <a:t>　　・ログ出力先設定。</a:t>
            </a:r>
          </a:p>
          <a:p>
            <a:pPr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&lt;param&gt;</a:t>
            </a:r>
          </a:p>
          <a:p>
            <a:pPr>
              <a:buFontTx/>
              <a:buNone/>
            </a:pPr>
            <a:r>
              <a:rPr lang="ja-JP" altLang="en-US" b="1"/>
              <a:t>　</a:t>
            </a:r>
            <a:r>
              <a:rPr lang="en-US" altLang="ja-JP" b="1">
                <a:solidFill>
                  <a:schemeClr val="accent2"/>
                </a:solidFill>
              </a:rPr>
              <a:t>name</a:t>
            </a:r>
            <a:r>
              <a:rPr lang="ja-JP" altLang="en-US" b="1">
                <a:solidFill>
                  <a:schemeClr val="accent2"/>
                </a:solidFill>
              </a:rPr>
              <a:t>属性　 </a:t>
            </a:r>
            <a:r>
              <a:rPr lang="ja-JP" altLang="en-US"/>
              <a:t>・設定先名</a:t>
            </a:r>
          </a:p>
          <a:p>
            <a:pPr>
              <a:buFontTx/>
              <a:buNone/>
            </a:pPr>
            <a:r>
              <a:rPr lang="ja-JP" altLang="en-US" b="1">
                <a:solidFill>
                  <a:schemeClr val="accent2"/>
                </a:solidFill>
              </a:rPr>
              <a:t>　</a:t>
            </a:r>
            <a:r>
              <a:rPr lang="en-US" altLang="ja-JP" b="1">
                <a:solidFill>
                  <a:schemeClr val="accent2"/>
                </a:solidFill>
              </a:rPr>
              <a:t>value</a:t>
            </a:r>
            <a:r>
              <a:rPr lang="ja-JP" altLang="en-US" b="1">
                <a:solidFill>
                  <a:schemeClr val="accent2"/>
                </a:solidFill>
              </a:rPr>
              <a:t>属性</a:t>
            </a:r>
            <a:r>
              <a:rPr lang="ja-JP" altLang="en-US"/>
              <a:t>　 ・設定値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ja-JP" sz="3200">
                <a:solidFill>
                  <a:schemeClr val="tx1"/>
                </a:solidFill>
              </a:rPr>
              <a:t>appender</a:t>
            </a:r>
            <a:r>
              <a:rPr lang="ja-JP" altLang="en-US" sz="3200">
                <a:solidFill>
                  <a:schemeClr val="tx1"/>
                </a:solidFill>
              </a:rPr>
              <a:t>タグ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7386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&lt;layout&gt;</a:t>
            </a:r>
          </a:p>
          <a:p>
            <a:pPr>
              <a:buFontTx/>
              <a:buNone/>
            </a:pPr>
            <a:r>
              <a:rPr lang="ja-JP" altLang="en-US" b="1">
                <a:solidFill>
                  <a:schemeClr val="accent2"/>
                </a:solidFill>
              </a:rPr>
              <a:t>　</a:t>
            </a:r>
            <a:r>
              <a:rPr lang="en-US" altLang="ja-JP" b="1">
                <a:solidFill>
                  <a:schemeClr val="accent2"/>
                </a:solidFill>
              </a:rPr>
              <a:t>type</a:t>
            </a:r>
            <a:r>
              <a:rPr lang="ja-JP" altLang="en-US" b="1">
                <a:solidFill>
                  <a:schemeClr val="accent2"/>
                </a:solidFill>
              </a:rPr>
              <a:t>属性</a:t>
            </a:r>
          </a:p>
          <a:p>
            <a:pPr>
              <a:buFontTx/>
              <a:buNone/>
            </a:pPr>
            <a:r>
              <a:rPr lang="ja-JP" altLang="en-US"/>
              <a:t>　・書式タイプ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ja-JP" sz="3200">
                <a:solidFill>
                  <a:schemeClr val="tx1"/>
                </a:solidFill>
              </a:rPr>
              <a:t>appender</a:t>
            </a:r>
            <a:r>
              <a:rPr lang="ja-JP" altLang="en-US" sz="3200">
                <a:solidFill>
                  <a:schemeClr val="tx1"/>
                </a:solidFill>
              </a:rPr>
              <a:t>タグ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62000" y="982663"/>
          <a:ext cx="7315200" cy="4891087"/>
        </p:xfrm>
        <a:graphic>
          <a:graphicData uri="http://schemas.openxmlformats.org/presentationml/2006/ole">
            <p:oleObj spid="_x0000_s21508" name="Worksheet" r:id="rId3" imgW="4886554" imgH="3267456" progId="Excel.Sheet.8">
              <p:embed/>
            </p:oleObj>
          </a:graphicData>
        </a:graphic>
      </p:graphicFrame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ja-JP" altLang="en-US" sz="3200">
                <a:solidFill>
                  <a:schemeClr val="tx1"/>
                </a:solidFill>
              </a:rPr>
              <a:t>書式タイプ（抜粋）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23764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&lt;level&gt;</a:t>
            </a:r>
          </a:p>
          <a:p>
            <a:pPr>
              <a:buFontTx/>
              <a:buNone/>
            </a:pPr>
            <a:r>
              <a:rPr lang="ja-JP" altLang="en-US" b="1">
                <a:solidFill>
                  <a:schemeClr val="accent2"/>
                </a:solidFill>
              </a:rPr>
              <a:t>　</a:t>
            </a:r>
            <a:r>
              <a:rPr lang="en-US" altLang="ja-JP" b="1">
                <a:solidFill>
                  <a:schemeClr val="accent2"/>
                </a:solidFill>
              </a:rPr>
              <a:t>Value</a:t>
            </a:r>
            <a:r>
              <a:rPr lang="ja-JP" altLang="en-US" b="1">
                <a:solidFill>
                  <a:schemeClr val="accent2"/>
                </a:solidFill>
              </a:rPr>
              <a:t>属性</a:t>
            </a:r>
          </a:p>
          <a:p>
            <a:pPr>
              <a:buFontTx/>
              <a:buNone/>
            </a:pPr>
            <a:r>
              <a:rPr lang="ja-JP" altLang="en-US"/>
              <a:t>　・出力レベル指定</a:t>
            </a:r>
          </a:p>
          <a:p>
            <a:pPr algn="ctr">
              <a:buFontTx/>
              <a:buNone/>
            </a:pPr>
            <a:r>
              <a:rPr lang="en-US" altLang="ja-JP" sz="2800"/>
              <a:t>ALL&lt;DEBUG&lt;INFO&lt;WARN&lt;ERROR&lt;FATAL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ja-JP" sz="3200">
                <a:solidFill>
                  <a:schemeClr val="tx1"/>
                </a:solidFill>
              </a:rPr>
              <a:t>root</a:t>
            </a:r>
            <a:r>
              <a:rPr lang="ja-JP" altLang="en-US" sz="3200">
                <a:solidFill>
                  <a:schemeClr val="tx1"/>
                </a:solidFill>
              </a:rPr>
              <a:t>タグ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57200" y="3429000"/>
            <a:ext cx="82296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3200" b="1">
                <a:solidFill>
                  <a:schemeClr val="accent2"/>
                </a:solidFill>
              </a:rPr>
              <a:t>&lt;appender-ref&gt;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 b="1">
                <a:solidFill>
                  <a:schemeClr val="accent2"/>
                </a:solidFill>
              </a:rPr>
              <a:t>　</a:t>
            </a:r>
            <a:r>
              <a:rPr lang="en-US" altLang="ja-JP" sz="3200" b="1">
                <a:solidFill>
                  <a:schemeClr val="accent2"/>
                </a:solidFill>
              </a:rPr>
              <a:t>ref</a:t>
            </a:r>
            <a:r>
              <a:rPr lang="ja-JP" altLang="en-US" sz="3200" b="1">
                <a:solidFill>
                  <a:schemeClr val="accent2"/>
                </a:solidFill>
              </a:rPr>
              <a:t>属性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/>
              <a:t>　・出力先指定。（</a:t>
            </a:r>
            <a:r>
              <a:rPr lang="en-US" altLang="ja-JP" sz="3200"/>
              <a:t>appender</a:t>
            </a:r>
            <a:r>
              <a:rPr lang="ja-JP" altLang="en-US" sz="3200"/>
              <a:t>タグの</a:t>
            </a:r>
            <a:r>
              <a:rPr lang="en-US" altLang="ja-JP" sz="3200"/>
              <a:t>name</a:t>
            </a:r>
            <a:r>
              <a:rPr lang="ja-JP" altLang="en-US" sz="3200"/>
              <a:t>属性）</a:t>
            </a:r>
            <a:endParaRPr lang="ja-JP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自己紹介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700087"/>
          </a:xfrm>
        </p:spPr>
        <p:txBody>
          <a:bodyPr/>
          <a:lstStyle/>
          <a:p>
            <a:r>
              <a:rPr lang="ja-JP" altLang="en-US"/>
              <a:t>プログラマ暦３年目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57200" y="18288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>
                <a:solidFill>
                  <a:srgbClr val="FF0000"/>
                </a:solidFill>
              </a:rPr>
              <a:t>１年目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/>
              <a:t>　</a:t>
            </a:r>
            <a:r>
              <a:rPr lang="en-US" altLang="ja-JP" sz="3200"/>
              <a:t>Java</a:t>
            </a:r>
            <a:r>
              <a:rPr lang="ja-JP" altLang="en-US" sz="3200"/>
              <a:t>で教育を受ける。がしかし飛ばされた場所で</a:t>
            </a:r>
            <a:r>
              <a:rPr lang="en-US" altLang="ja-JP" sz="3200"/>
              <a:t>VB.NET2005</a:t>
            </a:r>
            <a:r>
              <a:rPr lang="ja-JP" altLang="en-US" sz="3200"/>
              <a:t>を使う。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>
                <a:solidFill>
                  <a:srgbClr val="FF0000"/>
                </a:solidFill>
              </a:rPr>
              <a:t>２年目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/>
              <a:t>　転職（早ッ）</a:t>
            </a:r>
            <a:r>
              <a:rPr lang="en-US" altLang="ja-JP" sz="3200"/>
              <a:t>VB6</a:t>
            </a:r>
            <a:r>
              <a:rPr lang="ja-JP" altLang="en-US" sz="3200"/>
              <a:t>に出会う。頭が混乱する。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>
                <a:solidFill>
                  <a:srgbClr val="FF0000"/>
                </a:solidFill>
              </a:rPr>
              <a:t>３年目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3200"/>
              <a:t>　</a:t>
            </a:r>
            <a:r>
              <a:rPr lang="en-US" altLang="ja-JP" sz="3200"/>
              <a:t>VB6</a:t>
            </a:r>
            <a:r>
              <a:rPr lang="ja-JP" altLang="en-US" sz="3200"/>
              <a:t>以前→</a:t>
            </a:r>
            <a:r>
              <a:rPr lang="en-US" altLang="ja-JP" sz="3200"/>
              <a:t>VB.NET</a:t>
            </a:r>
            <a:r>
              <a:rPr lang="ja-JP" altLang="en-US" sz="3200"/>
              <a:t>移行に携わる。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22563"/>
            <a:ext cx="8229600" cy="706437"/>
          </a:xfrm>
          <a:noFill/>
          <a:ln/>
        </p:spPr>
        <p:txBody>
          <a:bodyPr/>
          <a:lstStyle/>
          <a:p>
            <a:r>
              <a:rPr lang="ja-JP" altLang="en-US" sz="4000">
                <a:latin typeface="ＭＳ Ｐゴシック" charset="-128"/>
              </a:rPr>
              <a:t>４．出力サンプル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ja-JP" altLang="en-US" sz="3200">
                <a:solidFill>
                  <a:schemeClr val="tx1"/>
                </a:solidFill>
              </a:rPr>
              <a:t>サンプル一覧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テキスト出力①</a:t>
            </a:r>
          </a:p>
          <a:p>
            <a:r>
              <a:rPr lang="ja-JP" altLang="en-US"/>
              <a:t>テキスト出力②</a:t>
            </a:r>
          </a:p>
          <a:p>
            <a:r>
              <a:rPr lang="ja-JP" altLang="en-US"/>
              <a:t>データベース出力</a:t>
            </a:r>
          </a:p>
          <a:p>
            <a:r>
              <a:rPr lang="ja-JP" altLang="en-US"/>
              <a:t>出力フィルタ</a:t>
            </a:r>
          </a:p>
          <a:p>
            <a:r>
              <a:rPr lang="ja-JP" altLang="en-US"/>
              <a:t>複数種類の出力</a:t>
            </a:r>
          </a:p>
          <a:p>
            <a:r>
              <a:rPr lang="en-US" altLang="ja-JP"/>
              <a:t>ASP.NET</a:t>
            </a:r>
            <a:r>
              <a:rPr lang="ja-JP" altLang="en-US"/>
              <a:t>出力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22563"/>
            <a:ext cx="8229600" cy="706437"/>
          </a:xfrm>
          <a:noFill/>
          <a:ln/>
        </p:spPr>
        <p:txBody>
          <a:bodyPr/>
          <a:lstStyle/>
          <a:p>
            <a:r>
              <a:rPr lang="ja-JP" altLang="en-US" sz="4000">
                <a:latin typeface="ＭＳ Ｐゴシック" charset="-128"/>
              </a:rPr>
              <a:t>５．まとめ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log4net</a:t>
            </a:r>
            <a:r>
              <a:rPr lang="ja-JP" altLang="en-US"/>
              <a:t>は</a:t>
            </a:r>
            <a:r>
              <a:rPr lang="ja-JP" altLang="en-US">
                <a:solidFill>
                  <a:srgbClr val="FF0000"/>
                </a:solidFill>
              </a:rPr>
              <a:t>設定ファイルを作成</a:t>
            </a:r>
            <a:r>
              <a:rPr lang="ja-JP" altLang="en-US"/>
              <a:t>するだけで様々なログを出力することができる。</a:t>
            </a:r>
          </a:p>
          <a:p>
            <a:r>
              <a:rPr lang="ja-JP" altLang="en-US"/>
              <a:t>独自の</a:t>
            </a:r>
            <a:r>
              <a:rPr lang="ja-JP" altLang="en-US">
                <a:solidFill>
                  <a:srgbClr val="FF0000"/>
                </a:solidFill>
              </a:rPr>
              <a:t>出力フォーマット</a:t>
            </a:r>
            <a:r>
              <a:rPr lang="ja-JP" altLang="en-US"/>
              <a:t>を指定できるため非常に便利である。</a:t>
            </a:r>
          </a:p>
          <a:p>
            <a:r>
              <a:rPr lang="ja-JP" altLang="en-US"/>
              <a:t>設定ファイルを</a:t>
            </a:r>
            <a:r>
              <a:rPr lang="ja-JP" altLang="en-US">
                <a:solidFill>
                  <a:srgbClr val="FF0000"/>
                </a:solidFill>
              </a:rPr>
              <a:t>書き換えたと同時</a:t>
            </a:r>
            <a:r>
              <a:rPr lang="ja-JP" altLang="en-US"/>
              <a:t>に設定を有効にできる。</a:t>
            </a:r>
          </a:p>
          <a:p>
            <a:r>
              <a:rPr lang="en-US" altLang="ja-JP"/>
              <a:t>ASP.NET</a:t>
            </a:r>
            <a:r>
              <a:rPr lang="ja-JP" altLang="en-US"/>
              <a:t>でも出力が可能である。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ja-JP" altLang="en-US" sz="3200">
                <a:solidFill>
                  <a:schemeClr val="tx1"/>
                </a:solidFill>
              </a:rPr>
              <a:t>まとめ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22563"/>
            <a:ext cx="8229600" cy="706437"/>
          </a:xfrm>
        </p:spPr>
        <p:txBody>
          <a:bodyPr/>
          <a:lstStyle/>
          <a:p>
            <a:r>
              <a:rPr lang="ja-JP" altLang="en-US" sz="3200"/>
              <a:t>ありがとうございました。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自己紹介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" y="22860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ja-JP" altLang="en-US" sz="3200"/>
              <a:t>わんくま初舞台です。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ja-JP" altLang="en-US" sz="3200"/>
              <a:t>頑張りますのでよろしくお願いします。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ja-JP" altLang="en-US"/>
              <a:t>１．ログ出力の背景</a:t>
            </a:r>
          </a:p>
          <a:p>
            <a:pPr>
              <a:buFontTx/>
              <a:buNone/>
            </a:pPr>
            <a:r>
              <a:rPr lang="ja-JP" altLang="en-US"/>
              <a:t>２．</a:t>
            </a:r>
            <a:r>
              <a:rPr lang="en-US" altLang="ja-JP"/>
              <a:t>log4net</a:t>
            </a:r>
            <a:r>
              <a:rPr lang="ja-JP" altLang="en-US"/>
              <a:t>とは？</a:t>
            </a:r>
          </a:p>
          <a:p>
            <a:pPr>
              <a:buFontTx/>
              <a:buNone/>
            </a:pPr>
            <a:r>
              <a:rPr lang="ja-JP" altLang="en-US"/>
              <a:t>３．設定ファイルの構成</a:t>
            </a:r>
          </a:p>
          <a:p>
            <a:pPr>
              <a:buFontTx/>
              <a:buNone/>
            </a:pPr>
            <a:r>
              <a:rPr lang="ja-JP" altLang="en-US"/>
              <a:t>４．出力サンプル</a:t>
            </a:r>
          </a:p>
          <a:p>
            <a:pPr>
              <a:buFontTx/>
              <a:buNone/>
            </a:pPr>
            <a:r>
              <a:rPr lang="ja-JP" altLang="en-US"/>
              <a:t>５．まとめ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22563"/>
            <a:ext cx="8229600" cy="706437"/>
          </a:xfrm>
          <a:noFill/>
          <a:ln/>
        </p:spPr>
        <p:txBody>
          <a:bodyPr/>
          <a:lstStyle/>
          <a:p>
            <a:r>
              <a:rPr lang="ja-JP" altLang="en-US" sz="4000">
                <a:latin typeface="ＭＳ Ｐゴシック" charset="-128"/>
              </a:rPr>
              <a:t>１．ログ出力の背景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z="3200">
                <a:latin typeface="ＭＳ Ｐゴシック" charset="-128"/>
              </a:rPr>
              <a:t>ログ出力の背景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5"/>
            <a:ext cx="8229600" cy="1385888"/>
          </a:xfrm>
        </p:spPr>
        <p:txBody>
          <a:bodyPr/>
          <a:lstStyle/>
          <a:p>
            <a:r>
              <a:rPr lang="ja-JP" altLang="en-US"/>
              <a:t>不具合が発生した時にどのような</a:t>
            </a:r>
            <a:r>
              <a:rPr lang="ja-JP" altLang="en-US">
                <a:solidFill>
                  <a:srgbClr val="FF0000"/>
                </a:solidFill>
              </a:rPr>
              <a:t>手順、状態</a:t>
            </a:r>
            <a:r>
              <a:rPr lang="ja-JP" altLang="en-US"/>
              <a:t>で発生したのかを</a:t>
            </a:r>
            <a:r>
              <a:rPr lang="ja-JP" altLang="en-US">
                <a:solidFill>
                  <a:srgbClr val="FF0000"/>
                </a:solidFill>
              </a:rPr>
              <a:t>追跡するための情報</a:t>
            </a:r>
            <a:r>
              <a:rPr lang="ja-JP" altLang="en-US"/>
              <a:t>。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3948113"/>
            <a:ext cx="8229600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ja-JP" altLang="en-US" sz="3200"/>
              <a:t>エンドユーザーが</a:t>
            </a:r>
            <a:r>
              <a:rPr lang="ja-JP" altLang="en-US" sz="3200">
                <a:solidFill>
                  <a:srgbClr val="FF0000"/>
                </a:solidFill>
              </a:rPr>
              <a:t>誰が、何時、何を</a:t>
            </a:r>
            <a:r>
              <a:rPr lang="ja-JP" altLang="en-US" sz="3200"/>
              <a:t>したのかを証明するための情報。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ja-JP" altLang="en-US" sz="3200"/>
              <a:t>（内部統制）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962400" y="2576513"/>
            <a:ext cx="1219200" cy="1219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開発者自身がわかれば良い内容から、エンドユーザーが見て分かるような出力方法に。</a:t>
            </a:r>
          </a:p>
          <a:p>
            <a:endParaRPr lang="ja-JP" altLang="en-US"/>
          </a:p>
          <a:p>
            <a:r>
              <a:rPr lang="ja-JP" altLang="en-US"/>
              <a:t>開発者が必要な情報とエンドユーザーが必要な情報に分ける。</a:t>
            </a:r>
          </a:p>
          <a:p>
            <a:endParaRPr lang="ja-JP" altLang="en-US"/>
          </a:p>
          <a:p>
            <a:r>
              <a:rPr lang="ja-JP" altLang="en-US"/>
              <a:t>紹介画面の作成。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ja-JP" altLang="en-US" sz="3200"/>
              <a:t>ログ出力の背景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b="1">
                <a:latin typeface="ＭＳ Ｐゴシック" charset="-128"/>
              </a:rPr>
              <a:t>Apache Software Foundation</a:t>
            </a:r>
            <a:r>
              <a:rPr lang="ja-JP" altLang="en-US" b="1">
                <a:latin typeface="ＭＳ Ｐゴシック" charset="-128"/>
              </a:rPr>
              <a:t>がオープンソースとして公開しているログ出力ツール。</a:t>
            </a:r>
          </a:p>
          <a:p>
            <a:endParaRPr lang="ja-JP" altLang="en-US" b="1">
              <a:latin typeface="ＭＳ Ｐゴシック" charset="-128"/>
            </a:endParaRPr>
          </a:p>
          <a:p>
            <a:r>
              <a:rPr lang="en-US" altLang="ja-JP" b="1">
                <a:latin typeface="ＭＳ Ｐゴシック" charset="-128"/>
              </a:rPr>
              <a:t>Java</a:t>
            </a:r>
            <a:r>
              <a:rPr lang="ja-JP" altLang="en-US" b="1">
                <a:latin typeface="ＭＳ Ｐゴシック" charset="-128"/>
              </a:rPr>
              <a:t>用に公開されている</a:t>
            </a:r>
            <a:r>
              <a:rPr lang="en-US" altLang="ja-JP" b="1">
                <a:latin typeface="ＭＳ Ｐゴシック" charset="-128"/>
              </a:rPr>
              <a:t>log4j</a:t>
            </a:r>
            <a:r>
              <a:rPr lang="ja-JP" altLang="en-US" b="1">
                <a:latin typeface="ＭＳ Ｐゴシック" charset="-128"/>
              </a:rPr>
              <a:t>をベースに</a:t>
            </a:r>
            <a:r>
              <a:rPr lang="en-US" altLang="ja-JP" b="1">
                <a:latin typeface="ＭＳ Ｐゴシック" charset="-128"/>
              </a:rPr>
              <a:t>.NETFramework</a:t>
            </a:r>
            <a:r>
              <a:rPr lang="ja-JP" altLang="en-US" b="1">
                <a:latin typeface="ＭＳ Ｐゴシック" charset="-128"/>
              </a:rPr>
              <a:t>用に作成されている。</a:t>
            </a:r>
          </a:p>
          <a:p>
            <a:endParaRPr lang="ja-JP" altLang="en-US" b="1">
              <a:latin typeface="ＭＳ Ｐゴシック" charset="-128"/>
            </a:endParaRPr>
          </a:p>
          <a:p>
            <a:r>
              <a:rPr lang="ja-JP" altLang="en-US" b="1">
                <a:latin typeface="ＭＳ Ｐゴシック" charset="-128"/>
              </a:rPr>
              <a:t>他に</a:t>
            </a:r>
            <a:r>
              <a:rPr lang="en-US" altLang="ja-JP" b="1">
                <a:latin typeface="ＭＳ Ｐゴシック" charset="-128"/>
              </a:rPr>
              <a:t>C++</a:t>
            </a:r>
            <a:r>
              <a:rPr lang="ja-JP" altLang="en-US" b="1">
                <a:latin typeface="ＭＳ Ｐゴシック" charset="-128"/>
              </a:rPr>
              <a:t>用の</a:t>
            </a:r>
            <a:r>
              <a:rPr lang="en-US" altLang="ja-JP" b="1">
                <a:latin typeface="ＭＳ Ｐゴシック" charset="-128"/>
              </a:rPr>
              <a:t>log4cxx</a:t>
            </a:r>
            <a:r>
              <a:rPr lang="ja-JP" altLang="en-US" b="1">
                <a:latin typeface="ＭＳ Ｐゴシック" charset="-128"/>
              </a:rPr>
              <a:t>、</a:t>
            </a:r>
            <a:r>
              <a:rPr lang="en-US" altLang="ja-JP" b="1">
                <a:latin typeface="ＭＳ Ｐゴシック" charset="-128"/>
              </a:rPr>
              <a:t>PHP</a:t>
            </a:r>
            <a:r>
              <a:rPr lang="ja-JP" altLang="en-US" b="1">
                <a:latin typeface="ＭＳ Ｐゴシック" charset="-128"/>
              </a:rPr>
              <a:t>用の</a:t>
            </a:r>
            <a:r>
              <a:rPr lang="en-US" altLang="ja-JP" b="1">
                <a:latin typeface="ＭＳ Ｐゴシック" charset="-128"/>
              </a:rPr>
              <a:t>log4php</a:t>
            </a:r>
            <a:r>
              <a:rPr lang="ja-JP" altLang="en-US" b="1">
                <a:latin typeface="ＭＳ Ｐゴシック" charset="-128"/>
              </a:rPr>
              <a:t>などがある。</a:t>
            </a:r>
            <a:endParaRPr lang="ja-JP" altLang="en-US">
              <a:latin typeface="ＭＳ Ｐゴシック" charset="-128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06438"/>
          </a:xfrm>
          <a:noFill/>
          <a:ln/>
        </p:spPr>
        <p:txBody>
          <a:bodyPr/>
          <a:lstStyle/>
          <a:p>
            <a:pPr algn="l"/>
            <a:r>
              <a:rPr lang="ja-JP" altLang="en-US" sz="3200">
                <a:latin typeface="ＭＳ Ｐゴシック" charset="-128"/>
              </a:rPr>
              <a:t>概要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>
                <a:hlinkClick r:id="rId2"/>
              </a:rPr>
              <a:t>http://logging.apache.org/log4net/download.html</a:t>
            </a:r>
            <a:r>
              <a:rPr lang="ja-JP" altLang="en-US"/>
              <a:t>よりダウンロード可能。</a:t>
            </a:r>
          </a:p>
          <a:p>
            <a:endParaRPr lang="ja-JP" altLang="en-US"/>
          </a:p>
          <a:p>
            <a:r>
              <a:rPr lang="ja-JP" altLang="en-US"/>
              <a:t>現在は</a:t>
            </a:r>
            <a:r>
              <a:rPr lang="en-US" altLang="ja-JP"/>
              <a:t>.NETFramework2.0</a:t>
            </a:r>
            <a:r>
              <a:rPr lang="ja-JP" altLang="en-US"/>
              <a:t>用までリリースされている。</a:t>
            </a:r>
          </a:p>
          <a:p>
            <a:endParaRPr lang="ja-JP" altLang="en-US"/>
          </a:p>
          <a:p>
            <a:r>
              <a:rPr lang="ja-JP" altLang="en-US"/>
              <a:t>今回は</a:t>
            </a:r>
            <a:r>
              <a:rPr lang="en-US" altLang="ja-JP"/>
              <a:t>VB.NET2008+log4net</a:t>
            </a:r>
            <a:r>
              <a:rPr lang="ja-JP" altLang="en-US"/>
              <a:t>環境で行います。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06438"/>
          </a:xfrm>
          <a:noFill/>
          <a:ln/>
        </p:spPr>
        <p:txBody>
          <a:bodyPr/>
          <a:lstStyle/>
          <a:p>
            <a:pPr algn="l"/>
            <a:r>
              <a:rPr lang="ja-JP" altLang="en-US" sz="3200">
                <a:latin typeface="ＭＳ Ｐゴシック" charset="-128"/>
              </a:rPr>
              <a:t>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24">
  <a:themeElements>
    <a:clrScheme name="スライドマスタT2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スライドマスタT2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スライドマスタT2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2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2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Settings\田中君\デスクトップ\wankuma\スライドマスタT24.pot</Template>
  <TotalTime>690</TotalTime>
  <Words>417</Words>
  <Application>Microsoft PowerPoint</Application>
  <PresentationFormat>画面に合わせる (4:3)</PresentationFormat>
  <Paragraphs>111</Paragraphs>
  <Slides>24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Times New Roman</vt:lpstr>
      <vt:lpstr>ＭＳ Ｐゴシック</vt:lpstr>
      <vt:lpstr>Arial</vt:lpstr>
      <vt:lpstr>ＭＳ Ｐ明朝</vt:lpstr>
      <vt:lpstr>スライドマスタT24</vt:lpstr>
      <vt:lpstr>Microsoft Excel ワークシート</vt:lpstr>
      <vt:lpstr>log4netを使ったロギング機能</vt:lpstr>
      <vt:lpstr>自己紹介</vt:lpstr>
      <vt:lpstr>自己紹介</vt:lpstr>
      <vt:lpstr>目次</vt:lpstr>
      <vt:lpstr>１．ログ出力の背景</vt:lpstr>
      <vt:lpstr>ログ出力の背景</vt:lpstr>
      <vt:lpstr>ログ出力の背景</vt:lpstr>
      <vt:lpstr>概要</vt:lpstr>
      <vt:lpstr>概要</vt:lpstr>
      <vt:lpstr>ログ出力先</vt:lpstr>
      <vt:lpstr>ログ出力先</vt:lpstr>
      <vt:lpstr>簡易設定</vt:lpstr>
      <vt:lpstr>３．設定ファイルの構成</vt:lpstr>
      <vt:lpstr>基本タグ</vt:lpstr>
      <vt:lpstr>configSectionsタグ</vt:lpstr>
      <vt:lpstr>appenderタグ</vt:lpstr>
      <vt:lpstr>appenderタグ</vt:lpstr>
      <vt:lpstr>書式タイプ（抜粋）</vt:lpstr>
      <vt:lpstr>rootタグ</vt:lpstr>
      <vt:lpstr>４．出力サンプル</vt:lpstr>
      <vt:lpstr>サンプル一覧</vt:lpstr>
      <vt:lpstr>５．まとめ</vt:lpstr>
      <vt:lpstr>まとめ</vt:lpstr>
      <vt:lpstr>ありがとうございました。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log4netを使ったロギング機能</dc:title>
  <dc:creator>おがしん</dc:creator>
  <cp:lastModifiedBy>jz5</cp:lastModifiedBy>
  <cp:revision>2</cp:revision>
  <dcterms:created xsi:type="dcterms:W3CDTF">2008-09-11T07:44:08Z</dcterms:created>
  <dcterms:modified xsi:type="dcterms:W3CDTF">2008-10-06T13:47:54Z</dcterms:modified>
</cp:coreProperties>
</file>