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77" r:id="rId14"/>
    <p:sldId id="268" r:id="rId15"/>
    <p:sldId id="269" r:id="rId16"/>
    <p:sldId id="270" r:id="rId17"/>
    <p:sldId id="279" r:id="rId18"/>
    <p:sldId id="271" r:id="rId19"/>
    <p:sldId id="273" r:id="rId20"/>
    <p:sldId id="272" r:id="rId21"/>
    <p:sldId id="274" r:id="rId22"/>
    <p:sldId id="275" r:id="rId23"/>
    <p:sldId id="276" r:id="rId24"/>
    <p:sldId id="278" r:id="rId2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4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lvl1pPr>
              <a:defRPr/>
            </a:lvl1pPr>
          </a:lstStyle>
          <a:p>
            <a:pPr>
              <a:defRPr/>
            </a:pPr>
            <a:fld id="{03B0CC89-6605-4F6E-92C4-38B69973AB6E}" type="datetimeFigureOut">
              <a:rPr lang="ja-JP" altLang="en-US"/>
              <a:pPr>
                <a:defRPr/>
              </a:pPr>
              <a:t>2008/10/6</a:t>
            </a:fld>
            <a:endParaRPr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A7AA41B-5820-41C6-8FFB-D0DEF86B7973}" type="slidenum">
              <a:rPr lang="ja-JP" altLang="en-US"/>
              <a:pPr>
                <a:defRPr/>
              </a:pPr>
              <a:t>&lt;#&gt;</a:t>
            </a:fld>
            <a:endParaRPr lang="ja-JP"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a:xfrm>
            <a:off x="457200" y="6356350"/>
            <a:ext cx="2133600" cy="365125"/>
          </a:xfrm>
          <a:prstGeom prst="rect">
            <a:avLst/>
          </a:prstGeom>
        </p:spPr>
        <p:txBody>
          <a:bodyPr/>
          <a:lstStyle>
            <a:lvl1pPr>
              <a:defRPr/>
            </a:lvl1pPr>
          </a:lstStyle>
          <a:p>
            <a:pPr>
              <a:defRPr/>
            </a:pPr>
            <a:fld id="{422EE923-650D-4918-AEED-D93CCF4DDF8D}" type="datetimeFigureOut">
              <a:rPr lang="ja-JP" altLang="en-US"/>
              <a:pPr>
                <a:defRPr/>
              </a:pPr>
              <a:t>2008/10/6</a:t>
            </a:fld>
            <a:endParaRPr lang="ja-JP" altLang="en-US"/>
          </a:p>
        </p:txBody>
      </p:sp>
      <p:sp>
        <p:nvSpPr>
          <p:cNvPr id="4" name="フッター プレースホルダ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BB7917A-3B23-4C2A-8E1D-E175844FD547}" type="slidenum">
              <a:rPr lang="ja-JP" altLang="en-US"/>
              <a:pPr>
                <a:defRPr/>
              </a:pPr>
              <a:t>&lt;#&gt;</a:t>
            </a:fld>
            <a:endParaRPr lang="ja-JP"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C:\Users\localnaka\Desktop\3.png"/>
          <p:cNvPicPr>
            <a:picLocks noChangeAspect="1" noChangeArrowheads="1"/>
          </p:cNvPicPr>
          <p:nvPr/>
        </p:nvPicPr>
        <p:blipFill>
          <a:blip r:embed="rId17"/>
          <a:srcRect/>
          <a:stretch>
            <a:fillRect/>
          </a:stretch>
        </p:blipFill>
        <p:spPr bwMode="auto">
          <a:xfrm>
            <a:off x="357188" y="285750"/>
            <a:ext cx="8286750" cy="57086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57158" y="274638"/>
            <a:ext cx="8286808"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dirty="0" smtClean="0"/>
          </a:p>
        </p:txBody>
      </p:sp>
      <p:sp>
        <p:nvSpPr>
          <p:cNvPr id="1028" name="Rectangle 3"/>
          <p:cNvSpPr>
            <a:spLocks noGrp="1" noChangeArrowheads="1"/>
          </p:cNvSpPr>
          <p:nvPr>
            <p:ph type="body" idx="1"/>
          </p:nvPr>
        </p:nvSpPr>
        <p:spPr bwMode="auto">
          <a:xfrm>
            <a:off x="357158" y="1052513"/>
            <a:ext cx="8286808"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smtClean="0">
                <a:solidFill>
                  <a:schemeClr val="tx2"/>
                </a:solidFill>
                <a:ea typeface="ＭＳ Ｐゴシック" pitchFamily="50" charset="-128"/>
              </a:rPr>
              <a:t>わんくま</a:t>
            </a:r>
            <a:r>
              <a:rPr kumimoji="0" lang="ja-JP" altLang="en-US" sz="2300" dirty="0" smtClean="0">
                <a:solidFill>
                  <a:schemeClr val="tx2"/>
                </a:solidFill>
                <a:ea typeface="ＭＳ Ｐゴシック" pitchFamily="50" charset="-128"/>
              </a:rPr>
              <a:t>同盟 東京勉強会 </a:t>
            </a:r>
            <a:r>
              <a:rPr kumimoji="0" lang="en-US" altLang="ja-JP" sz="2300" dirty="0" smtClean="0">
                <a:solidFill>
                  <a:schemeClr val="tx2"/>
                </a:solidFill>
                <a:ea typeface="ＭＳ Ｐゴシック" pitchFamily="50" charset="-128"/>
              </a:rPr>
              <a:t>#24</a:t>
            </a:r>
            <a:endParaRPr kumimoji="0" lang="en-US" altLang="ja-JP" sz="2300" dirty="0">
              <a:solidFill>
                <a:schemeClr val="tx2"/>
              </a:solidFill>
              <a:ea typeface="ＭＳ Ｐゴシック" pitchFamily="50" charset="-128"/>
            </a:endParaRPr>
          </a:p>
        </p:txBody>
      </p:sp>
      <p:pic>
        <p:nvPicPr>
          <p:cNvPr id="1030" name="Picture 2" descr="C:\Users\localnaka\Desktop\名称未設定1.png"/>
          <p:cNvPicPr>
            <a:picLocks noChangeAspect="1" noChangeArrowheads="1"/>
          </p:cNvPicPr>
          <p:nvPr/>
        </p:nvPicPr>
        <p:blipFill>
          <a:blip r:embed="rId18"/>
          <a:srcRect/>
          <a:stretch>
            <a:fillRect/>
          </a:stretch>
        </p:blipFill>
        <p:spPr bwMode="auto">
          <a:xfrm>
            <a:off x="428625" y="6164263"/>
            <a:ext cx="1643063"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ransition>
    <p:fade/>
  </p:transition>
  <p:timing>
    <p:tnLst>
      <p:par>
        <p:cTn id="1" dur="indefinite" restart="never" nodeType="tmRoot"/>
      </p:par>
    </p:tnLst>
  </p:timing>
  <p:txStyles>
    <p:titleStyle>
      <a:lvl1pPr algn="ctr" rtl="0" fontAlgn="base">
        <a:spcBef>
          <a:spcPct val="0"/>
        </a:spcBef>
        <a:spcAft>
          <a:spcPct val="0"/>
        </a:spcAft>
        <a:defRPr kumimoji="1" sz="3200">
          <a:solidFill>
            <a:schemeClr val="tx2"/>
          </a:solidFill>
          <a:latin typeface="+mj-lt"/>
          <a:ea typeface="+mj-ea"/>
          <a:cs typeface="+mj-cs"/>
        </a:defRPr>
      </a:lvl1pPr>
      <a:lvl2pPr algn="ctr" rtl="0" fontAlgn="base">
        <a:spcBef>
          <a:spcPct val="0"/>
        </a:spcBef>
        <a:spcAft>
          <a:spcPct val="0"/>
        </a:spcAft>
        <a:defRPr kumimoji="1" sz="2400">
          <a:solidFill>
            <a:schemeClr val="tx2"/>
          </a:solidFill>
          <a:latin typeface="Arial" charset="0"/>
          <a:ea typeface="ＭＳ Ｐゴシック" pitchFamily="50" charset="-128"/>
        </a:defRPr>
      </a:lvl2pPr>
      <a:lvl3pPr algn="ctr" rtl="0" fontAlgn="base">
        <a:spcBef>
          <a:spcPct val="0"/>
        </a:spcBef>
        <a:spcAft>
          <a:spcPct val="0"/>
        </a:spcAft>
        <a:defRPr kumimoji="1" sz="2400">
          <a:solidFill>
            <a:schemeClr val="tx2"/>
          </a:solidFill>
          <a:latin typeface="Arial" charset="0"/>
          <a:ea typeface="ＭＳ Ｐゴシック" pitchFamily="50" charset="-128"/>
        </a:defRPr>
      </a:lvl3pPr>
      <a:lvl4pPr algn="ctr" rtl="0" fontAlgn="base">
        <a:spcBef>
          <a:spcPct val="0"/>
        </a:spcBef>
        <a:spcAft>
          <a:spcPct val="0"/>
        </a:spcAft>
        <a:defRPr kumimoji="1" sz="2400">
          <a:solidFill>
            <a:schemeClr val="tx2"/>
          </a:solidFill>
          <a:latin typeface="Arial" charset="0"/>
          <a:ea typeface="ＭＳ Ｐゴシック" pitchFamily="50" charset="-128"/>
        </a:defRPr>
      </a:lvl4pPr>
      <a:lvl5pPr algn="ctr" rtl="0" fontAlgn="base">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tinyurl.com/seminarjp" TargetMode="External"/><Relationship Id="rId1" Type="http://schemas.openxmlformats.org/officeDocument/2006/relationships/slideLayout" Target="../slideLayouts/slideLayout2.xml"/><Relationship Id="rId4" Type="http://schemas.openxmlformats.org/officeDocument/2006/relationships/hyperlink" Target="http://d.hatena.ne.jp/hanazukin/20080603/1212461856"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ctrTitle"/>
          </p:nvPr>
        </p:nvSpPr>
        <p:spPr/>
        <p:txBody>
          <a:bodyPr/>
          <a:lstStyle/>
          <a:p>
            <a:r>
              <a:rPr lang="ja-JP" altLang="en-US" sz="5400" b="1" dirty="0" err="1" smtClean="0">
                <a:solidFill>
                  <a:srgbClr val="000000"/>
                </a:solidFill>
              </a:rPr>
              <a:t>わんくまに</a:t>
            </a:r>
            <a:r>
              <a:rPr lang="ja-JP" altLang="en-US" sz="5400" b="1" dirty="0" smtClean="0">
                <a:solidFill>
                  <a:srgbClr val="000000"/>
                </a:solidFill>
              </a:rPr>
              <a:t>見る</a:t>
            </a:r>
            <a:r>
              <a:rPr lang="en-US" altLang="ja-JP" sz="5400" b="1" dirty="0" smtClean="0">
                <a:solidFill>
                  <a:srgbClr val="000000"/>
                </a:solidFill>
              </a:rPr>
              <a:t/>
            </a:r>
            <a:br>
              <a:rPr lang="en-US" altLang="ja-JP" sz="5400" b="1" dirty="0" smtClean="0">
                <a:solidFill>
                  <a:srgbClr val="000000"/>
                </a:solidFill>
              </a:rPr>
            </a:br>
            <a:r>
              <a:rPr lang="ja-JP" altLang="en-US" sz="5400" b="1" dirty="0" smtClean="0">
                <a:solidFill>
                  <a:srgbClr val="000000"/>
                </a:solidFill>
              </a:rPr>
              <a:t>勉強会開催のススメ</a:t>
            </a:r>
            <a:endParaRPr lang="ja-JP" altLang="en-US" sz="5400" dirty="0" smtClean="0">
              <a:solidFill>
                <a:srgbClr val="000000"/>
              </a:solidFill>
            </a:endParaRPr>
          </a:p>
        </p:txBody>
      </p:sp>
      <p:sp>
        <p:nvSpPr>
          <p:cNvPr id="4099" name="サブタイトル 2"/>
          <p:cNvSpPr>
            <a:spLocks noGrp="1"/>
          </p:cNvSpPr>
          <p:nvPr>
            <p:ph type="subTitle" idx="1"/>
          </p:nvPr>
        </p:nvSpPr>
        <p:spPr/>
        <p:txBody>
          <a:bodyPr/>
          <a:lstStyle/>
          <a:p>
            <a:pPr>
              <a:spcBef>
                <a:spcPct val="0"/>
              </a:spcBef>
            </a:pPr>
            <a:r>
              <a:rPr lang="ja-JP" altLang="en-US" sz="4000" dirty="0" smtClean="0"/>
              <a:t>中　博俊</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r>
              <a:rPr lang="ja-JP" altLang="en-US" dirty="0" smtClean="0">
                <a:solidFill>
                  <a:srgbClr val="000000"/>
                </a:solidFill>
              </a:rPr>
              <a:t>ハコ探し 商用系</a:t>
            </a:r>
          </a:p>
        </p:txBody>
      </p:sp>
      <p:sp>
        <p:nvSpPr>
          <p:cNvPr id="13315" name="コンテンツ プレースホルダ 2"/>
          <p:cNvSpPr>
            <a:spLocks noGrp="1"/>
          </p:cNvSpPr>
          <p:nvPr>
            <p:ph idx="1"/>
          </p:nvPr>
        </p:nvSpPr>
        <p:spPr/>
        <p:txBody>
          <a:bodyPr/>
          <a:lstStyle/>
          <a:p>
            <a:pPr marL="0" indent="0">
              <a:spcBef>
                <a:spcPct val="0"/>
              </a:spcBef>
            </a:pPr>
            <a:r>
              <a:rPr lang="ja-JP" altLang="en-US" sz="4400" dirty="0" smtClean="0">
                <a:solidFill>
                  <a:srgbClr val="000000"/>
                </a:solidFill>
              </a:rPr>
              <a:t>検索サイトなどで探す</a:t>
            </a:r>
            <a:endParaRPr lang="en-US" altLang="ja-JP" sz="4400" dirty="0" smtClean="0">
              <a:solidFill>
                <a:srgbClr val="000000"/>
              </a:solidFill>
            </a:endParaRPr>
          </a:p>
          <a:p>
            <a:pPr marL="400050" lvl="2" indent="0">
              <a:spcBef>
                <a:spcPct val="0"/>
              </a:spcBef>
            </a:pPr>
            <a:r>
              <a:rPr lang="ja-JP" altLang="en-US" sz="3600" dirty="0" smtClean="0">
                <a:solidFill>
                  <a:srgbClr val="000000"/>
                </a:solidFill>
              </a:rPr>
              <a:t>大量に見つかります。</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時間貸しが多い</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時間は準備時間も含めてなので、必ず前</a:t>
            </a:r>
            <a:r>
              <a:rPr lang="en-US" altLang="ja-JP" sz="3600" dirty="0" smtClean="0">
                <a:solidFill>
                  <a:srgbClr val="000000"/>
                </a:solidFill>
              </a:rPr>
              <a:t>30</a:t>
            </a:r>
            <a:r>
              <a:rPr lang="ja-JP" altLang="en-US" sz="3600" dirty="0" smtClean="0">
                <a:solidFill>
                  <a:srgbClr val="000000"/>
                </a:solidFill>
              </a:rPr>
              <a:t>分、後ろ</a:t>
            </a:r>
            <a:r>
              <a:rPr lang="en-US" altLang="ja-JP" sz="3600" dirty="0" smtClean="0">
                <a:solidFill>
                  <a:srgbClr val="000000"/>
                </a:solidFill>
              </a:rPr>
              <a:t>30</a:t>
            </a:r>
            <a:r>
              <a:rPr lang="ja-JP" altLang="en-US" sz="3600" dirty="0" smtClean="0">
                <a:solidFill>
                  <a:srgbClr val="000000"/>
                </a:solidFill>
              </a:rPr>
              <a:t>分は用意しましょう。</a:t>
            </a:r>
            <a:endParaRPr lang="en-US" altLang="ja-JP" sz="3600" dirty="0" smtClean="0">
              <a:solidFill>
                <a:srgbClr val="000000"/>
              </a:solidFill>
            </a:endParaRPr>
          </a:p>
          <a:p>
            <a:pPr marL="0" indent="0">
              <a:spcBef>
                <a:spcPct val="0"/>
              </a:spcBef>
            </a:pPr>
            <a:r>
              <a:rPr lang="ja-JP" altLang="en-US" sz="4400" dirty="0" smtClean="0">
                <a:solidFill>
                  <a:srgbClr val="000000"/>
                </a:solidFill>
              </a:rPr>
              <a:t>会議室ポータルというのもいっぱいあります。</a:t>
            </a:r>
            <a:endParaRPr lang="en-US" altLang="ja-JP" sz="4400" dirty="0" smtClean="0">
              <a:solidFill>
                <a:srgbClr val="000000"/>
              </a:solidFill>
            </a:endParaRPr>
          </a:p>
          <a:p>
            <a:pPr marL="400050" lvl="2" indent="0">
              <a:spcBef>
                <a:spcPct val="0"/>
              </a:spcBef>
            </a:pPr>
            <a:r>
              <a:rPr lang="en-US" altLang="ja-JP" sz="3600" dirty="0" smtClean="0">
                <a:solidFill>
                  <a:srgbClr val="000000"/>
                </a:solidFill>
              </a:rPr>
              <a:t>http://www.meetingplus.net/</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ja-JP" altLang="en-US" dirty="0" smtClean="0">
                <a:solidFill>
                  <a:srgbClr val="000000"/>
                </a:solidFill>
              </a:rPr>
              <a:t>ハコ探し 公共系</a:t>
            </a:r>
          </a:p>
        </p:txBody>
      </p:sp>
      <p:sp>
        <p:nvSpPr>
          <p:cNvPr id="14339" name="コンテンツ プレースホルダ 2"/>
          <p:cNvSpPr>
            <a:spLocks noGrp="1"/>
          </p:cNvSpPr>
          <p:nvPr>
            <p:ph idx="1"/>
          </p:nvPr>
        </p:nvSpPr>
        <p:spPr/>
        <p:txBody>
          <a:bodyPr/>
          <a:lstStyle/>
          <a:p>
            <a:pPr marL="0" indent="0">
              <a:spcBef>
                <a:spcPct val="0"/>
              </a:spcBef>
            </a:pPr>
            <a:r>
              <a:rPr lang="ja-JP" altLang="en-US" sz="2800" dirty="0" smtClean="0">
                <a:solidFill>
                  <a:srgbClr val="000000"/>
                </a:solidFill>
              </a:rPr>
              <a:t>都道府県、市区町村の</a:t>
            </a:r>
            <a:r>
              <a:rPr lang="en-US" altLang="ja-JP" sz="2800" dirty="0" smtClean="0">
                <a:solidFill>
                  <a:srgbClr val="000000"/>
                </a:solidFill>
              </a:rPr>
              <a:t>Web</a:t>
            </a:r>
            <a:r>
              <a:rPr lang="ja-JP" altLang="en-US" sz="2800" dirty="0" smtClean="0">
                <a:solidFill>
                  <a:srgbClr val="000000"/>
                </a:solidFill>
              </a:rPr>
              <a:t>サイトを当たる</a:t>
            </a:r>
            <a:endParaRPr lang="en-US" altLang="ja-JP" sz="2800" dirty="0" smtClean="0">
              <a:solidFill>
                <a:srgbClr val="000000"/>
              </a:solidFill>
            </a:endParaRPr>
          </a:p>
          <a:p>
            <a:pPr marL="400050" lvl="2" indent="0">
              <a:spcBef>
                <a:spcPct val="0"/>
              </a:spcBef>
            </a:pPr>
            <a:r>
              <a:rPr lang="ja-JP" altLang="en-US" dirty="0" smtClean="0">
                <a:solidFill>
                  <a:srgbClr val="000000"/>
                </a:solidFill>
              </a:rPr>
              <a:t>二重行政のため、必ず市区町村も調べること</a:t>
            </a:r>
            <a:endParaRPr lang="en-US" altLang="ja-JP" dirty="0" smtClean="0">
              <a:solidFill>
                <a:srgbClr val="000000"/>
              </a:solidFill>
            </a:endParaRPr>
          </a:p>
          <a:p>
            <a:pPr marL="400050" lvl="2" indent="0">
              <a:spcBef>
                <a:spcPct val="0"/>
              </a:spcBef>
            </a:pPr>
            <a:r>
              <a:rPr lang="ja-JP" altLang="en-US" dirty="0" smtClean="0">
                <a:solidFill>
                  <a:srgbClr val="000000"/>
                </a:solidFill>
              </a:rPr>
              <a:t>区分は暮らし、文化、スポーツ、労働担当など幅広い</a:t>
            </a:r>
            <a:endParaRPr lang="en-US" altLang="ja-JP" dirty="0" smtClean="0">
              <a:solidFill>
                <a:srgbClr val="000000"/>
              </a:solidFill>
            </a:endParaRPr>
          </a:p>
          <a:p>
            <a:pPr marL="400050" lvl="2" indent="0">
              <a:spcBef>
                <a:spcPct val="0"/>
              </a:spcBef>
            </a:pPr>
            <a:r>
              <a:rPr lang="en-US" altLang="ja-JP" dirty="0" smtClean="0">
                <a:solidFill>
                  <a:srgbClr val="000000"/>
                </a:solidFill>
              </a:rPr>
              <a:t>Web</a:t>
            </a:r>
            <a:r>
              <a:rPr lang="ja-JP" altLang="en-US" dirty="0" smtClean="0">
                <a:solidFill>
                  <a:srgbClr val="000000"/>
                </a:solidFill>
              </a:rPr>
              <a:t>サイト化されていないところも多い</a:t>
            </a:r>
            <a:endParaRPr lang="en-US" altLang="ja-JP" dirty="0" smtClean="0">
              <a:solidFill>
                <a:srgbClr val="000000"/>
              </a:solidFill>
            </a:endParaRPr>
          </a:p>
          <a:p>
            <a:pPr marL="400050" lvl="2" indent="0">
              <a:spcBef>
                <a:spcPct val="0"/>
              </a:spcBef>
            </a:pPr>
            <a:r>
              <a:rPr lang="ja-JP" altLang="en-US" dirty="0" smtClean="0">
                <a:solidFill>
                  <a:srgbClr val="000000"/>
                </a:solidFill>
              </a:rPr>
              <a:t>団体登録が必要な場合も多い</a:t>
            </a:r>
            <a:endParaRPr lang="en-US" altLang="ja-JP" dirty="0" smtClean="0">
              <a:solidFill>
                <a:srgbClr val="000000"/>
              </a:solidFill>
            </a:endParaRPr>
          </a:p>
          <a:p>
            <a:pPr marL="0" lvl="2" indent="0">
              <a:spcBef>
                <a:spcPct val="0"/>
              </a:spcBef>
            </a:pPr>
            <a:r>
              <a:rPr lang="ja-JP" altLang="en-US" sz="2800" dirty="0" smtClean="0">
                <a:solidFill>
                  <a:srgbClr val="000000"/>
                </a:solidFill>
              </a:rPr>
              <a:t>事前に登録のためすぐには借りられない事もある</a:t>
            </a:r>
            <a:endParaRPr lang="en-US" altLang="ja-JP" sz="2800" dirty="0" smtClean="0">
              <a:solidFill>
                <a:srgbClr val="000000"/>
              </a:solidFill>
            </a:endParaRPr>
          </a:p>
          <a:p>
            <a:pPr marL="400050" lvl="2" indent="0">
              <a:spcBef>
                <a:spcPct val="0"/>
              </a:spcBef>
            </a:pPr>
            <a:r>
              <a:rPr lang="ja-JP" altLang="en-US" dirty="0" smtClean="0">
                <a:solidFill>
                  <a:srgbClr val="000000"/>
                </a:solidFill>
              </a:rPr>
              <a:t>まずは内部検索のページで</a:t>
            </a:r>
            <a:r>
              <a:rPr lang="en-US" altLang="ja-JP" dirty="0" smtClean="0">
                <a:solidFill>
                  <a:srgbClr val="000000"/>
                </a:solidFill>
              </a:rPr>
              <a:t>”</a:t>
            </a:r>
            <a:r>
              <a:rPr lang="ja-JP" altLang="en-US" dirty="0" smtClean="0">
                <a:solidFill>
                  <a:srgbClr val="000000"/>
                </a:solidFill>
              </a:rPr>
              <a:t>会議室</a:t>
            </a:r>
            <a:r>
              <a:rPr lang="en-US" altLang="ja-JP" dirty="0" smtClean="0">
                <a:solidFill>
                  <a:srgbClr val="000000"/>
                </a:solidFill>
              </a:rPr>
              <a:t>”</a:t>
            </a:r>
            <a:r>
              <a:rPr lang="ja-JP" altLang="en-US" dirty="0" smtClean="0">
                <a:solidFill>
                  <a:srgbClr val="000000"/>
                </a:solidFill>
              </a:rPr>
              <a:t>と検索する</a:t>
            </a:r>
            <a:endParaRPr lang="en-US" altLang="ja-JP" dirty="0" smtClean="0">
              <a:solidFill>
                <a:srgbClr val="000000"/>
              </a:solidFill>
            </a:endParaRPr>
          </a:p>
          <a:p>
            <a:pPr marL="0" indent="0">
              <a:spcBef>
                <a:spcPct val="0"/>
              </a:spcBef>
            </a:pPr>
            <a:r>
              <a:rPr lang="ja-JP" altLang="en-US" sz="2800" dirty="0" smtClean="0">
                <a:solidFill>
                  <a:srgbClr val="000000"/>
                </a:solidFill>
              </a:rPr>
              <a:t>外郭団体が運営していることも多い</a:t>
            </a:r>
            <a:endParaRPr lang="en-US" altLang="ja-JP" sz="2800" dirty="0" smtClean="0">
              <a:solidFill>
                <a:srgbClr val="000000"/>
              </a:solidFill>
            </a:endParaRPr>
          </a:p>
          <a:p>
            <a:pPr marL="400050" lvl="2" indent="0">
              <a:spcBef>
                <a:spcPct val="0"/>
              </a:spcBef>
            </a:pPr>
            <a:r>
              <a:rPr lang="ja-JP" altLang="en-US" dirty="0" smtClean="0">
                <a:solidFill>
                  <a:srgbClr val="000000"/>
                </a:solidFill>
              </a:rPr>
              <a:t>東京 労働 貸し会議室、東京 女性 貸し会議室などでも検索する</a:t>
            </a:r>
            <a:endParaRPr lang="en-US" altLang="ja-JP" dirty="0" smtClean="0">
              <a:solidFill>
                <a:srgbClr val="000000"/>
              </a:solidFill>
            </a:endParaRPr>
          </a:p>
          <a:p>
            <a:pPr marL="0" indent="0">
              <a:spcBef>
                <a:spcPct val="0"/>
              </a:spcBef>
            </a:pPr>
            <a:r>
              <a:rPr lang="en-US" altLang="ja-JP" sz="2800" dirty="0" smtClean="0">
                <a:solidFill>
                  <a:srgbClr val="000000"/>
                </a:solidFill>
              </a:rPr>
              <a:t>3</a:t>
            </a:r>
            <a:r>
              <a:rPr lang="ja-JP" altLang="en-US" sz="2800" dirty="0" smtClean="0">
                <a:solidFill>
                  <a:srgbClr val="000000"/>
                </a:solidFill>
              </a:rPr>
              <a:t>ヶ月前の</a:t>
            </a:r>
            <a:r>
              <a:rPr lang="en-US" altLang="ja-JP" sz="2800" dirty="0" smtClean="0">
                <a:solidFill>
                  <a:srgbClr val="000000"/>
                </a:solidFill>
              </a:rPr>
              <a:t>1</a:t>
            </a:r>
            <a:r>
              <a:rPr lang="ja-JP" altLang="en-US" sz="2800" dirty="0" smtClean="0">
                <a:solidFill>
                  <a:srgbClr val="000000"/>
                </a:solidFill>
              </a:rPr>
              <a:t>日に現地で抽選などが多い</a:t>
            </a:r>
            <a:endParaRPr lang="en-US" altLang="ja-JP" sz="2800" dirty="0" smtClean="0">
              <a:solidFill>
                <a:srgbClr val="000000"/>
              </a:solidFill>
            </a:endParaRPr>
          </a:p>
          <a:p>
            <a:pPr marL="400050" lvl="2" indent="0">
              <a:spcBef>
                <a:spcPct val="0"/>
              </a:spcBef>
            </a:pPr>
            <a:r>
              <a:rPr lang="ja-JP" altLang="en-US" dirty="0" smtClean="0">
                <a:solidFill>
                  <a:srgbClr val="000000"/>
                </a:solidFill>
              </a:rPr>
              <a:t>日程が決まっていて、それに併せて予約は難しい</a:t>
            </a:r>
            <a:endParaRPr lang="en-US" altLang="ja-JP" dirty="0" smtClean="0">
              <a:solidFill>
                <a:srgbClr val="000000"/>
              </a:solidFill>
            </a:endParaRPr>
          </a:p>
          <a:p>
            <a:pPr marL="400050" lvl="2" indent="0">
              <a:spcBef>
                <a:spcPct val="0"/>
              </a:spcBef>
            </a:pPr>
            <a:r>
              <a:rPr lang="ja-JP" altLang="en-US" dirty="0" smtClean="0">
                <a:solidFill>
                  <a:srgbClr val="000000"/>
                </a:solidFill>
              </a:rPr>
              <a:t>その後電話予約</a:t>
            </a:r>
            <a:r>
              <a:rPr lang="en-US" altLang="ja-JP" dirty="0" smtClean="0">
                <a:solidFill>
                  <a:srgbClr val="000000"/>
                </a:solidFill>
              </a:rPr>
              <a:t>OK</a:t>
            </a:r>
            <a:r>
              <a:rPr lang="ja-JP" altLang="en-US" dirty="0" smtClean="0">
                <a:solidFill>
                  <a:srgbClr val="000000"/>
                </a:solidFill>
              </a:rPr>
              <a:t>の場合が多い</a:t>
            </a:r>
            <a:endParaRPr lang="en-US" altLang="ja-JP" dirty="0" smtClean="0">
              <a:solidFill>
                <a:srgbClr val="000000"/>
              </a:solidFill>
            </a:endParaRPr>
          </a:p>
          <a:p>
            <a:pPr marL="0" lvl="2" indent="0">
              <a:spcBef>
                <a:spcPct val="0"/>
              </a:spcBef>
            </a:pPr>
            <a:endParaRPr lang="en-US" altLang="ja-JP" sz="2800" dirty="0" smtClean="0">
              <a:solidFill>
                <a:srgbClr val="000000"/>
              </a:solidFill>
            </a:endParaRPr>
          </a:p>
          <a:p>
            <a:pPr marL="0" indent="0">
              <a:spcBef>
                <a:spcPct val="0"/>
              </a:spcBef>
            </a:pPr>
            <a:endParaRPr lang="ja-JP" altLang="en-US" sz="28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r>
              <a:rPr lang="ja-JP" altLang="en-US" dirty="0" smtClean="0">
                <a:solidFill>
                  <a:srgbClr val="000000"/>
                </a:solidFill>
              </a:rPr>
              <a:t>ハコ探し イベントスペース系</a:t>
            </a:r>
          </a:p>
        </p:txBody>
      </p:sp>
      <p:sp>
        <p:nvSpPr>
          <p:cNvPr id="15363"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居酒屋</a:t>
            </a:r>
            <a:r>
              <a:rPr lang="en-US" altLang="ja-JP" sz="3600" dirty="0" smtClean="0">
                <a:solidFill>
                  <a:srgbClr val="000000"/>
                </a:solidFill>
              </a:rPr>
              <a:t>or</a:t>
            </a:r>
            <a:r>
              <a:rPr lang="ja-JP" altLang="en-US" sz="3600" dirty="0" smtClean="0">
                <a:solidFill>
                  <a:srgbClr val="000000"/>
                </a:solidFill>
              </a:rPr>
              <a:t>宴会場</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どこが使えるか、スペースがあるかわからない</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プロジェクタ自前または別で借りることを前提に</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ぐるなびなどで調べて電話していく</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居酒屋などの場合には下見に行くべき</a:t>
            </a:r>
            <a:endParaRPr lang="en-US" altLang="ja-JP" sz="2800" dirty="0" smtClean="0">
              <a:solidFill>
                <a:srgbClr val="000000"/>
              </a:solidFill>
            </a:endParaRPr>
          </a:p>
          <a:p>
            <a:pPr marL="0" indent="0">
              <a:spcBef>
                <a:spcPct val="0"/>
              </a:spcBef>
            </a:pPr>
            <a:r>
              <a:rPr lang="ja-JP" altLang="en-US" sz="3600" dirty="0" smtClean="0">
                <a:solidFill>
                  <a:srgbClr val="000000"/>
                </a:solidFill>
              </a:rPr>
              <a:t>イベントスペース</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世の中にはいっぱいある</a:t>
            </a:r>
            <a:endParaRPr lang="en-US" altLang="ja-JP" sz="2800" dirty="0" smtClean="0">
              <a:solidFill>
                <a:srgbClr val="000000"/>
              </a:solidFill>
            </a:endParaRPr>
          </a:p>
          <a:p>
            <a:pPr marL="400050" lvl="2" indent="0">
              <a:spcBef>
                <a:spcPct val="0"/>
              </a:spcBef>
            </a:pPr>
            <a:r>
              <a:rPr lang="en-US" altLang="ja-JP" sz="2800" dirty="0" smtClean="0">
                <a:solidFill>
                  <a:srgbClr val="000000"/>
                </a:solidFill>
              </a:rPr>
              <a:t>Web</a:t>
            </a:r>
            <a:r>
              <a:rPr lang="ja-JP" altLang="en-US" sz="2800" dirty="0" smtClean="0">
                <a:solidFill>
                  <a:srgbClr val="000000"/>
                </a:solidFill>
              </a:rPr>
              <a:t>で検索するのは難しい</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口コミで聞いて回ろう</a:t>
            </a:r>
            <a:endParaRPr lang="en-US" altLang="ja-JP" sz="2800" dirty="0" smtClean="0">
              <a:solidFill>
                <a:srgbClr val="000000"/>
              </a:solidFill>
            </a:endParaRPr>
          </a:p>
          <a:p>
            <a:pPr marL="0" lvl="1" indent="0">
              <a:spcBef>
                <a:spcPct val="0"/>
              </a:spcBef>
            </a:pPr>
            <a:endParaRPr lang="en-US" altLang="ja-JP" sz="36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参加費と予算</a:t>
            </a:r>
            <a:endParaRPr kumimoji="1" lang="ja-JP" altLang="en-US" dirty="0"/>
          </a:p>
        </p:txBody>
      </p:sp>
      <p:sp>
        <p:nvSpPr>
          <p:cNvPr id="3" name="コンテンツ プレースホルダ 2"/>
          <p:cNvSpPr>
            <a:spLocks noGrp="1"/>
          </p:cNvSpPr>
          <p:nvPr>
            <p:ph idx="1"/>
          </p:nvPr>
        </p:nvSpPr>
        <p:spPr/>
        <p:txBody>
          <a:bodyPr/>
          <a:lstStyle/>
          <a:p>
            <a:r>
              <a:rPr kumimoji="1" lang="ja-JP" altLang="en-US" sz="2800" dirty="0" smtClean="0"/>
              <a:t>ハコの他に大きく経費になるのは印刷資料</a:t>
            </a:r>
            <a:endParaRPr kumimoji="1" lang="en-US" altLang="ja-JP" sz="2800" dirty="0" smtClean="0"/>
          </a:p>
          <a:p>
            <a:r>
              <a:rPr lang="ja-JP" altLang="en-US" sz="2800" dirty="0" err="1" smtClean="0"/>
              <a:t>わんくま</a:t>
            </a:r>
            <a:r>
              <a:rPr lang="ja-JP" altLang="en-US" sz="2800" dirty="0" smtClean="0"/>
              <a:t>でも最初は人数分用意していましたが、印刷よりも搬入が大変で希望者実費にしました。</a:t>
            </a:r>
            <a:endParaRPr lang="en-US" altLang="ja-JP" sz="2800" dirty="0" smtClean="0"/>
          </a:p>
          <a:p>
            <a:pPr lvl="1"/>
            <a:r>
              <a:rPr lang="ja-JP" altLang="en-US" sz="2400" dirty="0" smtClean="0"/>
              <a:t>全員資料</a:t>
            </a:r>
            <a:endParaRPr lang="en-US" altLang="ja-JP" sz="2400" dirty="0" smtClean="0"/>
          </a:p>
          <a:p>
            <a:pPr lvl="2"/>
            <a:r>
              <a:rPr lang="ja-JP" altLang="en-US" sz="1800" dirty="0" smtClean="0"/>
              <a:t>前振り</a:t>
            </a:r>
            <a:endParaRPr lang="en-US" altLang="ja-JP" sz="1800" dirty="0" smtClean="0"/>
          </a:p>
          <a:p>
            <a:pPr lvl="2"/>
            <a:r>
              <a:rPr lang="ja-JP" altLang="en-US" sz="1800" dirty="0" smtClean="0"/>
              <a:t>懇親会の予定</a:t>
            </a:r>
            <a:endParaRPr lang="en-US" altLang="ja-JP" sz="1800" dirty="0" smtClean="0"/>
          </a:p>
          <a:p>
            <a:pPr lvl="2"/>
            <a:r>
              <a:rPr lang="ja-JP" altLang="en-US" sz="1800" dirty="0" smtClean="0"/>
              <a:t>アンケート</a:t>
            </a:r>
            <a:endParaRPr lang="en-US" altLang="ja-JP" sz="1800" dirty="0" smtClean="0"/>
          </a:p>
          <a:p>
            <a:pPr lvl="1"/>
            <a:r>
              <a:rPr lang="ja-JP" altLang="en-US" sz="2400" dirty="0" smtClean="0"/>
              <a:t>希望者資料</a:t>
            </a:r>
            <a:endParaRPr lang="en-US" altLang="ja-JP" sz="2400" dirty="0" smtClean="0"/>
          </a:p>
          <a:p>
            <a:pPr lvl="2"/>
            <a:r>
              <a:rPr lang="ja-JP" altLang="en-US" sz="1800" dirty="0" smtClean="0"/>
              <a:t>セッションの資料</a:t>
            </a:r>
          </a:p>
          <a:p>
            <a:r>
              <a:rPr lang="en-US" altLang="ja-JP" sz="2800" dirty="0" smtClean="0"/>
              <a:t>1</a:t>
            </a:r>
            <a:r>
              <a:rPr lang="ja-JP" altLang="en-US" sz="2800" dirty="0" smtClean="0"/>
              <a:t>枚</a:t>
            </a:r>
            <a:r>
              <a:rPr lang="en-US" altLang="ja-JP" sz="2800" dirty="0" smtClean="0"/>
              <a:t>5</a:t>
            </a:r>
            <a:r>
              <a:rPr lang="ja-JP" altLang="en-US" sz="2800" dirty="0" smtClean="0"/>
              <a:t>円換算</a:t>
            </a:r>
            <a:r>
              <a:rPr lang="en-US" altLang="ja-JP" sz="2800" dirty="0" smtClean="0"/>
              <a:t>50</a:t>
            </a:r>
            <a:r>
              <a:rPr lang="ja-JP" altLang="en-US" sz="2800" dirty="0" smtClean="0"/>
              <a:t>円単位切り捨てでやってます</a:t>
            </a:r>
            <a:endParaRPr lang="en-US" altLang="ja-JP" sz="2800" dirty="0" smtClean="0"/>
          </a:p>
          <a:p>
            <a:pPr lvl="1"/>
            <a:r>
              <a:rPr lang="ja-JP" altLang="en-US" sz="2400" dirty="0" smtClean="0"/>
              <a:t>印刷スタッフにも</a:t>
            </a:r>
            <a:r>
              <a:rPr lang="en-US" altLang="ja-JP" sz="2400" dirty="0" smtClean="0"/>
              <a:t>5</a:t>
            </a:r>
            <a:r>
              <a:rPr lang="ja-JP" altLang="en-US" sz="2400" dirty="0" smtClean="0"/>
              <a:t>円でやってもらってます。</a:t>
            </a:r>
            <a:endParaRPr lang="en-US" altLang="ja-JP" sz="2400" dirty="0" smtClean="0"/>
          </a:p>
          <a:p>
            <a:pPr lvl="1"/>
            <a:r>
              <a:rPr lang="ja-JP" altLang="en-US" sz="2400" dirty="0" smtClean="0"/>
              <a:t>コピー機を売ってるような店で</a:t>
            </a:r>
            <a:r>
              <a:rPr lang="en-US" altLang="ja-JP" sz="2400" dirty="0" smtClean="0"/>
              <a:t>5</a:t>
            </a:r>
            <a:r>
              <a:rPr lang="ja-JP" altLang="en-US" sz="2400" dirty="0" smtClean="0"/>
              <a:t>円コピーありますよ</a:t>
            </a:r>
            <a:endParaRPr lang="en-US" altLang="ja-JP" sz="24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r>
              <a:rPr lang="ja-JP" altLang="en-US" dirty="0" smtClean="0">
                <a:solidFill>
                  <a:srgbClr val="000000"/>
                </a:solidFill>
              </a:rPr>
              <a:t>タイムテーブルの作成</a:t>
            </a:r>
          </a:p>
        </p:txBody>
      </p:sp>
      <p:sp>
        <p:nvSpPr>
          <p:cNvPr id="16387" name="コンテンツ プレースホルダ 2"/>
          <p:cNvSpPr>
            <a:spLocks noGrp="1"/>
          </p:cNvSpPr>
          <p:nvPr>
            <p:ph idx="1"/>
          </p:nvPr>
        </p:nvSpPr>
        <p:spPr/>
        <p:txBody>
          <a:bodyPr/>
          <a:lstStyle/>
          <a:p>
            <a:pPr marL="0" indent="0">
              <a:spcBef>
                <a:spcPct val="0"/>
              </a:spcBef>
            </a:pPr>
            <a:r>
              <a:rPr lang="ja-JP" altLang="en-US" sz="2800" dirty="0" smtClean="0">
                <a:solidFill>
                  <a:srgbClr val="000000"/>
                </a:solidFill>
              </a:rPr>
              <a:t>当日の演目を決めましょう</a:t>
            </a:r>
            <a:endParaRPr lang="en-US" altLang="ja-JP" sz="2800" dirty="0" smtClean="0">
              <a:solidFill>
                <a:srgbClr val="000000"/>
              </a:solidFill>
            </a:endParaRPr>
          </a:p>
          <a:p>
            <a:pPr marL="400050" lvl="2" indent="0">
              <a:spcBef>
                <a:spcPct val="0"/>
              </a:spcBef>
            </a:pPr>
            <a:r>
              <a:rPr lang="ja-JP" altLang="en-US" dirty="0" smtClean="0">
                <a:solidFill>
                  <a:srgbClr val="000000"/>
                </a:solidFill>
              </a:rPr>
              <a:t>いちばんディレクターとしての楽しいお時間です</a:t>
            </a:r>
            <a:endParaRPr lang="en-US" altLang="ja-JP" dirty="0" smtClean="0">
              <a:solidFill>
                <a:srgbClr val="000000"/>
              </a:solidFill>
            </a:endParaRPr>
          </a:p>
          <a:p>
            <a:pPr marL="0" indent="0">
              <a:spcBef>
                <a:spcPct val="0"/>
              </a:spcBef>
            </a:pPr>
            <a:r>
              <a:rPr lang="ja-JP" altLang="en-US" sz="2800" dirty="0" smtClean="0">
                <a:solidFill>
                  <a:srgbClr val="000000"/>
                </a:solidFill>
              </a:rPr>
              <a:t>スピーカーを確保するのは大変です</a:t>
            </a:r>
            <a:endParaRPr lang="en-US" altLang="ja-JP" sz="2800" dirty="0" smtClean="0">
              <a:solidFill>
                <a:srgbClr val="000000"/>
              </a:solidFill>
            </a:endParaRPr>
          </a:p>
          <a:p>
            <a:pPr marL="400050" lvl="2" indent="0">
              <a:spcBef>
                <a:spcPct val="0"/>
              </a:spcBef>
            </a:pPr>
            <a:r>
              <a:rPr lang="ja-JP" altLang="en-US" dirty="0" smtClean="0">
                <a:solidFill>
                  <a:srgbClr val="000000"/>
                </a:solidFill>
              </a:rPr>
              <a:t>最初は必ずしゃべってもらえる人だけで組む</a:t>
            </a:r>
            <a:endParaRPr lang="en-US" altLang="ja-JP" dirty="0" smtClean="0">
              <a:solidFill>
                <a:srgbClr val="000000"/>
              </a:solidFill>
            </a:endParaRPr>
          </a:p>
          <a:p>
            <a:pPr marL="400050" lvl="2" indent="0">
              <a:spcBef>
                <a:spcPct val="0"/>
              </a:spcBef>
            </a:pPr>
            <a:r>
              <a:rPr lang="en-US" altLang="ja-JP" dirty="0" smtClean="0">
                <a:solidFill>
                  <a:srgbClr val="000000"/>
                </a:solidFill>
              </a:rPr>
              <a:t>2</a:t>
            </a:r>
            <a:r>
              <a:rPr lang="ja-JP" altLang="en-US" dirty="0" smtClean="0">
                <a:solidFill>
                  <a:srgbClr val="000000"/>
                </a:solidFill>
              </a:rPr>
              <a:t>回目以降の場合には参加者も巻き込んでいきましょう</a:t>
            </a:r>
            <a:endParaRPr lang="en-US" altLang="ja-JP" dirty="0" smtClean="0">
              <a:solidFill>
                <a:srgbClr val="000000"/>
              </a:solidFill>
            </a:endParaRPr>
          </a:p>
          <a:p>
            <a:pPr marL="0" indent="0">
              <a:spcBef>
                <a:spcPct val="0"/>
              </a:spcBef>
            </a:pPr>
            <a:r>
              <a:rPr lang="ja-JP" altLang="en-US" sz="2800" dirty="0" smtClean="0">
                <a:solidFill>
                  <a:srgbClr val="000000"/>
                </a:solidFill>
              </a:rPr>
              <a:t>セッション順</a:t>
            </a:r>
            <a:endParaRPr lang="en-US" altLang="ja-JP" sz="2800" dirty="0" smtClean="0">
              <a:solidFill>
                <a:srgbClr val="000000"/>
              </a:solidFill>
            </a:endParaRPr>
          </a:p>
          <a:p>
            <a:pPr marL="400050" lvl="2" indent="0">
              <a:spcBef>
                <a:spcPct val="0"/>
              </a:spcBef>
            </a:pPr>
            <a:r>
              <a:rPr lang="ja-JP" altLang="en-US" dirty="0" smtClean="0">
                <a:solidFill>
                  <a:srgbClr val="000000"/>
                </a:solidFill>
              </a:rPr>
              <a:t>第</a:t>
            </a:r>
            <a:r>
              <a:rPr lang="en-US" altLang="ja-JP" dirty="0" smtClean="0">
                <a:solidFill>
                  <a:srgbClr val="000000"/>
                </a:solidFill>
              </a:rPr>
              <a:t>1</a:t>
            </a:r>
            <a:r>
              <a:rPr lang="ja-JP" altLang="en-US" dirty="0" smtClean="0">
                <a:solidFill>
                  <a:srgbClr val="000000"/>
                </a:solidFill>
              </a:rPr>
              <a:t>セッションは笑いのとれるセッションを</a:t>
            </a:r>
            <a:endParaRPr lang="en-US" altLang="ja-JP" dirty="0" smtClean="0">
              <a:solidFill>
                <a:srgbClr val="000000"/>
              </a:solidFill>
            </a:endParaRPr>
          </a:p>
          <a:p>
            <a:pPr marL="400050" lvl="2" indent="0">
              <a:spcBef>
                <a:spcPct val="0"/>
              </a:spcBef>
            </a:pPr>
            <a:r>
              <a:rPr lang="ja-JP" altLang="en-US" dirty="0" smtClean="0">
                <a:solidFill>
                  <a:srgbClr val="000000"/>
                </a:solidFill>
              </a:rPr>
              <a:t>最終セッションは一番目玉になりそうなものを</a:t>
            </a:r>
            <a:endParaRPr lang="en-US" altLang="ja-JP" dirty="0" smtClean="0">
              <a:solidFill>
                <a:srgbClr val="000000"/>
              </a:solidFill>
            </a:endParaRPr>
          </a:p>
          <a:p>
            <a:pPr marL="400050" lvl="2" indent="0">
              <a:spcBef>
                <a:spcPct val="0"/>
              </a:spcBef>
            </a:pPr>
            <a:r>
              <a:rPr lang="ja-JP" altLang="en-US" dirty="0" smtClean="0">
                <a:solidFill>
                  <a:srgbClr val="000000"/>
                </a:solidFill>
              </a:rPr>
              <a:t>最終</a:t>
            </a:r>
            <a:r>
              <a:rPr lang="en-US" altLang="ja-JP" dirty="0" smtClean="0">
                <a:solidFill>
                  <a:srgbClr val="000000"/>
                </a:solidFill>
              </a:rPr>
              <a:t>-1</a:t>
            </a:r>
            <a:r>
              <a:rPr lang="ja-JP" altLang="en-US" dirty="0" smtClean="0">
                <a:solidFill>
                  <a:srgbClr val="000000"/>
                </a:solidFill>
              </a:rPr>
              <a:t>は一番見せたいものを配置します</a:t>
            </a:r>
            <a:endParaRPr lang="en-US" altLang="ja-JP" dirty="0" smtClean="0">
              <a:solidFill>
                <a:srgbClr val="000000"/>
              </a:solidFill>
            </a:endParaRPr>
          </a:p>
          <a:p>
            <a:pPr marL="400050" lvl="2" indent="0">
              <a:spcBef>
                <a:spcPct val="0"/>
              </a:spcBef>
            </a:pPr>
            <a:r>
              <a:rPr lang="ja-JP" altLang="en-US" dirty="0" smtClean="0">
                <a:solidFill>
                  <a:srgbClr val="000000"/>
                </a:solidFill>
              </a:rPr>
              <a:t>昼</a:t>
            </a:r>
            <a:r>
              <a:rPr lang="en-US" altLang="ja-JP" dirty="0" smtClean="0">
                <a:solidFill>
                  <a:srgbClr val="000000"/>
                </a:solidFill>
              </a:rPr>
              <a:t>1</a:t>
            </a:r>
            <a:r>
              <a:rPr lang="ja-JP" altLang="en-US" dirty="0" smtClean="0">
                <a:solidFill>
                  <a:srgbClr val="000000"/>
                </a:solidFill>
              </a:rPr>
              <a:t>は残念ながら眠たくなる時間なので、寝られないようなセッションを</a:t>
            </a:r>
            <a:endParaRPr lang="en-US" altLang="ja-JP" dirty="0" smtClean="0">
              <a:solidFill>
                <a:srgbClr val="000000"/>
              </a:solidFill>
            </a:endParaRPr>
          </a:p>
          <a:p>
            <a:pPr marL="0" indent="0">
              <a:spcBef>
                <a:spcPct val="0"/>
              </a:spcBef>
            </a:pPr>
            <a:endParaRPr lang="ja-JP" altLang="en-US" sz="28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ja-JP" altLang="en-US" dirty="0" smtClean="0">
                <a:solidFill>
                  <a:srgbClr val="000000"/>
                </a:solidFill>
              </a:rPr>
              <a:t>募集を開始する</a:t>
            </a:r>
          </a:p>
        </p:txBody>
      </p:sp>
      <p:sp>
        <p:nvSpPr>
          <p:cNvPr id="17411" name="コンテンツ プレースホルダ 2"/>
          <p:cNvSpPr>
            <a:spLocks noGrp="1"/>
          </p:cNvSpPr>
          <p:nvPr>
            <p:ph idx="1"/>
          </p:nvPr>
        </p:nvSpPr>
        <p:spPr/>
        <p:txBody>
          <a:bodyPr/>
          <a:lstStyle/>
          <a:p>
            <a:pPr marL="0" indent="0">
              <a:spcBef>
                <a:spcPct val="0"/>
              </a:spcBef>
            </a:pPr>
            <a:r>
              <a:rPr lang="ja-JP" altLang="en-US" sz="4000" dirty="0" smtClean="0">
                <a:solidFill>
                  <a:srgbClr val="000000"/>
                </a:solidFill>
              </a:rPr>
              <a:t>なぜ事前応募するのか</a:t>
            </a:r>
            <a:endParaRPr lang="en-US" altLang="ja-JP" sz="4000" dirty="0" smtClean="0">
              <a:solidFill>
                <a:srgbClr val="000000"/>
              </a:solidFill>
            </a:endParaRPr>
          </a:p>
          <a:p>
            <a:pPr marL="400050" lvl="2" indent="0">
              <a:spcBef>
                <a:spcPct val="0"/>
              </a:spcBef>
            </a:pPr>
            <a:r>
              <a:rPr lang="ja-JP" altLang="en-US" sz="3600" dirty="0" smtClean="0">
                <a:solidFill>
                  <a:srgbClr val="000000"/>
                </a:solidFill>
              </a:rPr>
              <a:t>会場の人数制限以上集めるとまずい（消防法）</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参加費でなにかをする（ジュース提供とか）等の場合には数字が読める</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懇親会の予約をしないと行けない</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みなさんも参加する場合には、できるだけ早めに事前応募を</a:t>
            </a:r>
            <a:endParaRPr lang="en-US" altLang="ja-JP" sz="3600" dirty="0" smtClean="0">
              <a:solidFill>
                <a:srgbClr val="000000"/>
              </a:solidFill>
            </a:endParaRPr>
          </a:p>
          <a:p>
            <a:pPr marL="0" indent="0">
              <a:spcBef>
                <a:spcPct val="0"/>
              </a:spcBef>
            </a:pPr>
            <a:endParaRPr lang="ja-JP" altLang="en-US" sz="40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ja-JP" altLang="en-US" dirty="0" smtClean="0">
                <a:solidFill>
                  <a:srgbClr val="000000"/>
                </a:solidFill>
              </a:rPr>
              <a:t>募集を開始する</a:t>
            </a:r>
          </a:p>
        </p:txBody>
      </p:sp>
      <p:sp>
        <p:nvSpPr>
          <p:cNvPr id="18435" name="コンテンツ プレースホルダ 2"/>
          <p:cNvSpPr>
            <a:spLocks noGrp="1"/>
          </p:cNvSpPr>
          <p:nvPr>
            <p:ph idx="1"/>
          </p:nvPr>
        </p:nvSpPr>
        <p:spPr/>
        <p:txBody>
          <a:bodyPr/>
          <a:lstStyle/>
          <a:p>
            <a:pPr marL="0" indent="0">
              <a:spcBef>
                <a:spcPct val="0"/>
              </a:spcBef>
            </a:pPr>
            <a:r>
              <a:rPr lang="ja-JP" altLang="en-US" sz="4000" dirty="0" smtClean="0">
                <a:solidFill>
                  <a:srgbClr val="000000"/>
                </a:solidFill>
              </a:rPr>
              <a:t>一番簡単なのはブログとかでメールしてねって書く</a:t>
            </a:r>
            <a:endParaRPr lang="en-US" altLang="ja-JP" sz="4000" dirty="0" smtClean="0">
              <a:solidFill>
                <a:srgbClr val="000000"/>
              </a:solidFill>
            </a:endParaRPr>
          </a:p>
          <a:p>
            <a:pPr marL="800100" lvl="2" indent="0">
              <a:spcBef>
                <a:spcPct val="0"/>
              </a:spcBef>
            </a:pPr>
            <a:r>
              <a:rPr lang="ja-JP" altLang="en-US" sz="3200" dirty="0" smtClean="0">
                <a:solidFill>
                  <a:srgbClr val="000000"/>
                </a:solidFill>
              </a:rPr>
              <a:t>簡単だけどシステマティックに行かない</a:t>
            </a:r>
            <a:endParaRPr lang="en-US" altLang="ja-JP" sz="3200" dirty="0" smtClean="0">
              <a:solidFill>
                <a:srgbClr val="000000"/>
              </a:solidFill>
            </a:endParaRPr>
          </a:p>
          <a:p>
            <a:pPr marL="800100" lvl="2" indent="0">
              <a:spcBef>
                <a:spcPct val="0"/>
              </a:spcBef>
            </a:pPr>
            <a:r>
              <a:rPr lang="en-US" altLang="ja-JP" sz="3200" dirty="0" smtClean="0">
                <a:solidFill>
                  <a:srgbClr val="000000"/>
                </a:solidFill>
              </a:rPr>
              <a:t>SPAM</a:t>
            </a:r>
            <a:r>
              <a:rPr lang="ja-JP" altLang="en-US" sz="3200" dirty="0" smtClean="0">
                <a:solidFill>
                  <a:srgbClr val="000000"/>
                </a:solidFill>
              </a:rPr>
              <a:t>フィルタに引っかかるのが怖い</a:t>
            </a:r>
            <a:endParaRPr lang="en-US" altLang="ja-JP" sz="3200" dirty="0" smtClean="0">
              <a:solidFill>
                <a:srgbClr val="000000"/>
              </a:solidFill>
            </a:endParaRPr>
          </a:p>
          <a:p>
            <a:pPr marL="0" indent="0">
              <a:spcBef>
                <a:spcPct val="0"/>
              </a:spcBef>
            </a:pPr>
            <a:r>
              <a:rPr lang="ja-JP" altLang="en-US" sz="4000" dirty="0" smtClean="0">
                <a:solidFill>
                  <a:srgbClr val="000000"/>
                </a:solidFill>
              </a:rPr>
              <a:t>応募ページを作る事ができる環境があるなら作る</a:t>
            </a:r>
            <a:endParaRPr lang="en-US" altLang="ja-JP" sz="4000" dirty="0" smtClean="0">
              <a:solidFill>
                <a:srgbClr val="000000"/>
              </a:solidFill>
            </a:endParaRPr>
          </a:p>
          <a:p>
            <a:pPr marL="0" indent="0">
              <a:spcBef>
                <a:spcPct val="0"/>
              </a:spcBef>
            </a:pPr>
            <a:r>
              <a:rPr lang="ja-JP" altLang="en-US" sz="4000" dirty="0" smtClean="0">
                <a:solidFill>
                  <a:srgbClr val="000000"/>
                </a:solidFill>
              </a:rPr>
              <a:t>かならず入場整理にだけ使う。破棄すると明記しましょう</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コミュニティ勉強会</a:t>
            </a:r>
            <a:endParaRPr kumimoji="1" lang="ja-JP" altLang="en-US" dirty="0"/>
          </a:p>
        </p:txBody>
      </p:sp>
      <p:sp>
        <p:nvSpPr>
          <p:cNvPr id="3" name="コンテンツ プレースホルダ 2"/>
          <p:cNvSpPr>
            <a:spLocks noGrp="1"/>
          </p:cNvSpPr>
          <p:nvPr>
            <p:ph idx="1"/>
          </p:nvPr>
        </p:nvSpPr>
        <p:spPr>
          <a:xfrm>
            <a:off x="457200" y="1052513"/>
            <a:ext cx="8229600" cy="590537"/>
          </a:xfrm>
        </p:spPr>
        <p:txBody>
          <a:bodyPr/>
          <a:lstStyle/>
          <a:p>
            <a:r>
              <a:rPr lang="en-US" b="1" dirty="0" smtClean="0">
                <a:hlinkClick r:id="rId2"/>
              </a:rPr>
              <a:t>http://tinyurl.com/seminarjp</a:t>
            </a:r>
            <a:endParaRPr lang="en-US" b="1" dirty="0" smtClean="0"/>
          </a:p>
          <a:p>
            <a:pPr>
              <a:buNone/>
            </a:pPr>
            <a:endParaRPr kumimoji="1" lang="ja-JP" altLang="en-US" dirty="0"/>
          </a:p>
        </p:txBody>
      </p:sp>
      <p:pic>
        <p:nvPicPr>
          <p:cNvPr id="1026" name="Picture 2"/>
          <p:cNvPicPr>
            <a:picLocks noChangeAspect="1" noChangeArrowheads="1"/>
          </p:cNvPicPr>
          <p:nvPr/>
        </p:nvPicPr>
        <p:blipFill>
          <a:blip r:embed="rId3"/>
          <a:srcRect/>
          <a:stretch>
            <a:fillRect/>
          </a:stretch>
        </p:blipFill>
        <p:spPr bwMode="auto">
          <a:xfrm>
            <a:off x="3571868" y="1714488"/>
            <a:ext cx="4786346" cy="3884746"/>
          </a:xfrm>
          <a:prstGeom prst="rect">
            <a:avLst/>
          </a:prstGeom>
          <a:noFill/>
          <a:ln w="9525">
            <a:noFill/>
            <a:miter lim="800000"/>
            <a:headEnd/>
            <a:tailEnd/>
          </a:ln>
          <a:effectLst/>
        </p:spPr>
      </p:pic>
      <p:sp>
        <p:nvSpPr>
          <p:cNvPr id="5" name="テキスト ボックス 4"/>
          <p:cNvSpPr txBox="1"/>
          <p:nvPr/>
        </p:nvSpPr>
        <p:spPr>
          <a:xfrm>
            <a:off x="428596" y="1714488"/>
            <a:ext cx="3000396" cy="3046988"/>
          </a:xfrm>
          <a:prstGeom prst="rect">
            <a:avLst/>
          </a:prstGeom>
          <a:noFill/>
        </p:spPr>
        <p:txBody>
          <a:bodyPr wrap="square" rtlCol="0">
            <a:spAutoFit/>
          </a:bodyPr>
          <a:lstStyle/>
          <a:p>
            <a:pPr>
              <a:buFont typeface="Arial" pitchFamily="34" charset="0"/>
              <a:buChar char="•"/>
            </a:pPr>
            <a:r>
              <a:rPr kumimoji="1" lang="ja-JP" altLang="en-US" sz="3200" dirty="0" err="1" smtClean="0"/>
              <a:t>はなずきんさんが</a:t>
            </a:r>
            <a:r>
              <a:rPr kumimoji="1" lang="ja-JP" altLang="en-US" sz="3200" dirty="0" smtClean="0"/>
              <a:t>作ってくれています。</a:t>
            </a:r>
            <a:endParaRPr kumimoji="1" lang="en-US" altLang="ja-JP" sz="3200" dirty="0" smtClean="0"/>
          </a:p>
          <a:p>
            <a:pPr>
              <a:buFont typeface="Arial" pitchFamily="34" charset="0"/>
              <a:buChar char="•"/>
            </a:pPr>
            <a:r>
              <a:rPr kumimoji="1" lang="ja-JP" altLang="en-US" sz="3200" dirty="0" smtClean="0"/>
              <a:t>ほぼ日本全国の勉強会が網羅されています</a:t>
            </a:r>
            <a:endParaRPr kumimoji="1" lang="ja-JP" altLang="en-US" sz="3200" dirty="0"/>
          </a:p>
        </p:txBody>
      </p:sp>
      <p:sp>
        <p:nvSpPr>
          <p:cNvPr id="6" name="テキスト ボックス 5"/>
          <p:cNvSpPr txBox="1"/>
          <p:nvPr/>
        </p:nvSpPr>
        <p:spPr>
          <a:xfrm>
            <a:off x="214282" y="5214950"/>
            <a:ext cx="8643966" cy="830997"/>
          </a:xfrm>
          <a:prstGeom prst="rect">
            <a:avLst/>
          </a:prstGeom>
          <a:noFill/>
        </p:spPr>
        <p:txBody>
          <a:bodyPr wrap="square" rtlCol="0">
            <a:spAutoFit/>
          </a:bodyPr>
          <a:lstStyle/>
          <a:p>
            <a:r>
              <a:rPr lang="ja-JP" altLang="en-US" sz="2400" dirty="0" smtClean="0"/>
              <a:t>登録してもらいましょう。</a:t>
            </a:r>
            <a:endParaRPr lang="en-US" altLang="ja-JP" sz="2400" dirty="0" smtClean="0"/>
          </a:p>
          <a:p>
            <a:r>
              <a:rPr lang="en-US" altLang="ja-JP" sz="2400" dirty="0" smtClean="0">
                <a:hlinkClick r:id="rId4"/>
              </a:rPr>
              <a:t>http://d.hatena.ne.jp/hanazukin/20080603/1212461856</a:t>
            </a:r>
            <a:endParaRPr lang="en-US" altLang="ja-JP" sz="24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dirty="0" smtClean="0">
                <a:solidFill>
                  <a:srgbClr val="000000"/>
                </a:solidFill>
              </a:rPr>
              <a:t>懇親会の会場を予約する</a:t>
            </a:r>
          </a:p>
        </p:txBody>
      </p:sp>
      <p:sp>
        <p:nvSpPr>
          <p:cNvPr id="19459" name="コンテンツ プレースホルダ 2"/>
          <p:cNvSpPr>
            <a:spLocks noGrp="1"/>
          </p:cNvSpPr>
          <p:nvPr>
            <p:ph idx="1"/>
          </p:nvPr>
        </p:nvSpPr>
        <p:spPr/>
        <p:txBody>
          <a:bodyPr/>
          <a:lstStyle/>
          <a:p>
            <a:pPr marL="0" indent="0">
              <a:spcBef>
                <a:spcPct val="0"/>
              </a:spcBef>
            </a:pPr>
            <a:r>
              <a:rPr lang="ja-JP" altLang="en-US" sz="3600" dirty="0" err="1" smtClean="0">
                <a:solidFill>
                  <a:srgbClr val="000000"/>
                </a:solidFill>
              </a:rPr>
              <a:t>わんくま</a:t>
            </a:r>
            <a:r>
              <a:rPr lang="ja-JP" altLang="en-US" sz="3600" dirty="0" smtClean="0">
                <a:solidFill>
                  <a:srgbClr val="000000"/>
                </a:solidFill>
              </a:rPr>
              <a:t>では飲み会がメインです！</a:t>
            </a:r>
            <a:endParaRPr lang="en-US" altLang="ja-JP" sz="3600" dirty="0" smtClean="0">
              <a:solidFill>
                <a:srgbClr val="000000"/>
              </a:solidFill>
            </a:endParaRPr>
          </a:p>
          <a:p>
            <a:pPr marL="0" indent="0">
              <a:spcBef>
                <a:spcPct val="0"/>
              </a:spcBef>
            </a:pPr>
            <a:r>
              <a:rPr lang="ja-JP" altLang="en-US" sz="3600" dirty="0" smtClean="0">
                <a:solidFill>
                  <a:srgbClr val="000000"/>
                </a:solidFill>
              </a:rPr>
              <a:t>大体</a:t>
            </a:r>
            <a:r>
              <a:rPr lang="en-US" altLang="ja-JP" sz="3600" dirty="0" smtClean="0">
                <a:solidFill>
                  <a:srgbClr val="000000"/>
                </a:solidFill>
              </a:rPr>
              <a:t>1</a:t>
            </a:r>
            <a:r>
              <a:rPr lang="ja-JP" altLang="en-US" sz="3600" dirty="0" smtClean="0">
                <a:solidFill>
                  <a:srgbClr val="000000"/>
                </a:solidFill>
              </a:rPr>
              <a:t>週間前くらいに予約します</a:t>
            </a:r>
            <a:endParaRPr lang="en-US" altLang="ja-JP" sz="3600" dirty="0" smtClean="0">
              <a:solidFill>
                <a:srgbClr val="000000"/>
              </a:solidFill>
            </a:endParaRPr>
          </a:p>
          <a:p>
            <a:pPr marL="0" indent="0">
              <a:spcBef>
                <a:spcPct val="0"/>
              </a:spcBef>
            </a:pPr>
            <a:r>
              <a:rPr lang="ja-JP" altLang="en-US" sz="3600" dirty="0" smtClean="0">
                <a:solidFill>
                  <a:srgbClr val="000000"/>
                </a:solidFill>
              </a:rPr>
              <a:t>応募が</a:t>
            </a:r>
            <a:r>
              <a:rPr lang="en-US" altLang="ja-JP" sz="3600" dirty="0" smtClean="0">
                <a:solidFill>
                  <a:srgbClr val="000000"/>
                </a:solidFill>
              </a:rPr>
              <a:t>20</a:t>
            </a:r>
            <a:r>
              <a:rPr lang="ja-JP" altLang="en-US" sz="3600" dirty="0" smtClean="0">
                <a:solidFill>
                  <a:srgbClr val="000000"/>
                </a:solidFill>
              </a:rPr>
              <a:t>名なら当日</a:t>
            </a:r>
            <a:r>
              <a:rPr lang="en-US" altLang="ja-JP" sz="3600" dirty="0" smtClean="0">
                <a:solidFill>
                  <a:srgbClr val="000000"/>
                </a:solidFill>
              </a:rPr>
              <a:t>17</a:t>
            </a:r>
            <a:r>
              <a:rPr lang="ja-JP" altLang="en-US" sz="3600" dirty="0" smtClean="0">
                <a:solidFill>
                  <a:srgbClr val="000000"/>
                </a:solidFill>
              </a:rPr>
              <a:t>名くらいの参加と計算して予約します</a:t>
            </a:r>
            <a:endParaRPr lang="en-US" altLang="ja-JP" sz="3600" dirty="0" smtClean="0">
              <a:solidFill>
                <a:srgbClr val="000000"/>
              </a:solidFill>
            </a:endParaRPr>
          </a:p>
          <a:p>
            <a:pPr marL="0" indent="0">
              <a:spcBef>
                <a:spcPct val="0"/>
              </a:spcBef>
            </a:pPr>
            <a:r>
              <a:rPr lang="ja-JP" altLang="en-US" sz="3600" dirty="0" smtClean="0">
                <a:solidFill>
                  <a:srgbClr val="000000"/>
                </a:solidFill>
              </a:rPr>
              <a:t>必須：追加メンバーが部屋的に行けること</a:t>
            </a:r>
            <a:endParaRPr lang="en-US" altLang="ja-JP" sz="3600" dirty="0" smtClean="0">
              <a:solidFill>
                <a:srgbClr val="000000"/>
              </a:solidFill>
            </a:endParaRPr>
          </a:p>
          <a:p>
            <a:pPr marL="0" indent="0">
              <a:spcBef>
                <a:spcPct val="0"/>
              </a:spcBef>
            </a:pPr>
            <a:r>
              <a:rPr lang="ja-JP" altLang="en-US" sz="3600" dirty="0" smtClean="0">
                <a:solidFill>
                  <a:srgbClr val="000000"/>
                </a:solidFill>
              </a:rPr>
              <a:t>重要：飲み放題だけの追加とかができること</a:t>
            </a:r>
            <a:endParaRPr lang="en-US" altLang="ja-JP" sz="3600" dirty="0" smtClean="0">
              <a:solidFill>
                <a:srgbClr val="000000"/>
              </a:solidFill>
            </a:endParaRPr>
          </a:p>
          <a:p>
            <a:pPr marL="0" indent="0">
              <a:spcBef>
                <a:spcPct val="0"/>
              </a:spcBef>
            </a:pPr>
            <a:r>
              <a:rPr lang="ja-JP" altLang="en-US" sz="3600" dirty="0" smtClean="0">
                <a:solidFill>
                  <a:srgbClr val="000000"/>
                </a:solidFill>
              </a:rPr>
              <a:t>読み違えると大赤字＞＜</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dirty="0" smtClean="0">
                <a:solidFill>
                  <a:srgbClr val="000000"/>
                </a:solidFill>
              </a:rPr>
              <a:t>勉強会の</a:t>
            </a:r>
            <a:r>
              <a:rPr lang="en-US" altLang="ja-JP" dirty="0" smtClean="0">
                <a:solidFill>
                  <a:srgbClr val="000000"/>
                </a:solidFill>
              </a:rPr>
              <a:t>7</a:t>
            </a:r>
            <a:r>
              <a:rPr lang="ja-JP" altLang="en-US" dirty="0" smtClean="0">
                <a:solidFill>
                  <a:srgbClr val="000000"/>
                </a:solidFill>
              </a:rPr>
              <a:t>つ道具</a:t>
            </a:r>
          </a:p>
        </p:txBody>
      </p:sp>
      <p:sp>
        <p:nvSpPr>
          <p:cNvPr id="20483" name="コンテンツ プレースホルダ 2"/>
          <p:cNvSpPr>
            <a:spLocks noGrp="1"/>
          </p:cNvSpPr>
          <p:nvPr>
            <p:ph idx="1"/>
          </p:nvPr>
        </p:nvSpPr>
        <p:spPr>
          <a:xfrm>
            <a:off x="457200" y="1052513"/>
            <a:ext cx="3686172" cy="5073650"/>
          </a:xfrm>
        </p:spPr>
        <p:txBody>
          <a:bodyPr/>
          <a:lstStyle/>
          <a:p>
            <a:pPr marL="0" indent="0">
              <a:spcBef>
                <a:spcPct val="0"/>
              </a:spcBef>
            </a:pPr>
            <a:r>
              <a:rPr lang="ja-JP" altLang="en-US" sz="2800" dirty="0" smtClean="0">
                <a:solidFill>
                  <a:srgbClr val="000000"/>
                </a:solidFill>
              </a:rPr>
              <a:t>プロジェクタ</a:t>
            </a:r>
            <a:r>
              <a:rPr lang="en-US" altLang="ja-JP" sz="2800" dirty="0" smtClean="0">
                <a:solidFill>
                  <a:srgbClr val="000000"/>
                </a:solidFill>
              </a:rPr>
              <a:t>2</a:t>
            </a:r>
            <a:r>
              <a:rPr lang="ja-JP" altLang="en-US" sz="2800" dirty="0" smtClean="0">
                <a:solidFill>
                  <a:srgbClr val="000000"/>
                </a:solidFill>
              </a:rPr>
              <a:t>台</a:t>
            </a:r>
          </a:p>
          <a:p>
            <a:pPr marL="0" indent="0">
              <a:spcBef>
                <a:spcPct val="0"/>
              </a:spcBef>
            </a:pPr>
            <a:r>
              <a:rPr lang="ja-JP" altLang="en-US" sz="2800" dirty="0" smtClean="0">
                <a:solidFill>
                  <a:srgbClr val="000000"/>
                </a:solidFill>
              </a:rPr>
              <a:t>電源タップ５～６個</a:t>
            </a:r>
          </a:p>
          <a:p>
            <a:pPr marL="0" indent="0">
              <a:spcBef>
                <a:spcPct val="0"/>
              </a:spcBef>
            </a:pPr>
            <a:r>
              <a:rPr lang="ja-JP" altLang="en-US" sz="2800" dirty="0" smtClean="0">
                <a:solidFill>
                  <a:srgbClr val="000000"/>
                </a:solidFill>
              </a:rPr>
              <a:t>ビデオカメラ</a:t>
            </a:r>
            <a:endParaRPr lang="en-US" altLang="ja-JP" sz="2800" dirty="0" smtClean="0">
              <a:solidFill>
                <a:srgbClr val="000000"/>
              </a:solidFill>
            </a:endParaRPr>
          </a:p>
          <a:p>
            <a:pPr marL="0" indent="0">
              <a:spcBef>
                <a:spcPct val="0"/>
              </a:spcBef>
            </a:pPr>
            <a:r>
              <a:rPr lang="ja-JP" altLang="en-US" sz="2800" dirty="0" smtClean="0">
                <a:solidFill>
                  <a:srgbClr val="000000"/>
                </a:solidFill>
              </a:rPr>
              <a:t>三脚</a:t>
            </a:r>
          </a:p>
          <a:p>
            <a:pPr marL="0" indent="0">
              <a:spcBef>
                <a:spcPct val="0"/>
              </a:spcBef>
            </a:pPr>
            <a:r>
              <a:rPr lang="ja-JP" altLang="en-US" sz="2800" dirty="0" smtClean="0">
                <a:solidFill>
                  <a:srgbClr val="000000"/>
                </a:solidFill>
              </a:rPr>
              <a:t>ルータ</a:t>
            </a:r>
          </a:p>
          <a:p>
            <a:pPr marL="0" indent="0">
              <a:spcBef>
                <a:spcPct val="0"/>
              </a:spcBef>
            </a:pPr>
            <a:r>
              <a:rPr lang="ja-JP" altLang="en-US" sz="2800" dirty="0" smtClean="0">
                <a:solidFill>
                  <a:srgbClr val="000000"/>
                </a:solidFill>
              </a:rPr>
              <a:t>ルータ用ＰＣ</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用ＰＣ</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用カメラ</a:t>
            </a:r>
            <a:r>
              <a:rPr lang="en-US" altLang="ja-JP" sz="2800" dirty="0" smtClean="0">
                <a:solidFill>
                  <a:srgbClr val="000000"/>
                </a:solidFill>
              </a:rPr>
              <a:t>1</a:t>
            </a:r>
            <a:r>
              <a:rPr lang="ja-JP" altLang="en-US" sz="2800" dirty="0" smtClean="0">
                <a:solidFill>
                  <a:srgbClr val="000000"/>
                </a:solidFill>
              </a:rPr>
              <a:t>台</a:t>
            </a:r>
          </a:p>
          <a:p>
            <a:pPr marL="0" indent="0">
              <a:spcBef>
                <a:spcPct val="0"/>
              </a:spcBef>
            </a:pPr>
            <a:r>
              <a:rPr lang="en-US" altLang="ja-JP" sz="2800" dirty="0" err="1" smtClean="0">
                <a:solidFill>
                  <a:srgbClr val="000000"/>
                </a:solidFill>
              </a:rPr>
              <a:t>ust</a:t>
            </a:r>
            <a:r>
              <a:rPr lang="ja-JP" altLang="en-US" sz="2800" dirty="0" smtClean="0">
                <a:solidFill>
                  <a:srgbClr val="000000"/>
                </a:solidFill>
              </a:rPr>
              <a:t>用カメラドライバＣＤ</a:t>
            </a:r>
            <a:r>
              <a:rPr lang="en-US" altLang="ja-JP" sz="2800" dirty="0" smtClean="0">
                <a:solidFill>
                  <a:srgbClr val="000000"/>
                </a:solidFill>
              </a:rPr>
              <a:t>1</a:t>
            </a:r>
            <a:r>
              <a:rPr lang="ja-JP" altLang="en-US" sz="2800" dirty="0" smtClean="0">
                <a:solidFill>
                  <a:srgbClr val="000000"/>
                </a:solidFill>
              </a:rPr>
              <a:t>枚</a:t>
            </a:r>
          </a:p>
        </p:txBody>
      </p:sp>
      <p:sp>
        <p:nvSpPr>
          <p:cNvPr id="20484" name="コンテンツ プレースホルダ 3"/>
          <p:cNvSpPr>
            <a:spLocks noGrp="1"/>
          </p:cNvSpPr>
          <p:nvPr>
            <p:ph sz="half" idx="4294967295"/>
          </p:nvPr>
        </p:nvSpPr>
        <p:spPr>
          <a:xfrm>
            <a:off x="4286248" y="1052513"/>
            <a:ext cx="4857752" cy="5073650"/>
          </a:xfrm>
        </p:spPr>
        <p:txBody>
          <a:bodyPr/>
          <a:lstStyle/>
          <a:p>
            <a:pPr marL="0" indent="0">
              <a:spcBef>
                <a:spcPct val="0"/>
              </a:spcBef>
            </a:pPr>
            <a:r>
              <a:rPr lang="ja-JP" altLang="en-US" sz="3600" dirty="0" smtClean="0">
                <a:solidFill>
                  <a:srgbClr val="000000"/>
                </a:solidFill>
              </a:rPr>
              <a:t>名札</a:t>
            </a:r>
            <a:endParaRPr lang="en-US" altLang="ja-JP" sz="3600" dirty="0" smtClean="0">
              <a:solidFill>
                <a:srgbClr val="000000"/>
              </a:solidFill>
            </a:endParaRPr>
          </a:p>
          <a:p>
            <a:pPr marL="0" indent="0">
              <a:spcBef>
                <a:spcPct val="0"/>
              </a:spcBef>
            </a:pPr>
            <a:r>
              <a:rPr lang="ja-JP" altLang="en-US" sz="3600" dirty="0" smtClean="0">
                <a:solidFill>
                  <a:srgbClr val="000000"/>
                </a:solidFill>
              </a:rPr>
              <a:t>名札用台紙</a:t>
            </a:r>
          </a:p>
          <a:p>
            <a:pPr marL="0" indent="0">
              <a:spcBef>
                <a:spcPct val="0"/>
              </a:spcBef>
            </a:pPr>
            <a:r>
              <a:rPr lang="ja-JP" altLang="en-US" sz="3600" dirty="0" smtClean="0">
                <a:solidFill>
                  <a:srgbClr val="000000"/>
                </a:solidFill>
              </a:rPr>
              <a:t>雑巾</a:t>
            </a:r>
          </a:p>
          <a:p>
            <a:pPr marL="0" indent="0">
              <a:spcBef>
                <a:spcPct val="0"/>
              </a:spcBef>
            </a:pPr>
            <a:r>
              <a:rPr lang="ja-JP" altLang="en-US" sz="3600" dirty="0" smtClean="0">
                <a:solidFill>
                  <a:srgbClr val="000000"/>
                </a:solidFill>
              </a:rPr>
              <a:t>ゴミ袋</a:t>
            </a:r>
          </a:p>
          <a:p>
            <a:pPr marL="0" indent="0">
              <a:spcBef>
                <a:spcPct val="0"/>
              </a:spcBef>
            </a:pPr>
            <a:r>
              <a:rPr lang="ja-JP" altLang="en-US" sz="3600" dirty="0" smtClean="0">
                <a:solidFill>
                  <a:srgbClr val="000000"/>
                </a:solidFill>
              </a:rPr>
              <a:t>サインペン</a:t>
            </a:r>
          </a:p>
          <a:p>
            <a:pPr marL="0" indent="0">
              <a:spcBef>
                <a:spcPct val="0"/>
              </a:spcBef>
            </a:pPr>
            <a:r>
              <a:rPr lang="ja-JP" altLang="en-US" sz="3600" dirty="0" smtClean="0">
                <a:solidFill>
                  <a:srgbClr val="000000"/>
                </a:solidFill>
              </a:rPr>
              <a:t>スケッチボード</a:t>
            </a:r>
          </a:p>
          <a:p>
            <a:pPr marL="0" indent="0">
              <a:spcBef>
                <a:spcPct val="0"/>
              </a:spcBef>
            </a:pPr>
            <a:r>
              <a:rPr lang="ja-JP" altLang="en-US" sz="3600" dirty="0" smtClean="0">
                <a:solidFill>
                  <a:srgbClr val="000000"/>
                </a:solidFill>
              </a:rPr>
              <a:t>セロテープ</a:t>
            </a:r>
          </a:p>
          <a:p>
            <a:pPr marL="0" indent="0">
              <a:spcBef>
                <a:spcPct val="0"/>
              </a:spcBef>
            </a:pPr>
            <a:endParaRPr lang="ja-JP" altLang="en-US" sz="3600" dirty="0" smtClean="0">
              <a:solidFill>
                <a:srgbClr val="000000"/>
              </a:solidFill>
            </a:endParaRPr>
          </a:p>
          <a:p>
            <a:pPr marL="0" indent="0">
              <a:spcBef>
                <a:spcPct val="0"/>
              </a:spcBef>
            </a:pPr>
            <a:endParaRPr lang="ja-JP" altLang="en-US" sz="36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r>
              <a:rPr lang="ja-JP" altLang="en-US" dirty="0" smtClean="0">
                <a:solidFill>
                  <a:srgbClr val="000000"/>
                </a:solidFill>
              </a:rPr>
              <a:t>自己紹介</a:t>
            </a:r>
          </a:p>
        </p:txBody>
      </p:sp>
      <p:sp>
        <p:nvSpPr>
          <p:cNvPr id="5123"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名前：中 博俊（なか ひろとし）</a:t>
            </a:r>
            <a:endParaRPr lang="en-US" altLang="ja-JP" sz="3600" dirty="0" smtClean="0">
              <a:solidFill>
                <a:srgbClr val="000000"/>
              </a:solidFill>
            </a:endParaRPr>
          </a:p>
          <a:p>
            <a:pPr marL="0" indent="0">
              <a:spcBef>
                <a:spcPct val="0"/>
              </a:spcBef>
            </a:pPr>
            <a:r>
              <a:rPr lang="ja-JP" altLang="en-US" sz="3600" dirty="0" smtClean="0">
                <a:solidFill>
                  <a:srgbClr val="000000"/>
                </a:solidFill>
              </a:rPr>
              <a:t>本拠地：いちおう大阪</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ただし毎週末は日本のどこかにいます</a:t>
            </a:r>
            <a:endParaRPr lang="en-US" altLang="ja-JP" sz="2800" dirty="0" smtClean="0">
              <a:solidFill>
                <a:srgbClr val="000000"/>
              </a:solidFill>
            </a:endParaRPr>
          </a:p>
          <a:p>
            <a:pPr marL="0" indent="0">
              <a:spcBef>
                <a:spcPct val="0"/>
              </a:spcBef>
            </a:pPr>
            <a:r>
              <a:rPr lang="ja-JP" altLang="en-US" sz="3600" dirty="0" smtClean="0">
                <a:solidFill>
                  <a:srgbClr val="000000"/>
                </a:solidFill>
              </a:rPr>
              <a:t>肩書き：</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株式会社インターリンク チーフテクニカルアーキテクト</a:t>
            </a:r>
            <a:endParaRPr lang="en-US" altLang="ja-JP" sz="2800" dirty="0" smtClean="0">
              <a:solidFill>
                <a:srgbClr val="000000"/>
              </a:solidFill>
            </a:endParaRPr>
          </a:p>
          <a:p>
            <a:pPr marL="857250" lvl="3" indent="0">
              <a:spcBef>
                <a:spcPct val="0"/>
              </a:spcBef>
            </a:pPr>
            <a:r>
              <a:rPr lang="ja-JP" altLang="en-US" sz="2400" dirty="0" smtClean="0">
                <a:solidFill>
                  <a:srgbClr val="000000"/>
                </a:solidFill>
              </a:rPr>
              <a:t>なんてたいそうな肩書きを持っていますが社員</a:t>
            </a:r>
            <a:r>
              <a:rPr lang="en-US" altLang="ja-JP" sz="2400" dirty="0" smtClean="0">
                <a:solidFill>
                  <a:srgbClr val="000000"/>
                </a:solidFill>
              </a:rPr>
              <a:t>10</a:t>
            </a:r>
            <a:r>
              <a:rPr lang="ja-JP" altLang="en-US" sz="2400" dirty="0" smtClean="0">
                <a:solidFill>
                  <a:srgbClr val="000000"/>
                </a:solidFill>
              </a:rPr>
              <a:t>名くらいの小さな会社です</a:t>
            </a:r>
            <a:endParaRPr lang="en-US" altLang="ja-JP" sz="2400" dirty="0" smtClean="0">
              <a:solidFill>
                <a:srgbClr val="000000"/>
              </a:solidFill>
            </a:endParaRPr>
          </a:p>
          <a:p>
            <a:pPr marL="400050" lvl="2" indent="0">
              <a:spcBef>
                <a:spcPct val="0"/>
              </a:spcBef>
            </a:pPr>
            <a:r>
              <a:rPr lang="en-US" altLang="ja-JP" sz="2800" dirty="0" smtClean="0">
                <a:solidFill>
                  <a:srgbClr val="000000"/>
                </a:solidFill>
              </a:rPr>
              <a:t>NPO</a:t>
            </a:r>
            <a:r>
              <a:rPr lang="ja-JP" altLang="en-US" sz="2800" dirty="0" smtClean="0">
                <a:solidFill>
                  <a:srgbClr val="000000"/>
                </a:solidFill>
              </a:rPr>
              <a:t>法人 アイネタジャパン 副理事長</a:t>
            </a:r>
            <a:endParaRPr lang="en-US" altLang="ja-JP" sz="2800" dirty="0" smtClean="0">
              <a:solidFill>
                <a:srgbClr val="000000"/>
              </a:solidFill>
            </a:endParaRPr>
          </a:p>
          <a:p>
            <a:pPr marL="400050" lvl="2" indent="0">
              <a:spcBef>
                <a:spcPct val="0"/>
              </a:spcBef>
            </a:pPr>
            <a:r>
              <a:rPr lang="ja-JP" altLang="en-US" sz="2800" dirty="0" err="1" smtClean="0">
                <a:solidFill>
                  <a:srgbClr val="000000"/>
                </a:solidFill>
              </a:rPr>
              <a:t>わんくま</a:t>
            </a:r>
            <a:r>
              <a:rPr lang="ja-JP" altLang="en-US" sz="2800" dirty="0" smtClean="0">
                <a:solidFill>
                  <a:srgbClr val="000000"/>
                </a:solidFill>
              </a:rPr>
              <a:t>同盟 代表</a:t>
            </a:r>
            <a:endParaRPr lang="en-US" altLang="ja-JP" sz="2800" dirty="0" smtClean="0">
              <a:solidFill>
                <a:srgbClr val="000000"/>
              </a:solidFill>
            </a:endParaRPr>
          </a:p>
          <a:p>
            <a:pPr marL="0" indent="0">
              <a:spcBef>
                <a:spcPct val="0"/>
              </a:spcBef>
            </a:pPr>
            <a:endParaRPr lang="ja-JP" altLang="en-US" sz="36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r>
              <a:rPr lang="ja-JP" altLang="en-US" dirty="0" smtClean="0"/>
              <a:t>前夜</a:t>
            </a:r>
          </a:p>
        </p:txBody>
      </p:sp>
      <p:sp>
        <p:nvSpPr>
          <p:cNvPr id="21507" name="コンテンツ プレースホルダ 2"/>
          <p:cNvSpPr>
            <a:spLocks noGrp="1"/>
          </p:cNvSpPr>
          <p:nvPr>
            <p:ph idx="1"/>
          </p:nvPr>
        </p:nvSpPr>
        <p:spPr/>
        <p:txBody>
          <a:bodyPr/>
          <a:lstStyle/>
          <a:p>
            <a:pPr marL="0" indent="0">
              <a:spcBef>
                <a:spcPct val="0"/>
              </a:spcBef>
            </a:pPr>
            <a:r>
              <a:rPr lang="ja-JP" altLang="en-US" sz="4800" dirty="0" smtClean="0">
                <a:solidFill>
                  <a:srgbClr val="000000"/>
                </a:solidFill>
              </a:rPr>
              <a:t>前夜までにリマインダは必ず送りましょう</a:t>
            </a:r>
            <a:endParaRPr lang="en-US" altLang="ja-JP" sz="4800" dirty="0" smtClean="0">
              <a:solidFill>
                <a:srgbClr val="000000"/>
              </a:solidFill>
            </a:endParaRPr>
          </a:p>
          <a:p>
            <a:pPr marL="0" indent="0">
              <a:spcBef>
                <a:spcPct val="0"/>
              </a:spcBef>
            </a:pPr>
            <a:r>
              <a:rPr lang="ja-JP" altLang="en-US" sz="4800" dirty="0" smtClean="0">
                <a:solidFill>
                  <a:srgbClr val="000000"/>
                </a:solidFill>
              </a:rPr>
              <a:t>名簿を印刷する</a:t>
            </a:r>
            <a:endParaRPr lang="en-US" altLang="ja-JP" sz="4800" dirty="0" smtClean="0">
              <a:solidFill>
                <a:srgbClr val="000000"/>
              </a:solidFill>
            </a:endParaRPr>
          </a:p>
          <a:p>
            <a:pPr marL="0" indent="0">
              <a:spcBef>
                <a:spcPct val="0"/>
              </a:spcBef>
            </a:pPr>
            <a:r>
              <a:rPr lang="ja-JP" altLang="en-US" sz="4800" dirty="0" smtClean="0">
                <a:solidFill>
                  <a:srgbClr val="000000"/>
                </a:solidFill>
              </a:rPr>
              <a:t>備品が揃っているか確認する</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ja-JP" altLang="en-US" dirty="0" smtClean="0"/>
              <a:t>当日</a:t>
            </a:r>
          </a:p>
        </p:txBody>
      </p:sp>
      <p:sp>
        <p:nvSpPr>
          <p:cNvPr id="22531" name="コンテンツ プレースホルダ 2"/>
          <p:cNvSpPr>
            <a:spLocks noGrp="1"/>
          </p:cNvSpPr>
          <p:nvPr>
            <p:ph idx="1"/>
          </p:nvPr>
        </p:nvSpPr>
        <p:spPr/>
        <p:txBody>
          <a:bodyPr/>
          <a:lstStyle/>
          <a:p>
            <a:pPr marL="0" indent="0">
              <a:spcBef>
                <a:spcPct val="0"/>
              </a:spcBef>
            </a:pPr>
            <a:r>
              <a:rPr lang="ja-JP" altLang="en-US" dirty="0" smtClean="0">
                <a:solidFill>
                  <a:srgbClr val="000000"/>
                </a:solidFill>
              </a:rPr>
              <a:t>スタッフになってくれる人等とは開場</a:t>
            </a:r>
            <a:r>
              <a:rPr lang="en-US" altLang="ja-JP" dirty="0" smtClean="0">
                <a:solidFill>
                  <a:srgbClr val="000000"/>
                </a:solidFill>
              </a:rPr>
              <a:t>30</a:t>
            </a:r>
            <a:r>
              <a:rPr lang="ja-JP" altLang="en-US" dirty="0" smtClean="0">
                <a:solidFill>
                  <a:srgbClr val="000000"/>
                </a:solidFill>
              </a:rPr>
              <a:t>分前までに集合して、緊張をほぐしておきましょう</a:t>
            </a:r>
            <a:endParaRPr lang="en-US" altLang="ja-JP" dirty="0" smtClean="0">
              <a:solidFill>
                <a:srgbClr val="000000"/>
              </a:solidFill>
            </a:endParaRPr>
          </a:p>
          <a:p>
            <a:pPr marL="0" indent="0">
              <a:spcBef>
                <a:spcPct val="0"/>
              </a:spcBef>
            </a:pPr>
            <a:r>
              <a:rPr lang="ja-JP" altLang="en-US" dirty="0" smtClean="0">
                <a:solidFill>
                  <a:srgbClr val="000000"/>
                </a:solidFill>
              </a:rPr>
              <a:t>受付はすぐに始められるように</a:t>
            </a:r>
            <a:r>
              <a:rPr lang="en-US" altLang="ja-JP" dirty="0" smtClean="0">
                <a:solidFill>
                  <a:srgbClr val="000000"/>
                </a:solidFill>
              </a:rPr>
              <a:t>1</a:t>
            </a:r>
            <a:r>
              <a:rPr lang="ja-JP" altLang="en-US" dirty="0" smtClean="0">
                <a:solidFill>
                  <a:srgbClr val="000000"/>
                </a:solidFill>
              </a:rPr>
              <a:t>番目に展開しましょう</a:t>
            </a:r>
            <a:endParaRPr lang="en-US" altLang="ja-JP" dirty="0" smtClean="0">
              <a:solidFill>
                <a:srgbClr val="000000"/>
              </a:solidFill>
            </a:endParaRPr>
          </a:p>
          <a:p>
            <a:pPr marL="0" indent="0">
              <a:spcBef>
                <a:spcPct val="0"/>
              </a:spcBef>
            </a:pPr>
            <a:r>
              <a:rPr lang="ja-JP" altLang="en-US" dirty="0" smtClean="0">
                <a:solidFill>
                  <a:srgbClr val="000000"/>
                </a:solidFill>
              </a:rPr>
              <a:t>ノート</a:t>
            </a:r>
            <a:r>
              <a:rPr lang="en-US" altLang="ja-JP" dirty="0" smtClean="0">
                <a:solidFill>
                  <a:srgbClr val="000000"/>
                </a:solidFill>
              </a:rPr>
              <a:t>PC</a:t>
            </a:r>
            <a:r>
              <a:rPr lang="ja-JP" altLang="en-US" dirty="0" smtClean="0">
                <a:solidFill>
                  <a:srgbClr val="000000"/>
                </a:solidFill>
              </a:rPr>
              <a:t>とプロジェクタの調子を必ずチェック</a:t>
            </a:r>
            <a:endParaRPr lang="en-US" altLang="ja-JP" dirty="0" smtClean="0">
              <a:solidFill>
                <a:srgbClr val="000000"/>
              </a:solidFill>
            </a:endParaRPr>
          </a:p>
          <a:p>
            <a:pPr marL="400050" lvl="2" indent="0">
              <a:spcBef>
                <a:spcPct val="0"/>
              </a:spcBef>
            </a:pPr>
            <a:r>
              <a:rPr lang="ja-JP" altLang="en-US" dirty="0" smtClean="0">
                <a:solidFill>
                  <a:srgbClr val="000000"/>
                </a:solidFill>
              </a:rPr>
              <a:t>出演者全員ちゃんと出力されるか確認するとベター</a:t>
            </a:r>
            <a:endParaRPr lang="en-US" altLang="ja-JP" dirty="0" smtClean="0">
              <a:solidFill>
                <a:srgbClr val="000000"/>
              </a:solidFill>
            </a:endParaRPr>
          </a:p>
          <a:p>
            <a:pPr marL="400050" lvl="2" indent="0">
              <a:spcBef>
                <a:spcPct val="0"/>
              </a:spcBef>
            </a:pPr>
            <a:r>
              <a:rPr lang="ja-JP" altLang="en-US" dirty="0" smtClean="0">
                <a:solidFill>
                  <a:srgbClr val="000000"/>
                </a:solidFill>
              </a:rPr>
              <a:t>レンタルプロジェクタは色がおかしい場合がある</a:t>
            </a:r>
            <a:endParaRPr lang="en-US" altLang="ja-JP" dirty="0" smtClean="0">
              <a:solidFill>
                <a:srgbClr val="000000"/>
              </a:solidFill>
            </a:endParaRPr>
          </a:p>
          <a:p>
            <a:pPr marL="0" indent="0">
              <a:spcBef>
                <a:spcPct val="0"/>
              </a:spcBef>
            </a:pPr>
            <a:r>
              <a:rPr lang="ja-JP" altLang="en-US" dirty="0" smtClean="0">
                <a:solidFill>
                  <a:srgbClr val="000000"/>
                </a:solidFill>
              </a:rPr>
              <a:t>参加受付時に必ず懇親会に参加するか再確認する</a:t>
            </a:r>
            <a:endParaRPr lang="en-US" altLang="ja-JP" dirty="0" smtClean="0">
              <a:solidFill>
                <a:srgbClr val="000000"/>
              </a:solidFill>
            </a:endParaRPr>
          </a:p>
          <a:p>
            <a:pPr marL="0" indent="0">
              <a:spcBef>
                <a:spcPct val="0"/>
              </a:spcBef>
            </a:pPr>
            <a:r>
              <a:rPr lang="en-US" altLang="ja-JP" dirty="0" err="1" smtClean="0">
                <a:solidFill>
                  <a:srgbClr val="000000"/>
                </a:solidFill>
              </a:rPr>
              <a:t>Ust</a:t>
            </a:r>
            <a:r>
              <a:rPr lang="ja-JP" altLang="en-US" dirty="0" smtClean="0">
                <a:solidFill>
                  <a:srgbClr val="000000"/>
                </a:solidFill>
              </a:rPr>
              <a:t>するのであれば不安定なこともあるので早めに</a:t>
            </a:r>
            <a:endParaRPr lang="en-US" altLang="ja-JP"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懇親会</a:t>
            </a:r>
            <a:endParaRPr kumimoji="1" lang="ja-JP" altLang="en-US" dirty="0"/>
          </a:p>
        </p:txBody>
      </p:sp>
      <p:sp>
        <p:nvSpPr>
          <p:cNvPr id="5" name="コンテンツ プレースホルダ 4"/>
          <p:cNvSpPr>
            <a:spLocks noGrp="1"/>
          </p:cNvSpPr>
          <p:nvPr>
            <p:ph idx="1"/>
          </p:nvPr>
        </p:nvSpPr>
        <p:spPr/>
        <p:txBody>
          <a:bodyPr/>
          <a:lstStyle/>
          <a:p>
            <a:r>
              <a:rPr kumimoji="1" lang="ja-JP" altLang="en-US" sz="2800" dirty="0" smtClean="0"/>
              <a:t>とにかくやっぱりメイン</a:t>
            </a:r>
            <a:endParaRPr kumimoji="1" lang="en-US" altLang="ja-JP" sz="2800" dirty="0" smtClean="0"/>
          </a:p>
          <a:p>
            <a:r>
              <a:rPr lang="ja-JP" altLang="en-US" sz="2800" dirty="0" smtClean="0"/>
              <a:t>座ってもらう前に必ずタバコエリアを決めて隔離する</a:t>
            </a:r>
            <a:endParaRPr kumimoji="1" lang="en-US" altLang="ja-JP" sz="2800" dirty="0" smtClean="0"/>
          </a:p>
          <a:p>
            <a:r>
              <a:rPr kumimoji="1" lang="ja-JP" altLang="en-US" sz="2800" dirty="0" smtClean="0"/>
              <a:t>お互いが同じ話題を共有しているので、話すネタはある</a:t>
            </a:r>
            <a:endParaRPr kumimoji="1" lang="en-US" altLang="ja-JP" sz="2800" dirty="0" smtClean="0"/>
          </a:p>
          <a:p>
            <a:r>
              <a:rPr lang="ja-JP" altLang="en-US" sz="2800" dirty="0" smtClean="0"/>
              <a:t>自己紹介などをして人脈作りを</a:t>
            </a:r>
            <a:endParaRPr lang="en-US" altLang="ja-JP" sz="2800" dirty="0" smtClean="0"/>
          </a:p>
          <a:p>
            <a:r>
              <a:rPr kumimoji="1" lang="ja-JP" altLang="en-US" sz="2800" dirty="0" smtClean="0"/>
              <a:t>主催者はできるだけ全員と名刺交換をしよう</a:t>
            </a:r>
            <a:endParaRPr kumimoji="1" lang="en-US" altLang="ja-JP" sz="2800" dirty="0" smtClean="0"/>
          </a:p>
          <a:p>
            <a:r>
              <a:rPr lang="ja-JP" altLang="en-US" sz="2800" dirty="0" smtClean="0"/>
              <a:t>ファンを作って次回以降に来てもらうように</a:t>
            </a:r>
            <a:endParaRPr lang="en-US" altLang="ja-JP" sz="2800" dirty="0" smtClean="0"/>
          </a:p>
          <a:p>
            <a:r>
              <a:rPr kumimoji="1" lang="ja-JP" altLang="en-US" sz="2800" dirty="0" smtClean="0"/>
              <a:t>しゃべっていない人や、困った顔している人、</a:t>
            </a:r>
            <a:r>
              <a:rPr lang="ja-JP" altLang="en-US" sz="2800" dirty="0"/>
              <a:t>初参加の</a:t>
            </a:r>
            <a:r>
              <a:rPr lang="ja-JP" altLang="en-US" sz="2800" dirty="0" smtClean="0"/>
              <a:t>人のところに積極的に行きましょう</a:t>
            </a:r>
            <a:endParaRPr kumimoji="1" lang="en-US" altLang="ja-JP" sz="28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報告</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参加費を徴収している場合には会計報告した方が良いかもしれません</a:t>
            </a:r>
            <a:endParaRPr kumimoji="1" lang="en-US" altLang="ja-JP" dirty="0" smtClean="0"/>
          </a:p>
          <a:p>
            <a:pPr lvl="1"/>
            <a:r>
              <a:rPr lang="ja-JP" altLang="en-US" dirty="0" err="1" smtClean="0"/>
              <a:t>わんくまは</a:t>
            </a:r>
            <a:r>
              <a:rPr lang="ja-JP" altLang="en-US" dirty="0" smtClean="0"/>
              <a:t>寄付のお願いでやってます</a:t>
            </a:r>
            <a:endParaRPr kumimoji="1" lang="en-US" altLang="ja-JP" dirty="0" smtClean="0"/>
          </a:p>
          <a:p>
            <a:r>
              <a:rPr kumimoji="1" lang="en-US" altLang="ja-JP" dirty="0" smtClean="0"/>
              <a:t>Blog</a:t>
            </a:r>
            <a:r>
              <a:rPr kumimoji="1" lang="ja-JP" altLang="en-US" dirty="0" smtClean="0"/>
              <a:t>などで雰囲気を報告したいですね。</a:t>
            </a:r>
            <a:endParaRPr kumimoji="1" lang="en-US" altLang="ja-JP" dirty="0" smtClean="0"/>
          </a:p>
          <a:p>
            <a:r>
              <a:rPr kumimoji="1" lang="ja-JP" altLang="en-US" dirty="0" smtClean="0"/>
              <a:t>次回も宣伝しましょう。</a:t>
            </a:r>
            <a:endParaRPr kumimoji="1" lang="en-US" altLang="ja-JP" dirty="0" smtClean="0"/>
          </a:p>
          <a:p>
            <a:pPr lvl="1"/>
            <a:r>
              <a:rPr lang="en-US" altLang="ja-JP" dirty="0" smtClean="0"/>
              <a:t>3</a:t>
            </a:r>
            <a:r>
              <a:rPr lang="ja-JP" altLang="en-US" dirty="0" smtClean="0"/>
              <a:t>ヶ月に</a:t>
            </a:r>
            <a:r>
              <a:rPr lang="en-US" altLang="ja-JP" dirty="0" smtClean="0"/>
              <a:t>1</a:t>
            </a:r>
            <a:r>
              <a:rPr lang="ja-JP" altLang="en-US" dirty="0" smtClean="0"/>
              <a:t>回とか継続的にやれると、お客さんも予定を意識してくれるので良い感じです</a:t>
            </a:r>
            <a:endParaRPr kumimoji="1" lang="ja-JP" alt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57200" y="1052513"/>
            <a:ext cx="8229600" cy="3233743"/>
          </a:xfrm>
        </p:spPr>
        <p:txBody>
          <a:bodyPr/>
          <a:lstStyle/>
          <a:p>
            <a:r>
              <a:rPr kumimoji="1" lang="ja-JP" altLang="en-US" sz="2800" dirty="0" smtClean="0"/>
              <a:t>仕込み</a:t>
            </a:r>
            <a:r>
              <a:rPr kumimoji="1" lang="en-US" altLang="ja-JP" sz="2800" dirty="0" smtClean="0"/>
              <a:t>8</a:t>
            </a:r>
            <a:r>
              <a:rPr kumimoji="1" lang="ja-JP" altLang="en-US" sz="2800" dirty="0" smtClean="0"/>
              <a:t>割、当日</a:t>
            </a:r>
            <a:r>
              <a:rPr kumimoji="1" lang="en-US" altLang="ja-JP" sz="2800" dirty="0" smtClean="0"/>
              <a:t>2</a:t>
            </a:r>
            <a:r>
              <a:rPr kumimoji="1" lang="ja-JP" altLang="en-US" sz="2800" dirty="0" smtClean="0"/>
              <a:t>割</a:t>
            </a:r>
            <a:endParaRPr kumimoji="1" lang="en-US" altLang="ja-JP" sz="2800" dirty="0" smtClean="0"/>
          </a:p>
          <a:p>
            <a:r>
              <a:rPr lang="ja-JP" altLang="en-US" sz="2800" dirty="0" smtClean="0"/>
              <a:t>とにかく懇親会で大赤字のでないように気をつける</a:t>
            </a:r>
            <a:endParaRPr lang="en-US" altLang="ja-JP" sz="2800" dirty="0" smtClean="0"/>
          </a:p>
          <a:p>
            <a:pPr lvl="1"/>
            <a:r>
              <a:rPr kumimoji="1" lang="en-US" altLang="ja-JP" sz="2400" dirty="0" smtClean="0"/>
              <a:t>4</a:t>
            </a:r>
            <a:r>
              <a:rPr kumimoji="1" lang="ja-JP" altLang="en-US" sz="2400" dirty="0" smtClean="0"/>
              <a:t>人欠けて</a:t>
            </a:r>
            <a:r>
              <a:rPr kumimoji="1" lang="en-US" altLang="ja-JP" sz="2400" dirty="0" smtClean="0"/>
              <a:t>16000</a:t>
            </a:r>
            <a:r>
              <a:rPr kumimoji="1" lang="ja-JP" altLang="en-US" sz="2400" dirty="0" smtClean="0"/>
              <a:t>円赤字を出したことがあります</a:t>
            </a:r>
            <a:endParaRPr kumimoji="1" lang="en-US" altLang="ja-JP" sz="2400" dirty="0" smtClean="0"/>
          </a:p>
          <a:p>
            <a:r>
              <a:rPr lang="ja-JP" altLang="en-US" sz="2800" dirty="0" smtClean="0"/>
              <a:t>継続していく毎に巻き込む人数を増やしていきましょう</a:t>
            </a:r>
            <a:endParaRPr lang="en-US" altLang="ja-JP" sz="2800" dirty="0" smtClean="0"/>
          </a:p>
          <a:p>
            <a:r>
              <a:rPr kumimoji="1" lang="ja-JP" altLang="en-US" sz="2800" dirty="0" smtClean="0"/>
              <a:t>コミュニティみんなで盛り上げていきましょう。</a:t>
            </a:r>
            <a:endParaRPr kumimoji="1" lang="ja-JP" altLang="en-US" sz="2800" dirty="0"/>
          </a:p>
        </p:txBody>
      </p:sp>
      <p:sp>
        <p:nvSpPr>
          <p:cNvPr id="4" name="角丸四角形 3"/>
          <p:cNvSpPr/>
          <p:nvPr/>
        </p:nvSpPr>
        <p:spPr>
          <a:xfrm>
            <a:off x="500034" y="4357694"/>
            <a:ext cx="8072494" cy="164307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7200" dirty="0" smtClean="0"/>
              <a:t>Enjoy Community!</a:t>
            </a:r>
            <a:endParaRPr kumimoji="1" lang="ja-JP" altLang="en-US" sz="7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r>
              <a:rPr lang="ja-JP" altLang="en-US" dirty="0" smtClean="0">
                <a:solidFill>
                  <a:srgbClr val="000000"/>
                </a:solidFill>
              </a:rPr>
              <a:t>アイネタジャパンって？</a:t>
            </a:r>
          </a:p>
        </p:txBody>
      </p:sp>
      <p:sp>
        <p:nvSpPr>
          <p:cNvPr id="6147" name="コンテンツ プレースホルダ 2"/>
          <p:cNvSpPr>
            <a:spLocks noGrp="1"/>
          </p:cNvSpPr>
          <p:nvPr>
            <p:ph idx="1"/>
          </p:nvPr>
        </p:nvSpPr>
        <p:spPr/>
        <p:txBody>
          <a:bodyPr/>
          <a:lstStyle/>
          <a:p>
            <a:pPr marL="0" indent="0">
              <a:spcBef>
                <a:spcPct val="0"/>
              </a:spcBef>
            </a:pPr>
            <a:r>
              <a:rPr lang="en-US" altLang="ja-JP" sz="3600" dirty="0" smtClean="0">
                <a:solidFill>
                  <a:srgbClr val="000000"/>
                </a:solidFill>
              </a:rPr>
              <a:t>NPO</a:t>
            </a:r>
            <a:r>
              <a:rPr lang="ja-JP" altLang="en-US" sz="3600" dirty="0" smtClean="0">
                <a:solidFill>
                  <a:srgbClr val="000000"/>
                </a:solidFill>
              </a:rPr>
              <a:t>（特定非営利活動法人）は利益を求めない活動をしている立派な法人です</a:t>
            </a:r>
            <a:endParaRPr lang="en-US" altLang="ja-JP" sz="3600" dirty="0" smtClean="0">
              <a:solidFill>
                <a:srgbClr val="000000"/>
              </a:solidFill>
            </a:endParaRPr>
          </a:p>
          <a:p>
            <a:pPr marL="0" indent="0">
              <a:spcBef>
                <a:spcPct val="0"/>
              </a:spcBef>
            </a:pPr>
            <a:r>
              <a:rPr lang="en-US" altLang="ja-JP" sz="3600" dirty="0" err="1" smtClean="0">
                <a:solidFill>
                  <a:srgbClr val="000000"/>
                </a:solidFill>
              </a:rPr>
              <a:t>Seasar</a:t>
            </a:r>
            <a:r>
              <a:rPr lang="ja-JP" altLang="en-US" sz="3600" dirty="0" smtClean="0">
                <a:solidFill>
                  <a:srgbClr val="000000"/>
                </a:solidFill>
              </a:rPr>
              <a:t>ファウンデーション→オープンソース開発コミュニティの運営支援</a:t>
            </a:r>
            <a:endParaRPr lang="en-US" altLang="ja-JP" sz="3600" dirty="0" smtClean="0">
              <a:solidFill>
                <a:srgbClr val="000000"/>
              </a:solidFill>
            </a:endParaRPr>
          </a:p>
          <a:p>
            <a:pPr marL="0" indent="0">
              <a:spcBef>
                <a:spcPct val="0"/>
              </a:spcBef>
            </a:pPr>
            <a:r>
              <a:rPr lang="ja-JP" altLang="en-US" sz="3600" dirty="0" smtClean="0">
                <a:solidFill>
                  <a:srgbClr val="000000"/>
                </a:solidFill>
              </a:rPr>
              <a:t>アイネタジャパン→技術者コミュニティ全般の活動支援</a:t>
            </a:r>
            <a:endParaRPr lang="en-US" altLang="ja-JP" sz="3600" dirty="0" smtClean="0">
              <a:solidFill>
                <a:srgbClr val="000000"/>
              </a:solidFill>
            </a:endParaRPr>
          </a:p>
          <a:p>
            <a:pPr marL="0" lvl="1" indent="0">
              <a:spcBef>
                <a:spcPct val="0"/>
              </a:spcBef>
            </a:pPr>
            <a:r>
              <a:rPr lang="ja-JP" altLang="en-US" sz="3600" dirty="0" smtClean="0">
                <a:solidFill>
                  <a:srgbClr val="000000"/>
                </a:solidFill>
              </a:rPr>
              <a:t>技術者のコミュニティ活動を活発化させるにはどうしたらいいかを常に考えています。</a:t>
            </a:r>
          </a:p>
        </p:txBody>
      </p:sp>
      <p:pic>
        <p:nvPicPr>
          <p:cNvPr id="6148" name="Picture 2" descr="C:\USERS\NAKA5\APPDATA\LOCAL\TEMP\~EXTMP00\INETALogoHighRes(color) copy.jpg"/>
          <p:cNvPicPr>
            <a:picLocks noChangeAspect="1" noChangeArrowheads="1"/>
          </p:cNvPicPr>
          <p:nvPr/>
        </p:nvPicPr>
        <p:blipFill>
          <a:blip r:embed="rId2"/>
          <a:srcRect/>
          <a:stretch>
            <a:fillRect/>
          </a:stretch>
        </p:blipFill>
        <p:spPr bwMode="auto">
          <a:xfrm>
            <a:off x="7215206" y="1"/>
            <a:ext cx="1571621" cy="110314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dirty="0" err="1" smtClean="0">
                <a:solidFill>
                  <a:srgbClr val="000000"/>
                </a:solidFill>
              </a:rPr>
              <a:t>わんくま</a:t>
            </a:r>
            <a:r>
              <a:rPr lang="ja-JP" altLang="en-US" dirty="0" smtClean="0">
                <a:solidFill>
                  <a:srgbClr val="000000"/>
                </a:solidFill>
              </a:rPr>
              <a:t>同盟</a:t>
            </a:r>
          </a:p>
        </p:txBody>
      </p:sp>
      <p:sp>
        <p:nvSpPr>
          <p:cNvPr id="7171"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発生：</a:t>
            </a:r>
            <a:r>
              <a:rPr lang="en-US" altLang="ja-JP" sz="3600" dirty="0" smtClean="0">
                <a:solidFill>
                  <a:srgbClr val="000000"/>
                </a:solidFill>
              </a:rPr>
              <a:t>2005</a:t>
            </a:r>
            <a:r>
              <a:rPr lang="ja-JP" altLang="en-US" sz="3600" dirty="0" smtClean="0">
                <a:solidFill>
                  <a:srgbClr val="000000"/>
                </a:solidFill>
              </a:rPr>
              <a:t>年</a:t>
            </a:r>
            <a:r>
              <a:rPr lang="en-US" altLang="ja-JP" sz="3600" dirty="0" smtClean="0">
                <a:solidFill>
                  <a:srgbClr val="000000"/>
                </a:solidFill>
              </a:rPr>
              <a:t>01</a:t>
            </a:r>
            <a:r>
              <a:rPr lang="ja-JP" altLang="en-US" sz="3600" dirty="0" smtClean="0">
                <a:solidFill>
                  <a:srgbClr val="000000"/>
                </a:solidFill>
              </a:rPr>
              <a:t>月</a:t>
            </a:r>
            <a:r>
              <a:rPr lang="en-US" altLang="ja-JP" sz="3600" dirty="0" smtClean="0">
                <a:solidFill>
                  <a:srgbClr val="000000"/>
                </a:solidFill>
              </a:rPr>
              <a:t>13</a:t>
            </a:r>
            <a:r>
              <a:rPr lang="ja-JP" altLang="en-US" sz="3600" dirty="0" smtClean="0">
                <a:solidFill>
                  <a:srgbClr val="000000"/>
                </a:solidFill>
              </a:rPr>
              <a:t>日</a:t>
            </a:r>
            <a:endParaRPr lang="en-US" altLang="ja-JP" sz="3600" dirty="0" smtClean="0">
              <a:solidFill>
                <a:srgbClr val="000000"/>
              </a:solidFill>
            </a:endParaRPr>
          </a:p>
          <a:p>
            <a:pPr marL="400050" lvl="2" indent="0">
              <a:spcBef>
                <a:spcPct val="0"/>
              </a:spcBef>
            </a:pPr>
            <a:r>
              <a:rPr lang="ja-JP" altLang="en-US" sz="2800" dirty="0" smtClean="0">
                <a:solidFill>
                  <a:srgbClr val="000000"/>
                </a:solidFill>
              </a:rPr>
              <a:t>わたしと</a:t>
            </a:r>
            <a:r>
              <a:rPr lang="ja-JP" altLang="en-US" sz="2800" dirty="0" err="1" smtClean="0">
                <a:solidFill>
                  <a:srgbClr val="000000"/>
                </a:solidFill>
              </a:rPr>
              <a:t>じゃんぬ</a:t>
            </a:r>
            <a:r>
              <a:rPr lang="ja-JP" altLang="en-US" sz="2800" dirty="0" smtClean="0">
                <a:solidFill>
                  <a:srgbClr val="000000"/>
                </a:solidFill>
              </a:rPr>
              <a:t>ねっとの間で何かをするというのが動き出した日</a:t>
            </a:r>
            <a:endParaRPr lang="en-US" altLang="ja-JP" sz="2800" dirty="0" smtClean="0">
              <a:solidFill>
                <a:srgbClr val="000000"/>
              </a:solidFill>
            </a:endParaRPr>
          </a:p>
          <a:p>
            <a:pPr marL="400050" lvl="2" indent="0">
              <a:spcBef>
                <a:spcPct val="0"/>
              </a:spcBef>
            </a:pPr>
            <a:r>
              <a:rPr lang="ja-JP" altLang="en-US" sz="2800" dirty="0" smtClean="0">
                <a:solidFill>
                  <a:srgbClr val="000000"/>
                </a:solidFill>
              </a:rPr>
              <a:t>このとき名前はまだない（実は正式に命名した日が不明）</a:t>
            </a:r>
            <a:endParaRPr lang="en-US" altLang="ja-JP" sz="2800" dirty="0" smtClean="0">
              <a:solidFill>
                <a:srgbClr val="000000"/>
              </a:solidFill>
            </a:endParaRPr>
          </a:p>
          <a:p>
            <a:pPr marL="0" indent="0">
              <a:spcBef>
                <a:spcPct val="0"/>
              </a:spcBef>
            </a:pPr>
            <a:r>
              <a:rPr lang="ja-JP" altLang="en-US" sz="3600" dirty="0" smtClean="0">
                <a:solidFill>
                  <a:srgbClr val="000000"/>
                </a:solidFill>
              </a:rPr>
              <a:t>メンバ数：</a:t>
            </a:r>
            <a:r>
              <a:rPr lang="en-US" altLang="ja-JP" sz="3600" dirty="0" smtClean="0">
                <a:solidFill>
                  <a:srgbClr val="000000"/>
                </a:solidFill>
              </a:rPr>
              <a:t>220</a:t>
            </a:r>
            <a:r>
              <a:rPr lang="ja-JP" altLang="en-US" sz="3600" dirty="0" smtClean="0">
                <a:solidFill>
                  <a:srgbClr val="000000"/>
                </a:solidFill>
              </a:rPr>
              <a:t>名</a:t>
            </a:r>
            <a:r>
              <a:rPr lang="en-US" altLang="ja-JP" sz="3600" dirty="0" smtClean="0">
                <a:solidFill>
                  <a:srgbClr val="000000"/>
                </a:solidFill>
              </a:rPr>
              <a:t>(2008</a:t>
            </a:r>
            <a:r>
              <a:rPr lang="ja-JP" altLang="en-US" sz="3600" dirty="0" smtClean="0">
                <a:solidFill>
                  <a:srgbClr val="000000"/>
                </a:solidFill>
              </a:rPr>
              <a:t>年</a:t>
            </a:r>
            <a:r>
              <a:rPr lang="en-US" altLang="ja-JP" sz="3600" dirty="0" smtClean="0">
                <a:solidFill>
                  <a:srgbClr val="000000"/>
                </a:solidFill>
              </a:rPr>
              <a:t>09</a:t>
            </a:r>
            <a:r>
              <a:rPr lang="ja-JP" altLang="en-US" sz="3600" dirty="0" smtClean="0">
                <a:solidFill>
                  <a:srgbClr val="000000"/>
                </a:solidFill>
              </a:rPr>
              <a:t>月</a:t>
            </a:r>
            <a:r>
              <a:rPr lang="en-US" altLang="ja-JP" sz="3600" dirty="0" smtClean="0">
                <a:solidFill>
                  <a:srgbClr val="000000"/>
                </a:solidFill>
              </a:rPr>
              <a:t>04</a:t>
            </a:r>
            <a:r>
              <a:rPr lang="ja-JP" altLang="en-US" sz="3600" dirty="0" smtClean="0">
                <a:solidFill>
                  <a:srgbClr val="000000"/>
                </a:solidFill>
              </a:rPr>
              <a:t>日現在</a:t>
            </a:r>
            <a:r>
              <a:rPr lang="en-US" altLang="ja-JP" sz="3600" dirty="0" smtClean="0">
                <a:solidFill>
                  <a:srgbClr val="000000"/>
                </a:solidFill>
              </a:rPr>
              <a:t>)</a:t>
            </a:r>
          </a:p>
          <a:p>
            <a:pPr marL="0" indent="0">
              <a:spcBef>
                <a:spcPct val="0"/>
              </a:spcBef>
            </a:pPr>
            <a:r>
              <a:rPr lang="ja-JP" altLang="en-US" sz="3600" dirty="0" smtClean="0">
                <a:solidFill>
                  <a:srgbClr val="000000"/>
                </a:solidFill>
              </a:rPr>
              <a:t>なにやってるの？：</a:t>
            </a:r>
            <a:r>
              <a:rPr lang="en-US" altLang="ja-JP" sz="3600" dirty="0" smtClean="0">
                <a:solidFill>
                  <a:srgbClr val="000000"/>
                </a:solidFill>
              </a:rPr>
              <a:t>Web</a:t>
            </a:r>
            <a:r>
              <a:rPr lang="ja-JP" altLang="en-US" sz="3600" dirty="0" smtClean="0">
                <a:solidFill>
                  <a:srgbClr val="000000"/>
                </a:solidFill>
              </a:rPr>
              <a:t>スペース、</a:t>
            </a:r>
            <a:r>
              <a:rPr lang="en-US" altLang="ja-JP" sz="3600" dirty="0" smtClean="0">
                <a:solidFill>
                  <a:srgbClr val="000000"/>
                </a:solidFill>
              </a:rPr>
              <a:t>blog</a:t>
            </a:r>
            <a:r>
              <a:rPr lang="ja-JP" altLang="en-US" sz="3600" dirty="0" err="1" smtClean="0">
                <a:solidFill>
                  <a:srgbClr val="000000"/>
                </a:solidFill>
              </a:rPr>
              <a:t>、</a:t>
            </a:r>
            <a:r>
              <a:rPr lang="ja-JP" altLang="en-US" sz="3600" dirty="0" smtClean="0">
                <a:solidFill>
                  <a:srgbClr val="000000"/>
                </a:solidFill>
              </a:rPr>
              <a:t>勉強会の開催、等々</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r>
              <a:rPr lang="ja-JP" altLang="en-US" dirty="0" err="1" smtClean="0">
                <a:solidFill>
                  <a:srgbClr val="000000"/>
                </a:solidFill>
              </a:rPr>
              <a:t>わんくま</a:t>
            </a:r>
            <a:r>
              <a:rPr lang="ja-JP" altLang="en-US" dirty="0" smtClean="0">
                <a:solidFill>
                  <a:srgbClr val="000000"/>
                </a:solidFill>
              </a:rPr>
              <a:t>勉強会の</a:t>
            </a:r>
            <a:r>
              <a:rPr lang="en-US" altLang="ja-JP" dirty="0" smtClean="0">
                <a:solidFill>
                  <a:srgbClr val="000000"/>
                </a:solidFill>
              </a:rPr>
              <a:t>2008</a:t>
            </a:r>
            <a:r>
              <a:rPr lang="ja-JP" altLang="en-US" dirty="0" smtClean="0">
                <a:solidFill>
                  <a:srgbClr val="000000"/>
                </a:solidFill>
              </a:rPr>
              <a:t>年</a:t>
            </a:r>
          </a:p>
        </p:txBody>
      </p:sp>
      <p:sp>
        <p:nvSpPr>
          <p:cNvPr id="3" name="コンテンツ プレースホルダ 2"/>
          <p:cNvSpPr>
            <a:spLocks noGrp="1"/>
          </p:cNvSpPr>
          <p:nvPr>
            <p:ph idx="1"/>
          </p:nvPr>
        </p:nvSpPr>
        <p:spPr>
          <a:xfrm>
            <a:off x="457200" y="1052513"/>
            <a:ext cx="8229600" cy="1733545"/>
          </a:xfrm>
        </p:spPr>
        <p:txBody>
          <a:bodyPr vert="eaVert" rtlCol="0">
            <a:noAutofit/>
          </a:bodyPr>
          <a:lstStyle/>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26</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16</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23</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03</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15</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03</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29</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05</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12</a:t>
            </a:r>
            <a:r>
              <a:rPr lang="zh-TW" altLang="en-US" sz="1600" dirty="0">
                <a:solidFill>
                  <a:sysClr val="windowText" lastClr="000000"/>
                </a:solidFill>
                <a:latin typeface="ＭＳ ゴシック" pitchFamily="49" charset="-128"/>
                <a:ea typeface="ＭＳ ゴシック" pitchFamily="49" charset="-128"/>
              </a:rPr>
              <a:t>福岡</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04</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26</a:t>
            </a:r>
            <a:r>
              <a:rPr lang="zh-TW" altLang="en-US" sz="1600" dirty="0">
                <a:solidFill>
                  <a:sysClr val="windowText" lastClr="000000"/>
                </a:solidFill>
                <a:latin typeface="ＭＳ ゴシック" pitchFamily="49" charset="-128"/>
                <a:ea typeface="ＭＳ ゴシック" pitchFamily="49" charset="-128"/>
              </a:rPr>
              <a:t>名古屋</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05</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10</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05</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31</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07</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21</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06</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28</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07</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12</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07</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26</a:t>
            </a:r>
            <a:r>
              <a:rPr lang="zh-TW" altLang="en-US" sz="1600" dirty="0">
                <a:solidFill>
                  <a:sysClr val="windowText" lastClr="000000"/>
                </a:solidFill>
                <a:latin typeface="ＭＳ ゴシック" pitchFamily="49" charset="-128"/>
                <a:ea typeface="ＭＳ ゴシック" pitchFamily="49" charset="-128"/>
              </a:rPr>
              <a:t>名古屋</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02</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09</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16</a:t>
            </a:r>
            <a:r>
              <a:rPr lang="zh-TW" altLang="en-US" sz="1600" dirty="0">
                <a:solidFill>
                  <a:sysClr val="windowText" lastClr="000000"/>
                </a:solidFill>
                <a:latin typeface="ＭＳ ゴシック" pitchFamily="49" charset="-128"/>
                <a:ea typeface="ＭＳ ゴシック" pitchFamily="49" charset="-128"/>
              </a:rPr>
              <a:t>福岡</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23</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08</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30</a:t>
            </a:r>
            <a:r>
              <a:rPr lang="zh-TW" altLang="en-US" sz="1600" dirty="0">
                <a:solidFill>
                  <a:sysClr val="windowText" lastClr="000000"/>
                </a:solidFill>
                <a:latin typeface="ＭＳ ゴシック" pitchFamily="49" charset="-128"/>
                <a:ea typeface="ＭＳ ゴシック" pitchFamily="49" charset="-128"/>
              </a:rPr>
              <a:t>横浜</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09</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13</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09</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20</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04</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10</a:t>
            </a:r>
            <a:r>
              <a:rPr lang="zh-TW" altLang="en-US" sz="1600" dirty="0">
                <a:solidFill>
                  <a:sysClr val="windowText" lastClr="000000"/>
                </a:solidFill>
                <a:latin typeface="ＭＳ ゴシック" pitchFamily="49" charset="-128"/>
                <a:ea typeface="ＭＳ ゴシック" pitchFamily="49" charset="-128"/>
              </a:rPr>
              <a:t>福岡</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18</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10</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25</a:t>
            </a:r>
            <a:r>
              <a:rPr lang="zh-TW" altLang="en-US" sz="1600" dirty="0">
                <a:solidFill>
                  <a:sysClr val="windowText" lastClr="000000"/>
                </a:solidFill>
                <a:latin typeface="ＭＳ ゴシック" pitchFamily="49" charset="-128"/>
                <a:ea typeface="ＭＳ ゴシック" pitchFamily="49" charset="-128"/>
              </a:rPr>
              <a:t>名古屋</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01</a:t>
            </a:r>
            <a:r>
              <a:rPr lang="zh-TW" altLang="en-US" sz="1600" dirty="0">
                <a:solidFill>
                  <a:sysClr val="windowText" lastClr="000000"/>
                </a:solidFill>
                <a:latin typeface="ＭＳ ゴシック" pitchFamily="49" charset="-128"/>
                <a:ea typeface="ＭＳ ゴシック" pitchFamily="49" charset="-128"/>
              </a:rPr>
              <a:t>大阪</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08</a:t>
            </a:r>
            <a:r>
              <a:rPr lang="zh-TW" altLang="en-US" sz="1600" dirty="0">
                <a:solidFill>
                  <a:sysClr val="windowText" lastClr="000000"/>
                </a:solidFill>
                <a:latin typeface="ＭＳ ゴシック" pitchFamily="49" charset="-128"/>
                <a:ea typeface="ＭＳ ゴシック" pitchFamily="49" charset="-128"/>
              </a:rPr>
              <a:t>富山</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15</a:t>
            </a:r>
            <a:r>
              <a:rPr lang="zh-TW" altLang="en-US" sz="1600" dirty="0">
                <a:solidFill>
                  <a:sysClr val="windowText" lastClr="000000"/>
                </a:solidFill>
                <a:latin typeface="ＭＳ ゴシック" pitchFamily="49" charset="-128"/>
                <a:ea typeface="ＭＳ ゴシック" pitchFamily="49" charset="-128"/>
              </a:rPr>
              <a:t>東京</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11</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22</a:t>
            </a:r>
            <a:r>
              <a:rPr lang="zh-TW" altLang="en-US" sz="1600" dirty="0">
                <a:solidFill>
                  <a:sysClr val="windowText" lastClr="000000"/>
                </a:solidFill>
                <a:latin typeface="ＭＳ ゴシック" pitchFamily="49" charset="-128"/>
                <a:ea typeface="ＭＳ ゴシック" pitchFamily="49" charset="-128"/>
              </a:rPr>
              <a:t>福岡</a:t>
            </a: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06</a:t>
            </a:r>
            <a:r>
              <a:rPr lang="zh-TW" altLang="en-US" sz="1600" dirty="0" smtClean="0">
                <a:solidFill>
                  <a:sysClr val="windowText" lastClr="000000"/>
                </a:solidFill>
                <a:latin typeface="ＭＳ ゴシック" pitchFamily="49" charset="-128"/>
                <a:ea typeface="ＭＳ ゴシック" pitchFamily="49" charset="-128"/>
              </a:rPr>
              <a:t>名古屋</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smtClean="0">
                <a:solidFill>
                  <a:sysClr val="windowText" lastClr="000000"/>
                </a:solidFill>
                <a:latin typeface="ＭＳ ゴシック" pitchFamily="49" charset="-128"/>
                <a:ea typeface="ＭＳ ゴシック" pitchFamily="49" charset="-128"/>
              </a:rPr>
              <a:t>13</a:t>
            </a:r>
            <a:r>
              <a:rPr lang="zh-TW" altLang="en-US" sz="1600" smtClean="0">
                <a:solidFill>
                  <a:sysClr val="windowText" lastClr="000000"/>
                </a:solidFill>
                <a:latin typeface="ＭＳ ゴシック" pitchFamily="49" charset="-128"/>
                <a:ea typeface="ＭＳ ゴシック" pitchFamily="49" charset="-128"/>
              </a:rPr>
              <a:t>大阪</a:t>
            </a:r>
            <a:endParaRPr lang="zh-TW" altLang="en-US" sz="1600" dirty="0">
              <a:solidFill>
                <a:sysClr val="windowText" lastClr="000000"/>
              </a:solidFill>
              <a:latin typeface="ＭＳ ゴシック" pitchFamily="49" charset="-128"/>
              <a:ea typeface="ＭＳ ゴシック" pitchFamily="49" charset="-128"/>
            </a:endParaRPr>
          </a:p>
          <a:p>
            <a:pPr marL="0" indent="0" fontAlgn="auto">
              <a:spcBef>
                <a:spcPts val="0"/>
              </a:spcBef>
              <a:spcAft>
                <a:spcPts val="0"/>
              </a:spcAft>
              <a:buFontTx/>
              <a:buNone/>
              <a:defRPr/>
            </a:pPr>
            <a:r>
              <a:rPr lang="en-US" altLang="zh-TW" sz="1600" dirty="0">
                <a:solidFill>
                  <a:sysClr val="windowText" lastClr="000000"/>
                </a:solidFill>
                <a:latin typeface="ＭＳ ゴシック" pitchFamily="49" charset="-128"/>
                <a:ea typeface="ＭＳ ゴシック" pitchFamily="49" charset="-128"/>
              </a:rPr>
              <a:t>12</a:t>
            </a:r>
            <a:r>
              <a:rPr lang="ja-JP" altLang="en-US" sz="1600" dirty="0">
                <a:solidFill>
                  <a:sysClr val="windowText" lastClr="000000"/>
                </a:solidFill>
                <a:latin typeface="ＭＳ ゴシック" pitchFamily="49" charset="-128"/>
                <a:ea typeface="ＭＳ ゴシック" pitchFamily="49" charset="-128"/>
              </a:rPr>
              <a:t>月</a:t>
            </a:r>
            <a:r>
              <a:rPr lang="en-US" altLang="zh-TW" sz="1600" dirty="0">
                <a:solidFill>
                  <a:sysClr val="windowText" lastClr="000000"/>
                </a:solidFill>
                <a:latin typeface="ＭＳ ゴシック" pitchFamily="49" charset="-128"/>
                <a:ea typeface="ＭＳ ゴシック" pitchFamily="49" charset="-128"/>
              </a:rPr>
              <a:t>20</a:t>
            </a:r>
            <a:r>
              <a:rPr lang="zh-TW" altLang="en-US" sz="1600" dirty="0">
                <a:solidFill>
                  <a:sysClr val="windowText" lastClr="000000"/>
                </a:solidFill>
                <a:latin typeface="ＭＳ ゴシック" pitchFamily="49" charset="-128"/>
                <a:ea typeface="ＭＳ ゴシック" pitchFamily="49" charset="-128"/>
              </a:rPr>
              <a:t>東京</a:t>
            </a:r>
          </a:p>
        </p:txBody>
      </p:sp>
      <p:sp>
        <p:nvSpPr>
          <p:cNvPr id="8196" name="テキスト ボックス 3"/>
          <p:cNvSpPr txBox="1">
            <a:spLocks noChangeArrowheads="1"/>
          </p:cNvSpPr>
          <p:nvPr/>
        </p:nvSpPr>
        <p:spPr bwMode="auto">
          <a:xfrm>
            <a:off x="642938" y="2714620"/>
            <a:ext cx="8001000" cy="646112"/>
          </a:xfrm>
          <a:prstGeom prst="rect">
            <a:avLst/>
          </a:prstGeom>
          <a:noFill/>
          <a:ln w="9525">
            <a:noFill/>
            <a:miter lim="800000"/>
            <a:headEnd/>
            <a:tailEnd/>
          </a:ln>
        </p:spPr>
        <p:txBody>
          <a:bodyPr>
            <a:spAutoFit/>
          </a:bodyPr>
          <a:lstStyle/>
          <a:p>
            <a:r>
              <a:rPr lang="ja-JP" altLang="en-US" dirty="0">
                <a:latin typeface="Calibri" pitchFamily="34" charset="0"/>
              </a:rPr>
              <a:t>もうすっかり東京と、大阪の月</a:t>
            </a:r>
            <a:r>
              <a:rPr lang="en-US" altLang="ja-JP" dirty="0">
                <a:latin typeface="Calibri" pitchFamily="34" charset="0"/>
              </a:rPr>
              <a:t>1</a:t>
            </a:r>
            <a:r>
              <a:rPr lang="ja-JP" altLang="en-US" dirty="0">
                <a:latin typeface="Calibri" pitchFamily="34" charset="0"/>
              </a:rPr>
              <a:t>開催が定着しましたが、らいねんはもっと・・・</a:t>
            </a:r>
            <a:endParaRPr lang="en-US" altLang="ja-JP" dirty="0">
              <a:latin typeface="Calibri" pitchFamily="34" charset="0"/>
            </a:endParaRPr>
          </a:p>
          <a:p>
            <a:endParaRPr lang="ja-JP" altLang="en-US" dirty="0">
              <a:latin typeface="Calibri" pitchFamily="34" charset="0"/>
            </a:endParaRPr>
          </a:p>
        </p:txBody>
      </p:sp>
      <p:sp>
        <p:nvSpPr>
          <p:cNvPr id="5" name="コンテンツ プレースホルダ 2"/>
          <p:cNvSpPr txBox="1">
            <a:spLocks/>
          </p:cNvSpPr>
          <p:nvPr/>
        </p:nvSpPr>
        <p:spPr>
          <a:xfrm>
            <a:off x="457200" y="3500438"/>
            <a:ext cx="8229600" cy="2428875"/>
          </a:xfrm>
          <a:prstGeom prst="rect">
            <a:avLst/>
          </a:prstGeom>
        </p:spPr>
        <p:txBody>
          <a:bodyPr vert="eaVert"/>
          <a:lstStyle/>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17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24 </a:t>
            </a:r>
            <a:r>
              <a:rPr lang="ja-JP" altLang="en-US" sz="1050" dirty="0">
                <a:latin typeface="ＭＳ ゴシック" pitchFamily="49" charset="-128"/>
                <a:ea typeface="ＭＳ ゴシック" pitchFamily="49" charset="-128"/>
              </a:rPr>
              <a:t>まっちゃ</a:t>
            </a:r>
            <a:r>
              <a:rPr lang="en-US" altLang="ja-JP" sz="1050" dirty="0">
                <a:latin typeface="ＭＳ ゴシック" pitchFamily="49" charset="-128"/>
                <a:ea typeface="ＭＳ ゴシック" pitchFamily="49" charset="-128"/>
              </a:rPr>
              <a:t>445</a:t>
            </a:r>
            <a:r>
              <a:rPr lang="ja-JP" altLang="en-US" sz="1050" dirty="0">
                <a:latin typeface="ＭＳ ゴシック" pitchFamily="49" charset="-128"/>
                <a:ea typeface="ＭＳ ゴシック" pitchFamily="49" charset="-128"/>
              </a:rPr>
              <a:t>合同 </a:t>
            </a:r>
            <a:r>
              <a:rPr lang="en-US" altLang="ja-JP" sz="1050" dirty="0">
                <a:latin typeface="ＭＳ ゴシック" pitchFamily="49" charset="-128"/>
                <a:ea typeface="ＭＳ ゴシック" pitchFamily="49" charset="-128"/>
              </a:rPr>
              <a:t>in </a:t>
            </a:r>
            <a:r>
              <a:rPr lang="ja-JP" altLang="en-US" sz="1050" dirty="0">
                <a:latin typeface="ＭＳ ゴシック" pitchFamily="49" charset="-128"/>
                <a:ea typeface="ＭＳ ゴシック" pitchFamily="49" charset="-128"/>
              </a:rPr>
              <a:t>東京</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01</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31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07 </a:t>
            </a:r>
            <a:r>
              <a:rPr lang="ja-JP" altLang="en-US" sz="1050" dirty="0" smtClean="0">
                <a:latin typeface="ＭＳ ゴシック" pitchFamily="49" charset="-128"/>
                <a:ea typeface="ＭＳ ゴシック" pitchFamily="49" charset="-128"/>
              </a:rPr>
              <a:t>名古屋</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仮</a:t>
            </a:r>
            <a:r>
              <a:rPr lang="en-US" altLang="ja-JP" sz="1050" dirty="0" smtClean="0">
                <a:latin typeface="ＭＳ ゴシック" pitchFamily="49" charset="-128"/>
                <a:ea typeface="ＭＳ ゴシック" pitchFamily="49" charset="-128"/>
              </a:rPr>
              <a:t>)</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smtClean="0">
                <a:latin typeface="ＭＳ ゴシック" pitchFamily="49" charset="-128"/>
                <a:ea typeface="ＭＳ ゴシック" pitchFamily="49" charset="-128"/>
              </a:rPr>
              <a:t>14 </a:t>
            </a:r>
            <a:r>
              <a:rPr lang="ja-JP" altLang="en-US" sz="1050" dirty="0" smtClean="0">
                <a:latin typeface="ＭＳ ゴシック" pitchFamily="49" charset="-128"/>
                <a:ea typeface="ＭＳ ゴシック" pitchFamily="49" charset="-128"/>
              </a:rPr>
              <a:t>東京</a:t>
            </a:r>
            <a:r>
              <a:rPr lang="en-US" altLang="ja-JP" sz="1050" dirty="0" smtClean="0">
                <a:latin typeface="ＭＳ ゴシック" pitchFamily="49" charset="-128"/>
                <a:ea typeface="ＭＳ ゴシック" pitchFamily="49" charset="-128"/>
              </a:rPr>
              <a:t>(</a:t>
            </a:r>
            <a:r>
              <a:rPr lang="ja-JP" altLang="en-US" sz="1050" dirty="0" smtClean="0">
                <a:latin typeface="ＭＳ ゴシック" pitchFamily="49" charset="-128"/>
                <a:ea typeface="ＭＳ ゴシック" pitchFamily="49" charset="-128"/>
              </a:rPr>
              <a:t>仮</a:t>
            </a:r>
            <a:r>
              <a:rPr lang="en-US" altLang="ja-JP" sz="1050" dirty="0" smtClean="0">
                <a:latin typeface="ＭＳ ゴシック" pitchFamily="49" charset="-128"/>
                <a:ea typeface="ＭＳ ゴシック" pitchFamily="49" charset="-128"/>
              </a:rPr>
              <a:t>)</a:t>
            </a:r>
            <a:endParaRPr lang="en-US" altLang="ja-JP" sz="1050" dirty="0">
              <a:latin typeface="ＭＳ ゴシック" pitchFamily="49" charset="-128"/>
              <a:ea typeface="ＭＳ ゴシック" pitchFamily="49" charset="-128"/>
            </a:endParaRP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02</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21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仮</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14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21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03</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28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04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11 </a:t>
            </a:r>
            <a:r>
              <a:rPr lang="ja-JP" altLang="en-US" sz="1050" dirty="0">
                <a:latin typeface="ＭＳ ゴシック" pitchFamily="49" charset="-128"/>
                <a:ea typeface="ＭＳ ゴシック" pitchFamily="49" charset="-128"/>
              </a:rPr>
              <a:t>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18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04</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25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16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23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05</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30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06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13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20 </a:t>
            </a:r>
            <a:r>
              <a:rPr lang="ja-JP" altLang="en-US" sz="1050" dirty="0">
                <a:latin typeface="ＭＳ ゴシック" pitchFamily="49" charset="-128"/>
                <a:ea typeface="ＭＳ ゴシック" pitchFamily="49" charset="-128"/>
              </a:rPr>
              <a:t>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06</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27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04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11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18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07</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25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01 </a:t>
            </a:r>
            <a:r>
              <a:rPr lang="ja-JP" altLang="en-US" sz="1050" dirty="0">
                <a:latin typeface="ＭＳ ゴシック" pitchFamily="49" charset="-128"/>
                <a:ea typeface="ＭＳ ゴシック" pitchFamily="49" charset="-128"/>
              </a:rPr>
              <a:t>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08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22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08</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29 </a:t>
            </a:r>
            <a:r>
              <a:rPr lang="ja-JP" altLang="en-US" sz="1050" dirty="0">
                <a:latin typeface="ＭＳ ゴシック" pitchFamily="49" charset="-128"/>
                <a:ea typeface="ＭＳ ゴシック" pitchFamily="49" charset="-128"/>
              </a:rPr>
              <a:t>横浜</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05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12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09</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26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03 </a:t>
            </a:r>
            <a:r>
              <a:rPr lang="ja-JP" altLang="en-US" sz="1050" dirty="0">
                <a:latin typeface="ＭＳ ゴシック" pitchFamily="49" charset="-128"/>
                <a:ea typeface="ＭＳ ゴシック" pitchFamily="49" charset="-128"/>
              </a:rPr>
              <a:t>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10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17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10</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31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07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 </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14 </a:t>
            </a:r>
            <a:r>
              <a:rPr lang="ja-JP" altLang="en-US" sz="1050" dirty="0">
                <a:latin typeface="ＭＳ ゴシック" pitchFamily="49" charset="-128"/>
                <a:ea typeface="ＭＳ ゴシック" pitchFamily="49" charset="-128"/>
              </a:rPr>
              <a:t>福岡</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21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11</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28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05 </a:t>
            </a:r>
            <a:r>
              <a:rPr lang="ja-JP" altLang="en-US" sz="1050" dirty="0">
                <a:latin typeface="ＭＳ ゴシック" pitchFamily="49" charset="-128"/>
                <a:ea typeface="ＭＳ ゴシック" pitchFamily="49" charset="-128"/>
              </a:rPr>
              <a:t>名古屋</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12 </a:t>
            </a:r>
            <a:r>
              <a:rPr lang="ja-JP" altLang="en-US" sz="1050" dirty="0">
                <a:latin typeface="ＭＳ ゴシック" pitchFamily="49" charset="-128"/>
                <a:ea typeface="ＭＳ ゴシック" pitchFamily="49" charset="-128"/>
              </a:rPr>
              <a:t>大阪</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p>
          <a:p>
            <a:pPr marL="342900" indent="-342900" fontAlgn="auto">
              <a:spcBef>
                <a:spcPct val="20000"/>
              </a:spcBef>
              <a:spcAft>
                <a:spcPts val="0"/>
              </a:spcAft>
              <a:defRPr/>
            </a:pPr>
            <a:r>
              <a:rPr lang="en-US" altLang="ja-JP" sz="1050" dirty="0">
                <a:latin typeface="ＭＳ ゴシック" pitchFamily="49" charset="-128"/>
                <a:ea typeface="ＭＳ ゴシック" pitchFamily="49" charset="-128"/>
              </a:rPr>
              <a:t>12</a:t>
            </a:r>
            <a:r>
              <a:rPr lang="ja-JP" altLang="en-US" sz="1050" dirty="0">
                <a:latin typeface="ＭＳ ゴシック" pitchFamily="49" charset="-128"/>
                <a:ea typeface="ＭＳ ゴシック" pitchFamily="49" charset="-128"/>
              </a:rPr>
              <a:t>月</a:t>
            </a:r>
            <a:r>
              <a:rPr lang="en-US" altLang="ja-JP" sz="1050" dirty="0">
                <a:latin typeface="ＭＳ ゴシック" pitchFamily="49" charset="-128"/>
                <a:ea typeface="ＭＳ ゴシック" pitchFamily="49" charset="-128"/>
              </a:rPr>
              <a:t>19 </a:t>
            </a:r>
            <a:r>
              <a:rPr lang="ja-JP" altLang="en-US" sz="1050" dirty="0">
                <a:latin typeface="ＭＳ ゴシック" pitchFamily="49" charset="-128"/>
                <a:ea typeface="ＭＳ ゴシック" pitchFamily="49" charset="-128"/>
              </a:rPr>
              <a:t>東京</a:t>
            </a:r>
            <a:r>
              <a:rPr lang="en-US" altLang="ja-JP" sz="1050" dirty="0">
                <a:latin typeface="ＭＳ ゴシック" pitchFamily="49" charset="-128"/>
                <a:ea typeface="ＭＳ ゴシック" pitchFamily="49" charset="-128"/>
              </a:rPr>
              <a:t>(</a:t>
            </a:r>
            <a:r>
              <a:rPr lang="ja-JP" altLang="en-US" sz="1050" dirty="0">
                <a:latin typeface="ＭＳ ゴシック" pitchFamily="49" charset="-128"/>
                <a:ea typeface="ＭＳ ゴシック" pitchFamily="49" charset="-128"/>
              </a:rPr>
              <a:t>案</a:t>
            </a:r>
            <a:r>
              <a:rPr lang="en-US" altLang="ja-JP" sz="1050" dirty="0">
                <a:latin typeface="ＭＳ ゴシック" pitchFamily="49" charset="-128"/>
                <a:ea typeface="ＭＳ ゴシック" pitchFamily="49" charset="-128"/>
              </a:rPr>
              <a:t>)</a:t>
            </a:r>
            <a:endParaRPr lang="zh-TW" altLang="en-US" sz="1050" dirty="0">
              <a:latin typeface="ＭＳ ゴシック" pitchFamily="49" charset="-128"/>
              <a:ea typeface="ＭＳ ゴシック" pitchFamily="49"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dirty="0" smtClean="0">
                <a:solidFill>
                  <a:srgbClr val="000000"/>
                </a:solidFill>
              </a:rPr>
              <a:t>勉強会を開催しよう</a:t>
            </a:r>
          </a:p>
        </p:txBody>
      </p:sp>
      <p:sp>
        <p:nvSpPr>
          <p:cNvPr id="9219" name="コンテンツ プレースホルダ 2"/>
          <p:cNvSpPr>
            <a:spLocks noGrp="1"/>
          </p:cNvSpPr>
          <p:nvPr>
            <p:ph idx="1"/>
          </p:nvPr>
        </p:nvSpPr>
        <p:spPr/>
        <p:txBody>
          <a:bodyPr/>
          <a:lstStyle/>
          <a:p>
            <a:pPr marL="0" indent="0">
              <a:spcBef>
                <a:spcPct val="0"/>
              </a:spcBef>
            </a:pPr>
            <a:r>
              <a:rPr lang="ja-JP" altLang="en-US" sz="4000" dirty="0" smtClean="0">
                <a:solidFill>
                  <a:srgbClr val="000000"/>
                </a:solidFill>
              </a:rPr>
              <a:t>勉強会を開催することによるメリット</a:t>
            </a:r>
            <a:endParaRPr lang="en-US" altLang="ja-JP" sz="4000" dirty="0" smtClean="0">
              <a:solidFill>
                <a:srgbClr val="000000"/>
              </a:solidFill>
            </a:endParaRPr>
          </a:p>
          <a:p>
            <a:pPr marL="400050" lvl="2" indent="0">
              <a:spcBef>
                <a:spcPct val="0"/>
              </a:spcBef>
            </a:pPr>
            <a:r>
              <a:rPr lang="ja-JP" altLang="en-US" sz="3600" dirty="0" smtClean="0">
                <a:solidFill>
                  <a:srgbClr val="000000"/>
                </a:solidFill>
              </a:rPr>
              <a:t>とにかく楽しい</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イベント開催のスキルが身につく</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人脈が広がる</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技術の話だけして酒が飲める</a:t>
            </a:r>
            <a:endParaRPr lang="en-US" altLang="ja-JP" sz="3600" dirty="0" smtClean="0">
              <a:solidFill>
                <a:srgbClr val="000000"/>
              </a:solidFill>
            </a:endParaRPr>
          </a:p>
          <a:p>
            <a:pPr marL="400050" lvl="2" indent="0">
              <a:spcBef>
                <a:spcPct val="0"/>
              </a:spcBef>
            </a:pPr>
            <a:r>
              <a:rPr lang="ja-JP" altLang="en-US" sz="3600" dirty="0" smtClean="0">
                <a:solidFill>
                  <a:srgbClr val="000000"/>
                </a:solidFill>
              </a:rPr>
              <a:t>１つの技術や製品の勉強会の場合には、その技術のファンが増える</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dirty="0" smtClean="0">
                <a:solidFill>
                  <a:srgbClr val="000000"/>
                </a:solidFill>
              </a:rPr>
              <a:t>まずは企画</a:t>
            </a:r>
          </a:p>
        </p:txBody>
      </p:sp>
      <p:sp>
        <p:nvSpPr>
          <p:cNvPr id="10243" name="コンテンツ プレースホルダ 2"/>
          <p:cNvSpPr>
            <a:spLocks noGrp="1"/>
          </p:cNvSpPr>
          <p:nvPr>
            <p:ph idx="1"/>
          </p:nvPr>
        </p:nvSpPr>
        <p:spPr/>
        <p:txBody>
          <a:bodyPr/>
          <a:lstStyle/>
          <a:p>
            <a:pPr marL="0" indent="0">
              <a:spcBef>
                <a:spcPct val="0"/>
              </a:spcBef>
            </a:pPr>
            <a:r>
              <a:rPr lang="ja-JP" altLang="en-US" sz="3600" dirty="0" smtClean="0">
                <a:solidFill>
                  <a:srgbClr val="000000"/>
                </a:solidFill>
              </a:rPr>
              <a:t>基本的には</a:t>
            </a:r>
            <a:r>
              <a:rPr lang="en-US" altLang="ja-JP" sz="3600" dirty="0" smtClean="0">
                <a:solidFill>
                  <a:srgbClr val="000000"/>
                </a:solidFill>
              </a:rPr>
              <a:t>3</a:t>
            </a:r>
            <a:r>
              <a:rPr lang="ja-JP" altLang="en-US" sz="3600" dirty="0" smtClean="0">
                <a:solidFill>
                  <a:srgbClr val="000000"/>
                </a:solidFill>
              </a:rPr>
              <a:t>種類</a:t>
            </a:r>
            <a:endParaRPr lang="en-US" altLang="ja-JP" sz="3600" dirty="0" smtClean="0">
              <a:solidFill>
                <a:srgbClr val="000000"/>
              </a:solidFill>
            </a:endParaRPr>
          </a:p>
          <a:p>
            <a:pPr marL="0" indent="0">
              <a:spcBef>
                <a:spcPct val="0"/>
              </a:spcBef>
            </a:pPr>
            <a:r>
              <a:rPr lang="en-US" altLang="ja-JP" sz="3600" dirty="0" smtClean="0">
                <a:solidFill>
                  <a:srgbClr val="000000"/>
                </a:solidFill>
              </a:rPr>
              <a:t>1</a:t>
            </a:r>
            <a:r>
              <a:rPr lang="ja-JP" altLang="en-US" sz="3600" dirty="0" err="1" smtClean="0">
                <a:solidFill>
                  <a:srgbClr val="000000"/>
                </a:solidFill>
              </a:rPr>
              <a:t>つの</a:t>
            </a:r>
            <a:r>
              <a:rPr lang="ja-JP" altLang="en-US" sz="3600" dirty="0" smtClean="0">
                <a:solidFill>
                  <a:srgbClr val="000000"/>
                </a:solidFill>
              </a:rPr>
              <a:t>技術にターゲットする方法</a:t>
            </a:r>
            <a:endParaRPr lang="en-US" altLang="ja-JP" sz="3600" dirty="0" smtClean="0">
              <a:solidFill>
                <a:srgbClr val="000000"/>
              </a:solidFill>
            </a:endParaRPr>
          </a:p>
          <a:p>
            <a:pPr marL="400050" lvl="2" indent="0">
              <a:spcBef>
                <a:spcPct val="0"/>
              </a:spcBef>
            </a:pPr>
            <a:r>
              <a:rPr lang="en-US" altLang="ja-JP" sz="2800" dirty="0" smtClean="0">
                <a:solidFill>
                  <a:srgbClr val="000000"/>
                </a:solidFill>
              </a:rPr>
              <a:t>C#</a:t>
            </a:r>
            <a:r>
              <a:rPr lang="ja-JP" altLang="en-US" sz="2800" dirty="0" smtClean="0">
                <a:solidFill>
                  <a:srgbClr val="000000"/>
                </a:solidFill>
              </a:rPr>
              <a:t>勉強会</a:t>
            </a:r>
            <a:endParaRPr lang="en-US" altLang="ja-JP" sz="2800" dirty="0" smtClean="0">
              <a:solidFill>
                <a:srgbClr val="000000"/>
              </a:solidFill>
            </a:endParaRPr>
          </a:p>
          <a:p>
            <a:pPr marL="400050" lvl="2" indent="0">
              <a:spcBef>
                <a:spcPct val="0"/>
              </a:spcBef>
            </a:pPr>
            <a:r>
              <a:rPr lang="en-US" altLang="ja-JP" sz="2800" dirty="0" smtClean="0">
                <a:solidFill>
                  <a:srgbClr val="000000"/>
                </a:solidFill>
              </a:rPr>
              <a:t>RFC</a:t>
            </a:r>
            <a:r>
              <a:rPr lang="ja-JP" altLang="en-US" sz="2800" dirty="0" smtClean="0">
                <a:solidFill>
                  <a:srgbClr val="000000"/>
                </a:solidFill>
              </a:rPr>
              <a:t>よみあわせ会</a:t>
            </a:r>
            <a:endParaRPr lang="en-US" altLang="ja-JP" sz="2800" dirty="0" smtClean="0">
              <a:solidFill>
                <a:srgbClr val="000000"/>
              </a:solidFill>
            </a:endParaRPr>
          </a:p>
          <a:p>
            <a:pPr marL="0" indent="0">
              <a:spcBef>
                <a:spcPct val="0"/>
              </a:spcBef>
            </a:pPr>
            <a:r>
              <a:rPr lang="en-US" altLang="ja-JP" sz="3600" dirty="0" smtClean="0">
                <a:solidFill>
                  <a:srgbClr val="000000"/>
                </a:solidFill>
              </a:rPr>
              <a:t>1</a:t>
            </a:r>
            <a:r>
              <a:rPr lang="ja-JP" altLang="en-US" sz="3600" dirty="0" err="1" smtClean="0">
                <a:solidFill>
                  <a:srgbClr val="000000"/>
                </a:solidFill>
              </a:rPr>
              <a:t>つの</a:t>
            </a:r>
            <a:r>
              <a:rPr lang="ja-JP" altLang="en-US" sz="3600" dirty="0" smtClean="0">
                <a:solidFill>
                  <a:srgbClr val="000000"/>
                </a:solidFill>
              </a:rPr>
              <a:t>話題にターゲットする方法</a:t>
            </a:r>
            <a:endParaRPr lang="en-US" altLang="ja-JP" sz="3600" dirty="0" smtClean="0">
              <a:solidFill>
                <a:srgbClr val="000000"/>
              </a:solidFill>
            </a:endParaRPr>
          </a:p>
          <a:p>
            <a:pPr marL="400050" lvl="2" indent="0">
              <a:spcBef>
                <a:spcPct val="0"/>
              </a:spcBef>
            </a:pPr>
            <a:r>
              <a:rPr lang="en-US" altLang="ja-JP" sz="2800" dirty="0" smtClean="0">
                <a:solidFill>
                  <a:srgbClr val="000000"/>
                </a:solidFill>
              </a:rPr>
              <a:t>PDC</a:t>
            </a:r>
            <a:r>
              <a:rPr lang="ja-JP" altLang="en-US" sz="2800" dirty="0" smtClean="0">
                <a:solidFill>
                  <a:srgbClr val="000000"/>
                </a:solidFill>
              </a:rPr>
              <a:t>報告会</a:t>
            </a:r>
            <a:endParaRPr lang="en-US" altLang="ja-JP" sz="2800" dirty="0" smtClean="0">
              <a:solidFill>
                <a:srgbClr val="000000"/>
              </a:solidFill>
            </a:endParaRPr>
          </a:p>
          <a:p>
            <a:pPr marL="400050" lvl="2" indent="0">
              <a:spcBef>
                <a:spcPct val="0"/>
              </a:spcBef>
            </a:pPr>
            <a:r>
              <a:rPr lang="en-US" altLang="ja-JP" sz="2800" dirty="0" err="1" smtClean="0">
                <a:solidFill>
                  <a:srgbClr val="000000"/>
                </a:solidFill>
              </a:rPr>
              <a:t>TechEd</a:t>
            </a:r>
            <a:r>
              <a:rPr lang="ja-JP" altLang="en-US" sz="2800" dirty="0" smtClean="0">
                <a:solidFill>
                  <a:srgbClr val="000000"/>
                </a:solidFill>
              </a:rPr>
              <a:t>の後で</a:t>
            </a:r>
            <a:endParaRPr lang="en-US" altLang="ja-JP" sz="2800" dirty="0" smtClean="0">
              <a:solidFill>
                <a:srgbClr val="000000"/>
              </a:solidFill>
            </a:endParaRPr>
          </a:p>
          <a:p>
            <a:pPr marL="0" indent="0">
              <a:spcBef>
                <a:spcPct val="0"/>
              </a:spcBef>
            </a:pPr>
            <a:r>
              <a:rPr lang="ja-JP" altLang="en-US" sz="3600" dirty="0" smtClean="0">
                <a:solidFill>
                  <a:srgbClr val="000000"/>
                </a:solidFill>
              </a:rPr>
              <a:t>特に絞り込まない</a:t>
            </a:r>
            <a:endParaRPr lang="en-US" altLang="ja-JP" sz="3600" dirty="0" smtClean="0">
              <a:solidFill>
                <a:srgbClr val="000000"/>
              </a:solidFill>
            </a:endParaRPr>
          </a:p>
          <a:p>
            <a:pPr marL="400050" lvl="2" indent="0">
              <a:spcBef>
                <a:spcPct val="0"/>
              </a:spcBef>
            </a:pPr>
            <a:r>
              <a:rPr lang="ja-JP" altLang="en-US" sz="2800" dirty="0" err="1" smtClean="0">
                <a:solidFill>
                  <a:srgbClr val="000000"/>
                </a:solidFill>
              </a:rPr>
              <a:t>わんくま</a:t>
            </a:r>
            <a:r>
              <a:rPr lang="ja-JP" altLang="en-US" sz="2800" dirty="0" smtClean="0">
                <a:solidFill>
                  <a:srgbClr val="000000"/>
                </a:solidFill>
              </a:rPr>
              <a:t>勉強会</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dirty="0" smtClean="0">
                <a:solidFill>
                  <a:srgbClr val="000000"/>
                </a:solidFill>
              </a:rPr>
              <a:t>企画のポイント</a:t>
            </a:r>
          </a:p>
        </p:txBody>
      </p:sp>
      <p:sp>
        <p:nvSpPr>
          <p:cNvPr id="11267" name="コンテンツ プレースホルダ 2"/>
          <p:cNvSpPr>
            <a:spLocks noGrp="1"/>
          </p:cNvSpPr>
          <p:nvPr>
            <p:ph idx="1"/>
          </p:nvPr>
        </p:nvSpPr>
        <p:spPr/>
        <p:txBody>
          <a:bodyPr/>
          <a:lstStyle/>
          <a:p>
            <a:pPr marL="0" indent="0">
              <a:spcBef>
                <a:spcPct val="0"/>
              </a:spcBef>
            </a:pPr>
            <a:r>
              <a:rPr lang="ja-JP" altLang="en-US" dirty="0" smtClean="0">
                <a:solidFill>
                  <a:srgbClr val="000000"/>
                </a:solidFill>
              </a:rPr>
              <a:t>自分が楽しめること</a:t>
            </a:r>
            <a:endParaRPr lang="en-US" altLang="ja-JP" dirty="0" smtClean="0">
              <a:solidFill>
                <a:srgbClr val="000000"/>
              </a:solidFill>
            </a:endParaRPr>
          </a:p>
          <a:p>
            <a:pPr marL="0" indent="0">
              <a:spcBef>
                <a:spcPct val="0"/>
              </a:spcBef>
            </a:pPr>
            <a:r>
              <a:rPr lang="ja-JP" altLang="en-US" dirty="0" smtClean="0">
                <a:solidFill>
                  <a:srgbClr val="000000"/>
                </a:solidFill>
              </a:rPr>
              <a:t>もう</a:t>
            </a:r>
            <a:r>
              <a:rPr lang="en-US" altLang="ja-JP" dirty="0" smtClean="0">
                <a:solidFill>
                  <a:srgbClr val="000000"/>
                </a:solidFill>
              </a:rPr>
              <a:t>1</a:t>
            </a:r>
            <a:r>
              <a:rPr lang="ja-JP" altLang="en-US" dirty="0" smtClean="0">
                <a:solidFill>
                  <a:srgbClr val="000000"/>
                </a:solidFill>
              </a:rPr>
              <a:t>人一緒に手伝ってくれそうな人を確保</a:t>
            </a:r>
            <a:endParaRPr lang="en-US" altLang="ja-JP" dirty="0" smtClean="0">
              <a:solidFill>
                <a:srgbClr val="000000"/>
              </a:solidFill>
            </a:endParaRPr>
          </a:p>
          <a:p>
            <a:pPr marL="400050" lvl="2" indent="0">
              <a:spcBef>
                <a:spcPct val="0"/>
              </a:spcBef>
            </a:pPr>
            <a:r>
              <a:rPr lang="ja-JP" altLang="en-US" dirty="0" smtClean="0">
                <a:solidFill>
                  <a:srgbClr val="000000"/>
                </a:solidFill>
              </a:rPr>
              <a:t>声の大きい人を見つけると集客にいいですね</a:t>
            </a:r>
            <a:endParaRPr lang="en-US" altLang="ja-JP" dirty="0" smtClean="0">
              <a:solidFill>
                <a:srgbClr val="000000"/>
              </a:solidFill>
            </a:endParaRPr>
          </a:p>
          <a:p>
            <a:pPr marL="0" indent="0">
              <a:spcBef>
                <a:spcPct val="0"/>
              </a:spcBef>
            </a:pPr>
            <a:r>
              <a:rPr lang="ja-JP" altLang="en-US" dirty="0" smtClean="0">
                <a:solidFill>
                  <a:srgbClr val="000000"/>
                </a:solidFill>
              </a:rPr>
              <a:t>勉強会に難易度は不要</a:t>
            </a:r>
            <a:endParaRPr lang="en-US" altLang="ja-JP" dirty="0" smtClean="0">
              <a:solidFill>
                <a:srgbClr val="000000"/>
              </a:solidFill>
            </a:endParaRPr>
          </a:p>
          <a:p>
            <a:pPr marL="400050" lvl="2" indent="0">
              <a:spcBef>
                <a:spcPct val="0"/>
              </a:spcBef>
            </a:pPr>
            <a:r>
              <a:rPr lang="ja-JP" altLang="en-US" dirty="0" smtClean="0">
                <a:solidFill>
                  <a:srgbClr val="000000"/>
                </a:solidFill>
              </a:rPr>
              <a:t>難しいことだけをするのが勉強会じゃないです</a:t>
            </a:r>
            <a:endParaRPr lang="en-US" altLang="ja-JP" dirty="0" smtClean="0">
              <a:solidFill>
                <a:srgbClr val="000000"/>
              </a:solidFill>
            </a:endParaRPr>
          </a:p>
          <a:p>
            <a:pPr marL="400050" lvl="2" indent="0">
              <a:spcBef>
                <a:spcPct val="0"/>
              </a:spcBef>
            </a:pPr>
            <a:r>
              <a:rPr lang="ja-JP" altLang="en-US" dirty="0" smtClean="0">
                <a:solidFill>
                  <a:srgbClr val="000000"/>
                </a:solidFill>
              </a:rPr>
              <a:t>僕がこんなことやってもみんなしってるからは禁句</a:t>
            </a:r>
            <a:endParaRPr lang="en-US" altLang="ja-JP" dirty="0" smtClean="0">
              <a:solidFill>
                <a:srgbClr val="000000"/>
              </a:solidFill>
            </a:endParaRPr>
          </a:p>
          <a:p>
            <a:pPr marL="0" indent="0">
              <a:spcBef>
                <a:spcPct val="0"/>
              </a:spcBef>
            </a:pPr>
            <a:r>
              <a:rPr lang="ja-JP" altLang="en-US" dirty="0" smtClean="0">
                <a:solidFill>
                  <a:srgbClr val="000000"/>
                </a:solidFill>
              </a:rPr>
              <a:t>平日夜にやるか、土曜日にやるか</a:t>
            </a:r>
            <a:endParaRPr lang="en-US" altLang="ja-JP" dirty="0" smtClean="0">
              <a:solidFill>
                <a:srgbClr val="000000"/>
              </a:solidFill>
            </a:endParaRPr>
          </a:p>
          <a:p>
            <a:pPr marL="0" indent="0">
              <a:spcBef>
                <a:spcPct val="0"/>
              </a:spcBef>
            </a:pPr>
            <a:r>
              <a:rPr lang="ja-JP" altLang="en-US" dirty="0" smtClean="0">
                <a:solidFill>
                  <a:srgbClr val="000000"/>
                </a:solidFill>
              </a:rPr>
              <a:t>目標とする集客を決める</a:t>
            </a:r>
            <a:endParaRPr lang="en-US" altLang="ja-JP" dirty="0" smtClean="0">
              <a:solidFill>
                <a:srgbClr val="000000"/>
              </a:solidFill>
            </a:endParaRPr>
          </a:p>
          <a:p>
            <a:pPr marL="400050" lvl="2" indent="0">
              <a:spcBef>
                <a:spcPct val="0"/>
              </a:spcBef>
            </a:pPr>
            <a:r>
              <a:rPr lang="ja-JP" altLang="en-US" dirty="0" err="1" smtClean="0">
                <a:solidFill>
                  <a:srgbClr val="000000"/>
                </a:solidFill>
              </a:rPr>
              <a:t>わんくまも</a:t>
            </a:r>
            <a:r>
              <a:rPr lang="ja-JP" altLang="en-US" dirty="0" smtClean="0">
                <a:solidFill>
                  <a:srgbClr val="000000"/>
                </a:solidFill>
              </a:rPr>
              <a:t>最初は</a:t>
            </a:r>
            <a:r>
              <a:rPr lang="en-US" altLang="ja-JP" dirty="0" smtClean="0">
                <a:solidFill>
                  <a:srgbClr val="000000"/>
                </a:solidFill>
              </a:rPr>
              <a:t>10</a:t>
            </a:r>
            <a:r>
              <a:rPr lang="ja-JP" altLang="en-US" dirty="0" smtClean="0">
                <a:solidFill>
                  <a:srgbClr val="000000"/>
                </a:solidFill>
              </a:rPr>
              <a:t>人くらいを想定しました</a:t>
            </a:r>
            <a:endParaRPr lang="en-US" altLang="ja-JP" dirty="0" smtClean="0">
              <a:solidFill>
                <a:srgbClr val="000000"/>
              </a:solidFill>
            </a:endParaRPr>
          </a:p>
          <a:p>
            <a:pPr marL="400050" lvl="2" indent="0">
              <a:spcBef>
                <a:spcPct val="0"/>
              </a:spcBef>
            </a:pPr>
            <a:r>
              <a:rPr lang="ja-JP" altLang="en-US" dirty="0" smtClean="0">
                <a:solidFill>
                  <a:srgbClr val="000000"/>
                </a:solidFill>
              </a:rPr>
              <a:t>すべては自分で最終決定すること</a:t>
            </a:r>
            <a:endParaRPr lang="en-US" altLang="ja-JP" dirty="0" smtClean="0">
              <a:solidFill>
                <a:srgbClr val="000000"/>
              </a:solidFill>
            </a:endParaRPr>
          </a:p>
          <a:p>
            <a:pPr marL="0" lvl="1" indent="0">
              <a:spcBef>
                <a:spcPct val="0"/>
              </a:spcBef>
            </a:pPr>
            <a:endParaRPr lang="ja-JP" altLang="en-US" sz="3200"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dirty="0" smtClean="0">
                <a:solidFill>
                  <a:srgbClr val="000000"/>
                </a:solidFill>
              </a:rPr>
              <a:t>ハコ探し</a:t>
            </a:r>
          </a:p>
        </p:txBody>
      </p:sp>
      <p:sp>
        <p:nvSpPr>
          <p:cNvPr id="12291" name="コンテンツ プレースホルダ 2"/>
          <p:cNvSpPr>
            <a:spLocks noGrp="1"/>
          </p:cNvSpPr>
          <p:nvPr>
            <p:ph idx="1"/>
          </p:nvPr>
        </p:nvSpPr>
        <p:spPr/>
        <p:txBody>
          <a:bodyPr/>
          <a:lstStyle/>
          <a:p>
            <a:pPr marL="0" indent="0">
              <a:spcBef>
                <a:spcPct val="0"/>
              </a:spcBef>
            </a:pPr>
            <a:r>
              <a:rPr lang="ja-JP" altLang="en-US" dirty="0" smtClean="0">
                <a:solidFill>
                  <a:srgbClr val="000000"/>
                </a:solidFill>
              </a:rPr>
              <a:t>会場を探しましょう</a:t>
            </a:r>
            <a:endParaRPr lang="en-US" altLang="ja-JP" dirty="0" smtClean="0">
              <a:solidFill>
                <a:srgbClr val="000000"/>
              </a:solidFill>
            </a:endParaRPr>
          </a:p>
          <a:p>
            <a:pPr marL="0" indent="0">
              <a:spcBef>
                <a:spcPct val="0"/>
              </a:spcBef>
            </a:pPr>
            <a:r>
              <a:rPr lang="ja-JP" altLang="en-US" dirty="0" smtClean="0">
                <a:solidFill>
                  <a:srgbClr val="000000"/>
                </a:solidFill>
              </a:rPr>
              <a:t>商用系は高い（時間</a:t>
            </a:r>
            <a:r>
              <a:rPr lang="en-US" altLang="ja-JP" dirty="0" smtClean="0">
                <a:solidFill>
                  <a:srgbClr val="000000"/>
                </a:solidFill>
              </a:rPr>
              <a:t>5000</a:t>
            </a:r>
            <a:r>
              <a:rPr lang="ja-JP" altLang="en-US" dirty="0" smtClean="0">
                <a:solidFill>
                  <a:srgbClr val="000000"/>
                </a:solidFill>
              </a:rPr>
              <a:t>円とか）</a:t>
            </a:r>
            <a:endParaRPr lang="en-US" altLang="ja-JP" dirty="0" smtClean="0">
              <a:solidFill>
                <a:srgbClr val="000000"/>
              </a:solidFill>
            </a:endParaRPr>
          </a:p>
          <a:p>
            <a:pPr marL="400050" lvl="2" indent="0">
              <a:spcBef>
                <a:spcPct val="0"/>
              </a:spcBef>
            </a:pPr>
            <a:r>
              <a:rPr lang="ja-JP" altLang="en-US" dirty="0" smtClean="0">
                <a:solidFill>
                  <a:srgbClr val="000000"/>
                </a:solidFill>
              </a:rPr>
              <a:t>付属備品ついてたり</a:t>
            </a:r>
            <a:endParaRPr lang="en-US" altLang="ja-JP" dirty="0" smtClean="0">
              <a:solidFill>
                <a:srgbClr val="000000"/>
              </a:solidFill>
            </a:endParaRPr>
          </a:p>
          <a:p>
            <a:pPr marL="400050" lvl="2" indent="0">
              <a:spcBef>
                <a:spcPct val="0"/>
              </a:spcBef>
            </a:pPr>
            <a:r>
              <a:rPr lang="ja-JP" altLang="en-US" dirty="0" smtClean="0">
                <a:solidFill>
                  <a:srgbClr val="000000"/>
                </a:solidFill>
              </a:rPr>
              <a:t>ネット使えたり</a:t>
            </a:r>
            <a:endParaRPr lang="en-US" altLang="ja-JP" dirty="0" smtClean="0">
              <a:solidFill>
                <a:srgbClr val="000000"/>
              </a:solidFill>
            </a:endParaRPr>
          </a:p>
          <a:p>
            <a:pPr marL="400050" lvl="2" indent="0">
              <a:spcBef>
                <a:spcPct val="0"/>
              </a:spcBef>
            </a:pPr>
            <a:r>
              <a:rPr lang="en-US" altLang="ja-JP" dirty="0" smtClean="0">
                <a:solidFill>
                  <a:srgbClr val="000000"/>
                </a:solidFill>
              </a:rPr>
              <a:t>1</a:t>
            </a:r>
            <a:r>
              <a:rPr lang="ja-JP" altLang="en-US" dirty="0" smtClean="0">
                <a:solidFill>
                  <a:srgbClr val="000000"/>
                </a:solidFill>
              </a:rPr>
              <a:t>時間単位で借りられたり</a:t>
            </a:r>
            <a:endParaRPr lang="en-US" altLang="ja-JP" dirty="0" smtClean="0">
              <a:solidFill>
                <a:srgbClr val="000000"/>
              </a:solidFill>
            </a:endParaRPr>
          </a:p>
          <a:p>
            <a:pPr marL="0" indent="0">
              <a:spcBef>
                <a:spcPct val="0"/>
              </a:spcBef>
            </a:pPr>
            <a:r>
              <a:rPr lang="ja-JP" altLang="en-US" dirty="0" smtClean="0">
                <a:solidFill>
                  <a:srgbClr val="000000"/>
                </a:solidFill>
              </a:rPr>
              <a:t>公共系は安い（</a:t>
            </a:r>
            <a:r>
              <a:rPr lang="en-US" altLang="ja-JP" dirty="0" smtClean="0">
                <a:solidFill>
                  <a:srgbClr val="000000"/>
                </a:solidFill>
              </a:rPr>
              <a:t>1</a:t>
            </a:r>
            <a:r>
              <a:rPr lang="ja-JP" altLang="en-US" dirty="0" smtClean="0">
                <a:solidFill>
                  <a:srgbClr val="000000"/>
                </a:solidFill>
              </a:rPr>
              <a:t>日</a:t>
            </a:r>
            <a:r>
              <a:rPr lang="en-US" altLang="ja-JP" dirty="0" smtClean="0">
                <a:solidFill>
                  <a:srgbClr val="000000"/>
                </a:solidFill>
              </a:rPr>
              <a:t>3</a:t>
            </a:r>
            <a:r>
              <a:rPr lang="ja-JP" altLang="en-US" dirty="0" smtClean="0">
                <a:solidFill>
                  <a:srgbClr val="000000"/>
                </a:solidFill>
              </a:rPr>
              <a:t>万とか）</a:t>
            </a:r>
            <a:endParaRPr lang="en-US" altLang="ja-JP" dirty="0" smtClean="0">
              <a:solidFill>
                <a:srgbClr val="000000"/>
              </a:solidFill>
            </a:endParaRPr>
          </a:p>
          <a:p>
            <a:pPr marL="400050" lvl="2" indent="0">
              <a:spcBef>
                <a:spcPct val="0"/>
              </a:spcBef>
            </a:pPr>
            <a:r>
              <a:rPr lang="ja-JP" altLang="en-US" dirty="0" smtClean="0">
                <a:solidFill>
                  <a:srgbClr val="000000"/>
                </a:solidFill>
              </a:rPr>
              <a:t>付属備品が高かったり</a:t>
            </a:r>
            <a:endParaRPr lang="en-US" altLang="ja-JP" dirty="0" smtClean="0">
              <a:solidFill>
                <a:srgbClr val="000000"/>
              </a:solidFill>
            </a:endParaRPr>
          </a:p>
          <a:p>
            <a:pPr marL="0" indent="0">
              <a:spcBef>
                <a:spcPct val="0"/>
              </a:spcBef>
            </a:pPr>
            <a:r>
              <a:rPr lang="ja-JP" altLang="en-US" dirty="0" smtClean="0">
                <a:solidFill>
                  <a:srgbClr val="000000"/>
                </a:solidFill>
              </a:rPr>
              <a:t>居酒屋、イベントスペース、宴会場</a:t>
            </a:r>
            <a:endParaRPr lang="en-US" altLang="ja-JP" dirty="0" smtClean="0">
              <a:solidFill>
                <a:srgbClr val="000000"/>
              </a:solidFill>
            </a:endParaRPr>
          </a:p>
          <a:p>
            <a:pPr marL="400050" lvl="2" indent="0">
              <a:spcBef>
                <a:spcPct val="0"/>
              </a:spcBef>
            </a:pPr>
            <a:r>
              <a:rPr lang="ja-JP" altLang="en-US" dirty="0" err="1" smtClean="0">
                <a:solidFill>
                  <a:srgbClr val="000000"/>
                </a:solidFill>
              </a:rPr>
              <a:t>ねだんは</a:t>
            </a:r>
            <a:r>
              <a:rPr lang="ja-JP" altLang="en-US" dirty="0" smtClean="0">
                <a:solidFill>
                  <a:srgbClr val="000000"/>
                </a:solidFill>
              </a:rPr>
              <a:t>ばらばら</a:t>
            </a:r>
            <a:endParaRPr lang="en-US" altLang="ja-JP" dirty="0" smtClean="0">
              <a:solidFill>
                <a:srgbClr val="000000"/>
              </a:solidFill>
            </a:endParaRPr>
          </a:p>
          <a:p>
            <a:pPr marL="400050" lvl="2" indent="0">
              <a:spcBef>
                <a:spcPct val="0"/>
              </a:spcBef>
            </a:pPr>
            <a:r>
              <a:rPr lang="ja-JP" altLang="en-US" dirty="0" smtClean="0">
                <a:solidFill>
                  <a:srgbClr val="000000"/>
                </a:solidFill>
              </a:rPr>
              <a:t>その場で懇親会ができる</a:t>
            </a:r>
            <a:endParaRPr lang="en-US" altLang="ja-JP" dirty="0" smtClean="0">
              <a:solidFill>
                <a:srgbClr val="000000"/>
              </a:solidFill>
            </a:endParaRPr>
          </a:p>
          <a:p>
            <a:pPr marL="400050" lvl="2" indent="0">
              <a:spcBef>
                <a:spcPct val="0"/>
              </a:spcBef>
            </a:pPr>
            <a:r>
              <a:rPr lang="ja-JP" altLang="en-US" dirty="0" smtClean="0">
                <a:solidFill>
                  <a:srgbClr val="000000"/>
                </a:solidFill>
              </a:rPr>
              <a:t>プロジェクタ・スクリーンがない場合がある</a:t>
            </a:r>
            <a:endParaRPr lang="en-US" altLang="ja-JP" dirty="0" smtClean="0">
              <a:solidFill>
                <a:srgbClr val="000000"/>
              </a:solidFill>
            </a:endParaRPr>
          </a:p>
          <a:p>
            <a:pPr marL="0" lvl="1" indent="0">
              <a:spcBef>
                <a:spcPct val="0"/>
              </a:spcBef>
            </a:pPr>
            <a:endParaRPr lang="en-US" altLang="ja-JP" sz="3200" dirty="0" smtClean="0">
              <a:solidFill>
                <a:srgbClr val="000000"/>
              </a:solidFill>
            </a:endParaRPr>
          </a:p>
          <a:p>
            <a:pPr marL="0" indent="0">
              <a:spcBef>
                <a:spcPct val="0"/>
              </a:spcBef>
            </a:pPr>
            <a:endParaRPr lang="ja-JP" altLang="en-US"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kohama-1">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758</TotalTime>
  <Words>1836</Words>
  <Application>Microsoft Office PowerPoint</Application>
  <PresentationFormat>画面に合わせる (4:3)</PresentationFormat>
  <Paragraphs>267</Paragraphs>
  <Slides>24</Slides>
  <Notes>0</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Yokohama-1</vt:lpstr>
      <vt:lpstr>わんくまに見る 勉強会開催のススメ</vt:lpstr>
      <vt:lpstr>自己紹介</vt:lpstr>
      <vt:lpstr>アイネタジャパンって？</vt:lpstr>
      <vt:lpstr>わんくま同盟</vt:lpstr>
      <vt:lpstr>わんくま勉強会の2008年</vt:lpstr>
      <vt:lpstr>勉強会を開催しよう</vt:lpstr>
      <vt:lpstr>まずは企画</vt:lpstr>
      <vt:lpstr>企画のポイント</vt:lpstr>
      <vt:lpstr>ハコ探し</vt:lpstr>
      <vt:lpstr>ハコ探し 商用系</vt:lpstr>
      <vt:lpstr>ハコ探し 公共系</vt:lpstr>
      <vt:lpstr>ハコ探し イベントスペース系</vt:lpstr>
      <vt:lpstr>参加費と予算</vt:lpstr>
      <vt:lpstr>タイムテーブルの作成</vt:lpstr>
      <vt:lpstr>募集を開始する</vt:lpstr>
      <vt:lpstr>募集を開始する</vt:lpstr>
      <vt:lpstr>コミュニティ勉強会</vt:lpstr>
      <vt:lpstr>懇親会の会場を予約する</vt:lpstr>
      <vt:lpstr>勉強会の7つ道具</vt:lpstr>
      <vt:lpstr>前夜</vt:lpstr>
      <vt:lpstr>当日</vt:lpstr>
      <vt:lpstr>懇親会</vt:lpstr>
      <vt:lpstr>報告</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わんくまに見る 勉強会開催のススメ</dc:title>
  <dc:creator>naka5</dc:creator>
  <cp:lastModifiedBy>jz5</cp:lastModifiedBy>
  <cp:revision>27</cp:revision>
  <dcterms:created xsi:type="dcterms:W3CDTF">2008-09-03T21:44:41Z</dcterms:created>
  <dcterms:modified xsi:type="dcterms:W3CDTF">2008-10-06T13:50:34Z</dcterms:modified>
</cp:coreProperties>
</file>