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6"/>
  </p:notesMasterIdLst>
  <p:handoutMasterIdLst>
    <p:handoutMasterId r:id="rId27"/>
  </p:handoutMasterIdLst>
  <p:sldIdLst>
    <p:sldId id="257" r:id="rId2"/>
    <p:sldId id="380" r:id="rId3"/>
    <p:sldId id="390" r:id="rId4"/>
    <p:sldId id="335" r:id="rId5"/>
    <p:sldId id="388" r:id="rId6"/>
    <p:sldId id="368" r:id="rId7"/>
    <p:sldId id="369" r:id="rId8"/>
    <p:sldId id="391" r:id="rId9"/>
    <p:sldId id="379" r:id="rId10"/>
    <p:sldId id="385" r:id="rId11"/>
    <p:sldId id="370" r:id="rId12"/>
    <p:sldId id="371" r:id="rId13"/>
    <p:sldId id="372" r:id="rId14"/>
    <p:sldId id="373" r:id="rId15"/>
    <p:sldId id="374" r:id="rId16"/>
    <p:sldId id="376" r:id="rId17"/>
    <p:sldId id="377" r:id="rId18"/>
    <p:sldId id="361" r:id="rId19"/>
    <p:sldId id="353" r:id="rId20"/>
    <p:sldId id="392" r:id="rId21"/>
    <p:sldId id="389" r:id="rId22"/>
    <p:sldId id="393" r:id="rId23"/>
    <p:sldId id="394" r:id="rId24"/>
    <p:sldId id="303" r:id="rId25"/>
  </p:sldIdLst>
  <p:sldSz cx="9906000" cy="6858000" type="A4"/>
  <p:notesSz cx="6805613" cy="9939338"/>
  <p:defaultTextStyle>
    <a:defPPr>
      <a:defRPr lang="ja-JP"/>
    </a:defPPr>
    <a:lvl1pPr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693"/>
    <a:srgbClr val="99FF99"/>
    <a:srgbClr val="FFCC66"/>
    <a:srgbClr val="99CCFF"/>
    <a:srgbClr val="FFFF99"/>
    <a:srgbClr val="FF0000"/>
    <a:srgbClr val="CCEC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90" autoAdjust="0"/>
    <p:restoredTop sz="86906" autoAdjust="0"/>
  </p:normalViewPr>
  <p:slideViewPr>
    <p:cSldViewPr showGuides="1">
      <p:cViewPr varScale="1">
        <p:scale>
          <a:sx n="60" d="100"/>
          <a:sy n="60" d="100"/>
        </p:scale>
        <p:origin x="-498" y="-96"/>
      </p:cViewPr>
      <p:guideLst>
        <p:guide orient="horz" pos="3996"/>
        <p:guide pos="5760"/>
        <p:guide pos="241"/>
        <p:guide pos="60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9" d="100"/>
          <a:sy n="79" d="100"/>
        </p:scale>
        <p:origin x="-2142" y="-84"/>
      </p:cViewPr>
      <p:guideLst>
        <p:guide orient="horz" pos="3131"/>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533400"/>
          </a:xfrm>
          <a:prstGeom prst="rect">
            <a:avLst/>
          </a:prstGeom>
          <a:noFill/>
          <a:ln w="3175">
            <a:noFill/>
            <a:miter lim="800000"/>
            <a:headEnd/>
            <a:tailEnd/>
          </a:ln>
          <a:effectLst/>
        </p:spPr>
        <p:txBody>
          <a:bodyPr vert="horz" wrap="none" lIns="92371" tIns="46186" rIns="92371" bIns="46186" numCol="1" anchor="ctr" anchorCtr="0" compatLnSpc="1">
            <a:prstTxWarp prst="textNoShape">
              <a:avLst/>
            </a:prstTxWarp>
          </a:bodyPr>
          <a:lstStyle>
            <a:lvl1pPr algn="l" defTabSz="923925">
              <a:defRPr sz="1200"/>
            </a:lvl1pPr>
          </a:lstStyle>
          <a:p>
            <a:endParaRPr lang="en-US" altLang="ja-JP"/>
          </a:p>
        </p:txBody>
      </p:sp>
      <p:sp>
        <p:nvSpPr>
          <p:cNvPr id="44035" name="Rectangle 3"/>
          <p:cNvSpPr>
            <a:spLocks noGrp="1" noChangeArrowheads="1"/>
          </p:cNvSpPr>
          <p:nvPr>
            <p:ph type="dt" sz="quarter" idx="1"/>
          </p:nvPr>
        </p:nvSpPr>
        <p:spPr bwMode="auto">
          <a:xfrm>
            <a:off x="3833813" y="0"/>
            <a:ext cx="2971800" cy="533400"/>
          </a:xfrm>
          <a:prstGeom prst="rect">
            <a:avLst/>
          </a:prstGeom>
          <a:noFill/>
          <a:ln w="3175">
            <a:noFill/>
            <a:miter lim="800000"/>
            <a:headEnd/>
            <a:tailEnd/>
          </a:ln>
          <a:effectLst/>
        </p:spPr>
        <p:txBody>
          <a:bodyPr vert="horz" wrap="none" lIns="92371" tIns="46186" rIns="92371" bIns="46186" numCol="1" anchor="ctr" anchorCtr="0" compatLnSpc="1">
            <a:prstTxWarp prst="textNoShape">
              <a:avLst/>
            </a:prstTxWarp>
          </a:bodyPr>
          <a:lstStyle>
            <a:lvl1pPr algn="r" defTabSz="923925">
              <a:defRPr sz="1200"/>
            </a:lvl1pPr>
          </a:lstStyle>
          <a:p>
            <a:endParaRPr lang="en-US" altLang="ja-JP"/>
          </a:p>
        </p:txBody>
      </p:sp>
      <p:sp>
        <p:nvSpPr>
          <p:cNvPr id="44036" name="Rectangle 4"/>
          <p:cNvSpPr>
            <a:spLocks noGrp="1" noChangeArrowheads="1"/>
          </p:cNvSpPr>
          <p:nvPr>
            <p:ph type="ftr" sz="quarter" idx="2"/>
          </p:nvPr>
        </p:nvSpPr>
        <p:spPr bwMode="auto">
          <a:xfrm>
            <a:off x="0" y="9444038"/>
            <a:ext cx="2971800" cy="457200"/>
          </a:xfrm>
          <a:prstGeom prst="rect">
            <a:avLst/>
          </a:prstGeom>
          <a:noFill/>
          <a:ln w="3175">
            <a:noFill/>
            <a:miter lim="800000"/>
            <a:headEnd/>
            <a:tailEnd/>
          </a:ln>
          <a:effectLst/>
        </p:spPr>
        <p:txBody>
          <a:bodyPr vert="horz" wrap="none" lIns="92371" tIns="46186" rIns="92371" bIns="46186" numCol="1" anchor="b" anchorCtr="0" compatLnSpc="1">
            <a:prstTxWarp prst="textNoShape">
              <a:avLst/>
            </a:prstTxWarp>
          </a:bodyPr>
          <a:lstStyle>
            <a:lvl1pPr algn="l" defTabSz="923925">
              <a:defRPr sz="1200"/>
            </a:lvl1pPr>
          </a:lstStyle>
          <a:p>
            <a:endParaRPr lang="en-US" altLang="ja-JP"/>
          </a:p>
        </p:txBody>
      </p:sp>
      <p:sp>
        <p:nvSpPr>
          <p:cNvPr id="44037" name="Rectangle 5"/>
          <p:cNvSpPr>
            <a:spLocks noGrp="1" noChangeArrowheads="1"/>
          </p:cNvSpPr>
          <p:nvPr>
            <p:ph type="sldNum" sz="quarter" idx="3"/>
          </p:nvPr>
        </p:nvSpPr>
        <p:spPr bwMode="auto">
          <a:xfrm>
            <a:off x="3833813" y="9444038"/>
            <a:ext cx="2971800" cy="457200"/>
          </a:xfrm>
          <a:prstGeom prst="rect">
            <a:avLst/>
          </a:prstGeom>
          <a:noFill/>
          <a:ln w="3175">
            <a:noFill/>
            <a:miter lim="800000"/>
            <a:headEnd/>
            <a:tailEnd/>
          </a:ln>
          <a:effectLst/>
        </p:spPr>
        <p:txBody>
          <a:bodyPr vert="horz" wrap="none" lIns="92371" tIns="46186" rIns="92371" bIns="46186" numCol="1" anchor="b" anchorCtr="0" compatLnSpc="1">
            <a:prstTxWarp prst="textNoShape">
              <a:avLst/>
            </a:prstTxWarp>
          </a:bodyPr>
          <a:lstStyle>
            <a:lvl1pPr algn="r" defTabSz="923925">
              <a:defRPr sz="1200"/>
            </a:lvl1pPr>
          </a:lstStyle>
          <a:p>
            <a:fld id="{AD26C39A-1EAF-4F8B-B1D1-2C8805EA3F4D}" type="slidenum">
              <a:rPr lang="en-US" altLang="ja-JP"/>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533400"/>
          </a:xfrm>
          <a:prstGeom prst="rect">
            <a:avLst/>
          </a:prstGeom>
          <a:noFill/>
          <a:ln w="3175">
            <a:noFill/>
            <a:miter lim="800000"/>
            <a:headEnd/>
            <a:tailEnd/>
          </a:ln>
          <a:effectLst/>
        </p:spPr>
        <p:txBody>
          <a:bodyPr vert="horz" wrap="none" lIns="92371" tIns="46186" rIns="92371" bIns="46186" numCol="1" anchor="ctr" anchorCtr="0" compatLnSpc="1">
            <a:prstTxWarp prst="textNoShape">
              <a:avLst/>
            </a:prstTxWarp>
          </a:bodyPr>
          <a:lstStyle>
            <a:lvl1pPr algn="l" defTabSz="923925">
              <a:defRPr sz="1200"/>
            </a:lvl1pPr>
          </a:lstStyle>
          <a:p>
            <a:endParaRPr lang="en-US" altLang="ja-JP"/>
          </a:p>
        </p:txBody>
      </p:sp>
      <p:sp>
        <p:nvSpPr>
          <p:cNvPr id="23555" name="Rectangle 3"/>
          <p:cNvSpPr>
            <a:spLocks noGrp="1" noChangeArrowheads="1"/>
          </p:cNvSpPr>
          <p:nvPr>
            <p:ph type="dt" idx="1"/>
          </p:nvPr>
        </p:nvSpPr>
        <p:spPr bwMode="auto">
          <a:xfrm>
            <a:off x="3833813" y="0"/>
            <a:ext cx="2971800" cy="533400"/>
          </a:xfrm>
          <a:prstGeom prst="rect">
            <a:avLst/>
          </a:prstGeom>
          <a:noFill/>
          <a:ln w="3175">
            <a:noFill/>
            <a:miter lim="800000"/>
            <a:headEnd/>
            <a:tailEnd/>
          </a:ln>
          <a:effectLst/>
        </p:spPr>
        <p:txBody>
          <a:bodyPr vert="horz" wrap="none" lIns="92371" tIns="46186" rIns="92371" bIns="46186" numCol="1" anchor="ctr" anchorCtr="0" compatLnSpc="1">
            <a:prstTxWarp prst="textNoShape">
              <a:avLst/>
            </a:prstTxWarp>
          </a:bodyPr>
          <a:lstStyle>
            <a:lvl1pPr algn="r" defTabSz="923925">
              <a:defRPr sz="1200"/>
            </a:lvl1pPr>
          </a:lstStyle>
          <a:p>
            <a:endParaRPr lang="en-US" altLang="ja-JP"/>
          </a:p>
        </p:txBody>
      </p:sp>
      <p:sp>
        <p:nvSpPr>
          <p:cNvPr id="23556" name="Rectangle 4"/>
          <p:cNvSpPr>
            <a:spLocks noChangeArrowheads="1" noTextEdit="1"/>
          </p:cNvSpPr>
          <p:nvPr>
            <p:ph type="sldImg" idx="2"/>
          </p:nvPr>
        </p:nvSpPr>
        <p:spPr bwMode="auto">
          <a:xfrm>
            <a:off x="749300" y="762000"/>
            <a:ext cx="5387975" cy="3732213"/>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38213" y="4722813"/>
            <a:ext cx="4929187" cy="4492625"/>
          </a:xfrm>
          <a:prstGeom prst="rect">
            <a:avLst/>
          </a:prstGeom>
          <a:noFill/>
          <a:ln w="3175">
            <a:noFill/>
            <a:miter lim="800000"/>
            <a:headEnd/>
            <a:tailEnd/>
          </a:ln>
          <a:effectLst/>
        </p:spPr>
        <p:txBody>
          <a:bodyPr vert="horz" wrap="none" lIns="92371" tIns="46186" rIns="92371" bIns="46186" numCol="1" anchor="ctr"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3558" name="Rectangle 6"/>
          <p:cNvSpPr>
            <a:spLocks noGrp="1" noChangeArrowheads="1"/>
          </p:cNvSpPr>
          <p:nvPr>
            <p:ph type="ftr" sz="quarter" idx="4"/>
          </p:nvPr>
        </p:nvSpPr>
        <p:spPr bwMode="auto">
          <a:xfrm>
            <a:off x="0" y="9444038"/>
            <a:ext cx="2971800" cy="457200"/>
          </a:xfrm>
          <a:prstGeom prst="rect">
            <a:avLst/>
          </a:prstGeom>
          <a:noFill/>
          <a:ln w="3175">
            <a:noFill/>
            <a:miter lim="800000"/>
            <a:headEnd/>
            <a:tailEnd/>
          </a:ln>
          <a:effectLst/>
        </p:spPr>
        <p:txBody>
          <a:bodyPr vert="horz" wrap="none" lIns="92371" tIns="46186" rIns="92371" bIns="46186" numCol="1" anchor="b" anchorCtr="0" compatLnSpc="1">
            <a:prstTxWarp prst="textNoShape">
              <a:avLst/>
            </a:prstTxWarp>
          </a:bodyPr>
          <a:lstStyle>
            <a:lvl1pPr algn="l" defTabSz="923925">
              <a:defRPr sz="1200"/>
            </a:lvl1pPr>
          </a:lstStyle>
          <a:p>
            <a:endParaRPr lang="en-US" altLang="ja-JP"/>
          </a:p>
        </p:txBody>
      </p:sp>
      <p:sp>
        <p:nvSpPr>
          <p:cNvPr id="23559" name="Rectangle 7"/>
          <p:cNvSpPr>
            <a:spLocks noGrp="1" noChangeArrowheads="1"/>
          </p:cNvSpPr>
          <p:nvPr>
            <p:ph type="sldNum" sz="quarter" idx="5"/>
          </p:nvPr>
        </p:nvSpPr>
        <p:spPr bwMode="auto">
          <a:xfrm>
            <a:off x="3833813" y="9444038"/>
            <a:ext cx="2971800" cy="457200"/>
          </a:xfrm>
          <a:prstGeom prst="rect">
            <a:avLst/>
          </a:prstGeom>
          <a:noFill/>
          <a:ln w="3175">
            <a:noFill/>
            <a:miter lim="800000"/>
            <a:headEnd/>
            <a:tailEnd/>
          </a:ln>
          <a:effectLst/>
        </p:spPr>
        <p:txBody>
          <a:bodyPr vert="horz" wrap="none" lIns="92371" tIns="46186" rIns="92371" bIns="46186" numCol="1" anchor="b" anchorCtr="0" compatLnSpc="1">
            <a:prstTxWarp prst="textNoShape">
              <a:avLst/>
            </a:prstTxWarp>
          </a:bodyPr>
          <a:lstStyle>
            <a:lvl1pPr algn="r" defTabSz="923925">
              <a:defRPr sz="1200"/>
            </a:lvl1pPr>
          </a:lstStyle>
          <a:p>
            <a:fld id="{CDCB483B-5D57-43BD-A0B5-7D12891677A9}" type="slidenum">
              <a:rPr lang="en-US" altLang="ja-JP"/>
              <a:pPr/>
              <a:t>&lt;#&gt;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AC65E-CC66-42F5-A774-8FFFAC5E6537}" type="slidenum">
              <a:rPr lang="en-US" altLang="ja-JP"/>
              <a:pPr/>
              <a:t>1</a:t>
            </a:fld>
            <a:endParaRPr lang="en-US" altLang="ja-JP"/>
          </a:p>
        </p:txBody>
      </p:sp>
      <p:sp>
        <p:nvSpPr>
          <p:cNvPr id="282626" name="Rectangle 2"/>
          <p:cNvSpPr>
            <a:spLocks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1159F-6F94-431A-81CA-D79CAE3096F1}" type="slidenum">
              <a:rPr lang="en-US" altLang="ja-JP"/>
              <a:pPr/>
              <a:t>10</a:t>
            </a:fld>
            <a:endParaRPr lang="en-US" altLang="ja-JP"/>
          </a:p>
        </p:txBody>
      </p:sp>
      <p:sp>
        <p:nvSpPr>
          <p:cNvPr id="533506" name="Rectangle 2"/>
          <p:cNvSpPr>
            <a:spLocks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DA46E-162C-4D7A-877C-9DD81E0C40F9}" type="slidenum">
              <a:rPr lang="en-US" altLang="ja-JP"/>
              <a:pPr/>
              <a:t>11</a:t>
            </a:fld>
            <a:endParaRPr lang="en-US" altLang="ja-JP"/>
          </a:p>
        </p:txBody>
      </p:sp>
      <p:sp>
        <p:nvSpPr>
          <p:cNvPr id="489474" name="Rectangle 2"/>
          <p:cNvSpPr>
            <a:spLocks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A528F7-DFAB-49B3-A45B-39666788BAFB}" type="slidenum">
              <a:rPr lang="en-US" altLang="ja-JP"/>
              <a:pPr/>
              <a:t>12</a:t>
            </a:fld>
            <a:endParaRPr lang="en-US" altLang="ja-JP"/>
          </a:p>
        </p:txBody>
      </p:sp>
      <p:sp>
        <p:nvSpPr>
          <p:cNvPr id="491522" name="Rectangle 2"/>
          <p:cNvSpPr>
            <a:spLocks noChangeArrowheads="1" noTextEdit="1"/>
          </p:cNvSpPr>
          <p:nvPr>
            <p:ph type="sldImg"/>
          </p:nvPr>
        </p:nvSpPr>
        <p:spPr>
          <a:xfrm>
            <a:off x="712788" y="744538"/>
            <a:ext cx="5381625" cy="3727450"/>
          </a:xfrm>
          <a:ln/>
        </p:spPr>
      </p:sp>
      <p:sp>
        <p:nvSpPr>
          <p:cNvPr id="491523" name="Rectangle 3"/>
          <p:cNvSpPr>
            <a:spLocks noGrp="1" noChangeArrowheads="1"/>
          </p:cNvSpPr>
          <p:nvPr>
            <p:ph type="body" idx="1"/>
          </p:nvPr>
        </p:nvSpPr>
        <p:spPr>
          <a:xfrm>
            <a:off x="906463" y="4719638"/>
            <a:ext cx="4992687" cy="4475162"/>
          </a:xfrm>
        </p:spPr>
        <p:txBody>
          <a:bodyPr/>
          <a:lstStyle/>
          <a:p>
            <a:endParaRPr lang="ja-JP"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4C760-3136-489E-8639-664F069D590D}" type="slidenum">
              <a:rPr lang="en-US" altLang="ja-JP"/>
              <a:pPr/>
              <a:t>13</a:t>
            </a:fld>
            <a:endParaRPr lang="en-US" altLang="ja-JP"/>
          </a:p>
        </p:txBody>
      </p:sp>
      <p:sp>
        <p:nvSpPr>
          <p:cNvPr id="493570" name="Rectangle 2"/>
          <p:cNvSpPr>
            <a:spLocks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A9356-1897-4485-A28B-97D89182478D}" type="slidenum">
              <a:rPr lang="en-US" altLang="ja-JP"/>
              <a:pPr/>
              <a:t>14</a:t>
            </a:fld>
            <a:endParaRPr lang="en-US" altLang="ja-JP"/>
          </a:p>
        </p:txBody>
      </p:sp>
      <p:sp>
        <p:nvSpPr>
          <p:cNvPr id="495618" name="Rectangle 2"/>
          <p:cNvSpPr>
            <a:spLocks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83B9-BB32-4995-951E-6C93CE4FF47C}" type="slidenum">
              <a:rPr lang="en-US" altLang="ja-JP"/>
              <a:pPr/>
              <a:t>15</a:t>
            </a:fld>
            <a:endParaRPr lang="en-US" altLang="ja-JP"/>
          </a:p>
        </p:txBody>
      </p:sp>
      <p:sp>
        <p:nvSpPr>
          <p:cNvPr id="497666" name="Rectangle 2"/>
          <p:cNvSpPr>
            <a:spLocks noChangeArrowheads="1" noTextEdit="1"/>
          </p:cNvSpPr>
          <p:nvPr>
            <p:ph type="sldImg"/>
          </p:nvPr>
        </p:nvSpPr>
        <p:spPr>
          <a:xfrm>
            <a:off x="712788" y="744538"/>
            <a:ext cx="5381625" cy="3727450"/>
          </a:xfrm>
          <a:ln/>
        </p:spPr>
      </p:sp>
      <p:sp>
        <p:nvSpPr>
          <p:cNvPr id="497667" name="Rectangle 3"/>
          <p:cNvSpPr>
            <a:spLocks noGrp="1" noChangeArrowheads="1"/>
          </p:cNvSpPr>
          <p:nvPr>
            <p:ph type="body" idx="1"/>
          </p:nvPr>
        </p:nvSpPr>
        <p:spPr>
          <a:xfrm>
            <a:off x="906463" y="4719638"/>
            <a:ext cx="4992687" cy="4475162"/>
          </a:xfrm>
        </p:spPr>
        <p:txBody>
          <a:bodyPr/>
          <a:lstStyle/>
          <a:p>
            <a:endParaRPr lang="ja-JP"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1EFC5-D4F9-4672-8D85-37523512AD56}" type="slidenum">
              <a:rPr lang="en-US" altLang="ja-JP"/>
              <a:pPr/>
              <a:t>16</a:t>
            </a:fld>
            <a:endParaRPr lang="en-US" altLang="ja-JP"/>
          </a:p>
        </p:txBody>
      </p:sp>
      <p:sp>
        <p:nvSpPr>
          <p:cNvPr id="501762" name="Rectangle 2"/>
          <p:cNvSpPr>
            <a:spLocks noChangeArrowheads="1" noTextEdit="1"/>
          </p:cNvSpPr>
          <p:nvPr>
            <p:ph type="sldImg"/>
          </p:nvPr>
        </p:nvSpPr>
        <p:spPr>
          <a:xfrm>
            <a:off x="712788" y="744538"/>
            <a:ext cx="5381625" cy="3727450"/>
          </a:xfrm>
          <a:ln/>
        </p:spPr>
      </p:sp>
      <p:sp>
        <p:nvSpPr>
          <p:cNvPr id="501763" name="Rectangle 3"/>
          <p:cNvSpPr>
            <a:spLocks noGrp="1" noChangeArrowheads="1"/>
          </p:cNvSpPr>
          <p:nvPr>
            <p:ph type="body" idx="1"/>
          </p:nvPr>
        </p:nvSpPr>
        <p:spPr>
          <a:xfrm>
            <a:off x="906463" y="4719638"/>
            <a:ext cx="4992687" cy="4475162"/>
          </a:xfrm>
        </p:spPr>
        <p:txBody>
          <a:bodyPr/>
          <a:lstStyle/>
          <a:p>
            <a:endParaRPr lang="ja-JP"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2E8CD-4DC1-4F8B-B787-BC772D9E62FF}" type="slidenum">
              <a:rPr lang="en-US" altLang="ja-JP"/>
              <a:pPr/>
              <a:t>17</a:t>
            </a:fld>
            <a:endParaRPr lang="en-US" altLang="ja-JP"/>
          </a:p>
        </p:txBody>
      </p:sp>
      <p:sp>
        <p:nvSpPr>
          <p:cNvPr id="503810" name="Rectangle 2"/>
          <p:cNvSpPr>
            <a:spLocks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6BF85-2B37-4B67-815E-ED845648822A}" type="slidenum">
              <a:rPr lang="en-US" altLang="ja-JP"/>
              <a:pPr/>
              <a:t>18</a:t>
            </a:fld>
            <a:endParaRPr lang="en-US" altLang="ja-JP"/>
          </a:p>
        </p:txBody>
      </p:sp>
      <p:sp>
        <p:nvSpPr>
          <p:cNvPr id="534530" name="Rectangle 2"/>
          <p:cNvSpPr>
            <a:spLocks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6217BC-80BB-4ECC-AF58-B8A93898C6BF}" type="slidenum">
              <a:rPr lang="en-US" altLang="ja-JP"/>
              <a:pPr/>
              <a:t>19</a:t>
            </a:fld>
            <a:endParaRPr lang="en-US" altLang="ja-JP"/>
          </a:p>
        </p:txBody>
      </p:sp>
      <p:sp>
        <p:nvSpPr>
          <p:cNvPr id="535554" name="Rectangle 2"/>
          <p:cNvSpPr>
            <a:spLocks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0414D-976F-40F0-A7CF-32A0A8ABDCEE}" type="slidenum">
              <a:rPr lang="en-US" altLang="ja-JP"/>
              <a:pPr/>
              <a:t>2</a:t>
            </a:fld>
            <a:endParaRPr lang="en-US" altLang="ja-JP"/>
          </a:p>
        </p:txBody>
      </p:sp>
      <p:sp>
        <p:nvSpPr>
          <p:cNvPr id="518146" name="Rectangle 2"/>
          <p:cNvSpPr>
            <a:spLocks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14C47-4599-46C8-8379-237C9264E4D2}" type="slidenum">
              <a:rPr lang="en-US" altLang="ja-JP"/>
              <a:pPr/>
              <a:t>20</a:t>
            </a:fld>
            <a:endParaRPr lang="en-US" altLang="ja-JP"/>
          </a:p>
        </p:txBody>
      </p:sp>
      <p:sp>
        <p:nvSpPr>
          <p:cNvPr id="557058" name="Rectangle 2"/>
          <p:cNvSpPr>
            <a:spLocks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58733D-2D79-4A21-9188-DB3C4D30DD3A}" type="slidenum">
              <a:rPr lang="en-US" altLang="ja-JP"/>
              <a:pPr/>
              <a:t>21</a:t>
            </a:fld>
            <a:endParaRPr lang="en-US" altLang="ja-JP"/>
          </a:p>
        </p:txBody>
      </p:sp>
      <p:sp>
        <p:nvSpPr>
          <p:cNvPr id="542722" name="Rectangle 2"/>
          <p:cNvSpPr>
            <a:spLocks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851A8-25E8-4EC7-A27B-825836D28B47}" type="slidenum">
              <a:rPr lang="en-US" altLang="ja-JP"/>
              <a:pPr/>
              <a:t>22</a:t>
            </a:fld>
            <a:endParaRPr lang="en-US" altLang="ja-JP"/>
          </a:p>
        </p:txBody>
      </p:sp>
      <p:sp>
        <p:nvSpPr>
          <p:cNvPr id="559106" name="Rectangle 2"/>
          <p:cNvSpPr>
            <a:spLocks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8C091-8110-432A-A7B8-BBDFE65D3380}" type="slidenum">
              <a:rPr lang="en-US" altLang="ja-JP"/>
              <a:pPr/>
              <a:t>23</a:t>
            </a:fld>
            <a:endParaRPr lang="en-US" altLang="ja-JP"/>
          </a:p>
        </p:txBody>
      </p:sp>
      <p:sp>
        <p:nvSpPr>
          <p:cNvPr id="561154" name="Rectangle 2"/>
          <p:cNvSpPr>
            <a:spLocks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926F189-FEF9-4B55-A92C-06053FF9E358}" type="slidenum">
              <a:rPr lang="en-US" altLang="ja-JP"/>
              <a:pPr/>
              <a:t>24</a:t>
            </a:fld>
            <a:endParaRPr lang="en-US" altLang="ja-JP"/>
          </a:p>
        </p:txBody>
      </p:sp>
      <p:sp>
        <p:nvSpPr>
          <p:cNvPr id="360450" name="Rectangle 7"/>
          <p:cNvSpPr txBox="1">
            <a:spLocks noGrp="1" noChangeArrowheads="1"/>
          </p:cNvSpPr>
          <p:nvPr/>
        </p:nvSpPr>
        <p:spPr bwMode="auto">
          <a:xfrm>
            <a:off x="3856038" y="9442450"/>
            <a:ext cx="2947987" cy="495300"/>
          </a:xfrm>
          <a:prstGeom prst="rect">
            <a:avLst/>
          </a:prstGeom>
          <a:noFill/>
          <a:ln w="9525">
            <a:noFill/>
            <a:miter lim="800000"/>
            <a:headEnd/>
            <a:tailEnd/>
          </a:ln>
        </p:spPr>
        <p:txBody>
          <a:bodyPr lIns="91726" tIns="45862" rIns="91726" bIns="45862" anchor="b"/>
          <a:lstStyle/>
          <a:p>
            <a:pPr algn="r" defTabSz="915988"/>
            <a:fld id="{93A740B2-9878-4190-84C1-2B67538EC9D4}" type="slidenum">
              <a:rPr lang="en-US" altLang="ja-JP" sz="1200">
                <a:latin typeface="Arial" charset="0"/>
              </a:rPr>
              <a:pPr algn="r" defTabSz="915988"/>
              <a:t>24</a:t>
            </a:fld>
            <a:endParaRPr lang="en-US" altLang="ja-JP" sz="1200">
              <a:latin typeface="Arial" charset="0"/>
            </a:endParaRPr>
          </a:p>
        </p:txBody>
      </p:sp>
      <p:sp>
        <p:nvSpPr>
          <p:cNvPr id="360451" name="Rectangle 2"/>
          <p:cNvSpPr>
            <a:spLocks noRot="1" noChangeArrowheads="1" noTextEdit="1"/>
          </p:cNvSpPr>
          <p:nvPr>
            <p:ph type="sldImg"/>
          </p:nvPr>
        </p:nvSpPr>
        <p:spPr>
          <a:xfrm>
            <a:off x="711200" y="744538"/>
            <a:ext cx="5384800" cy="3729037"/>
          </a:xfrm>
          <a:ln/>
        </p:spPr>
      </p:sp>
      <p:sp>
        <p:nvSpPr>
          <p:cNvPr id="360452" name="Rectangle 3"/>
          <p:cNvSpPr>
            <a:spLocks noGrp="1" noChangeArrowheads="1"/>
          </p:cNvSpPr>
          <p:nvPr>
            <p:ph type="body" idx="1"/>
          </p:nvPr>
        </p:nvSpPr>
        <p:spPr>
          <a:xfrm>
            <a:off x="681038" y="4719638"/>
            <a:ext cx="5445125" cy="4475162"/>
          </a:xfrm>
        </p:spPr>
        <p:txBody>
          <a:bodyPr wrap="square" lIns="91726" tIns="45862" rIns="91726" bIns="45862" anchor="t"/>
          <a:lstStyle/>
          <a:p>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1369B-1B4B-495C-AEE1-B621B980E7B8}" type="slidenum">
              <a:rPr lang="en-US" altLang="ja-JP"/>
              <a:pPr/>
              <a:t>3</a:t>
            </a:fld>
            <a:endParaRPr lang="en-US" altLang="ja-JP"/>
          </a:p>
        </p:txBody>
      </p:sp>
      <p:sp>
        <p:nvSpPr>
          <p:cNvPr id="552962" name="Rectangle 2"/>
          <p:cNvSpPr>
            <a:spLocks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1F8F5-6512-44CB-9350-FC03FA2F5ABD}" type="slidenum">
              <a:rPr lang="en-US" altLang="ja-JP"/>
              <a:pPr/>
              <a:t>4</a:t>
            </a:fld>
            <a:endParaRPr lang="en-US" altLang="ja-JP"/>
          </a:p>
        </p:txBody>
      </p:sp>
      <p:sp>
        <p:nvSpPr>
          <p:cNvPr id="520194" name="Rectangle 2"/>
          <p:cNvSpPr>
            <a:spLocks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22001-E140-4F13-8F5F-A76F277F99CD}" type="slidenum">
              <a:rPr lang="en-US" altLang="ja-JP"/>
              <a:pPr/>
              <a:t>5</a:t>
            </a:fld>
            <a:endParaRPr lang="en-US" altLang="ja-JP"/>
          </a:p>
        </p:txBody>
      </p:sp>
      <p:sp>
        <p:nvSpPr>
          <p:cNvPr id="540674" name="Rectangle 2"/>
          <p:cNvSpPr>
            <a:spLocks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0E3DC-3C05-4D3E-AC49-DF6C1A0A0237}" type="slidenum">
              <a:rPr lang="en-US" altLang="ja-JP"/>
              <a:pPr/>
              <a:t>6</a:t>
            </a:fld>
            <a:endParaRPr lang="en-US" altLang="ja-JP"/>
          </a:p>
        </p:txBody>
      </p:sp>
      <p:sp>
        <p:nvSpPr>
          <p:cNvPr id="485378" name="Rectangle 2"/>
          <p:cNvSpPr>
            <a:spLocks noChangeArrowheads="1" noTextEdit="1"/>
          </p:cNvSpPr>
          <p:nvPr>
            <p:ph type="sldImg"/>
          </p:nvPr>
        </p:nvSpPr>
        <p:spPr>
          <a:xfrm>
            <a:off x="715963" y="747713"/>
            <a:ext cx="5380037" cy="3724275"/>
          </a:xfrm>
          <a:ln/>
        </p:spPr>
      </p:sp>
      <p:sp>
        <p:nvSpPr>
          <p:cNvPr id="485379" name="Rectangle 3"/>
          <p:cNvSpPr>
            <a:spLocks noGrp="1" noChangeArrowheads="1"/>
          </p:cNvSpPr>
          <p:nvPr>
            <p:ph type="body" idx="1"/>
          </p:nvPr>
        </p:nvSpPr>
        <p:spPr>
          <a:xfrm>
            <a:off x="906463" y="4721225"/>
            <a:ext cx="4992687" cy="4470400"/>
          </a:xfrm>
        </p:spPr>
        <p:txBody>
          <a:bodyPr/>
          <a:lstStyle/>
          <a:p>
            <a:endParaRPr lang="ja-JP"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5B9EA45-1BC9-4080-90E7-61DCF494A6C2}" type="slidenum">
              <a:rPr lang="en-US" altLang="ja-JP"/>
              <a:pPr/>
              <a:t>7</a:t>
            </a:fld>
            <a:endParaRPr lang="en-US" altLang="ja-JP"/>
          </a:p>
        </p:txBody>
      </p:sp>
      <p:sp>
        <p:nvSpPr>
          <p:cNvPr id="487426" name="Rectangle 7"/>
          <p:cNvSpPr txBox="1">
            <a:spLocks noGrp="1" noChangeArrowheads="1"/>
          </p:cNvSpPr>
          <p:nvPr/>
        </p:nvSpPr>
        <p:spPr bwMode="auto">
          <a:xfrm>
            <a:off x="3833813" y="9444038"/>
            <a:ext cx="2971800" cy="457200"/>
          </a:xfrm>
          <a:prstGeom prst="rect">
            <a:avLst/>
          </a:prstGeom>
          <a:noFill/>
          <a:ln w="3175">
            <a:noFill/>
            <a:miter lim="800000"/>
            <a:headEnd/>
            <a:tailEnd/>
          </a:ln>
        </p:spPr>
        <p:txBody>
          <a:bodyPr wrap="none" lIns="92371" tIns="46186" rIns="92371" bIns="46186" anchor="b"/>
          <a:lstStyle/>
          <a:p>
            <a:pPr algn="r" defTabSz="923925"/>
            <a:fld id="{CB96FCD2-315D-4E55-8716-E9E88908D961}" type="slidenum">
              <a:rPr lang="en-US" altLang="ja-JP" sz="1200"/>
              <a:pPr algn="r" defTabSz="923925"/>
              <a:t>7</a:t>
            </a:fld>
            <a:endParaRPr lang="en-US" altLang="ja-JP" sz="1200"/>
          </a:p>
        </p:txBody>
      </p:sp>
      <p:sp>
        <p:nvSpPr>
          <p:cNvPr id="487427" name="Rectangle 2"/>
          <p:cNvSpPr>
            <a:spLocks noChangeArrowheads="1" noTextEdit="1"/>
          </p:cNvSpPr>
          <p:nvPr>
            <p:ph type="sldImg"/>
          </p:nvPr>
        </p:nvSpPr>
        <p:spPr>
          <a:xfrm>
            <a:off x="715963" y="747713"/>
            <a:ext cx="5380037" cy="3724275"/>
          </a:xfrm>
          <a:ln/>
        </p:spPr>
      </p:sp>
      <p:sp>
        <p:nvSpPr>
          <p:cNvPr id="487428" name="Rectangle 3"/>
          <p:cNvSpPr>
            <a:spLocks noGrp="1" noChangeArrowheads="1"/>
          </p:cNvSpPr>
          <p:nvPr>
            <p:ph type="body" idx="1"/>
          </p:nvPr>
        </p:nvSpPr>
        <p:spPr>
          <a:xfrm>
            <a:off x="681038" y="4721225"/>
            <a:ext cx="5443537" cy="4470400"/>
          </a:xfrm>
        </p:spPr>
        <p:txBody>
          <a:bodyPr/>
          <a:lstStyle/>
          <a:p>
            <a:endParaRPr lang="ja-JP"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A04E7-B50D-4AB7-9EAB-40908EA12721}" type="slidenum">
              <a:rPr lang="en-US" altLang="ja-JP"/>
              <a:pPr/>
              <a:t>8</a:t>
            </a:fld>
            <a:endParaRPr lang="en-US" altLang="ja-JP"/>
          </a:p>
        </p:txBody>
      </p:sp>
      <p:sp>
        <p:nvSpPr>
          <p:cNvPr id="555010" name="Rectangle 2"/>
          <p:cNvSpPr>
            <a:spLocks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CD18D-A64C-40BB-A8D5-DEFF276E2227}" type="slidenum">
              <a:rPr lang="en-US" altLang="ja-JP"/>
              <a:pPr/>
              <a:t>9</a:t>
            </a:fld>
            <a:endParaRPr lang="en-US" altLang="ja-JP"/>
          </a:p>
        </p:txBody>
      </p:sp>
      <p:sp>
        <p:nvSpPr>
          <p:cNvPr id="507906" name="Rectangle 2"/>
          <p:cNvSpPr>
            <a:spLocks noChangeArrowheads="1" noTextEdit="1"/>
          </p:cNvSpPr>
          <p:nvPr>
            <p:ph type="sldImg"/>
          </p:nvPr>
        </p:nvSpPr>
        <p:spPr>
          <a:xfrm>
            <a:off x="712788" y="746125"/>
            <a:ext cx="5381625" cy="3725863"/>
          </a:xfrm>
          <a:ln/>
        </p:spPr>
      </p:sp>
      <p:sp>
        <p:nvSpPr>
          <p:cNvPr id="507907" name="Rectangle 3"/>
          <p:cNvSpPr>
            <a:spLocks noGrp="1" noChangeArrowheads="1"/>
          </p:cNvSpPr>
          <p:nvPr>
            <p:ph type="body" idx="1"/>
          </p:nvPr>
        </p:nvSpPr>
        <p:spPr>
          <a:xfrm>
            <a:off x="906463" y="4719638"/>
            <a:ext cx="4992687" cy="4473575"/>
          </a:xfrm>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052513"/>
            <a:ext cx="43815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052513"/>
            <a:ext cx="43815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4770" name="Picture 3" descr="C:\Users\localnaka\Desktop\3.png"/>
          <p:cNvPicPr>
            <a:picLocks noChangeAspect="1" noChangeArrowheads="1"/>
          </p:cNvPicPr>
          <p:nvPr/>
        </p:nvPicPr>
        <p:blipFill>
          <a:blip r:embed="rId13"/>
          <a:srcRect/>
          <a:stretch>
            <a:fillRect/>
          </a:stretch>
        </p:blipFill>
        <p:spPr bwMode="auto">
          <a:xfrm>
            <a:off x="387350" y="285750"/>
            <a:ext cx="8977313" cy="5708650"/>
          </a:xfrm>
          <a:prstGeom prst="rect">
            <a:avLst/>
          </a:prstGeom>
          <a:noFill/>
          <a:ln w="9525">
            <a:noFill/>
            <a:miter lim="800000"/>
            <a:headEnd/>
            <a:tailEnd/>
          </a:ln>
        </p:spPr>
      </p:pic>
      <p:sp>
        <p:nvSpPr>
          <p:cNvPr id="544771" name="Rectangle 2"/>
          <p:cNvSpPr>
            <a:spLocks noGrp="1" noChangeArrowheads="1"/>
          </p:cNvSpPr>
          <p:nvPr>
            <p:ph type="title"/>
          </p:nvPr>
        </p:nvSpPr>
        <p:spPr bwMode="auto">
          <a:xfrm>
            <a:off x="495300" y="274638"/>
            <a:ext cx="89154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544772" name="Rectangle 3"/>
          <p:cNvSpPr>
            <a:spLocks noGrp="1" noChangeArrowheads="1"/>
          </p:cNvSpPr>
          <p:nvPr>
            <p:ph type="body" idx="1"/>
          </p:nvPr>
        </p:nvSpPr>
        <p:spPr bwMode="auto">
          <a:xfrm>
            <a:off x="495300" y="1052513"/>
            <a:ext cx="89154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1" name="Rectangle 5"/>
          <p:cNvSpPr>
            <a:spLocks noChangeArrowheads="1"/>
          </p:cNvSpPr>
          <p:nvPr/>
        </p:nvSpPr>
        <p:spPr bwMode="auto">
          <a:xfrm>
            <a:off x="2144713" y="6165850"/>
            <a:ext cx="7177087" cy="571500"/>
          </a:xfrm>
          <a:prstGeom prst="rect">
            <a:avLst/>
          </a:prstGeom>
          <a:solidFill>
            <a:srgbClr val="F3BB50"/>
          </a:solidFill>
          <a:ln w="9525">
            <a:noFill/>
            <a:miter lim="800000"/>
            <a:headEnd/>
            <a:tailEnd/>
          </a:ln>
          <a:effectLst/>
        </p:spPr>
        <p:txBody>
          <a:bodyPr anchor="ctr"/>
          <a:lstStyle/>
          <a:p>
            <a:pPr>
              <a:defRPr/>
            </a:pPr>
            <a:r>
              <a:rPr kumimoji="0" lang="ja-JP" altLang="en-US" sz="2300" dirty="0" err="1">
                <a:solidFill>
                  <a:schemeClr val="tx2"/>
                </a:solidFill>
                <a:latin typeface="Arial" charset="0"/>
              </a:rPr>
              <a:t>わんくま</a:t>
            </a:r>
            <a:r>
              <a:rPr kumimoji="0" lang="ja-JP" altLang="en-US" sz="2300" dirty="0">
                <a:solidFill>
                  <a:schemeClr val="tx2"/>
                </a:solidFill>
                <a:latin typeface="Arial" charset="0"/>
              </a:rPr>
              <a:t>同盟 </a:t>
            </a:r>
            <a:r>
              <a:rPr kumimoji="0" lang="ja-JP" altLang="en-US" sz="2300" dirty="0">
                <a:solidFill>
                  <a:schemeClr val="tx2"/>
                </a:solidFill>
                <a:latin typeface="Arial" charset="0"/>
              </a:rPr>
              <a:t>東京勉強会 </a:t>
            </a:r>
            <a:r>
              <a:rPr kumimoji="0" lang="en-US" altLang="ja-JP" sz="2300" dirty="0">
                <a:solidFill>
                  <a:schemeClr val="tx2"/>
                </a:solidFill>
                <a:latin typeface="Arial" charset="0"/>
              </a:rPr>
              <a:t>#25</a:t>
            </a:r>
            <a:endParaRPr kumimoji="0" lang="en-US" altLang="ja-JP" sz="2300" dirty="0">
              <a:solidFill>
                <a:schemeClr val="tx2"/>
              </a:solidFill>
              <a:latin typeface="Arial" charset="0"/>
            </a:endParaRPr>
          </a:p>
        </p:txBody>
      </p:sp>
      <p:pic>
        <p:nvPicPr>
          <p:cNvPr id="544774" name="Picture 2" descr="C:\Users\localnaka\Desktop\名称未設定1.png"/>
          <p:cNvPicPr>
            <a:picLocks noChangeAspect="1" noChangeArrowheads="1"/>
          </p:cNvPicPr>
          <p:nvPr/>
        </p:nvPicPr>
        <p:blipFill>
          <a:blip r:embed="rId14"/>
          <a:srcRect/>
          <a:stretch>
            <a:fillRect/>
          </a:stretch>
        </p:blipFill>
        <p:spPr bwMode="auto">
          <a:xfrm>
            <a:off x="465138" y="6164263"/>
            <a:ext cx="1779587" cy="573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iming>
    <p:tnLst>
      <p:par>
        <p:cTn id="1" dur="indefinite" restart="never" nodeType="tmRoot"/>
      </p:par>
    </p:tnLst>
  </p:timing>
  <p:txStyles>
    <p:titleStyle>
      <a:lvl1pPr algn="ctr" rtl="0" fontAlgn="base">
        <a:spcBef>
          <a:spcPct val="0"/>
        </a:spcBef>
        <a:spcAft>
          <a:spcPct val="0"/>
        </a:spcAft>
        <a:defRPr kumimoji="1" sz="2400">
          <a:solidFill>
            <a:schemeClr val="tx2"/>
          </a:solidFill>
          <a:latin typeface="+mj-lt"/>
          <a:ea typeface="+mj-ea"/>
          <a:cs typeface="+mj-cs"/>
        </a:defRPr>
      </a:lvl1pPr>
      <a:lvl2pPr algn="ctr" rtl="0" fontAlgn="base">
        <a:spcBef>
          <a:spcPct val="0"/>
        </a:spcBef>
        <a:spcAft>
          <a:spcPct val="0"/>
        </a:spcAft>
        <a:defRPr kumimoji="1" sz="2400">
          <a:solidFill>
            <a:schemeClr val="tx2"/>
          </a:solidFill>
          <a:latin typeface="Arial" charset="0"/>
          <a:ea typeface="ＭＳ Ｐゴシック" pitchFamily="50" charset="-128"/>
        </a:defRPr>
      </a:lvl2pPr>
      <a:lvl3pPr algn="ctr" rtl="0" fontAlgn="base">
        <a:spcBef>
          <a:spcPct val="0"/>
        </a:spcBef>
        <a:spcAft>
          <a:spcPct val="0"/>
        </a:spcAft>
        <a:defRPr kumimoji="1" sz="2400">
          <a:solidFill>
            <a:schemeClr val="tx2"/>
          </a:solidFill>
          <a:latin typeface="Arial" charset="0"/>
          <a:ea typeface="ＭＳ Ｐゴシック" pitchFamily="50" charset="-128"/>
        </a:defRPr>
      </a:lvl3pPr>
      <a:lvl4pPr algn="ctr" rtl="0" fontAlgn="base">
        <a:spcBef>
          <a:spcPct val="0"/>
        </a:spcBef>
        <a:spcAft>
          <a:spcPct val="0"/>
        </a:spcAft>
        <a:defRPr kumimoji="1" sz="2400">
          <a:solidFill>
            <a:schemeClr val="tx2"/>
          </a:solidFill>
          <a:latin typeface="Arial" charset="0"/>
          <a:ea typeface="ＭＳ Ｐゴシック" pitchFamily="50" charset="-128"/>
        </a:defRPr>
      </a:lvl4pPr>
      <a:lvl5pPr algn="ctr" rtl="0" fontAlgn="base">
        <a:spcBef>
          <a:spcPct val="0"/>
        </a:spcBef>
        <a:spcAft>
          <a:spcPct val="0"/>
        </a:spcAft>
        <a:defRPr kumimoji="1" sz="2400">
          <a:solidFill>
            <a:schemeClr val="tx2"/>
          </a:solidFill>
          <a:latin typeface="Arial" charset="0"/>
          <a:ea typeface="ＭＳ Ｐゴシック" pitchFamily="50" charset="-128"/>
        </a:defRPr>
      </a:lvl5pPr>
      <a:lvl6pPr marL="457200" algn="ctr" rtl="0" fontAlgn="base">
        <a:spcBef>
          <a:spcPct val="0"/>
        </a:spcBef>
        <a:spcAft>
          <a:spcPct val="0"/>
        </a:spcAft>
        <a:defRPr kumimoji="1" sz="2400">
          <a:solidFill>
            <a:schemeClr val="tx2"/>
          </a:solidFill>
          <a:latin typeface="Arial" charset="0"/>
          <a:ea typeface="ＭＳ Ｐゴシック" pitchFamily="50" charset="-128"/>
        </a:defRPr>
      </a:lvl6pPr>
      <a:lvl7pPr marL="914400" algn="ctr" rtl="0" fontAlgn="base">
        <a:spcBef>
          <a:spcPct val="0"/>
        </a:spcBef>
        <a:spcAft>
          <a:spcPct val="0"/>
        </a:spcAft>
        <a:defRPr kumimoji="1" sz="2400">
          <a:solidFill>
            <a:schemeClr val="tx2"/>
          </a:solidFill>
          <a:latin typeface="Arial" charset="0"/>
          <a:ea typeface="ＭＳ Ｐゴシック" pitchFamily="50" charset="-128"/>
        </a:defRPr>
      </a:lvl7pPr>
      <a:lvl8pPr marL="1371600" algn="ctr" rtl="0" fontAlgn="base">
        <a:spcBef>
          <a:spcPct val="0"/>
        </a:spcBef>
        <a:spcAft>
          <a:spcPct val="0"/>
        </a:spcAft>
        <a:defRPr kumimoji="1" sz="2400">
          <a:solidFill>
            <a:schemeClr val="tx2"/>
          </a:solidFill>
          <a:latin typeface="Arial" charset="0"/>
          <a:ea typeface="ＭＳ Ｐゴシック" pitchFamily="50" charset="-128"/>
        </a:defRPr>
      </a:lvl8pPr>
      <a:lvl9pPr marL="1828800" algn="ctr" rtl="0" fontAlgn="base">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2800">
          <a:solidFill>
            <a:schemeClr val="tx1"/>
          </a:solidFill>
          <a:latin typeface="+mn-lt"/>
          <a:ea typeface="+mn-ea"/>
          <a:cs typeface="+mn-cs"/>
        </a:defRPr>
      </a:lvl1pPr>
      <a:lvl2pPr marL="742950" indent="-285750" algn="l" rtl="0" fontAlgn="base">
        <a:spcBef>
          <a:spcPct val="20000"/>
        </a:spcBef>
        <a:spcAft>
          <a:spcPct val="0"/>
        </a:spcAft>
        <a:buChar char="–"/>
        <a:defRPr kumimoji="1" sz="24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18" Type="http://schemas.openxmlformats.org/officeDocument/2006/relationships/image" Target="../media/image24.emf"/><Relationship Id="rId3" Type="http://schemas.openxmlformats.org/officeDocument/2006/relationships/notesSlide" Target="../notesSlides/notesSlide19.xml"/><Relationship Id="rId21" Type="http://schemas.openxmlformats.org/officeDocument/2006/relationships/image" Target="../media/image27.emf"/><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emf"/><Relationship Id="rId2" Type="http://schemas.openxmlformats.org/officeDocument/2006/relationships/slideLayout" Target="../slideLayouts/slideLayout2.xml"/><Relationship Id="rId16" Type="http://schemas.openxmlformats.org/officeDocument/2006/relationships/image" Target="../media/image22.emf"/><Relationship Id="rId20" Type="http://schemas.openxmlformats.org/officeDocument/2006/relationships/image" Target="../media/image26.emf"/><Relationship Id="rId1" Type="http://schemas.openxmlformats.org/officeDocument/2006/relationships/vmlDrawing" Target="../drawings/vmlDrawing2.v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oleObject" Target="../embeddings/oleObject3.bin"/><Relationship Id="rId15" Type="http://schemas.openxmlformats.org/officeDocument/2006/relationships/image" Target="../media/image21.emf"/><Relationship Id="rId10" Type="http://schemas.openxmlformats.org/officeDocument/2006/relationships/image" Target="../media/image16.emf"/><Relationship Id="rId19" Type="http://schemas.openxmlformats.org/officeDocument/2006/relationships/image" Target="../media/image25.emf"/><Relationship Id="rId4" Type="http://schemas.openxmlformats.org/officeDocument/2006/relationships/oleObject" Target="../embeddings/oleObject2.bin"/><Relationship Id="rId9" Type="http://schemas.openxmlformats.org/officeDocument/2006/relationships/image" Target="../media/image15.emf"/><Relationship Id="rId1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Rectangle 4"/>
          <p:cNvSpPr>
            <a:spLocks noGrp="1" noChangeArrowheads="1"/>
          </p:cNvSpPr>
          <p:nvPr>
            <p:ph type="ctrTitle"/>
          </p:nvPr>
        </p:nvSpPr>
        <p:spPr>
          <a:xfrm>
            <a:off x="230188" y="1844675"/>
            <a:ext cx="8539162" cy="1439863"/>
          </a:xfrm>
        </p:spPr>
        <p:txBody>
          <a:bodyPr/>
          <a:lstStyle/>
          <a:p>
            <a:r>
              <a:rPr lang="ja-JP" altLang="en-US" sz="3200"/>
              <a:t>業務システム開発用フレームワーク</a:t>
            </a:r>
            <a:br>
              <a:rPr lang="ja-JP" altLang="en-US" sz="3200"/>
            </a:br>
            <a:r>
              <a:rPr lang="en-US" altLang="ja-JP" sz="3200"/>
              <a:t>TERASOLUNA Framework for .NET</a:t>
            </a:r>
          </a:p>
        </p:txBody>
      </p:sp>
      <p:sp>
        <p:nvSpPr>
          <p:cNvPr id="242694" name="Text Box 6"/>
          <p:cNvSpPr txBox="1">
            <a:spLocks noChangeArrowheads="1"/>
          </p:cNvSpPr>
          <p:nvPr/>
        </p:nvSpPr>
        <p:spPr bwMode="auto">
          <a:xfrm>
            <a:off x="2216150" y="3357563"/>
            <a:ext cx="2447925" cy="396875"/>
          </a:xfrm>
          <a:prstGeom prst="rect">
            <a:avLst/>
          </a:prstGeom>
          <a:noFill/>
          <a:ln w="9525" algn="ctr">
            <a:noFill/>
            <a:miter lim="800000"/>
            <a:headEnd/>
            <a:tailEnd/>
          </a:ln>
          <a:effectLst/>
        </p:spPr>
        <p:txBody>
          <a:bodyPr lIns="0" tIns="46800" rIns="0" bIns="46800">
            <a:spAutoFit/>
          </a:bodyPr>
          <a:lstStyle/>
          <a:p>
            <a:r>
              <a:rPr lang="en-US" altLang="ja-JP" sz="2000"/>
              <a:t>2008</a:t>
            </a:r>
            <a:r>
              <a:rPr lang="ja-JP" altLang="en-US" sz="2000"/>
              <a:t>年</a:t>
            </a:r>
            <a:r>
              <a:rPr lang="en-US" altLang="ja-JP" sz="2000"/>
              <a:t>10</a:t>
            </a:r>
            <a:r>
              <a:rPr lang="ja-JP" altLang="en-US" sz="2000"/>
              <a:t>月</a:t>
            </a:r>
            <a:r>
              <a:rPr lang="en-US" altLang="ja-JP" sz="2000"/>
              <a:t>18</a:t>
            </a:r>
            <a:r>
              <a:rPr lang="ja-JP" altLang="en-US" sz="2000"/>
              <a:t>日（土）</a:t>
            </a:r>
          </a:p>
        </p:txBody>
      </p:sp>
      <p:sp>
        <p:nvSpPr>
          <p:cNvPr id="242695" name="Rectangle 7"/>
          <p:cNvSpPr>
            <a:spLocks noChangeArrowheads="1"/>
          </p:cNvSpPr>
          <p:nvPr/>
        </p:nvSpPr>
        <p:spPr bwMode="auto">
          <a:xfrm>
            <a:off x="1857375" y="3789363"/>
            <a:ext cx="3317875" cy="360362"/>
          </a:xfrm>
          <a:prstGeom prst="rect">
            <a:avLst/>
          </a:prstGeom>
          <a:noFill/>
          <a:ln w="9525">
            <a:noFill/>
            <a:miter lim="800000"/>
            <a:headEnd/>
            <a:tailEnd/>
          </a:ln>
          <a:effectLst/>
        </p:spPr>
        <p:txBody>
          <a:bodyPr lIns="95250" tIns="47625" rIns="95250" bIns="47625" anchor="ctr"/>
          <a:lstStyle/>
          <a:p>
            <a:pPr defTabSz="684213"/>
            <a:r>
              <a:rPr lang="en-US" altLang="ja-JP" sz="2000" b="1">
                <a:solidFill>
                  <a:srgbClr val="002E5C"/>
                </a:solidFill>
                <a:latin typeface="ＭＳ Ｐゴシック" pitchFamily="50" charset="-128"/>
              </a:rPr>
              <a:t>presented by tatsumihr</a:t>
            </a:r>
          </a:p>
        </p:txBody>
      </p:sp>
      <p:sp>
        <p:nvSpPr>
          <p:cNvPr id="242696" name="サブタイトル 2"/>
          <p:cNvSpPr>
            <a:spLocks/>
          </p:cNvSpPr>
          <p:nvPr/>
        </p:nvSpPr>
        <p:spPr bwMode="auto">
          <a:xfrm>
            <a:off x="3584575" y="5661025"/>
            <a:ext cx="5689600" cy="215900"/>
          </a:xfrm>
          <a:prstGeom prst="rect">
            <a:avLst/>
          </a:prstGeom>
          <a:noFill/>
          <a:ln w="9525">
            <a:noFill/>
            <a:miter lim="800000"/>
            <a:headEnd/>
            <a:tailEnd/>
          </a:ln>
        </p:spPr>
        <p:txBody>
          <a:bodyPr tIns="0"/>
          <a:lstStyle/>
          <a:p>
            <a:pPr marL="26988" algn="l">
              <a:spcBef>
                <a:spcPts val="600"/>
              </a:spcBef>
              <a:buClr>
                <a:schemeClr val="accent1"/>
              </a:buClr>
              <a:buSzPct val="80000"/>
              <a:buFont typeface="Wingdings 2" pitchFamily="18" charset="2"/>
              <a:buNone/>
            </a:pPr>
            <a:r>
              <a:rPr lang="ja-JP" altLang="en-US" sz="1200">
                <a:latin typeface="Gill Sans MT" pitchFamily="34" charset="0"/>
              </a:rPr>
              <a:t>記載されている会社名、商品名、又はサービス名は、各社の登録商標又は商標です 。</a:t>
            </a:r>
            <a:endParaRPr lang="ja-JP" altLang="en-US" sz="2600">
              <a:solidFill>
                <a:srgbClr val="320E04"/>
              </a:solidFill>
              <a:latin typeface="Gill Sans MT" pitchFamily="34" charset="0"/>
              <a:ea typeface="HGｺﾞｼｯｸE" pitchFamily="49" charset="-128"/>
            </a:endParaRPr>
          </a:p>
        </p:txBody>
      </p:sp>
      <p:pic>
        <p:nvPicPr>
          <p:cNvPr id="242697" name="Picture 9" descr="mark+rogo_color_3"/>
          <p:cNvPicPr>
            <a:picLocks noChangeAspect="1" noChangeArrowheads="1"/>
          </p:cNvPicPr>
          <p:nvPr/>
        </p:nvPicPr>
        <p:blipFill>
          <a:blip r:embed="rId3"/>
          <a:srcRect/>
          <a:stretch>
            <a:fillRect/>
          </a:stretch>
        </p:blipFill>
        <p:spPr bwMode="auto">
          <a:xfrm>
            <a:off x="2360613" y="1052513"/>
            <a:ext cx="4679950" cy="922337"/>
          </a:xfrm>
          <a:prstGeom prst="rect">
            <a:avLst/>
          </a:prstGeom>
          <a:noFill/>
        </p:spPr>
      </p:pic>
      <p:sp>
        <p:nvSpPr>
          <p:cNvPr id="242698" name="Text Box 10"/>
          <p:cNvSpPr txBox="1">
            <a:spLocks noChangeArrowheads="1"/>
          </p:cNvSpPr>
          <p:nvPr/>
        </p:nvSpPr>
        <p:spPr bwMode="auto">
          <a:xfrm>
            <a:off x="2505075" y="4365625"/>
            <a:ext cx="1989138" cy="915988"/>
          </a:xfrm>
          <a:prstGeom prst="rect">
            <a:avLst/>
          </a:prstGeom>
          <a:noFill/>
          <a:ln w="19050" algn="ctr">
            <a:noFill/>
            <a:miter lim="800000"/>
            <a:headEnd/>
            <a:tailEnd/>
          </a:ln>
          <a:effectLst/>
        </p:spPr>
        <p:txBody>
          <a:bodyPr wrap="none" lIns="0" tIns="46800" rIns="0" bIns="46800">
            <a:spAutoFit/>
          </a:bodyPr>
          <a:lstStyle/>
          <a:p>
            <a:r>
              <a:rPr lang="ja-JP" altLang="en-US" sz="1800" b="1">
                <a:solidFill>
                  <a:srgbClr val="002E5C"/>
                </a:solidFill>
              </a:rPr>
              <a:t>株式会社ＮＴＴデータ</a:t>
            </a:r>
          </a:p>
          <a:p>
            <a:r>
              <a:rPr lang="ja-JP" altLang="en-US" sz="1800" b="1">
                <a:solidFill>
                  <a:srgbClr val="002E5C"/>
                </a:solidFill>
              </a:rPr>
              <a:t>技術開発本部</a:t>
            </a:r>
          </a:p>
          <a:p>
            <a:r>
              <a:rPr lang="ja-JP" altLang="en-US" sz="1800" b="1">
                <a:solidFill>
                  <a:srgbClr val="002E5C"/>
                </a:solidFill>
              </a:rPr>
              <a:t>立見博史</a:t>
            </a:r>
          </a:p>
        </p:txBody>
      </p:sp>
      <p:sp>
        <p:nvSpPr>
          <p:cNvPr id="242699" name="AutoShape 11"/>
          <p:cNvSpPr>
            <a:spLocks noChangeArrowheads="1"/>
          </p:cNvSpPr>
          <p:nvPr/>
        </p:nvSpPr>
        <p:spPr bwMode="auto">
          <a:xfrm>
            <a:off x="2216150" y="4437063"/>
            <a:ext cx="2592388" cy="914400"/>
          </a:xfrm>
          <a:prstGeom prst="bracketPair">
            <a:avLst>
              <a:gd name="adj" fmla="val 16667"/>
            </a:avLst>
          </a:prstGeom>
          <a:noFill/>
          <a:ln w="19050">
            <a:solidFill>
              <a:schemeClr val="accent2"/>
            </a:solidFill>
            <a:round/>
            <a:headEnd/>
            <a:tailEnd/>
          </a:ln>
          <a:effectLst/>
        </p:spPr>
        <p:txBody>
          <a:bodyPr wrap="none" lIns="0" tIns="46800" rIns="0" bIns="46800" anchor="ctr"/>
          <a:lstStyle/>
          <a:p>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n-US" altLang="ja-JP"/>
              <a:t>TERASOLUNA Framework for .NET</a:t>
            </a:r>
            <a:r>
              <a:rPr lang="ja-JP" altLang="en-US"/>
              <a:t>概要</a:t>
            </a:r>
          </a:p>
        </p:txBody>
      </p:sp>
      <p:sp>
        <p:nvSpPr>
          <p:cNvPr id="514051" name="Rectangle 3"/>
          <p:cNvSpPr>
            <a:spLocks noGrp="1" noChangeArrowheads="1"/>
          </p:cNvSpPr>
          <p:nvPr>
            <p:ph type="body" idx="1"/>
          </p:nvPr>
        </p:nvSpPr>
        <p:spPr>
          <a:xfrm>
            <a:off x="495300" y="1052513"/>
            <a:ext cx="8915400" cy="1500187"/>
          </a:xfrm>
        </p:spPr>
        <p:txBody>
          <a:bodyPr/>
          <a:lstStyle/>
          <a:p>
            <a:pPr>
              <a:lnSpc>
                <a:spcPct val="90000"/>
              </a:lnSpc>
            </a:pPr>
            <a:r>
              <a:rPr lang="en-US" altLang="ja-JP" sz="2400"/>
              <a:t>TERASOLUNA Server/Client Framework for .NET</a:t>
            </a:r>
          </a:p>
          <a:p>
            <a:pPr lvl="1"/>
            <a:r>
              <a:rPr lang="en-US" altLang="ja-JP" sz="2000"/>
              <a:t>Web</a:t>
            </a:r>
            <a:r>
              <a:rPr lang="ja-JP" altLang="en-US" sz="2000"/>
              <a:t>アプリケーション、スマートクライアントアプリケーション開発に必要な機能を備えた汎用フレームワーク</a:t>
            </a:r>
          </a:p>
          <a:p>
            <a:pPr lvl="2"/>
            <a:r>
              <a:rPr lang="ja-JP" altLang="en-US" sz="1800"/>
              <a:t>一部</a:t>
            </a:r>
            <a:r>
              <a:rPr lang="en-US" altLang="ja-JP" sz="1800"/>
              <a:t>Enterprise Library 3.1</a:t>
            </a:r>
            <a:r>
              <a:rPr lang="ja-JP" altLang="en-US" sz="1800"/>
              <a:t>を利用・拡張して機能を提供</a:t>
            </a:r>
          </a:p>
        </p:txBody>
      </p:sp>
      <p:sp>
        <p:nvSpPr>
          <p:cNvPr id="514052" name="AutoShape 4"/>
          <p:cNvSpPr>
            <a:spLocks noChangeArrowheads="1"/>
          </p:cNvSpPr>
          <p:nvPr/>
        </p:nvSpPr>
        <p:spPr bwMode="auto">
          <a:xfrm>
            <a:off x="1536700" y="3795713"/>
            <a:ext cx="3240088" cy="1828800"/>
          </a:xfrm>
          <a:prstGeom prst="roundRect">
            <a:avLst>
              <a:gd name="adj" fmla="val 3551"/>
            </a:avLst>
          </a:prstGeom>
          <a:solidFill>
            <a:srgbClr val="FFFFFF"/>
          </a:solidFill>
          <a:ln w="25400" algn="ctr">
            <a:solidFill>
              <a:schemeClr val="hlink"/>
            </a:solidFill>
            <a:round/>
            <a:headEnd/>
            <a:tailEnd/>
          </a:ln>
          <a:effectLst/>
        </p:spPr>
        <p:txBody>
          <a:bodyPr tIns="46800" anchorCtr="1"/>
          <a:lstStyle/>
          <a:p>
            <a:endParaRPr lang="ja-JP" altLang="ja-JP">
              <a:latin typeface="Arial" charset="0"/>
            </a:endParaRPr>
          </a:p>
        </p:txBody>
      </p:sp>
      <p:sp>
        <p:nvSpPr>
          <p:cNvPr id="514053" name="Rectangle 5"/>
          <p:cNvSpPr>
            <a:spLocks noChangeArrowheads="1"/>
          </p:cNvSpPr>
          <p:nvPr/>
        </p:nvSpPr>
        <p:spPr bwMode="auto">
          <a:xfrm>
            <a:off x="1611313" y="3613150"/>
            <a:ext cx="3073400" cy="265113"/>
          </a:xfrm>
          <a:prstGeom prst="rect">
            <a:avLst/>
          </a:prstGeom>
          <a:gradFill rotWithShape="1">
            <a:gsLst>
              <a:gs pos="0">
                <a:srgbClr val="99CCFF"/>
              </a:gs>
              <a:gs pos="50000">
                <a:srgbClr val="FFFFFF"/>
              </a:gs>
              <a:gs pos="100000">
                <a:srgbClr val="99CCFF"/>
              </a:gs>
            </a:gsLst>
            <a:lin ang="5400000" scaled="1"/>
          </a:gradFill>
          <a:ln w="9525" algn="ctr">
            <a:noFill/>
            <a:miter lim="800000"/>
            <a:headEnd/>
            <a:tailEnd/>
          </a:ln>
          <a:effectLst/>
        </p:spPr>
        <p:txBody>
          <a:bodyPr wrap="none" tIns="46800" anchor="ctr"/>
          <a:lstStyle/>
          <a:p>
            <a:pPr>
              <a:spcBef>
                <a:spcPct val="50000"/>
              </a:spcBef>
            </a:pPr>
            <a:r>
              <a:rPr lang="ja-JP" altLang="en-US" sz="1000" b="1">
                <a:latin typeface="Arial" charset="0"/>
              </a:rPr>
              <a:t>クライアントアプリケーション</a:t>
            </a:r>
          </a:p>
        </p:txBody>
      </p:sp>
      <p:grpSp>
        <p:nvGrpSpPr>
          <p:cNvPr id="514054" name="Group 6"/>
          <p:cNvGrpSpPr>
            <a:grpSpLocks/>
          </p:cNvGrpSpPr>
          <p:nvPr/>
        </p:nvGrpSpPr>
        <p:grpSpPr bwMode="auto">
          <a:xfrm>
            <a:off x="1665288" y="4454525"/>
            <a:ext cx="581025" cy="541338"/>
            <a:chOff x="224" y="2773"/>
            <a:chExt cx="624" cy="581"/>
          </a:xfrm>
        </p:grpSpPr>
        <p:sp>
          <p:nvSpPr>
            <p:cNvPr id="514055" name="Rectangle 7"/>
            <p:cNvSpPr>
              <a:spLocks noChangeArrowheads="1"/>
            </p:cNvSpPr>
            <p:nvPr/>
          </p:nvSpPr>
          <p:spPr bwMode="auto">
            <a:xfrm>
              <a:off x="224" y="2773"/>
              <a:ext cx="624" cy="581"/>
            </a:xfrm>
            <a:prstGeom prst="rect">
              <a:avLst/>
            </a:prstGeom>
            <a:solidFill>
              <a:srgbClr val="3366FF"/>
            </a:solidFill>
            <a:ln w="9525" algn="ctr">
              <a:solidFill>
                <a:schemeClr val="tx1"/>
              </a:solidFill>
              <a:miter lim="800000"/>
              <a:headEnd/>
              <a:tailEnd/>
            </a:ln>
            <a:effectLst/>
          </p:spPr>
          <p:txBody>
            <a:bodyPr wrap="none" lIns="0" tIns="46800" rIns="0" bIns="46800" anchor="ctr"/>
            <a:lstStyle/>
            <a:p>
              <a:endParaRPr lang="ja-JP" altLang="en-US"/>
            </a:p>
          </p:txBody>
        </p:sp>
        <p:sp>
          <p:nvSpPr>
            <p:cNvPr id="514056" name="Rectangle 8"/>
            <p:cNvSpPr>
              <a:spLocks noChangeArrowheads="1"/>
            </p:cNvSpPr>
            <p:nvPr/>
          </p:nvSpPr>
          <p:spPr bwMode="auto">
            <a:xfrm>
              <a:off x="241" y="2859"/>
              <a:ext cx="592" cy="467"/>
            </a:xfrm>
            <a:prstGeom prst="rect">
              <a:avLst/>
            </a:prstGeom>
            <a:solidFill>
              <a:srgbClr val="FFFFFF"/>
            </a:solidFill>
            <a:ln w="9525" algn="ctr">
              <a:solidFill>
                <a:schemeClr val="tx1"/>
              </a:solidFill>
              <a:miter lim="800000"/>
              <a:headEnd/>
              <a:tailEnd/>
            </a:ln>
            <a:effectLst/>
          </p:spPr>
          <p:txBody>
            <a:bodyPr wrap="none" lIns="0" tIns="46800" rIns="0" bIns="46800" anchor="ctr"/>
            <a:lstStyle/>
            <a:p>
              <a:endParaRPr lang="ja-JP" altLang="en-US"/>
            </a:p>
          </p:txBody>
        </p:sp>
        <p:sp>
          <p:nvSpPr>
            <p:cNvPr id="514057" name="Rectangle 9"/>
            <p:cNvSpPr>
              <a:spLocks noChangeArrowheads="1"/>
            </p:cNvSpPr>
            <p:nvPr/>
          </p:nvSpPr>
          <p:spPr bwMode="auto">
            <a:xfrm>
              <a:off x="659" y="2790"/>
              <a:ext cx="49" cy="51"/>
            </a:xfrm>
            <a:prstGeom prst="rect">
              <a:avLst/>
            </a:prstGeom>
            <a:solidFill>
              <a:srgbClr val="3366FF"/>
            </a:solidFill>
            <a:ln w="9525" algn="ctr">
              <a:solidFill>
                <a:schemeClr val="bg1"/>
              </a:solidFill>
              <a:miter lim="800000"/>
              <a:headEnd/>
              <a:tailEnd/>
            </a:ln>
            <a:effectLst/>
          </p:spPr>
          <p:txBody>
            <a:bodyPr wrap="none" lIns="0" tIns="46800" rIns="0" bIns="46800" anchor="ctr"/>
            <a:lstStyle/>
            <a:p>
              <a:endParaRPr lang="ja-JP" altLang="en-US"/>
            </a:p>
          </p:txBody>
        </p:sp>
        <p:sp>
          <p:nvSpPr>
            <p:cNvPr id="514058" name="Rectangle 10"/>
            <p:cNvSpPr>
              <a:spLocks noChangeArrowheads="1"/>
            </p:cNvSpPr>
            <p:nvPr/>
          </p:nvSpPr>
          <p:spPr bwMode="auto">
            <a:xfrm>
              <a:off x="721" y="2790"/>
              <a:ext cx="50" cy="51"/>
            </a:xfrm>
            <a:prstGeom prst="rect">
              <a:avLst/>
            </a:prstGeom>
            <a:solidFill>
              <a:srgbClr val="3366FF"/>
            </a:solidFill>
            <a:ln w="9525" algn="ctr">
              <a:solidFill>
                <a:schemeClr val="bg1"/>
              </a:solidFill>
              <a:miter lim="800000"/>
              <a:headEnd/>
              <a:tailEnd/>
            </a:ln>
            <a:effectLst/>
          </p:spPr>
          <p:txBody>
            <a:bodyPr wrap="none" lIns="0" tIns="46800" rIns="0" bIns="46800" anchor="ctr"/>
            <a:lstStyle/>
            <a:p>
              <a:endParaRPr lang="ja-JP" altLang="en-US"/>
            </a:p>
          </p:txBody>
        </p:sp>
        <p:sp>
          <p:nvSpPr>
            <p:cNvPr id="514059" name="Rectangle 11"/>
            <p:cNvSpPr>
              <a:spLocks noChangeArrowheads="1"/>
            </p:cNvSpPr>
            <p:nvPr/>
          </p:nvSpPr>
          <p:spPr bwMode="auto">
            <a:xfrm>
              <a:off x="783" y="2790"/>
              <a:ext cx="49" cy="51"/>
            </a:xfrm>
            <a:prstGeom prst="rect">
              <a:avLst/>
            </a:prstGeom>
            <a:solidFill>
              <a:srgbClr val="FF0000"/>
            </a:solidFill>
            <a:ln w="9525" algn="ctr">
              <a:solidFill>
                <a:schemeClr val="bg1"/>
              </a:solidFill>
              <a:miter lim="800000"/>
              <a:headEnd/>
              <a:tailEnd/>
            </a:ln>
            <a:effectLst/>
          </p:spPr>
          <p:txBody>
            <a:bodyPr wrap="none" lIns="0" tIns="46800" rIns="0" bIns="46800" anchor="ctr"/>
            <a:lstStyle/>
            <a:p>
              <a:endParaRPr lang="ja-JP" altLang="en-US"/>
            </a:p>
          </p:txBody>
        </p:sp>
      </p:grpSp>
      <p:sp>
        <p:nvSpPr>
          <p:cNvPr id="514060" name="Text Box 12"/>
          <p:cNvSpPr txBox="1">
            <a:spLocks noChangeArrowheads="1"/>
          </p:cNvSpPr>
          <p:nvPr/>
        </p:nvSpPr>
        <p:spPr bwMode="auto">
          <a:xfrm>
            <a:off x="1714500" y="4219575"/>
            <a:ext cx="434975" cy="244475"/>
          </a:xfrm>
          <a:prstGeom prst="rect">
            <a:avLst/>
          </a:prstGeom>
          <a:noFill/>
          <a:ln w="9525">
            <a:noFill/>
            <a:miter lim="800000"/>
            <a:headEnd/>
            <a:tailEnd/>
          </a:ln>
          <a:effectLst/>
        </p:spPr>
        <p:txBody>
          <a:bodyPr wrap="none" lIns="90000" tIns="46800" rIns="90000" bIns="46800">
            <a:spAutoFit/>
          </a:bodyPr>
          <a:lstStyle/>
          <a:p>
            <a:pPr algn="r">
              <a:spcBef>
                <a:spcPct val="50000"/>
              </a:spcBef>
            </a:pPr>
            <a:r>
              <a:rPr kumimoji="0" lang="ja-JP" altLang="en-US" sz="1000" b="1"/>
              <a:t>画面</a:t>
            </a:r>
          </a:p>
        </p:txBody>
      </p:sp>
      <p:sp>
        <p:nvSpPr>
          <p:cNvPr id="514061" name="AutoShape 13"/>
          <p:cNvSpPr>
            <a:spLocks noChangeArrowheads="1"/>
          </p:cNvSpPr>
          <p:nvPr/>
        </p:nvSpPr>
        <p:spPr bwMode="auto">
          <a:xfrm>
            <a:off x="2379663" y="3944938"/>
            <a:ext cx="2295525" cy="1231900"/>
          </a:xfrm>
          <a:prstGeom prst="roundRect">
            <a:avLst>
              <a:gd name="adj" fmla="val 6356"/>
            </a:avLst>
          </a:prstGeom>
          <a:gradFill rotWithShape="1">
            <a:gsLst>
              <a:gs pos="0">
                <a:srgbClr val="CCFFFF"/>
              </a:gs>
              <a:gs pos="100000">
                <a:srgbClr val="99CCFF"/>
              </a:gs>
            </a:gsLst>
            <a:lin ang="5400000" scaled="1"/>
          </a:gradFill>
          <a:ln w="25400" algn="ctr">
            <a:noFill/>
            <a:round/>
            <a:headEnd/>
            <a:tailEnd/>
          </a:ln>
          <a:effectLst/>
        </p:spPr>
        <p:txBody>
          <a:bodyPr tIns="10800" anchorCtr="1"/>
          <a:lstStyle/>
          <a:p>
            <a:pPr>
              <a:spcBef>
                <a:spcPct val="50000"/>
              </a:spcBef>
            </a:pPr>
            <a:r>
              <a:rPr kumimoji="0" lang="en-US" altLang="ja-JP" sz="1000" b="1" u="sng">
                <a:solidFill>
                  <a:srgbClr val="000099"/>
                </a:solidFill>
                <a:latin typeface="Arial" charset="0"/>
              </a:rPr>
              <a:t>TERASOLUNA Client Framework for .NET</a:t>
            </a:r>
            <a:endParaRPr lang="en-US" altLang="ja-JP" sz="1000" b="1" u="sng">
              <a:solidFill>
                <a:srgbClr val="000099"/>
              </a:solidFill>
              <a:latin typeface="Arial" charset="0"/>
            </a:endParaRPr>
          </a:p>
        </p:txBody>
      </p:sp>
      <p:sp>
        <p:nvSpPr>
          <p:cNvPr id="514062" name="Rectangle 14"/>
          <p:cNvSpPr>
            <a:spLocks noChangeArrowheads="1"/>
          </p:cNvSpPr>
          <p:nvPr/>
        </p:nvSpPr>
        <p:spPr bwMode="auto">
          <a:xfrm>
            <a:off x="1635125" y="5211763"/>
            <a:ext cx="3062288" cy="215900"/>
          </a:xfrm>
          <a:prstGeom prst="rect">
            <a:avLst/>
          </a:prstGeom>
          <a:gradFill rotWithShape="1">
            <a:gsLst>
              <a:gs pos="0">
                <a:srgbClr val="DDDDDD">
                  <a:gamma/>
                  <a:shade val="46275"/>
                  <a:invGamma/>
                </a:srgbClr>
              </a:gs>
              <a:gs pos="50000">
                <a:srgbClr val="DDDDDD"/>
              </a:gs>
              <a:gs pos="100000">
                <a:srgbClr val="DDDDDD">
                  <a:gamma/>
                  <a:shade val="46275"/>
                  <a:invGamma/>
                </a:srgbClr>
              </a:gs>
            </a:gsLst>
            <a:lin ang="5400000" scaled="1"/>
          </a:gradFill>
          <a:ln w="15875">
            <a:noFill/>
            <a:miter lim="800000"/>
            <a:headEnd/>
            <a:tailEnd/>
          </a:ln>
          <a:effectLst/>
        </p:spPr>
        <p:txBody>
          <a:bodyPr wrap="none" tIns="46800" anchor="ctr" anchorCtr="1"/>
          <a:lstStyle/>
          <a:p>
            <a:r>
              <a:rPr lang="en-US" altLang="ja-JP" sz="1000" b="1">
                <a:latin typeface="Arial" charset="0"/>
              </a:rPr>
              <a:t>.NET Framework 2.0</a:t>
            </a:r>
          </a:p>
        </p:txBody>
      </p:sp>
      <p:sp>
        <p:nvSpPr>
          <p:cNvPr id="514063" name="Rectangle 15"/>
          <p:cNvSpPr>
            <a:spLocks noChangeArrowheads="1"/>
          </p:cNvSpPr>
          <p:nvPr/>
        </p:nvSpPr>
        <p:spPr bwMode="auto">
          <a:xfrm>
            <a:off x="2509838" y="4311650"/>
            <a:ext cx="1008062" cy="231775"/>
          </a:xfrm>
          <a:prstGeom prst="rect">
            <a:avLst/>
          </a:prstGeom>
          <a:gradFill rotWithShape="1">
            <a:gsLst>
              <a:gs pos="0">
                <a:srgbClr val="99CCFF"/>
              </a:gs>
              <a:gs pos="50000">
                <a:srgbClr val="FFFFFF"/>
              </a:gs>
              <a:gs pos="100000">
                <a:srgbClr val="99CCFF"/>
              </a:gs>
            </a:gsLst>
            <a:lin ang="5400000" scaled="1"/>
          </a:gradFill>
          <a:ln w="15875">
            <a:solidFill>
              <a:srgbClr val="000080"/>
            </a:solidFill>
            <a:miter lim="800000"/>
            <a:headEnd/>
            <a:tailEnd/>
          </a:ln>
          <a:effectLst/>
        </p:spPr>
        <p:txBody>
          <a:bodyPr wrap="none" tIns="46800" anchor="ctr" anchorCtr="1"/>
          <a:lstStyle/>
          <a:p>
            <a:r>
              <a:rPr lang="ja-JP" altLang="en-US" sz="900" b="1">
                <a:latin typeface="Arial" charset="0"/>
              </a:rPr>
              <a:t>入力値検証</a:t>
            </a:r>
          </a:p>
        </p:txBody>
      </p:sp>
      <p:sp>
        <p:nvSpPr>
          <p:cNvPr id="514064" name="Rectangle 16"/>
          <p:cNvSpPr>
            <a:spLocks noChangeArrowheads="1"/>
          </p:cNvSpPr>
          <p:nvPr/>
        </p:nvSpPr>
        <p:spPr bwMode="auto">
          <a:xfrm>
            <a:off x="2509838" y="4597400"/>
            <a:ext cx="1008062" cy="231775"/>
          </a:xfrm>
          <a:prstGeom prst="rect">
            <a:avLst/>
          </a:prstGeom>
          <a:gradFill rotWithShape="1">
            <a:gsLst>
              <a:gs pos="0">
                <a:srgbClr val="99CCFF"/>
              </a:gs>
              <a:gs pos="50000">
                <a:srgbClr val="FFFFFF"/>
              </a:gs>
              <a:gs pos="100000">
                <a:srgbClr val="99CCFF"/>
              </a:gs>
            </a:gsLst>
            <a:lin ang="5400000" scaled="1"/>
          </a:gradFill>
          <a:ln w="15875">
            <a:solidFill>
              <a:srgbClr val="000080"/>
            </a:solidFill>
            <a:miter lim="800000"/>
            <a:headEnd/>
            <a:tailEnd/>
          </a:ln>
          <a:effectLst/>
        </p:spPr>
        <p:txBody>
          <a:bodyPr wrap="none" tIns="46800" anchor="ctr" anchorCtr="1"/>
          <a:lstStyle/>
          <a:p>
            <a:r>
              <a:rPr lang="ja-JP" altLang="en-US" sz="900" b="1">
                <a:latin typeface="Arial" charset="0"/>
              </a:rPr>
              <a:t>イベント処理</a:t>
            </a:r>
          </a:p>
        </p:txBody>
      </p:sp>
      <p:sp>
        <p:nvSpPr>
          <p:cNvPr id="514065" name="Rectangle 17"/>
          <p:cNvSpPr>
            <a:spLocks noChangeArrowheads="1"/>
          </p:cNvSpPr>
          <p:nvPr/>
        </p:nvSpPr>
        <p:spPr bwMode="auto">
          <a:xfrm>
            <a:off x="2509838" y="4876800"/>
            <a:ext cx="1008062" cy="231775"/>
          </a:xfrm>
          <a:prstGeom prst="rect">
            <a:avLst/>
          </a:prstGeom>
          <a:gradFill rotWithShape="1">
            <a:gsLst>
              <a:gs pos="0">
                <a:srgbClr val="99CCFF"/>
              </a:gs>
              <a:gs pos="50000">
                <a:srgbClr val="FFFFFF"/>
              </a:gs>
              <a:gs pos="100000">
                <a:srgbClr val="99CCFF"/>
              </a:gs>
            </a:gsLst>
            <a:lin ang="5400000" scaled="1"/>
          </a:gradFill>
          <a:ln w="15875">
            <a:solidFill>
              <a:srgbClr val="000080"/>
            </a:solidFill>
            <a:miter lim="800000"/>
            <a:headEnd/>
            <a:tailEnd/>
          </a:ln>
          <a:effectLst/>
        </p:spPr>
        <p:txBody>
          <a:bodyPr wrap="none" tIns="46800" anchor="ctr" anchorCtr="1"/>
          <a:lstStyle/>
          <a:p>
            <a:r>
              <a:rPr lang="ja-JP" altLang="en-US" sz="900" b="1">
                <a:latin typeface="Arial" charset="0"/>
              </a:rPr>
              <a:t>画面遷移</a:t>
            </a:r>
          </a:p>
        </p:txBody>
      </p:sp>
      <p:sp>
        <p:nvSpPr>
          <p:cNvPr id="514066" name="Rectangle 18"/>
          <p:cNvSpPr>
            <a:spLocks noChangeArrowheads="1"/>
          </p:cNvSpPr>
          <p:nvPr/>
        </p:nvSpPr>
        <p:spPr bwMode="auto">
          <a:xfrm>
            <a:off x="3592513" y="4311650"/>
            <a:ext cx="1008062" cy="231775"/>
          </a:xfrm>
          <a:prstGeom prst="rect">
            <a:avLst/>
          </a:prstGeom>
          <a:gradFill rotWithShape="1">
            <a:gsLst>
              <a:gs pos="0">
                <a:srgbClr val="99CCFF"/>
              </a:gs>
              <a:gs pos="50000">
                <a:srgbClr val="FFFFFF"/>
              </a:gs>
              <a:gs pos="100000">
                <a:srgbClr val="99CCFF"/>
              </a:gs>
            </a:gsLst>
            <a:lin ang="5400000" scaled="1"/>
          </a:gradFill>
          <a:ln w="15875">
            <a:solidFill>
              <a:srgbClr val="000080"/>
            </a:solidFill>
            <a:miter lim="800000"/>
            <a:headEnd/>
            <a:tailEnd/>
          </a:ln>
          <a:effectLst/>
        </p:spPr>
        <p:txBody>
          <a:bodyPr wrap="none" tIns="46800" anchor="ctr" anchorCtr="1"/>
          <a:lstStyle/>
          <a:p>
            <a:r>
              <a:rPr lang="ja-JP" altLang="en-US" sz="900" b="1">
                <a:latin typeface="Arial" charset="0"/>
              </a:rPr>
              <a:t>通信機能</a:t>
            </a:r>
          </a:p>
        </p:txBody>
      </p:sp>
      <p:sp>
        <p:nvSpPr>
          <p:cNvPr id="514067" name="Rectangle 19"/>
          <p:cNvSpPr>
            <a:spLocks noChangeArrowheads="1"/>
          </p:cNvSpPr>
          <p:nvPr/>
        </p:nvSpPr>
        <p:spPr bwMode="auto">
          <a:xfrm>
            <a:off x="3589338" y="4597400"/>
            <a:ext cx="1008062" cy="231775"/>
          </a:xfrm>
          <a:prstGeom prst="rect">
            <a:avLst/>
          </a:prstGeom>
          <a:gradFill rotWithShape="1">
            <a:gsLst>
              <a:gs pos="0">
                <a:srgbClr val="99CCFF"/>
              </a:gs>
              <a:gs pos="50000">
                <a:srgbClr val="FFFFFF"/>
              </a:gs>
              <a:gs pos="100000">
                <a:srgbClr val="99CCFF"/>
              </a:gs>
            </a:gsLst>
            <a:lin ang="5400000" scaled="1"/>
          </a:gradFill>
          <a:ln w="15875">
            <a:solidFill>
              <a:srgbClr val="000080"/>
            </a:solidFill>
            <a:miter lim="800000"/>
            <a:headEnd/>
            <a:tailEnd/>
          </a:ln>
          <a:effectLst/>
        </p:spPr>
        <p:txBody>
          <a:bodyPr wrap="none" tIns="46800" anchor="ctr" anchorCtr="1"/>
          <a:lstStyle/>
          <a:p>
            <a:r>
              <a:rPr lang="ja-JP" altLang="en-US" sz="800" b="1">
                <a:latin typeface="Arial" charset="0"/>
              </a:rPr>
              <a:t>ファイルアップロード</a:t>
            </a:r>
          </a:p>
        </p:txBody>
      </p:sp>
      <p:sp>
        <p:nvSpPr>
          <p:cNvPr id="514068" name="Rectangle 20"/>
          <p:cNvSpPr>
            <a:spLocks noChangeArrowheads="1"/>
          </p:cNvSpPr>
          <p:nvPr/>
        </p:nvSpPr>
        <p:spPr bwMode="auto">
          <a:xfrm>
            <a:off x="3586163" y="4876800"/>
            <a:ext cx="1008062" cy="231775"/>
          </a:xfrm>
          <a:prstGeom prst="rect">
            <a:avLst/>
          </a:prstGeom>
          <a:gradFill rotWithShape="1">
            <a:gsLst>
              <a:gs pos="0">
                <a:srgbClr val="99CCFF"/>
              </a:gs>
              <a:gs pos="50000">
                <a:srgbClr val="FFFFFF"/>
              </a:gs>
              <a:gs pos="100000">
                <a:srgbClr val="99CCFF"/>
              </a:gs>
            </a:gsLst>
            <a:lin ang="5400000" scaled="1"/>
          </a:gradFill>
          <a:ln w="15875">
            <a:solidFill>
              <a:srgbClr val="000080"/>
            </a:solidFill>
            <a:miter lim="800000"/>
            <a:headEnd/>
            <a:tailEnd/>
          </a:ln>
          <a:effectLst/>
        </p:spPr>
        <p:txBody>
          <a:bodyPr wrap="none" tIns="46800" anchor="ctr" anchorCtr="1"/>
          <a:lstStyle/>
          <a:p>
            <a:r>
              <a:rPr lang="ja-JP" altLang="en-US" sz="800" b="1">
                <a:latin typeface="Arial" charset="0"/>
              </a:rPr>
              <a:t>ファイルダウンロード</a:t>
            </a:r>
          </a:p>
        </p:txBody>
      </p:sp>
      <p:sp>
        <p:nvSpPr>
          <p:cNvPr id="514069" name="Line 21"/>
          <p:cNvSpPr>
            <a:spLocks noChangeShapeType="1"/>
          </p:cNvSpPr>
          <p:nvPr/>
        </p:nvSpPr>
        <p:spPr bwMode="auto">
          <a:xfrm>
            <a:off x="2173288" y="4684713"/>
            <a:ext cx="265112" cy="0"/>
          </a:xfrm>
          <a:prstGeom prst="line">
            <a:avLst/>
          </a:prstGeom>
          <a:noFill/>
          <a:ln w="38100">
            <a:solidFill>
              <a:srgbClr val="FF6600"/>
            </a:solidFill>
            <a:round/>
            <a:headEnd/>
            <a:tailEnd type="triangle" w="med" len="med"/>
          </a:ln>
          <a:effectLst/>
        </p:spPr>
        <p:txBody>
          <a:bodyPr tIns="46800">
            <a:spAutoFit/>
          </a:bodyPr>
          <a:lstStyle/>
          <a:p>
            <a:endParaRPr lang="ja-JP" altLang="en-US"/>
          </a:p>
        </p:txBody>
      </p:sp>
      <p:sp>
        <p:nvSpPr>
          <p:cNvPr id="514070" name="Line 22"/>
          <p:cNvSpPr>
            <a:spLocks noChangeShapeType="1"/>
          </p:cNvSpPr>
          <p:nvPr/>
        </p:nvSpPr>
        <p:spPr bwMode="auto">
          <a:xfrm flipH="1">
            <a:off x="2173288" y="4833938"/>
            <a:ext cx="265112" cy="0"/>
          </a:xfrm>
          <a:prstGeom prst="line">
            <a:avLst/>
          </a:prstGeom>
          <a:noFill/>
          <a:ln w="38100">
            <a:solidFill>
              <a:srgbClr val="FF6600"/>
            </a:solidFill>
            <a:round/>
            <a:headEnd/>
            <a:tailEnd type="triangle" w="med" len="med"/>
          </a:ln>
          <a:effectLst/>
        </p:spPr>
        <p:txBody>
          <a:bodyPr tIns="46800">
            <a:spAutoFit/>
          </a:bodyPr>
          <a:lstStyle/>
          <a:p>
            <a:endParaRPr lang="ja-JP" altLang="en-US"/>
          </a:p>
        </p:txBody>
      </p:sp>
      <p:sp>
        <p:nvSpPr>
          <p:cNvPr id="514071" name="AutoShape 23"/>
          <p:cNvSpPr>
            <a:spLocks noChangeArrowheads="1"/>
          </p:cNvSpPr>
          <p:nvPr/>
        </p:nvSpPr>
        <p:spPr bwMode="auto">
          <a:xfrm>
            <a:off x="4922838" y="2595563"/>
            <a:ext cx="2039937" cy="2514600"/>
          </a:xfrm>
          <a:prstGeom prst="roundRect">
            <a:avLst>
              <a:gd name="adj" fmla="val 3551"/>
            </a:avLst>
          </a:prstGeom>
          <a:solidFill>
            <a:srgbClr val="FFFFFF"/>
          </a:solidFill>
          <a:ln w="25400" algn="ctr">
            <a:solidFill>
              <a:schemeClr val="hlink"/>
            </a:solidFill>
            <a:round/>
            <a:headEnd/>
            <a:tailEnd/>
          </a:ln>
          <a:effectLst/>
        </p:spPr>
        <p:txBody>
          <a:bodyPr tIns="46800" anchorCtr="1"/>
          <a:lstStyle/>
          <a:p>
            <a:endParaRPr lang="ja-JP" altLang="ja-JP">
              <a:latin typeface="Arial" charset="0"/>
            </a:endParaRPr>
          </a:p>
        </p:txBody>
      </p:sp>
      <p:sp>
        <p:nvSpPr>
          <p:cNvPr id="514072" name="AutoShape 24"/>
          <p:cNvSpPr>
            <a:spLocks noChangeArrowheads="1"/>
          </p:cNvSpPr>
          <p:nvPr/>
        </p:nvSpPr>
        <p:spPr bwMode="auto">
          <a:xfrm>
            <a:off x="5030788" y="2803525"/>
            <a:ext cx="1838325" cy="2020888"/>
          </a:xfrm>
          <a:prstGeom prst="roundRect">
            <a:avLst>
              <a:gd name="adj" fmla="val 6356"/>
            </a:avLst>
          </a:prstGeom>
          <a:gradFill rotWithShape="1">
            <a:gsLst>
              <a:gs pos="0">
                <a:srgbClr val="CCFFFF"/>
              </a:gs>
              <a:gs pos="100000">
                <a:srgbClr val="99CCFF"/>
              </a:gs>
            </a:gsLst>
            <a:lin ang="5400000" scaled="1"/>
          </a:gradFill>
          <a:ln w="25400" algn="ctr">
            <a:noFill/>
            <a:round/>
            <a:headEnd/>
            <a:tailEnd/>
          </a:ln>
          <a:effectLst/>
        </p:spPr>
        <p:txBody>
          <a:bodyPr tIns="10800" anchorCtr="1"/>
          <a:lstStyle/>
          <a:p>
            <a:pPr>
              <a:spcBef>
                <a:spcPct val="50000"/>
              </a:spcBef>
            </a:pPr>
            <a:r>
              <a:rPr kumimoji="0" lang="en-US" altLang="ja-JP" sz="1000" b="1" u="sng">
                <a:solidFill>
                  <a:srgbClr val="000099"/>
                </a:solidFill>
                <a:latin typeface="Arial" charset="0"/>
              </a:rPr>
              <a:t>TERASOLUNA Server Framework for .NET</a:t>
            </a:r>
            <a:endParaRPr lang="en-US" altLang="ja-JP" sz="1000" b="1" u="sng">
              <a:solidFill>
                <a:srgbClr val="000099"/>
              </a:solidFill>
              <a:latin typeface="Arial" charset="0"/>
            </a:endParaRPr>
          </a:p>
        </p:txBody>
      </p:sp>
      <p:sp>
        <p:nvSpPr>
          <p:cNvPr id="514073" name="Rectangle 25"/>
          <p:cNvSpPr>
            <a:spLocks noChangeArrowheads="1"/>
          </p:cNvSpPr>
          <p:nvPr/>
        </p:nvSpPr>
        <p:spPr bwMode="auto">
          <a:xfrm>
            <a:off x="5102225" y="3225800"/>
            <a:ext cx="1190625" cy="1327150"/>
          </a:xfrm>
          <a:prstGeom prst="rect">
            <a:avLst/>
          </a:prstGeom>
          <a:solidFill>
            <a:srgbClr val="6699FF">
              <a:alpha val="49001"/>
            </a:srgbClr>
          </a:solidFill>
          <a:ln w="15875">
            <a:solidFill>
              <a:srgbClr val="000080"/>
            </a:solidFill>
            <a:miter lim="800000"/>
            <a:headEnd/>
            <a:tailEnd/>
          </a:ln>
          <a:effectLst/>
        </p:spPr>
        <p:txBody>
          <a:bodyPr wrap="none" tIns="46800" anchorCtr="1"/>
          <a:lstStyle/>
          <a:p>
            <a:r>
              <a:rPr lang="ja-JP" altLang="en-US" sz="900" b="1">
                <a:latin typeface="Tahoma" pitchFamily="34" charset="0"/>
              </a:rPr>
              <a:t>プレゼンテーション</a:t>
            </a:r>
          </a:p>
          <a:p>
            <a:r>
              <a:rPr lang="ja-JP" altLang="en-US" sz="900" b="1">
                <a:latin typeface="Tahoma" pitchFamily="34" charset="0"/>
              </a:rPr>
              <a:t>レイヤ機能</a:t>
            </a:r>
          </a:p>
        </p:txBody>
      </p:sp>
      <p:sp>
        <p:nvSpPr>
          <p:cNvPr id="514074" name="Rectangle 26"/>
          <p:cNvSpPr>
            <a:spLocks noChangeArrowheads="1"/>
          </p:cNvSpPr>
          <p:nvPr/>
        </p:nvSpPr>
        <p:spPr bwMode="auto">
          <a:xfrm>
            <a:off x="5199063" y="3622675"/>
            <a:ext cx="1008062" cy="231775"/>
          </a:xfrm>
          <a:prstGeom prst="rect">
            <a:avLst/>
          </a:prstGeom>
          <a:gradFill rotWithShape="1">
            <a:gsLst>
              <a:gs pos="0">
                <a:srgbClr val="99CCFF"/>
              </a:gs>
              <a:gs pos="50000">
                <a:srgbClr val="FFFFFF"/>
              </a:gs>
              <a:gs pos="100000">
                <a:srgbClr val="99CCFF"/>
              </a:gs>
            </a:gsLst>
            <a:lin ang="5400000" scaled="1"/>
          </a:gradFill>
          <a:ln w="15875">
            <a:solidFill>
              <a:srgbClr val="000080"/>
            </a:solidFill>
            <a:miter lim="800000"/>
            <a:headEnd/>
            <a:tailEnd/>
          </a:ln>
          <a:effectLst/>
        </p:spPr>
        <p:txBody>
          <a:bodyPr wrap="none" tIns="46800" anchor="ctr" anchorCtr="1"/>
          <a:lstStyle/>
          <a:p>
            <a:r>
              <a:rPr lang="ja-JP" altLang="en-US" sz="900" b="1">
                <a:latin typeface="Arial" charset="0"/>
              </a:rPr>
              <a:t>入力値検証</a:t>
            </a:r>
          </a:p>
        </p:txBody>
      </p:sp>
      <p:sp>
        <p:nvSpPr>
          <p:cNvPr id="514075" name="Rectangle 27"/>
          <p:cNvSpPr>
            <a:spLocks noChangeArrowheads="1"/>
          </p:cNvSpPr>
          <p:nvPr/>
        </p:nvSpPr>
        <p:spPr bwMode="auto">
          <a:xfrm>
            <a:off x="5199063" y="3940175"/>
            <a:ext cx="1008062" cy="231775"/>
          </a:xfrm>
          <a:prstGeom prst="rect">
            <a:avLst/>
          </a:prstGeom>
          <a:gradFill rotWithShape="1">
            <a:gsLst>
              <a:gs pos="0">
                <a:srgbClr val="99CCFF"/>
              </a:gs>
              <a:gs pos="50000">
                <a:srgbClr val="FFFFFF"/>
              </a:gs>
              <a:gs pos="100000">
                <a:srgbClr val="99CCFF"/>
              </a:gs>
            </a:gsLst>
            <a:lin ang="5400000" scaled="1"/>
          </a:gradFill>
          <a:ln w="15875">
            <a:solidFill>
              <a:srgbClr val="000080"/>
            </a:solidFill>
            <a:miter lim="800000"/>
            <a:headEnd/>
            <a:tailEnd/>
          </a:ln>
          <a:effectLst/>
        </p:spPr>
        <p:txBody>
          <a:bodyPr wrap="none" tIns="46800" anchor="ctr" anchorCtr="1"/>
          <a:lstStyle/>
          <a:p>
            <a:r>
              <a:rPr lang="ja-JP" altLang="en-US" sz="900" b="1">
                <a:latin typeface="Arial" charset="0"/>
              </a:rPr>
              <a:t>画面遷移</a:t>
            </a:r>
          </a:p>
        </p:txBody>
      </p:sp>
      <p:sp>
        <p:nvSpPr>
          <p:cNvPr id="514076" name="Rectangle 28"/>
          <p:cNvSpPr>
            <a:spLocks noChangeArrowheads="1"/>
          </p:cNvSpPr>
          <p:nvPr/>
        </p:nvSpPr>
        <p:spPr bwMode="auto">
          <a:xfrm>
            <a:off x="5199063" y="4259263"/>
            <a:ext cx="1008062" cy="231775"/>
          </a:xfrm>
          <a:prstGeom prst="rect">
            <a:avLst/>
          </a:prstGeom>
          <a:gradFill rotWithShape="1">
            <a:gsLst>
              <a:gs pos="0">
                <a:srgbClr val="99CCFF"/>
              </a:gs>
              <a:gs pos="50000">
                <a:srgbClr val="FFFFFF"/>
              </a:gs>
              <a:gs pos="100000">
                <a:srgbClr val="99CCFF"/>
              </a:gs>
            </a:gsLst>
            <a:lin ang="5400000" scaled="1"/>
          </a:gradFill>
          <a:ln w="15875">
            <a:solidFill>
              <a:srgbClr val="000080"/>
            </a:solidFill>
            <a:miter lim="800000"/>
            <a:headEnd/>
            <a:tailEnd/>
          </a:ln>
          <a:effectLst/>
        </p:spPr>
        <p:txBody>
          <a:bodyPr wrap="none" tIns="46800" anchor="ctr" anchorCtr="1"/>
          <a:lstStyle/>
          <a:p>
            <a:r>
              <a:rPr lang="ja-JP" altLang="en-US" sz="900" b="1">
                <a:latin typeface="Arial" charset="0"/>
              </a:rPr>
              <a:t>メッセージ管理</a:t>
            </a:r>
          </a:p>
        </p:txBody>
      </p:sp>
      <p:sp>
        <p:nvSpPr>
          <p:cNvPr id="514077" name="Rectangle 29"/>
          <p:cNvSpPr>
            <a:spLocks noChangeArrowheads="1"/>
          </p:cNvSpPr>
          <p:nvPr/>
        </p:nvSpPr>
        <p:spPr bwMode="auto">
          <a:xfrm>
            <a:off x="6424613" y="3228975"/>
            <a:ext cx="350837" cy="1527175"/>
          </a:xfrm>
          <a:prstGeom prst="rect">
            <a:avLst/>
          </a:prstGeom>
          <a:gradFill rotWithShape="1">
            <a:gsLst>
              <a:gs pos="0">
                <a:srgbClr val="99FF99"/>
              </a:gs>
              <a:gs pos="50000">
                <a:srgbClr val="FFFFFF"/>
              </a:gs>
              <a:gs pos="100000">
                <a:srgbClr val="99FF99"/>
              </a:gs>
            </a:gsLst>
            <a:lin ang="5400000" scaled="1"/>
          </a:gradFill>
          <a:ln w="15875">
            <a:solidFill>
              <a:srgbClr val="339966"/>
            </a:solidFill>
            <a:miter lim="800000"/>
            <a:headEnd/>
            <a:tailEnd/>
          </a:ln>
          <a:effectLst/>
        </p:spPr>
        <p:txBody>
          <a:bodyPr vert="eaVert" wrap="none" tIns="46800" anchor="ctr" anchorCtr="1"/>
          <a:lstStyle/>
          <a:p>
            <a:r>
              <a:rPr lang="ja-JP" altLang="en-US" sz="900" b="1">
                <a:latin typeface="Arial" charset="0"/>
              </a:rPr>
              <a:t>業務ロジック</a:t>
            </a:r>
          </a:p>
        </p:txBody>
      </p:sp>
      <p:sp>
        <p:nvSpPr>
          <p:cNvPr id="514078" name="Rectangle 30"/>
          <p:cNvSpPr>
            <a:spLocks noChangeArrowheads="1"/>
          </p:cNvSpPr>
          <p:nvPr/>
        </p:nvSpPr>
        <p:spPr bwMode="auto">
          <a:xfrm>
            <a:off x="5024438" y="2492375"/>
            <a:ext cx="1806575" cy="265113"/>
          </a:xfrm>
          <a:prstGeom prst="rect">
            <a:avLst/>
          </a:prstGeom>
          <a:gradFill rotWithShape="1">
            <a:gsLst>
              <a:gs pos="0">
                <a:srgbClr val="99CCFF"/>
              </a:gs>
              <a:gs pos="50000">
                <a:srgbClr val="FFFFFF"/>
              </a:gs>
              <a:gs pos="100000">
                <a:srgbClr val="99CCFF"/>
              </a:gs>
            </a:gsLst>
            <a:lin ang="5400000" scaled="1"/>
          </a:gradFill>
          <a:ln w="9525" algn="ctr">
            <a:noFill/>
            <a:miter lim="800000"/>
            <a:headEnd/>
            <a:tailEnd/>
          </a:ln>
          <a:effectLst/>
        </p:spPr>
        <p:txBody>
          <a:bodyPr wrap="none" tIns="46800" anchor="ctr"/>
          <a:lstStyle/>
          <a:p>
            <a:pPr>
              <a:spcBef>
                <a:spcPct val="50000"/>
              </a:spcBef>
            </a:pPr>
            <a:r>
              <a:rPr lang="ja-JP" altLang="en-US" sz="1000" b="1">
                <a:latin typeface="Arial" charset="0"/>
              </a:rPr>
              <a:t>サーバアプリケーション</a:t>
            </a:r>
          </a:p>
        </p:txBody>
      </p:sp>
      <p:sp>
        <p:nvSpPr>
          <p:cNvPr id="514079" name="AutoShape 31"/>
          <p:cNvSpPr>
            <a:spLocks noChangeArrowheads="1"/>
          </p:cNvSpPr>
          <p:nvPr/>
        </p:nvSpPr>
        <p:spPr bwMode="auto">
          <a:xfrm>
            <a:off x="7056438" y="3192463"/>
            <a:ext cx="1077912" cy="1295400"/>
          </a:xfrm>
          <a:prstGeom prst="roundRect">
            <a:avLst>
              <a:gd name="adj" fmla="val 3551"/>
            </a:avLst>
          </a:prstGeom>
          <a:solidFill>
            <a:srgbClr val="FFFFFF"/>
          </a:solidFill>
          <a:ln w="25400" algn="ctr">
            <a:solidFill>
              <a:schemeClr val="hlink"/>
            </a:solidFill>
            <a:round/>
            <a:headEnd/>
            <a:tailEnd/>
          </a:ln>
          <a:effectLst/>
        </p:spPr>
        <p:txBody>
          <a:bodyPr tIns="46800" anchorCtr="1"/>
          <a:lstStyle/>
          <a:p>
            <a:endParaRPr lang="ja-JP" altLang="ja-JP">
              <a:latin typeface="Arial" charset="0"/>
            </a:endParaRPr>
          </a:p>
        </p:txBody>
      </p:sp>
      <p:sp>
        <p:nvSpPr>
          <p:cNvPr id="514080" name="Rectangle 32"/>
          <p:cNvSpPr>
            <a:spLocks noChangeArrowheads="1"/>
          </p:cNvSpPr>
          <p:nvPr/>
        </p:nvSpPr>
        <p:spPr bwMode="auto">
          <a:xfrm>
            <a:off x="7108825" y="4216400"/>
            <a:ext cx="971550" cy="215900"/>
          </a:xfrm>
          <a:prstGeom prst="rect">
            <a:avLst/>
          </a:prstGeom>
          <a:gradFill rotWithShape="1">
            <a:gsLst>
              <a:gs pos="0">
                <a:srgbClr val="DDDDDD">
                  <a:gamma/>
                  <a:shade val="46275"/>
                  <a:invGamma/>
                </a:srgbClr>
              </a:gs>
              <a:gs pos="50000">
                <a:srgbClr val="DDDDDD"/>
              </a:gs>
              <a:gs pos="100000">
                <a:srgbClr val="DDDDDD">
                  <a:gamma/>
                  <a:shade val="46275"/>
                  <a:invGamma/>
                </a:srgbClr>
              </a:gs>
            </a:gsLst>
            <a:lin ang="5400000" scaled="1"/>
          </a:gradFill>
          <a:ln w="15875">
            <a:noFill/>
            <a:miter lim="800000"/>
            <a:headEnd/>
            <a:tailEnd/>
          </a:ln>
          <a:effectLst/>
        </p:spPr>
        <p:txBody>
          <a:bodyPr wrap="none" tIns="46800" anchor="ctr" anchorCtr="1"/>
          <a:lstStyle/>
          <a:p>
            <a:r>
              <a:rPr lang="en-US" altLang="ja-JP" sz="900" b="1">
                <a:latin typeface="Arial" charset="0"/>
              </a:rPr>
              <a:t>SQL Server</a:t>
            </a:r>
          </a:p>
        </p:txBody>
      </p:sp>
      <p:sp>
        <p:nvSpPr>
          <p:cNvPr id="514081" name="Rectangle 33"/>
          <p:cNvSpPr>
            <a:spLocks noChangeArrowheads="1"/>
          </p:cNvSpPr>
          <p:nvPr/>
        </p:nvSpPr>
        <p:spPr bwMode="auto">
          <a:xfrm>
            <a:off x="7123113" y="3067050"/>
            <a:ext cx="909637" cy="265113"/>
          </a:xfrm>
          <a:prstGeom prst="rect">
            <a:avLst/>
          </a:prstGeom>
          <a:gradFill rotWithShape="1">
            <a:gsLst>
              <a:gs pos="0">
                <a:srgbClr val="99CCFF"/>
              </a:gs>
              <a:gs pos="50000">
                <a:srgbClr val="FFFFFF"/>
              </a:gs>
              <a:gs pos="100000">
                <a:srgbClr val="99CCFF"/>
              </a:gs>
            </a:gsLst>
            <a:lin ang="5400000" scaled="1"/>
          </a:gradFill>
          <a:ln w="9525" algn="ctr">
            <a:noFill/>
            <a:miter lim="800000"/>
            <a:headEnd/>
            <a:tailEnd/>
          </a:ln>
          <a:effectLst/>
        </p:spPr>
        <p:txBody>
          <a:bodyPr wrap="none" tIns="46800" anchor="ctr"/>
          <a:lstStyle/>
          <a:p>
            <a:pPr>
              <a:spcBef>
                <a:spcPct val="50000"/>
              </a:spcBef>
            </a:pPr>
            <a:r>
              <a:rPr lang="en-US" altLang="ja-JP" sz="1000" b="1">
                <a:latin typeface="Arial" charset="0"/>
              </a:rPr>
              <a:t>DB</a:t>
            </a:r>
            <a:r>
              <a:rPr lang="ja-JP" altLang="en-US" sz="1000" b="1">
                <a:latin typeface="Arial" charset="0"/>
              </a:rPr>
              <a:t>サーバ</a:t>
            </a:r>
          </a:p>
        </p:txBody>
      </p:sp>
      <p:sp>
        <p:nvSpPr>
          <p:cNvPr id="514082" name="AutoShape 34"/>
          <p:cNvSpPr>
            <a:spLocks noChangeArrowheads="1"/>
          </p:cNvSpPr>
          <p:nvPr/>
        </p:nvSpPr>
        <p:spPr bwMode="auto">
          <a:xfrm>
            <a:off x="7272338" y="3481388"/>
            <a:ext cx="649287" cy="654050"/>
          </a:xfrm>
          <a:prstGeom prst="can">
            <a:avLst>
              <a:gd name="adj" fmla="val 25183"/>
            </a:avLst>
          </a:prstGeom>
          <a:solidFill>
            <a:srgbClr val="FFCCFF"/>
          </a:solidFill>
          <a:ln w="19050">
            <a:solidFill>
              <a:srgbClr val="969696"/>
            </a:solidFill>
            <a:round/>
            <a:headEnd/>
            <a:tailEnd/>
          </a:ln>
          <a:effectLst>
            <a:outerShdw dist="35921" dir="2700000" algn="ctr" rotWithShape="0">
              <a:schemeClr val="bg2"/>
            </a:outerShdw>
          </a:effectLst>
        </p:spPr>
        <p:txBody>
          <a:bodyPr tIns="46800" anchor="ctr"/>
          <a:lstStyle/>
          <a:p>
            <a:r>
              <a:rPr lang="ja-JP" altLang="en-US" sz="1200">
                <a:latin typeface="HGPｺﾞｼｯｸE" pitchFamily="50" charset="-128"/>
                <a:ea typeface="HGPｺﾞｼｯｸE" pitchFamily="50" charset="-128"/>
              </a:rPr>
              <a:t>業務</a:t>
            </a:r>
            <a:r>
              <a:rPr lang="en-US" altLang="ja-JP" sz="1200">
                <a:latin typeface="HGPｺﾞｼｯｸE" pitchFamily="50" charset="-128"/>
                <a:ea typeface="HGPｺﾞｼｯｸE" pitchFamily="50" charset="-128"/>
              </a:rPr>
              <a:t>DB</a:t>
            </a:r>
          </a:p>
        </p:txBody>
      </p:sp>
      <p:sp>
        <p:nvSpPr>
          <p:cNvPr id="514083" name="Line 35"/>
          <p:cNvSpPr>
            <a:spLocks noChangeShapeType="1"/>
          </p:cNvSpPr>
          <p:nvPr/>
        </p:nvSpPr>
        <p:spPr bwMode="auto">
          <a:xfrm>
            <a:off x="6726238" y="3851275"/>
            <a:ext cx="400050" cy="0"/>
          </a:xfrm>
          <a:prstGeom prst="line">
            <a:avLst/>
          </a:prstGeom>
          <a:noFill/>
          <a:ln w="38100">
            <a:solidFill>
              <a:srgbClr val="FF6600"/>
            </a:solidFill>
            <a:round/>
            <a:headEnd type="triangle" w="med" len="med"/>
            <a:tailEnd type="triangle" w="med" len="med"/>
          </a:ln>
          <a:effectLst/>
        </p:spPr>
        <p:txBody>
          <a:bodyPr tIns="46800">
            <a:spAutoFit/>
          </a:bodyPr>
          <a:lstStyle/>
          <a:p>
            <a:endParaRPr lang="ja-JP" altLang="en-US"/>
          </a:p>
        </p:txBody>
      </p:sp>
      <p:sp>
        <p:nvSpPr>
          <p:cNvPr id="514084" name="Rectangle 36"/>
          <p:cNvSpPr>
            <a:spLocks noChangeArrowheads="1"/>
          </p:cNvSpPr>
          <p:nvPr/>
        </p:nvSpPr>
        <p:spPr bwMode="auto">
          <a:xfrm>
            <a:off x="5010150" y="4854575"/>
            <a:ext cx="1862138" cy="215900"/>
          </a:xfrm>
          <a:prstGeom prst="rect">
            <a:avLst/>
          </a:prstGeom>
          <a:gradFill rotWithShape="1">
            <a:gsLst>
              <a:gs pos="0">
                <a:srgbClr val="DDDDDD">
                  <a:gamma/>
                  <a:shade val="46275"/>
                  <a:invGamma/>
                </a:srgbClr>
              </a:gs>
              <a:gs pos="50000">
                <a:srgbClr val="DDDDDD"/>
              </a:gs>
              <a:gs pos="100000">
                <a:srgbClr val="DDDDDD">
                  <a:gamma/>
                  <a:shade val="46275"/>
                  <a:invGamma/>
                </a:srgbClr>
              </a:gs>
            </a:gsLst>
            <a:lin ang="5400000" scaled="1"/>
          </a:gradFill>
          <a:ln w="15875">
            <a:noFill/>
            <a:miter lim="800000"/>
            <a:headEnd/>
            <a:tailEnd/>
          </a:ln>
          <a:effectLst/>
        </p:spPr>
        <p:txBody>
          <a:bodyPr wrap="none" tIns="46800" anchor="ctr" anchorCtr="1"/>
          <a:lstStyle/>
          <a:p>
            <a:r>
              <a:rPr lang="en-US" altLang="ja-JP" sz="1000" b="1">
                <a:latin typeface="Arial" charset="0"/>
              </a:rPr>
              <a:t>IIS</a:t>
            </a:r>
            <a:r>
              <a:rPr lang="ja-JP" altLang="en-US" sz="1000" b="1">
                <a:latin typeface="Arial" charset="0"/>
              </a:rPr>
              <a:t>／</a:t>
            </a:r>
            <a:r>
              <a:rPr lang="en-US" altLang="ja-JP" sz="1000" b="1">
                <a:latin typeface="Arial" charset="0"/>
              </a:rPr>
              <a:t>ASP.NET 2.0</a:t>
            </a:r>
          </a:p>
        </p:txBody>
      </p:sp>
      <p:pic>
        <p:nvPicPr>
          <p:cNvPr id="514085" name="Picture 37"/>
          <p:cNvPicPr>
            <a:picLocks noChangeAspect="1" noChangeArrowheads="1"/>
          </p:cNvPicPr>
          <p:nvPr/>
        </p:nvPicPr>
        <p:blipFill>
          <a:blip r:embed="rId3" cstate="print"/>
          <a:srcRect/>
          <a:stretch>
            <a:fillRect/>
          </a:stretch>
        </p:blipFill>
        <p:spPr bwMode="auto">
          <a:xfrm>
            <a:off x="1654175" y="2736850"/>
            <a:ext cx="1095375" cy="804863"/>
          </a:xfrm>
          <a:prstGeom prst="rect">
            <a:avLst/>
          </a:prstGeom>
          <a:noFill/>
          <a:ln w="9525">
            <a:noFill/>
            <a:miter lim="800000"/>
            <a:headEnd/>
            <a:tailEnd/>
          </a:ln>
          <a:effectLst/>
        </p:spPr>
      </p:pic>
      <p:sp>
        <p:nvSpPr>
          <p:cNvPr id="514086" name="Text Box 38"/>
          <p:cNvSpPr txBox="1">
            <a:spLocks noChangeArrowheads="1"/>
          </p:cNvSpPr>
          <p:nvPr/>
        </p:nvSpPr>
        <p:spPr bwMode="auto">
          <a:xfrm>
            <a:off x="1781175" y="2532063"/>
            <a:ext cx="892175" cy="244475"/>
          </a:xfrm>
          <a:prstGeom prst="rect">
            <a:avLst/>
          </a:prstGeom>
          <a:noFill/>
          <a:ln w="9525">
            <a:noFill/>
            <a:miter lim="800000"/>
            <a:headEnd/>
            <a:tailEnd/>
          </a:ln>
          <a:effectLst/>
        </p:spPr>
        <p:txBody>
          <a:bodyPr lIns="90000" tIns="46800" rIns="90000" bIns="46800">
            <a:spAutoFit/>
          </a:bodyPr>
          <a:lstStyle/>
          <a:p>
            <a:pPr algn="l">
              <a:spcBef>
                <a:spcPct val="50000"/>
              </a:spcBef>
            </a:pPr>
            <a:r>
              <a:rPr kumimoji="0" lang="en-US" altLang="ja-JP" sz="1000" b="1">
                <a:latin typeface="ＭＳ Ｐゴシック" pitchFamily="50" charset="-128"/>
              </a:rPr>
              <a:t>Web</a:t>
            </a:r>
            <a:r>
              <a:rPr kumimoji="0" lang="ja-JP" altLang="en-US" sz="1000" b="1">
                <a:latin typeface="ＭＳ Ｐゴシック" pitchFamily="50" charset="-128"/>
              </a:rPr>
              <a:t>ブラウザ</a:t>
            </a:r>
          </a:p>
        </p:txBody>
      </p:sp>
      <p:sp>
        <p:nvSpPr>
          <p:cNvPr id="514087" name="Line 39"/>
          <p:cNvSpPr>
            <a:spLocks noChangeShapeType="1"/>
          </p:cNvSpPr>
          <p:nvPr/>
        </p:nvSpPr>
        <p:spPr bwMode="auto">
          <a:xfrm flipH="1">
            <a:off x="2644775" y="3438525"/>
            <a:ext cx="2447925" cy="0"/>
          </a:xfrm>
          <a:prstGeom prst="line">
            <a:avLst/>
          </a:prstGeom>
          <a:noFill/>
          <a:ln w="38100">
            <a:solidFill>
              <a:srgbClr val="FF6600"/>
            </a:solidFill>
            <a:round/>
            <a:headEnd/>
            <a:tailEnd type="triangle" w="med" len="med"/>
          </a:ln>
          <a:effectLst/>
        </p:spPr>
        <p:txBody>
          <a:bodyPr tIns="46800">
            <a:spAutoFit/>
          </a:bodyPr>
          <a:lstStyle/>
          <a:p>
            <a:endParaRPr lang="ja-JP" altLang="en-US"/>
          </a:p>
        </p:txBody>
      </p:sp>
      <p:sp>
        <p:nvSpPr>
          <p:cNvPr id="514088" name="Line 40"/>
          <p:cNvSpPr>
            <a:spLocks noChangeShapeType="1"/>
          </p:cNvSpPr>
          <p:nvPr/>
        </p:nvSpPr>
        <p:spPr bwMode="auto">
          <a:xfrm>
            <a:off x="2651125" y="3228975"/>
            <a:ext cx="2447925" cy="0"/>
          </a:xfrm>
          <a:prstGeom prst="line">
            <a:avLst/>
          </a:prstGeom>
          <a:noFill/>
          <a:ln w="38100">
            <a:solidFill>
              <a:srgbClr val="FF6600"/>
            </a:solidFill>
            <a:round/>
            <a:headEnd/>
            <a:tailEnd type="triangle" w="med" len="med"/>
          </a:ln>
          <a:effectLst/>
        </p:spPr>
        <p:txBody>
          <a:bodyPr tIns="46800">
            <a:spAutoFit/>
          </a:bodyPr>
          <a:lstStyle/>
          <a:p>
            <a:endParaRPr lang="ja-JP" altLang="en-US"/>
          </a:p>
        </p:txBody>
      </p:sp>
      <p:sp>
        <p:nvSpPr>
          <p:cNvPr id="514089" name="Line 41"/>
          <p:cNvSpPr>
            <a:spLocks noChangeShapeType="1"/>
          </p:cNvSpPr>
          <p:nvPr/>
        </p:nvSpPr>
        <p:spPr bwMode="auto">
          <a:xfrm>
            <a:off x="6246813" y="3852863"/>
            <a:ext cx="223837" cy="0"/>
          </a:xfrm>
          <a:prstGeom prst="line">
            <a:avLst/>
          </a:prstGeom>
          <a:noFill/>
          <a:ln w="38100">
            <a:solidFill>
              <a:srgbClr val="FF6600"/>
            </a:solidFill>
            <a:round/>
            <a:headEnd/>
            <a:tailEnd type="triangle" w="med" len="med"/>
          </a:ln>
          <a:effectLst/>
        </p:spPr>
        <p:txBody>
          <a:bodyPr tIns="46800">
            <a:spAutoFit/>
          </a:bodyPr>
          <a:lstStyle/>
          <a:p>
            <a:endParaRPr lang="ja-JP" altLang="en-US"/>
          </a:p>
        </p:txBody>
      </p:sp>
      <p:sp>
        <p:nvSpPr>
          <p:cNvPr id="514090" name="AutoShape 42"/>
          <p:cNvSpPr>
            <a:spLocks noChangeArrowheads="1"/>
          </p:cNvSpPr>
          <p:nvPr/>
        </p:nvSpPr>
        <p:spPr bwMode="auto">
          <a:xfrm>
            <a:off x="4919663" y="5230813"/>
            <a:ext cx="2039937" cy="657225"/>
          </a:xfrm>
          <a:prstGeom prst="roundRect">
            <a:avLst>
              <a:gd name="adj" fmla="val 3551"/>
            </a:avLst>
          </a:prstGeom>
          <a:solidFill>
            <a:srgbClr val="FFFFFF"/>
          </a:solidFill>
          <a:ln w="25400" algn="ctr">
            <a:solidFill>
              <a:schemeClr val="hlink"/>
            </a:solidFill>
            <a:round/>
            <a:headEnd/>
            <a:tailEnd/>
          </a:ln>
          <a:effectLst/>
        </p:spPr>
        <p:txBody>
          <a:bodyPr tIns="46800" anchorCtr="1"/>
          <a:lstStyle/>
          <a:p>
            <a:endParaRPr lang="ja-JP" altLang="ja-JP">
              <a:latin typeface="Arial" charset="0"/>
            </a:endParaRPr>
          </a:p>
        </p:txBody>
      </p:sp>
      <p:sp>
        <p:nvSpPr>
          <p:cNvPr id="514091" name="Rectangle 43"/>
          <p:cNvSpPr>
            <a:spLocks noChangeArrowheads="1"/>
          </p:cNvSpPr>
          <p:nvPr/>
        </p:nvSpPr>
        <p:spPr bwMode="auto">
          <a:xfrm>
            <a:off x="5011738" y="5153025"/>
            <a:ext cx="1806575" cy="265113"/>
          </a:xfrm>
          <a:prstGeom prst="rect">
            <a:avLst/>
          </a:prstGeom>
          <a:gradFill rotWithShape="1">
            <a:gsLst>
              <a:gs pos="0">
                <a:srgbClr val="99CCFF"/>
              </a:gs>
              <a:gs pos="50000">
                <a:srgbClr val="FFFFFF"/>
              </a:gs>
              <a:gs pos="100000">
                <a:srgbClr val="99CCFF"/>
              </a:gs>
            </a:gsLst>
            <a:lin ang="5400000" scaled="1"/>
          </a:gradFill>
          <a:ln w="9525" algn="ctr">
            <a:noFill/>
            <a:miter lim="800000"/>
            <a:headEnd/>
            <a:tailEnd/>
          </a:ln>
          <a:effectLst/>
        </p:spPr>
        <p:txBody>
          <a:bodyPr wrap="none" tIns="46800" anchor="ctr"/>
          <a:lstStyle/>
          <a:p>
            <a:pPr>
              <a:spcBef>
                <a:spcPct val="50000"/>
              </a:spcBef>
            </a:pPr>
            <a:r>
              <a:rPr lang="ja-JP" altLang="en-US" sz="1000" b="1">
                <a:latin typeface="Arial" charset="0"/>
              </a:rPr>
              <a:t>サーバアプリケーション</a:t>
            </a:r>
          </a:p>
        </p:txBody>
      </p:sp>
      <p:sp>
        <p:nvSpPr>
          <p:cNvPr id="514092" name="AutoShape 44"/>
          <p:cNvSpPr>
            <a:spLocks noChangeArrowheads="1"/>
          </p:cNvSpPr>
          <p:nvPr/>
        </p:nvSpPr>
        <p:spPr bwMode="auto">
          <a:xfrm>
            <a:off x="4999038" y="5456238"/>
            <a:ext cx="1838325" cy="384175"/>
          </a:xfrm>
          <a:prstGeom prst="roundRect">
            <a:avLst>
              <a:gd name="adj" fmla="val 6356"/>
            </a:avLst>
          </a:prstGeom>
          <a:gradFill rotWithShape="1">
            <a:gsLst>
              <a:gs pos="0">
                <a:srgbClr val="CCFFFF"/>
              </a:gs>
              <a:gs pos="100000">
                <a:srgbClr val="99CCFF"/>
              </a:gs>
            </a:gsLst>
            <a:lin ang="5400000" scaled="1"/>
          </a:gradFill>
          <a:ln w="25400" algn="ctr">
            <a:noFill/>
            <a:round/>
            <a:headEnd/>
            <a:tailEnd/>
          </a:ln>
          <a:effectLst/>
        </p:spPr>
        <p:txBody>
          <a:bodyPr tIns="10800" anchorCtr="1"/>
          <a:lstStyle/>
          <a:p>
            <a:pPr>
              <a:spcBef>
                <a:spcPct val="50000"/>
              </a:spcBef>
            </a:pPr>
            <a:r>
              <a:rPr kumimoji="0" lang="en-US" altLang="ja-JP" sz="1000" b="1" u="sng">
                <a:solidFill>
                  <a:srgbClr val="000099"/>
                </a:solidFill>
                <a:latin typeface="Arial" charset="0"/>
              </a:rPr>
              <a:t>TERASOLUNA Server Framework for Java</a:t>
            </a:r>
            <a:endParaRPr lang="en-US" altLang="ja-JP" sz="1000" b="1" u="sng">
              <a:solidFill>
                <a:srgbClr val="000099"/>
              </a:solidFill>
              <a:latin typeface="Arial" charset="0"/>
            </a:endParaRPr>
          </a:p>
        </p:txBody>
      </p:sp>
      <p:sp>
        <p:nvSpPr>
          <p:cNvPr id="514093" name="PubRRectCallout"/>
          <p:cNvSpPr>
            <a:spLocks noEditPoints="1" noChangeArrowheads="1"/>
          </p:cNvSpPr>
          <p:nvPr/>
        </p:nvSpPr>
        <p:spPr bwMode="auto">
          <a:xfrm flipH="1" flipV="1">
            <a:off x="2433638" y="5343525"/>
            <a:ext cx="1579562" cy="444500"/>
          </a:xfrm>
          <a:custGeom>
            <a:avLst/>
            <a:gdLst>
              <a:gd name="G0" fmla="+- 0 0 0"/>
              <a:gd name="G1" fmla="+- 629 0 0"/>
              <a:gd name="T0" fmla="*/ 10800 w 21600"/>
              <a:gd name="T1" fmla="*/ 0 h 21600"/>
              <a:gd name="T2" fmla="*/ 0 w 21600"/>
              <a:gd name="T3" fmla="*/ 8638 h 21600"/>
              <a:gd name="T4" fmla="*/ 629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629"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FF99"/>
          </a:solidFill>
          <a:ln w="9525">
            <a:solidFill>
              <a:srgbClr val="000000"/>
            </a:solidFill>
            <a:miter lim="800000"/>
            <a:headEnd/>
            <a:tailEnd/>
          </a:ln>
          <a:effectLst/>
        </p:spPr>
        <p:txBody>
          <a:bodyPr rot="10800000"/>
          <a:lstStyle/>
          <a:p>
            <a:pPr>
              <a:spcBef>
                <a:spcPct val="50000"/>
              </a:spcBef>
            </a:pPr>
            <a:r>
              <a:rPr lang="ja-JP" altLang="en-US" sz="900">
                <a:latin typeface="Arial" charset="0"/>
              </a:rPr>
              <a:t>クライアント・サーバ型アプリケーションも実現可能</a:t>
            </a:r>
          </a:p>
        </p:txBody>
      </p:sp>
      <p:sp>
        <p:nvSpPr>
          <p:cNvPr id="514094" name="PubRRectCallout"/>
          <p:cNvSpPr>
            <a:spLocks noEditPoints="1" noChangeArrowheads="1"/>
          </p:cNvSpPr>
          <p:nvPr/>
        </p:nvSpPr>
        <p:spPr bwMode="auto">
          <a:xfrm rot="16200000" flipV="1">
            <a:off x="7021513" y="4656138"/>
            <a:ext cx="615950" cy="1854200"/>
          </a:xfrm>
          <a:custGeom>
            <a:avLst/>
            <a:gdLst>
              <a:gd name="G0" fmla="+- 0 0 0"/>
              <a:gd name="G1" fmla="+- 9241 0 0"/>
              <a:gd name="T0" fmla="*/ 10800 w 21600"/>
              <a:gd name="T1" fmla="*/ 0 h 21600"/>
              <a:gd name="T2" fmla="*/ 0 w 21600"/>
              <a:gd name="T3" fmla="*/ 8638 h 21600"/>
              <a:gd name="T4" fmla="*/ 9241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9241"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FF99"/>
          </a:solidFill>
          <a:ln w="9525">
            <a:solidFill>
              <a:srgbClr val="000000"/>
            </a:solidFill>
            <a:miter lim="800000"/>
            <a:headEnd/>
            <a:tailEnd/>
          </a:ln>
          <a:effectLst/>
        </p:spPr>
        <p:txBody>
          <a:bodyPr rot="10800000" vert="eaVert"/>
          <a:lstStyle/>
          <a:p>
            <a:pPr>
              <a:spcBef>
                <a:spcPct val="50000"/>
              </a:spcBef>
            </a:pPr>
            <a:r>
              <a:rPr lang="en-US" altLang="ja-JP" sz="900">
                <a:latin typeface="ＭＳ Ｐゴシック" pitchFamily="50" charset="-128"/>
              </a:rPr>
              <a:t>TERASOLUNA Framework for Java </a:t>
            </a:r>
            <a:r>
              <a:rPr lang="ja-JP" altLang="en-US" sz="900">
                <a:latin typeface="ＭＳ Ｐゴシック" pitchFamily="50" charset="-128"/>
              </a:rPr>
              <a:t>ベースのサーバ</a:t>
            </a:r>
            <a:br>
              <a:rPr lang="ja-JP" altLang="en-US" sz="900">
                <a:latin typeface="ＭＳ Ｐゴシック" pitchFamily="50" charset="-128"/>
              </a:rPr>
            </a:br>
            <a:r>
              <a:rPr lang="ja-JP" altLang="en-US" sz="900">
                <a:latin typeface="ＭＳ Ｐゴシック" pitchFamily="50" charset="-128"/>
              </a:rPr>
              <a:t>アプリケーションと連携可能</a:t>
            </a:r>
          </a:p>
        </p:txBody>
      </p:sp>
      <p:sp>
        <p:nvSpPr>
          <p:cNvPr id="514095" name="PubRRectCallout"/>
          <p:cNvSpPr>
            <a:spLocks noEditPoints="1" noChangeArrowheads="1"/>
          </p:cNvSpPr>
          <p:nvPr/>
        </p:nvSpPr>
        <p:spPr bwMode="auto">
          <a:xfrm rot="10800000" flipH="1" flipV="1">
            <a:off x="3902075" y="3200400"/>
            <a:ext cx="957263" cy="823913"/>
          </a:xfrm>
          <a:custGeom>
            <a:avLst/>
            <a:gdLst>
              <a:gd name="G0" fmla="+- 0 0 0"/>
              <a:gd name="G1" fmla="+- 1688 0 0"/>
              <a:gd name="T0" fmla="*/ 10800 w 21600"/>
              <a:gd name="T1" fmla="*/ 0 h 21600"/>
              <a:gd name="T2" fmla="*/ 0 w 21600"/>
              <a:gd name="T3" fmla="*/ 8638 h 21600"/>
              <a:gd name="T4" fmla="*/ 1688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1688"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FF99"/>
          </a:solidFill>
          <a:ln w="9525">
            <a:solidFill>
              <a:srgbClr val="000000"/>
            </a:solidFill>
            <a:miter lim="800000"/>
            <a:headEnd/>
            <a:tailEnd/>
          </a:ln>
          <a:effectLst/>
        </p:spPr>
        <p:txBody>
          <a:bodyPr/>
          <a:lstStyle/>
          <a:p>
            <a:pPr>
              <a:spcBef>
                <a:spcPct val="50000"/>
              </a:spcBef>
            </a:pPr>
            <a:r>
              <a:rPr lang="ja-JP" altLang="en-US" sz="900">
                <a:latin typeface="Arial" charset="0"/>
              </a:rPr>
              <a:t>スマートクライアント型アプリを実現する基盤機能を提供</a:t>
            </a:r>
          </a:p>
        </p:txBody>
      </p:sp>
      <p:sp>
        <p:nvSpPr>
          <p:cNvPr id="514096" name="PubRRectCallout"/>
          <p:cNvSpPr>
            <a:spLocks noEditPoints="1" noChangeArrowheads="1"/>
          </p:cNvSpPr>
          <p:nvPr/>
        </p:nvSpPr>
        <p:spPr bwMode="auto">
          <a:xfrm rot="10800000" flipV="1">
            <a:off x="3941763" y="2454275"/>
            <a:ext cx="1066800" cy="668338"/>
          </a:xfrm>
          <a:custGeom>
            <a:avLst/>
            <a:gdLst>
              <a:gd name="G0" fmla="+- 0 0 0"/>
              <a:gd name="G1" fmla="+- 0 0 0"/>
              <a:gd name="T0" fmla="*/ 10800 w 21600"/>
              <a:gd name="T1" fmla="*/ 0 h 21600"/>
              <a:gd name="T2" fmla="*/ 0 w 21600"/>
              <a:gd name="T3" fmla="*/ 8638 h 21600"/>
              <a:gd name="T4" fmla="*/ 0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0"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FF99"/>
          </a:solidFill>
          <a:ln w="9525">
            <a:solidFill>
              <a:srgbClr val="000000"/>
            </a:solidFill>
            <a:miter lim="800000"/>
            <a:headEnd/>
            <a:tailEnd/>
          </a:ln>
          <a:effectLst/>
        </p:spPr>
        <p:txBody>
          <a:bodyPr/>
          <a:lstStyle/>
          <a:p>
            <a:pPr>
              <a:spcBef>
                <a:spcPct val="50000"/>
              </a:spcBef>
            </a:pPr>
            <a:r>
              <a:rPr lang="en-US" altLang="ja-JP" sz="900">
                <a:latin typeface="ＭＳ Ｐゴシック" pitchFamily="50" charset="-128"/>
              </a:rPr>
              <a:t>Web</a:t>
            </a:r>
            <a:r>
              <a:rPr lang="ja-JP" altLang="en-US" sz="900">
                <a:latin typeface="ＭＳ Ｐゴシック" pitchFamily="50" charset="-128"/>
              </a:rPr>
              <a:t>ブラウザ型</a:t>
            </a:r>
            <a:br>
              <a:rPr lang="ja-JP" altLang="en-US" sz="900">
                <a:latin typeface="ＭＳ Ｐゴシック" pitchFamily="50" charset="-128"/>
              </a:rPr>
            </a:br>
            <a:r>
              <a:rPr lang="ja-JP" altLang="en-US" sz="900">
                <a:latin typeface="ＭＳ Ｐゴシック" pitchFamily="50" charset="-128"/>
              </a:rPr>
              <a:t>アプリを実現する基盤機能を提供</a:t>
            </a:r>
          </a:p>
        </p:txBody>
      </p:sp>
      <p:sp>
        <p:nvSpPr>
          <p:cNvPr id="514097" name="PubRRectCallout"/>
          <p:cNvSpPr>
            <a:spLocks noEditPoints="1" noChangeArrowheads="1"/>
          </p:cNvSpPr>
          <p:nvPr/>
        </p:nvSpPr>
        <p:spPr bwMode="auto">
          <a:xfrm flipV="1">
            <a:off x="6661150" y="4387850"/>
            <a:ext cx="1331913" cy="776288"/>
          </a:xfrm>
          <a:custGeom>
            <a:avLst/>
            <a:gdLst>
              <a:gd name="G0" fmla="+- 0 0 0"/>
              <a:gd name="G1" fmla="+- 1688 0 0"/>
              <a:gd name="T0" fmla="*/ 10800 w 21600"/>
              <a:gd name="T1" fmla="*/ 0 h 21600"/>
              <a:gd name="T2" fmla="*/ 0 w 21600"/>
              <a:gd name="T3" fmla="*/ 8638 h 21600"/>
              <a:gd name="T4" fmla="*/ 1688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1688"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FF99"/>
          </a:solidFill>
          <a:ln w="9525">
            <a:solidFill>
              <a:srgbClr val="000000"/>
            </a:solidFill>
            <a:miter lim="800000"/>
            <a:headEnd/>
            <a:tailEnd/>
          </a:ln>
          <a:effectLst/>
        </p:spPr>
        <p:txBody>
          <a:bodyPr rot="10800000"/>
          <a:lstStyle/>
          <a:p>
            <a:pPr>
              <a:spcBef>
                <a:spcPct val="50000"/>
              </a:spcBef>
            </a:pPr>
            <a:r>
              <a:rPr lang="en-US" altLang="ja-JP" sz="900">
                <a:latin typeface="ＭＳ Ｐゴシック" pitchFamily="50" charset="-128"/>
              </a:rPr>
              <a:t>Web</a:t>
            </a:r>
            <a:r>
              <a:rPr lang="ja-JP" altLang="en-US" sz="900">
                <a:latin typeface="ＭＳ Ｐゴシック" pitchFamily="50" charset="-128"/>
              </a:rPr>
              <a:t>ブラウザ型アプリとスマートクライアント型</a:t>
            </a:r>
            <a:br>
              <a:rPr lang="ja-JP" altLang="en-US" sz="900">
                <a:latin typeface="ＭＳ Ｐゴシック" pitchFamily="50" charset="-128"/>
              </a:rPr>
            </a:br>
            <a:r>
              <a:rPr lang="ja-JP" altLang="en-US" sz="900">
                <a:latin typeface="ＭＳ Ｐゴシック" pitchFamily="50" charset="-128"/>
              </a:rPr>
              <a:t>アプリで業務ロジックを共有可能</a:t>
            </a:r>
          </a:p>
        </p:txBody>
      </p:sp>
      <p:sp>
        <p:nvSpPr>
          <p:cNvPr id="514098" name="Line 50"/>
          <p:cNvSpPr>
            <a:spLocks noChangeShapeType="1"/>
          </p:cNvSpPr>
          <p:nvPr/>
        </p:nvSpPr>
        <p:spPr bwMode="auto">
          <a:xfrm>
            <a:off x="4646613" y="4789488"/>
            <a:ext cx="333375" cy="552450"/>
          </a:xfrm>
          <a:prstGeom prst="line">
            <a:avLst/>
          </a:prstGeom>
          <a:noFill/>
          <a:ln w="38100">
            <a:solidFill>
              <a:srgbClr val="FF6600"/>
            </a:solidFill>
            <a:round/>
            <a:headEnd type="triangle" w="med" len="med"/>
            <a:tailEnd type="triangle" w="med" len="med"/>
          </a:ln>
          <a:effectLst/>
        </p:spPr>
        <p:txBody>
          <a:bodyPr tIns="46800">
            <a:spAutoFit/>
          </a:bodyPr>
          <a:lstStyle/>
          <a:p>
            <a:endParaRPr lang="ja-JP" altLang="en-US"/>
          </a:p>
        </p:txBody>
      </p:sp>
      <p:sp>
        <p:nvSpPr>
          <p:cNvPr id="514099" name="AutoShape 51"/>
          <p:cNvSpPr>
            <a:spLocks noChangeArrowheads="1"/>
          </p:cNvSpPr>
          <p:nvPr/>
        </p:nvSpPr>
        <p:spPr bwMode="auto">
          <a:xfrm>
            <a:off x="2981325" y="3336925"/>
            <a:ext cx="550863" cy="239713"/>
          </a:xfrm>
          <a:prstGeom prst="foldedCorner">
            <a:avLst>
              <a:gd name="adj" fmla="val 12500"/>
            </a:avLst>
          </a:prstGeom>
          <a:solidFill>
            <a:srgbClr val="FFFF00"/>
          </a:solidFill>
          <a:ln w="9525">
            <a:solidFill>
              <a:schemeClr val="tx1"/>
            </a:solidFill>
            <a:round/>
            <a:headEnd/>
            <a:tailEnd/>
          </a:ln>
          <a:effectLst/>
        </p:spPr>
        <p:txBody>
          <a:bodyPr wrap="none" tIns="46800"/>
          <a:lstStyle/>
          <a:p>
            <a:r>
              <a:rPr kumimoji="0" lang="ja-JP" altLang="en-US" sz="800" b="1">
                <a:latin typeface="Arial" charset="0"/>
              </a:rPr>
              <a:t>レスポンス</a:t>
            </a:r>
            <a:endParaRPr kumimoji="0" lang="ja-JP" altLang="en-US" sz="800" b="1">
              <a:latin typeface="Tahoma" pitchFamily="34" charset="0"/>
            </a:endParaRPr>
          </a:p>
        </p:txBody>
      </p:sp>
      <p:sp>
        <p:nvSpPr>
          <p:cNvPr id="514100" name="Line 52"/>
          <p:cNvSpPr>
            <a:spLocks noChangeShapeType="1"/>
          </p:cNvSpPr>
          <p:nvPr/>
        </p:nvSpPr>
        <p:spPr bwMode="auto">
          <a:xfrm>
            <a:off x="4627563" y="4692650"/>
            <a:ext cx="1766887" cy="0"/>
          </a:xfrm>
          <a:prstGeom prst="line">
            <a:avLst/>
          </a:prstGeom>
          <a:noFill/>
          <a:ln w="38100">
            <a:solidFill>
              <a:srgbClr val="FF6600"/>
            </a:solidFill>
            <a:round/>
            <a:headEnd type="triangle" w="med" len="med"/>
            <a:tailEnd type="triangle" w="med" len="med"/>
          </a:ln>
          <a:effectLst/>
        </p:spPr>
        <p:txBody>
          <a:bodyPr tIns="46800">
            <a:spAutoFit/>
          </a:bodyPr>
          <a:lstStyle/>
          <a:p>
            <a:endParaRPr lang="ja-JP" altLang="en-US"/>
          </a:p>
        </p:txBody>
      </p:sp>
      <p:sp>
        <p:nvSpPr>
          <p:cNvPr id="514101" name="AutoShape 53"/>
          <p:cNvSpPr>
            <a:spLocks noChangeArrowheads="1"/>
          </p:cNvSpPr>
          <p:nvPr/>
        </p:nvSpPr>
        <p:spPr bwMode="auto">
          <a:xfrm>
            <a:off x="4889500" y="4594225"/>
            <a:ext cx="427038" cy="211138"/>
          </a:xfrm>
          <a:prstGeom prst="foldedCorner">
            <a:avLst>
              <a:gd name="adj" fmla="val 12500"/>
            </a:avLst>
          </a:prstGeom>
          <a:solidFill>
            <a:srgbClr val="FFFF00"/>
          </a:solidFill>
          <a:ln w="9525">
            <a:solidFill>
              <a:schemeClr val="tx1"/>
            </a:solidFill>
            <a:round/>
            <a:headEnd/>
            <a:tailEnd/>
          </a:ln>
          <a:effectLst/>
        </p:spPr>
        <p:txBody>
          <a:bodyPr wrap="none" tIns="46800" anchor="ctr"/>
          <a:lstStyle/>
          <a:p>
            <a:r>
              <a:rPr kumimoji="0" lang="en-US" altLang="ja-JP" sz="800" b="1">
                <a:latin typeface="ＭＳ Ｐゴシック" pitchFamily="50" charset="-128"/>
              </a:rPr>
              <a:t>XML</a:t>
            </a:r>
          </a:p>
        </p:txBody>
      </p:sp>
      <p:sp>
        <p:nvSpPr>
          <p:cNvPr id="514102" name="AutoShape 54"/>
          <p:cNvSpPr>
            <a:spLocks noChangeArrowheads="1"/>
          </p:cNvSpPr>
          <p:nvPr/>
        </p:nvSpPr>
        <p:spPr bwMode="auto">
          <a:xfrm>
            <a:off x="4613275" y="4959350"/>
            <a:ext cx="427038" cy="211138"/>
          </a:xfrm>
          <a:prstGeom prst="foldedCorner">
            <a:avLst>
              <a:gd name="adj" fmla="val 12500"/>
            </a:avLst>
          </a:prstGeom>
          <a:solidFill>
            <a:srgbClr val="FFFF00"/>
          </a:solidFill>
          <a:ln w="9525">
            <a:solidFill>
              <a:schemeClr val="tx1"/>
            </a:solidFill>
            <a:round/>
            <a:headEnd/>
            <a:tailEnd/>
          </a:ln>
          <a:effectLst/>
        </p:spPr>
        <p:txBody>
          <a:bodyPr wrap="none" tIns="46800" anchor="ctr"/>
          <a:lstStyle/>
          <a:p>
            <a:r>
              <a:rPr kumimoji="0" lang="en-US" altLang="ja-JP" sz="800" b="1">
                <a:latin typeface="ＭＳ Ｐゴシック" pitchFamily="50" charset="-128"/>
              </a:rPr>
              <a:t>XML</a:t>
            </a:r>
          </a:p>
        </p:txBody>
      </p:sp>
      <p:sp>
        <p:nvSpPr>
          <p:cNvPr id="514103" name="AutoShape 55"/>
          <p:cNvSpPr>
            <a:spLocks noChangeArrowheads="1"/>
          </p:cNvSpPr>
          <p:nvPr/>
        </p:nvSpPr>
        <p:spPr bwMode="auto">
          <a:xfrm>
            <a:off x="2981325" y="3041650"/>
            <a:ext cx="550863" cy="239713"/>
          </a:xfrm>
          <a:prstGeom prst="foldedCorner">
            <a:avLst>
              <a:gd name="adj" fmla="val 12500"/>
            </a:avLst>
          </a:prstGeom>
          <a:solidFill>
            <a:srgbClr val="FFFF00"/>
          </a:solidFill>
          <a:ln w="9525">
            <a:solidFill>
              <a:schemeClr val="tx1"/>
            </a:solidFill>
            <a:round/>
            <a:headEnd/>
            <a:tailEnd/>
          </a:ln>
          <a:effectLst/>
        </p:spPr>
        <p:txBody>
          <a:bodyPr wrap="none" tIns="46800"/>
          <a:lstStyle/>
          <a:p>
            <a:r>
              <a:rPr kumimoji="0" lang="ja-JP" altLang="en-US" sz="800" b="1">
                <a:latin typeface="Arial" charset="0"/>
              </a:rPr>
              <a:t>リクエスト</a:t>
            </a:r>
            <a:endParaRPr kumimoji="0" lang="ja-JP" altLang="en-US" sz="800" b="1">
              <a:latin typeface="Tahoma" pitchFamily="34" charset="0"/>
            </a:endParaRPr>
          </a:p>
        </p:txBody>
      </p:sp>
      <p:sp>
        <p:nvSpPr>
          <p:cNvPr id="514104" name="Line 56"/>
          <p:cNvSpPr>
            <a:spLocks noChangeShapeType="1"/>
          </p:cNvSpPr>
          <p:nvPr/>
        </p:nvSpPr>
        <p:spPr bwMode="auto">
          <a:xfrm>
            <a:off x="4264025" y="5149850"/>
            <a:ext cx="196850" cy="354013"/>
          </a:xfrm>
          <a:prstGeom prst="line">
            <a:avLst/>
          </a:prstGeom>
          <a:noFill/>
          <a:ln w="38100">
            <a:solidFill>
              <a:srgbClr val="FF6600"/>
            </a:solidFill>
            <a:round/>
            <a:headEnd type="triangle" w="med" len="med"/>
            <a:tailEnd type="triangle" w="med" len="med"/>
          </a:ln>
          <a:effectLst/>
        </p:spPr>
        <p:txBody>
          <a:bodyPr tIns="46800">
            <a:spAutoFit/>
          </a:bodyPr>
          <a:lstStyle/>
          <a:p>
            <a:endParaRPr lang="ja-JP" altLang="en-US"/>
          </a:p>
        </p:txBody>
      </p:sp>
      <p:sp>
        <p:nvSpPr>
          <p:cNvPr id="514105" name="AutoShape 57"/>
          <p:cNvSpPr>
            <a:spLocks noChangeArrowheads="1"/>
          </p:cNvSpPr>
          <p:nvPr/>
        </p:nvSpPr>
        <p:spPr bwMode="auto">
          <a:xfrm>
            <a:off x="4052888" y="5518150"/>
            <a:ext cx="735012" cy="358775"/>
          </a:xfrm>
          <a:prstGeom prst="can">
            <a:avLst>
              <a:gd name="adj" fmla="val 25000"/>
            </a:avLst>
          </a:prstGeom>
          <a:solidFill>
            <a:srgbClr val="FFCCFF"/>
          </a:solidFill>
          <a:ln w="19050">
            <a:solidFill>
              <a:srgbClr val="969696"/>
            </a:solidFill>
            <a:round/>
            <a:headEnd/>
            <a:tailEnd/>
          </a:ln>
          <a:effectLst>
            <a:outerShdw dist="35921" dir="2700000" algn="ctr" rotWithShape="0">
              <a:schemeClr val="bg2"/>
            </a:outerShdw>
          </a:effectLst>
        </p:spPr>
        <p:txBody>
          <a:bodyPr tIns="46800" anchor="ctr"/>
          <a:lstStyle/>
          <a:p>
            <a:r>
              <a:rPr lang="ja-JP" altLang="en-US" sz="1200">
                <a:latin typeface="HGPｺﾞｼｯｸE" pitchFamily="50" charset="-128"/>
                <a:ea typeface="HGPｺﾞｼｯｸE" pitchFamily="50" charset="-128"/>
              </a:rPr>
              <a:t>業務</a:t>
            </a:r>
            <a:r>
              <a:rPr lang="en-US" altLang="ja-JP" sz="1200">
                <a:latin typeface="HGPｺﾞｼｯｸE" pitchFamily="50" charset="-128"/>
                <a:ea typeface="HGPｺﾞｼｯｸE" pitchFamily="50" charset="-128"/>
              </a:rPr>
              <a:t>DB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body" idx="1"/>
          </p:nvPr>
        </p:nvSpPr>
        <p:spPr>
          <a:xfrm>
            <a:off x="488950" y="1125538"/>
            <a:ext cx="8785225" cy="4103687"/>
          </a:xfrm>
        </p:spPr>
        <p:txBody>
          <a:bodyPr/>
          <a:lstStyle/>
          <a:p>
            <a:pPr marL="609600" indent="-609600"/>
            <a:r>
              <a:rPr lang="en-US" altLang="ja-JP" sz="3200"/>
              <a:t>TERASOLUNA Framework for .NET</a:t>
            </a:r>
            <a:r>
              <a:rPr lang="ja-JP" altLang="en-US" sz="3200"/>
              <a:t>の狙い</a:t>
            </a:r>
          </a:p>
          <a:p>
            <a:pPr marL="1104900" lvl="1" indent="-647700">
              <a:buFont typeface="Wingdings" pitchFamily="2" charset="2"/>
              <a:buAutoNum type="arabicPeriod"/>
            </a:pPr>
            <a:r>
              <a:rPr lang="ja-JP" altLang="en-US" sz="2800">
                <a:latin typeface="HGP創英角ｺﾞｼｯｸUB" pitchFamily="50" charset="-128"/>
                <a:ea typeface="HGP創英角ｺﾞｼｯｸUB" pitchFamily="50" charset="-128"/>
              </a:rPr>
              <a:t>アーキテクチャの統一</a:t>
            </a:r>
          </a:p>
          <a:p>
            <a:pPr marL="1104900" lvl="1" indent="-647700">
              <a:buFont typeface="Wingdings" pitchFamily="2" charset="2"/>
              <a:buAutoNum type="arabicPeriod"/>
            </a:pPr>
            <a:r>
              <a:rPr lang="ja-JP" altLang="en-US" sz="2800">
                <a:latin typeface="HGP創英角ｺﾞｼｯｸUB" pitchFamily="50" charset="-128"/>
                <a:ea typeface="HGP創英角ｺﾞｼｯｸUB" pitchFamily="50" charset="-128"/>
              </a:rPr>
              <a:t>学習コストの最小化</a:t>
            </a:r>
          </a:p>
          <a:p>
            <a:pPr marL="1104900" lvl="1" indent="-647700">
              <a:buFont typeface="Wingdings" pitchFamily="2" charset="2"/>
              <a:buAutoNum type="arabicPeriod"/>
            </a:pPr>
            <a:r>
              <a:rPr lang="en-US" altLang="ja-JP" sz="2800">
                <a:latin typeface="HGP創英角ｺﾞｼｯｸUB" pitchFamily="50" charset="-128"/>
                <a:ea typeface="HGP創英角ｺﾞｼｯｸUB" pitchFamily="50" charset="-128"/>
              </a:rPr>
              <a:t>.NET Framework</a:t>
            </a:r>
            <a:r>
              <a:rPr lang="ja-JP" altLang="en-US" sz="2800">
                <a:latin typeface="HGP創英角ｺﾞｼｯｸUB" pitchFamily="50" charset="-128"/>
                <a:ea typeface="HGP創英角ｺﾞｼｯｸUB" pitchFamily="50" charset="-128"/>
              </a:rPr>
              <a:t>に足りない機能の強化</a:t>
            </a:r>
          </a:p>
        </p:txBody>
      </p:sp>
      <p:sp>
        <p:nvSpPr>
          <p:cNvPr id="488451" name="Rectangle 3"/>
          <p:cNvSpPr>
            <a:spLocks noGrp="1" noChangeArrowheads="1"/>
          </p:cNvSpPr>
          <p:nvPr>
            <p:ph type="title"/>
          </p:nvPr>
        </p:nvSpPr>
        <p:spPr/>
        <p:txBody>
          <a:bodyPr/>
          <a:lstStyle/>
          <a:p>
            <a:r>
              <a:rPr lang="en-US" altLang="ja-JP"/>
              <a:t>TERASOLUNA Framework for .NET</a:t>
            </a:r>
            <a:r>
              <a:rPr lang="ja-JP" altLang="en-US"/>
              <a:t>の狙い</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Line 2"/>
          <p:cNvSpPr>
            <a:spLocks noChangeShapeType="1"/>
          </p:cNvSpPr>
          <p:nvPr/>
        </p:nvSpPr>
        <p:spPr bwMode="gray">
          <a:xfrm>
            <a:off x="8897938" y="3713163"/>
            <a:ext cx="0" cy="1949450"/>
          </a:xfrm>
          <a:prstGeom prst="line">
            <a:avLst/>
          </a:prstGeom>
          <a:noFill/>
          <a:ln w="28575">
            <a:solidFill>
              <a:schemeClr val="tx1"/>
            </a:solidFill>
            <a:round/>
            <a:headEnd/>
            <a:tailEnd/>
          </a:ln>
          <a:effectLst/>
        </p:spPr>
        <p:txBody>
          <a:bodyPr lIns="36000" tIns="36000" rIns="36000" bIns="36000" anchor="ctr">
            <a:spAutoFit/>
          </a:bodyPr>
          <a:lstStyle/>
          <a:p>
            <a:endParaRPr lang="ja-JP" altLang="en-US"/>
          </a:p>
        </p:txBody>
      </p:sp>
      <p:sp>
        <p:nvSpPr>
          <p:cNvPr id="490499" name="AutoShape 3" descr="セーム皮"/>
          <p:cNvSpPr>
            <a:spLocks noChangeArrowheads="1"/>
          </p:cNvSpPr>
          <p:nvPr/>
        </p:nvSpPr>
        <p:spPr bwMode="gray">
          <a:xfrm>
            <a:off x="2884488" y="3640138"/>
            <a:ext cx="5876925" cy="1944687"/>
          </a:xfrm>
          <a:prstGeom prst="roundRect">
            <a:avLst>
              <a:gd name="adj" fmla="val 27440"/>
            </a:avLst>
          </a:prstGeom>
          <a:blipFill dpi="0" rotWithShape="1">
            <a:blip r:embed="rId4"/>
            <a:srcRect/>
            <a:tile tx="0" ty="0" sx="100000" sy="100000" flip="none" algn="tl"/>
          </a:blipFill>
          <a:ln w="38100" algn="ctr">
            <a:solidFill>
              <a:srgbClr val="FFCC00"/>
            </a:solidFill>
            <a:round/>
            <a:headEnd/>
            <a:tailEnd/>
          </a:ln>
          <a:effectLst>
            <a:outerShdw dist="107763" dir="2700000" algn="ctr" rotWithShape="0">
              <a:schemeClr val="bg2">
                <a:alpha val="50000"/>
              </a:schemeClr>
            </a:outerShdw>
          </a:effectLst>
        </p:spPr>
        <p:txBody>
          <a:bodyPr lIns="36000" tIns="36000" rIns="36000" bIns="36000" anchor="ctr">
            <a:spAutoFit/>
          </a:bodyPr>
          <a:lstStyle/>
          <a:p>
            <a:endParaRPr lang="ja-JP" altLang="en-US"/>
          </a:p>
        </p:txBody>
      </p:sp>
      <p:grpSp>
        <p:nvGrpSpPr>
          <p:cNvPr id="490500" name="Group 4"/>
          <p:cNvGrpSpPr>
            <a:grpSpLocks/>
          </p:cNvGrpSpPr>
          <p:nvPr/>
        </p:nvGrpSpPr>
        <p:grpSpPr bwMode="auto">
          <a:xfrm>
            <a:off x="231775" y="4070350"/>
            <a:ext cx="1327150" cy="936625"/>
            <a:chOff x="113" y="1752"/>
            <a:chExt cx="771" cy="590"/>
          </a:xfrm>
        </p:grpSpPr>
        <p:sp>
          <p:nvSpPr>
            <p:cNvPr id="490501" name="Rectangle 5"/>
            <p:cNvSpPr>
              <a:spLocks noChangeArrowheads="1"/>
            </p:cNvSpPr>
            <p:nvPr/>
          </p:nvSpPr>
          <p:spPr bwMode="auto">
            <a:xfrm>
              <a:off x="113" y="1752"/>
              <a:ext cx="771" cy="590"/>
            </a:xfrm>
            <a:prstGeom prst="rect">
              <a:avLst/>
            </a:prstGeom>
            <a:solidFill>
              <a:srgbClr val="CCCCFF"/>
            </a:solidFill>
            <a:ln w="25400">
              <a:solidFill>
                <a:srgbClr val="666699"/>
              </a:solidFill>
              <a:miter lim="800000"/>
              <a:headEnd/>
              <a:tailEnd/>
            </a:ln>
            <a:effectLst>
              <a:outerShdw dist="107763" dir="2700000" algn="ctr" rotWithShape="0">
                <a:schemeClr val="bg2">
                  <a:alpha val="50000"/>
                </a:schemeClr>
              </a:outerShdw>
            </a:effectLst>
          </p:spPr>
          <p:txBody>
            <a:bodyPr wrap="none" anchor="ctr"/>
            <a:lstStyle/>
            <a:p>
              <a:endParaRPr lang="ja-JP" altLang="ja-JP" sz="1400">
                <a:latin typeface="Tahoma" pitchFamily="34" charset="0"/>
              </a:endParaRPr>
            </a:p>
          </p:txBody>
        </p:sp>
        <p:sp>
          <p:nvSpPr>
            <p:cNvPr id="490502" name="Rectangle 6"/>
            <p:cNvSpPr>
              <a:spLocks noChangeArrowheads="1"/>
            </p:cNvSpPr>
            <p:nvPr/>
          </p:nvSpPr>
          <p:spPr bwMode="auto">
            <a:xfrm>
              <a:off x="489" y="1871"/>
              <a:ext cx="315" cy="79"/>
            </a:xfrm>
            <a:prstGeom prst="rect">
              <a:avLst/>
            </a:prstGeom>
            <a:solidFill>
              <a:schemeClr val="bg1"/>
            </a:solidFill>
            <a:ln w="9525">
              <a:solidFill>
                <a:schemeClr val="tx1"/>
              </a:solidFill>
              <a:miter lim="800000"/>
              <a:headEnd/>
              <a:tailEnd/>
            </a:ln>
            <a:effectLst/>
          </p:spPr>
          <p:txBody>
            <a:bodyPr tIns="46800" anchor="ctr">
              <a:spAutoFit/>
            </a:bodyPr>
            <a:lstStyle/>
            <a:p>
              <a:endParaRPr lang="ja-JP" altLang="en-US"/>
            </a:p>
          </p:txBody>
        </p:sp>
        <p:sp>
          <p:nvSpPr>
            <p:cNvPr id="490503" name="Text Box 7"/>
            <p:cNvSpPr txBox="1">
              <a:spLocks noChangeArrowheads="1"/>
            </p:cNvSpPr>
            <p:nvPr/>
          </p:nvSpPr>
          <p:spPr bwMode="auto">
            <a:xfrm>
              <a:off x="155" y="1850"/>
              <a:ext cx="344" cy="135"/>
            </a:xfrm>
            <a:prstGeom prst="rect">
              <a:avLst/>
            </a:prstGeom>
            <a:noFill/>
            <a:ln w="9525">
              <a:noFill/>
              <a:miter lim="800000"/>
              <a:headEnd/>
              <a:tailEnd/>
            </a:ln>
            <a:effectLst/>
          </p:spPr>
          <p:txBody>
            <a:bodyPr wrap="none" tIns="46800">
              <a:spAutoFit/>
            </a:bodyPr>
            <a:lstStyle/>
            <a:p>
              <a:r>
                <a:rPr lang="en-US" altLang="ja-JP" sz="800"/>
                <a:t>○○○○</a:t>
              </a:r>
            </a:p>
          </p:txBody>
        </p:sp>
        <p:sp>
          <p:nvSpPr>
            <p:cNvPr id="490504" name="Rectangle 8"/>
            <p:cNvSpPr>
              <a:spLocks noChangeArrowheads="1"/>
            </p:cNvSpPr>
            <p:nvPr/>
          </p:nvSpPr>
          <p:spPr bwMode="auto">
            <a:xfrm>
              <a:off x="489" y="1989"/>
              <a:ext cx="315" cy="78"/>
            </a:xfrm>
            <a:prstGeom prst="rect">
              <a:avLst/>
            </a:prstGeom>
            <a:solidFill>
              <a:schemeClr val="bg1"/>
            </a:solidFill>
            <a:ln w="9525">
              <a:solidFill>
                <a:schemeClr val="tx1"/>
              </a:solidFill>
              <a:miter lim="800000"/>
              <a:headEnd/>
              <a:tailEnd/>
            </a:ln>
            <a:effectLst/>
          </p:spPr>
          <p:txBody>
            <a:bodyPr tIns="46800" anchor="ctr">
              <a:spAutoFit/>
            </a:bodyPr>
            <a:lstStyle/>
            <a:p>
              <a:endParaRPr lang="ja-JP" altLang="en-US"/>
            </a:p>
          </p:txBody>
        </p:sp>
        <p:sp>
          <p:nvSpPr>
            <p:cNvPr id="490505" name="Text Box 9"/>
            <p:cNvSpPr txBox="1">
              <a:spLocks noChangeArrowheads="1"/>
            </p:cNvSpPr>
            <p:nvPr/>
          </p:nvSpPr>
          <p:spPr bwMode="auto">
            <a:xfrm>
              <a:off x="158" y="1967"/>
              <a:ext cx="344" cy="135"/>
            </a:xfrm>
            <a:prstGeom prst="rect">
              <a:avLst/>
            </a:prstGeom>
            <a:noFill/>
            <a:ln w="9525">
              <a:noFill/>
              <a:miter lim="800000"/>
              <a:headEnd/>
              <a:tailEnd/>
            </a:ln>
            <a:effectLst/>
          </p:spPr>
          <p:txBody>
            <a:bodyPr wrap="none" tIns="46800">
              <a:spAutoFit/>
            </a:bodyPr>
            <a:lstStyle/>
            <a:p>
              <a:r>
                <a:rPr lang="en-US" altLang="ja-JP" sz="800"/>
                <a:t>○○○○</a:t>
              </a:r>
            </a:p>
          </p:txBody>
        </p:sp>
        <p:sp>
          <p:nvSpPr>
            <p:cNvPr id="490506" name="Rectangle 10"/>
            <p:cNvSpPr>
              <a:spLocks noChangeArrowheads="1"/>
            </p:cNvSpPr>
            <p:nvPr/>
          </p:nvSpPr>
          <p:spPr bwMode="auto">
            <a:xfrm>
              <a:off x="218" y="2137"/>
              <a:ext cx="281" cy="141"/>
            </a:xfrm>
            <a:prstGeom prst="rect">
              <a:avLst/>
            </a:prstGeom>
            <a:solidFill>
              <a:schemeClr val="bg1"/>
            </a:solidFill>
            <a:ln w="9525">
              <a:solidFill>
                <a:schemeClr val="tx1"/>
              </a:solidFill>
              <a:miter lim="800000"/>
              <a:headEnd/>
              <a:tailEnd/>
            </a:ln>
            <a:effectLst/>
          </p:spPr>
          <p:txBody>
            <a:bodyPr tIns="46800" anchor="ctr">
              <a:spAutoFit/>
            </a:bodyPr>
            <a:lstStyle/>
            <a:p>
              <a:r>
                <a:rPr lang="en-US" altLang="ja-JP" sz="800"/>
                <a:t>○○</a:t>
              </a:r>
            </a:p>
          </p:txBody>
        </p:sp>
      </p:grpSp>
      <p:sp>
        <p:nvSpPr>
          <p:cNvPr id="490507" name="Rectangle 11"/>
          <p:cNvSpPr>
            <a:spLocks noChangeArrowheads="1"/>
          </p:cNvSpPr>
          <p:nvPr/>
        </p:nvSpPr>
        <p:spPr bwMode="gray">
          <a:xfrm>
            <a:off x="2949575" y="3670300"/>
            <a:ext cx="2417763" cy="285750"/>
          </a:xfrm>
          <a:prstGeom prst="rect">
            <a:avLst/>
          </a:prstGeom>
          <a:noFill/>
          <a:ln w="28575" algn="ctr">
            <a:noFill/>
            <a:prstDash val="sysDot"/>
            <a:miter lim="800000"/>
            <a:headEnd/>
            <a:tailEnd/>
          </a:ln>
          <a:effectLst/>
        </p:spPr>
        <p:txBody>
          <a:bodyPr lIns="36000" tIns="36000" rIns="36000" bIns="36000" anchor="ctr">
            <a:spAutoFit/>
          </a:bodyPr>
          <a:lstStyle/>
          <a:p>
            <a:r>
              <a:rPr lang="en-US" altLang="ja-JP" sz="1400">
                <a:latin typeface="HGPｺﾞｼｯｸE" pitchFamily="50" charset="-128"/>
                <a:ea typeface="HGPｺﾞｼｯｸE" pitchFamily="50" charset="-128"/>
              </a:rPr>
              <a:t>FB-01 </a:t>
            </a:r>
            <a:r>
              <a:rPr lang="ja-JP" altLang="en-US" sz="1400">
                <a:latin typeface="HGPｺﾞｼｯｸE" pitchFamily="50" charset="-128"/>
                <a:ea typeface="HGPｺﾞｼｯｸE" pitchFamily="50" charset="-128"/>
              </a:rPr>
              <a:t>イベント処理機能</a:t>
            </a:r>
          </a:p>
        </p:txBody>
      </p:sp>
      <p:sp>
        <p:nvSpPr>
          <p:cNvPr id="490508" name="Text Box 12"/>
          <p:cNvSpPr txBox="1">
            <a:spLocks noChangeArrowheads="1"/>
          </p:cNvSpPr>
          <p:nvPr/>
        </p:nvSpPr>
        <p:spPr bwMode="auto">
          <a:xfrm>
            <a:off x="393700" y="4022725"/>
            <a:ext cx="946150" cy="274638"/>
          </a:xfrm>
          <a:prstGeom prst="rect">
            <a:avLst/>
          </a:prstGeom>
          <a:noFill/>
          <a:ln w="9525">
            <a:noFill/>
            <a:miter lim="800000"/>
            <a:headEnd/>
            <a:tailEnd/>
          </a:ln>
          <a:effectLst/>
        </p:spPr>
        <p:txBody>
          <a:bodyPr wrap="none" tIns="46800">
            <a:spAutoFit/>
          </a:bodyPr>
          <a:lstStyle/>
          <a:p>
            <a:pPr algn="l"/>
            <a:r>
              <a:rPr lang="ja-JP" altLang="en-US" sz="1200">
                <a:latin typeface="Courier New" pitchFamily="49" charset="0"/>
                <a:ea typeface="HGPｺﾞｼｯｸE" pitchFamily="50" charset="-128"/>
              </a:rPr>
              <a:t>遷移元画面</a:t>
            </a:r>
          </a:p>
        </p:txBody>
      </p:sp>
      <p:sp>
        <p:nvSpPr>
          <p:cNvPr id="490509" name="AutoShape 13"/>
          <p:cNvSpPr>
            <a:spLocks noChangeArrowheads="1"/>
          </p:cNvSpPr>
          <p:nvPr/>
        </p:nvSpPr>
        <p:spPr bwMode="gray">
          <a:xfrm>
            <a:off x="4130675" y="4003675"/>
            <a:ext cx="944563" cy="1512888"/>
          </a:xfrm>
          <a:prstGeom prst="roundRect">
            <a:avLst>
              <a:gd name="adj" fmla="val 27440"/>
            </a:avLst>
          </a:prstGeom>
          <a:solidFill>
            <a:srgbClr val="FFFF99"/>
          </a:solidFill>
          <a:ln w="38100" algn="ctr">
            <a:solidFill>
              <a:srgbClr val="FFCC00"/>
            </a:solidFill>
            <a:round/>
            <a:headEnd/>
            <a:tailEnd/>
          </a:ln>
          <a:effectLst>
            <a:outerShdw dist="35921" dir="2700000" algn="ctr" rotWithShape="0">
              <a:schemeClr val="bg2"/>
            </a:outerShdw>
          </a:effectLst>
        </p:spPr>
        <p:txBody>
          <a:bodyPr lIns="36000" tIns="36000" rIns="36000" bIns="36000" anchor="ctr"/>
          <a:lstStyle/>
          <a:p>
            <a:endParaRPr lang="ja-JP" altLang="ja-JP" sz="1800" i="1">
              <a:solidFill>
                <a:schemeClr val="bg1"/>
              </a:solidFill>
              <a:latin typeface="HGPｺﾞｼｯｸE" pitchFamily="50" charset="-128"/>
              <a:ea typeface="HGPｺﾞｼｯｸE" pitchFamily="50" charset="-128"/>
            </a:endParaRPr>
          </a:p>
        </p:txBody>
      </p:sp>
      <p:sp>
        <p:nvSpPr>
          <p:cNvPr id="490510" name="Rectangle 14"/>
          <p:cNvSpPr>
            <a:spLocks noChangeArrowheads="1"/>
          </p:cNvSpPr>
          <p:nvPr/>
        </p:nvSpPr>
        <p:spPr bwMode="gray">
          <a:xfrm>
            <a:off x="4060825" y="4014788"/>
            <a:ext cx="1071563" cy="620712"/>
          </a:xfrm>
          <a:prstGeom prst="rect">
            <a:avLst/>
          </a:prstGeom>
          <a:noFill/>
          <a:ln w="28575" algn="ctr">
            <a:noFill/>
            <a:prstDash val="sysDot"/>
            <a:miter lim="800000"/>
            <a:headEnd/>
            <a:tailEnd/>
          </a:ln>
          <a:effectLst/>
        </p:spPr>
        <p:txBody>
          <a:bodyPr lIns="36000" tIns="36000" rIns="36000" bIns="36000" anchor="ctr">
            <a:spAutoFit/>
          </a:bodyPr>
          <a:lstStyle/>
          <a:p>
            <a:r>
              <a:rPr lang="en-US" altLang="ja-JP" sz="1200">
                <a:latin typeface="HGPｺﾞｼｯｸE" pitchFamily="50" charset="-128"/>
                <a:ea typeface="HGPｺﾞｼｯｸE" pitchFamily="50" charset="-128"/>
              </a:rPr>
              <a:t>FB-02 </a:t>
            </a:r>
          </a:p>
          <a:p>
            <a:r>
              <a:rPr lang="ja-JP" altLang="en-US" sz="1200">
                <a:latin typeface="HGPｺﾞｼｯｸE" pitchFamily="50" charset="-128"/>
                <a:ea typeface="HGPｺﾞｼｯｸE" pitchFamily="50" charset="-128"/>
              </a:rPr>
              <a:t>データセット</a:t>
            </a:r>
          </a:p>
          <a:p>
            <a:r>
              <a:rPr lang="ja-JP" altLang="en-US" sz="1200">
                <a:latin typeface="HGPｺﾞｼｯｸE" pitchFamily="50" charset="-128"/>
                <a:ea typeface="HGPｺﾞｼｯｸE" pitchFamily="50" charset="-128"/>
              </a:rPr>
              <a:t>変換機能</a:t>
            </a:r>
          </a:p>
        </p:txBody>
      </p:sp>
      <p:graphicFrame>
        <p:nvGraphicFramePr>
          <p:cNvPr id="490511" name="Object 15"/>
          <p:cNvGraphicFramePr>
            <a:graphicFrameLocks noChangeAspect="1"/>
          </p:cNvGraphicFramePr>
          <p:nvPr>
            <p:ph sz="quarter" idx="4294967295"/>
          </p:nvPr>
        </p:nvGraphicFramePr>
        <p:xfrm>
          <a:off x="9229725" y="3644900"/>
          <a:ext cx="511175" cy="808038"/>
        </p:xfrm>
        <a:graphic>
          <a:graphicData uri="http://schemas.openxmlformats.org/presentationml/2006/ole">
            <p:oleObj spid="_x0000_s490511" name="Visio" r:id="rId5" imgW="510921" imgH="807517" progId="Visio.Drawing.11">
              <p:embed/>
            </p:oleObj>
          </a:graphicData>
        </a:graphic>
      </p:graphicFrame>
      <p:sp>
        <p:nvSpPr>
          <p:cNvPr id="490512" name="Text Box 16"/>
          <p:cNvSpPr txBox="1">
            <a:spLocks noChangeArrowheads="1"/>
          </p:cNvSpPr>
          <p:nvPr/>
        </p:nvSpPr>
        <p:spPr bwMode="gray">
          <a:xfrm>
            <a:off x="1506538" y="4143375"/>
            <a:ext cx="1430337" cy="498475"/>
          </a:xfrm>
          <a:prstGeom prst="rect">
            <a:avLst/>
          </a:prstGeom>
          <a:noFill/>
          <a:ln w="9525" algn="ctr">
            <a:noFill/>
            <a:miter lim="800000"/>
            <a:headEnd/>
            <a:tailEnd/>
          </a:ln>
          <a:effectLst/>
        </p:spPr>
        <p:txBody>
          <a:bodyPr lIns="36000" tIns="36000" rIns="36000" bIns="36000">
            <a:spAutoFit/>
          </a:bodyPr>
          <a:lstStyle/>
          <a:p>
            <a:r>
              <a:rPr lang="en-US" altLang="ja-JP" sz="1400">
                <a:solidFill>
                  <a:schemeClr val="tx2"/>
                </a:solidFill>
                <a:latin typeface="HGPｺﾞｼｯｸE" pitchFamily="50" charset="-128"/>
                <a:ea typeface="HGPｺﾞｼｯｸE" pitchFamily="50" charset="-128"/>
              </a:rPr>
              <a:t>①</a:t>
            </a:r>
            <a:r>
              <a:rPr lang="ja-JP" altLang="en-US" sz="1400">
                <a:solidFill>
                  <a:schemeClr val="tx2"/>
                </a:solidFill>
                <a:latin typeface="HGPｺﾞｼｯｸE" pitchFamily="50" charset="-128"/>
                <a:ea typeface="HGPｺﾞｼｯｸE" pitchFamily="50" charset="-128"/>
              </a:rPr>
              <a:t>サーバ業務　　処理の呼び出し</a:t>
            </a:r>
          </a:p>
        </p:txBody>
      </p:sp>
      <p:sp>
        <p:nvSpPr>
          <p:cNvPr id="490513" name="AutoShape 17"/>
          <p:cNvSpPr>
            <a:spLocks noChangeArrowheads="1"/>
          </p:cNvSpPr>
          <p:nvPr/>
        </p:nvSpPr>
        <p:spPr bwMode="gray">
          <a:xfrm>
            <a:off x="5241925" y="4006850"/>
            <a:ext cx="1238250" cy="1219200"/>
          </a:xfrm>
          <a:prstGeom prst="roundRect">
            <a:avLst>
              <a:gd name="adj" fmla="val 27440"/>
            </a:avLst>
          </a:prstGeom>
          <a:solidFill>
            <a:srgbClr val="FFFF99"/>
          </a:solidFill>
          <a:ln w="38100" algn="ctr">
            <a:solidFill>
              <a:srgbClr val="FFCC00"/>
            </a:solidFill>
            <a:round/>
            <a:headEnd/>
            <a:tailEnd/>
          </a:ln>
          <a:effectLst>
            <a:outerShdw dist="35921" dir="2700000" algn="ctr" rotWithShape="0">
              <a:schemeClr val="bg2"/>
            </a:outerShdw>
          </a:effectLst>
        </p:spPr>
        <p:txBody>
          <a:bodyPr lIns="36000" tIns="36000" rIns="36000" bIns="36000" anchor="ctr">
            <a:spAutoFit/>
          </a:bodyPr>
          <a:lstStyle/>
          <a:p>
            <a:endParaRPr lang="ja-JP" altLang="en-US"/>
          </a:p>
        </p:txBody>
      </p:sp>
      <p:sp>
        <p:nvSpPr>
          <p:cNvPr id="490514" name="Rectangle 18"/>
          <p:cNvSpPr>
            <a:spLocks noChangeArrowheads="1"/>
          </p:cNvSpPr>
          <p:nvPr/>
        </p:nvSpPr>
        <p:spPr bwMode="gray">
          <a:xfrm>
            <a:off x="5211763" y="4052888"/>
            <a:ext cx="1325562" cy="620712"/>
          </a:xfrm>
          <a:prstGeom prst="rect">
            <a:avLst/>
          </a:prstGeom>
          <a:noFill/>
          <a:ln w="28575" algn="ctr">
            <a:noFill/>
            <a:prstDash val="sysDot"/>
            <a:miter lim="800000"/>
            <a:headEnd/>
            <a:tailEnd/>
          </a:ln>
          <a:effectLst/>
        </p:spPr>
        <p:txBody>
          <a:bodyPr lIns="36000" tIns="36000" rIns="36000" bIns="36000" anchor="ctr">
            <a:spAutoFit/>
          </a:bodyPr>
          <a:lstStyle/>
          <a:p>
            <a:r>
              <a:rPr lang="en-US" altLang="ja-JP" sz="1200">
                <a:latin typeface="HGPｺﾞｼｯｸE" pitchFamily="50" charset="-128"/>
                <a:ea typeface="HGPｺﾞｼｯｸE" pitchFamily="50" charset="-128"/>
              </a:rPr>
              <a:t>CM-04</a:t>
            </a:r>
          </a:p>
          <a:p>
            <a:r>
              <a:rPr lang="ja-JP" altLang="en-US" sz="1200">
                <a:latin typeface="HGPｺﾞｼｯｸE" pitchFamily="50" charset="-128"/>
                <a:ea typeface="HGPｺﾞｼｯｸE" pitchFamily="50" charset="-128"/>
              </a:rPr>
              <a:t>ビジネスロジック</a:t>
            </a:r>
          </a:p>
          <a:p>
            <a:r>
              <a:rPr lang="ja-JP" altLang="en-US" sz="1200">
                <a:latin typeface="HGPｺﾞｼｯｸE" pitchFamily="50" charset="-128"/>
                <a:ea typeface="HGPｺﾞｼｯｸE" pitchFamily="50" charset="-128"/>
              </a:rPr>
              <a:t>生成機能</a:t>
            </a:r>
          </a:p>
        </p:txBody>
      </p:sp>
      <p:sp>
        <p:nvSpPr>
          <p:cNvPr id="490515" name="AutoShape 19"/>
          <p:cNvSpPr>
            <a:spLocks noChangeArrowheads="1"/>
          </p:cNvSpPr>
          <p:nvPr/>
        </p:nvSpPr>
        <p:spPr bwMode="auto">
          <a:xfrm>
            <a:off x="4159250" y="4868863"/>
            <a:ext cx="1011238" cy="503237"/>
          </a:xfrm>
          <a:prstGeom prst="foldedCorner">
            <a:avLst>
              <a:gd name="adj" fmla="val 12500"/>
            </a:avLst>
          </a:prstGeom>
          <a:solidFill>
            <a:srgbClr val="CCCCFF"/>
          </a:solidFill>
          <a:ln w="25400">
            <a:solidFill>
              <a:srgbClr val="9999FF"/>
            </a:solidFill>
            <a:round/>
            <a:headEnd/>
            <a:tailEnd/>
          </a:ln>
          <a:effectLst>
            <a:outerShdw dist="35921" dir="2700000" algn="ctr" rotWithShape="0">
              <a:schemeClr val="bg2"/>
            </a:outerShdw>
          </a:effectLst>
        </p:spPr>
        <p:txBody>
          <a:bodyPr anchor="ctr"/>
          <a:lstStyle/>
          <a:p>
            <a:r>
              <a:rPr lang="ja-JP" altLang="en-US" sz="1000">
                <a:latin typeface="HGPｺﾞｼｯｸE" pitchFamily="50" charset="-128"/>
                <a:ea typeface="HGPｺﾞｼｯｸE" pitchFamily="50" charset="-128"/>
              </a:rPr>
              <a:t>データセット変換設定</a:t>
            </a:r>
          </a:p>
          <a:p>
            <a:r>
              <a:rPr lang="ja-JP" altLang="en-US" sz="1000">
                <a:latin typeface="HGPｺﾞｼｯｸE" pitchFamily="50" charset="-128"/>
                <a:ea typeface="HGPｺﾞｼｯｸE" pitchFamily="50" charset="-128"/>
              </a:rPr>
              <a:t>ファイル</a:t>
            </a:r>
          </a:p>
        </p:txBody>
      </p:sp>
      <p:sp>
        <p:nvSpPr>
          <p:cNvPr id="490516" name="AutoShape 20"/>
          <p:cNvSpPr>
            <a:spLocks noChangeArrowheads="1"/>
          </p:cNvSpPr>
          <p:nvPr/>
        </p:nvSpPr>
        <p:spPr bwMode="gray">
          <a:xfrm>
            <a:off x="101600" y="5006975"/>
            <a:ext cx="1931988" cy="287338"/>
          </a:xfrm>
          <a:prstGeom prst="roundRect">
            <a:avLst>
              <a:gd name="adj" fmla="val 27440"/>
            </a:avLst>
          </a:prstGeom>
          <a:solidFill>
            <a:srgbClr val="FFFF99"/>
          </a:solidFill>
          <a:ln w="38100" algn="ctr">
            <a:solidFill>
              <a:srgbClr val="FFCC00"/>
            </a:solidFill>
            <a:round/>
            <a:headEnd/>
            <a:tailEnd/>
          </a:ln>
          <a:effectLst>
            <a:outerShdw dist="35921" dir="2700000" algn="ctr" rotWithShape="0">
              <a:schemeClr val="bg2"/>
            </a:outerShdw>
          </a:effectLst>
        </p:spPr>
        <p:txBody>
          <a:bodyPr lIns="36000" tIns="36000" rIns="36000" bIns="36000" anchor="ctr"/>
          <a:lstStyle/>
          <a:p>
            <a:r>
              <a:rPr lang="en-US" altLang="ja-JP" sz="1200">
                <a:latin typeface="HGPｺﾞｼｯｸE" pitchFamily="50" charset="-128"/>
                <a:ea typeface="HGPｺﾞｼｯｸE" pitchFamily="50" charset="-128"/>
              </a:rPr>
              <a:t>FA-02 </a:t>
            </a:r>
            <a:r>
              <a:rPr lang="ja-JP" altLang="en-US" sz="1200">
                <a:latin typeface="HGPｺﾞｼｯｸE" pitchFamily="50" charset="-128"/>
                <a:ea typeface="HGPｺﾞｼｯｸE" pitchFamily="50" charset="-128"/>
              </a:rPr>
              <a:t>拡張フォーム機能</a:t>
            </a:r>
          </a:p>
        </p:txBody>
      </p:sp>
      <p:sp>
        <p:nvSpPr>
          <p:cNvPr id="490517" name="AutoShape 21"/>
          <p:cNvSpPr>
            <a:spLocks noChangeArrowheads="1"/>
          </p:cNvSpPr>
          <p:nvPr/>
        </p:nvSpPr>
        <p:spPr bwMode="gray">
          <a:xfrm>
            <a:off x="2987675" y="4003675"/>
            <a:ext cx="954088" cy="1441450"/>
          </a:xfrm>
          <a:prstGeom prst="roundRect">
            <a:avLst>
              <a:gd name="adj" fmla="val 27440"/>
            </a:avLst>
          </a:prstGeom>
          <a:solidFill>
            <a:srgbClr val="FFFF99"/>
          </a:solidFill>
          <a:ln w="38100" algn="ctr">
            <a:solidFill>
              <a:srgbClr val="FFCC00"/>
            </a:solidFill>
            <a:round/>
            <a:headEnd/>
            <a:tailEnd/>
          </a:ln>
          <a:effectLst>
            <a:outerShdw dist="35921" dir="2700000" algn="ctr" rotWithShape="0">
              <a:schemeClr val="bg2"/>
            </a:outerShdw>
          </a:effectLst>
        </p:spPr>
        <p:txBody>
          <a:bodyPr lIns="36000" tIns="36000" rIns="36000" bIns="36000" anchor="ctr">
            <a:spAutoFit/>
          </a:bodyPr>
          <a:lstStyle/>
          <a:p>
            <a:endParaRPr lang="ja-JP" altLang="en-US"/>
          </a:p>
        </p:txBody>
      </p:sp>
      <p:sp>
        <p:nvSpPr>
          <p:cNvPr id="490518" name="Rectangle 22"/>
          <p:cNvSpPr>
            <a:spLocks noChangeArrowheads="1"/>
          </p:cNvSpPr>
          <p:nvPr/>
        </p:nvSpPr>
        <p:spPr bwMode="gray">
          <a:xfrm>
            <a:off x="2832100" y="4003675"/>
            <a:ext cx="1249363" cy="620713"/>
          </a:xfrm>
          <a:prstGeom prst="rect">
            <a:avLst/>
          </a:prstGeom>
          <a:noFill/>
          <a:ln w="28575" algn="ctr">
            <a:noFill/>
            <a:prstDash val="sysDot"/>
            <a:miter lim="800000"/>
            <a:headEnd/>
            <a:tailEnd/>
          </a:ln>
          <a:effectLst/>
        </p:spPr>
        <p:txBody>
          <a:bodyPr lIns="36000" tIns="36000" rIns="36000" bIns="36000" anchor="ctr">
            <a:spAutoFit/>
          </a:bodyPr>
          <a:lstStyle/>
          <a:p>
            <a:r>
              <a:rPr lang="en-US" altLang="ja-JP" sz="1200">
                <a:latin typeface="HGPｺﾞｼｯｸE" pitchFamily="50" charset="-128"/>
                <a:ea typeface="HGPｺﾞｼｯｸE" pitchFamily="50" charset="-128"/>
              </a:rPr>
              <a:t>CM-02</a:t>
            </a:r>
          </a:p>
          <a:p>
            <a:r>
              <a:rPr lang="ja-JP" altLang="en-US" sz="1200">
                <a:latin typeface="HGPｺﾞｼｯｸE" pitchFamily="50" charset="-128"/>
                <a:ea typeface="HGPｺﾞｼｯｸE" pitchFamily="50" charset="-128"/>
              </a:rPr>
              <a:t>入力値</a:t>
            </a:r>
          </a:p>
          <a:p>
            <a:r>
              <a:rPr lang="ja-JP" altLang="en-US" sz="1200">
                <a:latin typeface="HGPｺﾞｼｯｸE" pitchFamily="50" charset="-128"/>
                <a:ea typeface="HGPｺﾞｼｯｸE" pitchFamily="50" charset="-128"/>
              </a:rPr>
              <a:t>検証機能</a:t>
            </a:r>
          </a:p>
        </p:txBody>
      </p:sp>
      <p:sp>
        <p:nvSpPr>
          <p:cNvPr id="490519" name="AutoShape 23"/>
          <p:cNvSpPr>
            <a:spLocks noChangeArrowheads="1"/>
          </p:cNvSpPr>
          <p:nvPr/>
        </p:nvSpPr>
        <p:spPr bwMode="auto">
          <a:xfrm>
            <a:off x="2813050" y="4868863"/>
            <a:ext cx="1031875" cy="503237"/>
          </a:xfrm>
          <a:prstGeom prst="foldedCorner">
            <a:avLst>
              <a:gd name="adj" fmla="val 12500"/>
            </a:avLst>
          </a:prstGeom>
          <a:solidFill>
            <a:srgbClr val="CCCCFF"/>
          </a:solidFill>
          <a:ln w="25400">
            <a:solidFill>
              <a:srgbClr val="9999FF"/>
            </a:solidFill>
            <a:round/>
            <a:headEnd/>
            <a:tailEnd/>
          </a:ln>
          <a:effectLst>
            <a:outerShdw dist="35921" dir="2700000" algn="ctr" rotWithShape="0">
              <a:schemeClr val="bg2"/>
            </a:outerShdw>
          </a:effectLst>
        </p:spPr>
        <p:txBody>
          <a:bodyPr anchor="ctr"/>
          <a:lstStyle/>
          <a:p>
            <a:r>
              <a:rPr lang="ja-JP" altLang="en-US" sz="1000">
                <a:latin typeface="HGPｺﾞｼｯｸE" pitchFamily="50" charset="-128"/>
                <a:ea typeface="HGPｺﾞｼｯｸE" pitchFamily="50" charset="-128"/>
              </a:rPr>
              <a:t>入力値検証</a:t>
            </a:r>
          </a:p>
          <a:p>
            <a:r>
              <a:rPr lang="ja-JP" altLang="en-US" sz="1000">
                <a:latin typeface="HGPｺﾞｼｯｸE" pitchFamily="50" charset="-128"/>
                <a:ea typeface="HGPｺﾞｼｯｸE" pitchFamily="50" charset="-128"/>
              </a:rPr>
              <a:t>設定ファイル</a:t>
            </a:r>
          </a:p>
        </p:txBody>
      </p:sp>
      <p:sp>
        <p:nvSpPr>
          <p:cNvPr id="490520" name="AutoShape 24"/>
          <p:cNvSpPr>
            <a:spLocks noChangeArrowheads="1"/>
          </p:cNvSpPr>
          <p:nvPr/>
        </p:nvSpPr>
        <p:spPr bwMode="gray">
          <a:xfrm>
            <a:off x="6615113" y="4000500"/>
            <a:ext cx="2027237" cy="1084263"/>
          </a:xfrm>
          <a:prstGeom prst="roundRect">
            <a:avLst>
              <a:gd name="adj" fmla="val 27440"/>
            </a:avLst>
          </a:prstGeom>
          <a:solidFill>
            <a:srgbClr val="FFFF99"/>
          </a:solidFill>
          <a:ln w="38100" algn="ctr">
            <a:solidFill>
              <a:srgbClr val="FFCC00"/>
            </a:solidFill>
            <a:round/>
            <a:headEnd/>
            <a:tailEnd/>
          </a:ln>
          <a:effectLst>
            <a:outerShdw dist="35921" dir="2700000" algn="ctr" rotWithShape="0">
              <a:schemeClr val="bg2"/>
            </a:outerShdw>
          </a:effectLst>
        </p:spPr>
        <p:txBody>
          <a:bodyPr lIns="36000" tIns="36000" rIns="36000" bIns="36000" anchor="ctr"/>
          <a:lstStyle/>
          <a:p>
            <a:endParaRPr lang="ja-JP" altLang="ja-JP" sz="1200">
              <a:latin typeface="HGPｺﾞｼｯｸE" pitchFamily="50" charset="-128"/>
              <a:ea typeface="HGPｺﾞｼｯｸE" pitchFamily="50" charset="-128"/>
            </a:endParaRPr>
          </a:p>
        </p:txBody>
      </p:sp>
      <p:sp>
        <p:nvSpPr>
          <p:cNvPr id="490521" name="Text Box 25"/>
          <p:cNvSpPr txBox="1">
            <a:spLocks noChangeArrowheads="1"/>
          </p:cNvSpPr>
          <p:nvPr/>
        </p:nvSpPr>
        <p:spPr bwMode="gray">
          <a:xfrm>
            <a:off x="6683375" y="4100513"/>
            <a:ext cx="1981200" cy="530225"/>
          </a:xfrm>
          <a:prstGeom prst="rect">
            <a:avLst/>
          </a:prstGeom>
          <a:noFill/>
          <a:ln w="9525" algn="ctr">
            <a:noFill/>
            <a:miter lim="800000"/>
            <a:headEnd/>
            <a:tailEnd/>
          </a:ln>
          <a:effectLst/>
        </p:spPr>
        <p:txBody>
          <a:bodyPr lIns="36000" tIns="36000" rIns="36000" bIns="36000">
            <a:spAutoFit/>
          </a:bodyPr>
          <a:lstStyle/>
          <a:p>
            <a:pPr algn="l"/>
            <a:r>
              <a:rPr lang="en-US" altLang="ja-JP" sz="1000">
                <a:latin typeface="HGPｺﾞｼｯｸE" pitchFamily="50" charset="-128"/>
                <a:ea typeface="HGPｺﾞｼｯｸE" pitchFamily="50" charset="-128"/>
              </a:rPr>
              <a:t>FC-01 XML</a:t>
            </a:r>
            <a:r>
              <a:rPr lang="ja-JP" altLang="en-US" sz="1000">
                <a:latin typeface="HGPｺﾞｼｯｸE" pitchFamily="50" charset="-128"/>
                <a:ea typeface="HGPｺﾞｼｯｸE" pitchFamily="50" charset="-128"/>
              </a:rPr>
              <a:t>通信機能</a:t>
            </a:r>
          </a:p>
          <a:p>
            <a:pPr algn="l"/>
            <a:r>
              <a:rPr lang="en-US" altLang="ja-JP" sz="1000">
                <a:latin typeface="HGPｺﾞｼｯｸE" pitchFamily="50" charset="-128"/>
                <a:ea typeface="HGPｺﾞｼｯｸE" pitchFamily="50" charset="-128"/>
              </a:rPr>
              <a:t>FC-02 </a:t>
            </a:r>
            <a:r>
              <a:rPr lang="ja-JP" altLang="en-US" sz="1000">
                <a:latin typeface="HGPｺﾞｼｯｸE" pitchFamily="50" charset="-128"/>
                <a:ea typeface="HGPｺﾞｼｯｸE" pitchFamily="50" charset="-128"/>
              </a:rPr>
              <a:t>ファイルアップロード機能</a:t>
            </a:r>
          </a:p>
          <a:p>
            <a:pPr algn="l"/>
            <a:r>
              <a:rPr lang="en-US" altLang="ja-JP" sz="1000">
                <a:latin typeface="HGPｺﾞｼｯｸE" pitchFamily="50" charset="-128"/>
                <a:ea typeface="HGPｺﾞｼｯｸE" pitchFamily="50" charset="-128"/>
              </a:rPr>
              <a:t>FC-03 </a:t>
            </a:r>
            <a:r>
              <a:rPr lang="ja-JP" altLang="en-US" sz="1000">
                <a:latin typeface="HGPｺﾞｼｯｸE" pitchFamily="50" charset="-128"/>
                <a:ea typeface="HGPｺﾞｼｯｸE" pitchFamily="50" charset="-128"/>
              </a:rPr>
              <a:t>ファイルダウンロード機能</a:t>
            </a:r>
          </a:p>
        </p:txBody>
      </p:sp>
      <p:sp>
        <p:nvSpPr>
          <p:cNvPr id="490522" name="Line 26"/>
          <p:cNvSpPr>
            <a:spLocks noChangeShapeType="1"/>
          </p:cNvSpPr>
          <p:nvPr/>
        </p:nvSpPr>
        <p:spPr bwMode="gray">
          <a:xfrm flipV="1">
            <a:off x="1565275" y="4721225"/>
            <a:ext cx="7567613" cy="0"/>
          </a:xfrm>
          <a:prstGeom prst="line">
            <a:avLst/>
          </a:prstGeom>
          <a:noFill/>
          <a:ln w="38100">
            <a:solidFill>
              <a:schemeClr val="tx1"/>
            </a:solidFill>
            <a:round/>
            <a:headEnd/>
            <a:tailEnd type="triangle" w="med" len="med"/>
          </a:ln>
          <a:effectLst/>
        </p:spPr>
        <p:txBody>
          <a:bodyPr tIns="46800" anchor="ctr">
            <a:spAutoFit/>
          </a:bodyPr>
          <a:lstStyle/>
          <a:p>
            <a:endParaRPr lang="ja-JP" altLang="en-US"/>
          </a:p>
        </p:txBody>
      </p:sp>
      <p:sp>
        <p:nvSpPr>
          <p:cNvPr id="490523" name="AutoShape 27"/>
          <p:cNvSpPr>
            <a:spLocks noChangeArrowheads="1"/>
          </p:cNvSpPr>
          <p:nvPr/>
        </p:nvSpPr>
        <p:spPr bwMode="gray">
          <a:xfrm>
            <a:off x="180975" y="3357563"/>
            <a:ext cx="2417763" cy="503237"/>
          </a:xfrm>
          <a:prstGeom prst="wedgeRectCallout">
            <a:avLst>
              <a:gd name="adj1" fmla="val 43528"/>
              <a:gd name="adj2" fmla="val 110884"/>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lIns="36000" tIns="36000" rIns="36000" bIns="36000" anchor="ctr"/>
          <a:lstStyle/>
          <a:p>
            <a:pPr algn="l"/>
            <a:r>
              <a:rPr lang="ja-JP" altLang="en-US" sz="1000">
                <a:latin typeface="HGPｺﾞｼｯｸE" pitchFamily="50" charset="-128"/>
                <a:ea typeface="HGPｺﾞｼｯｸE" pitchFamily="50" charset="-128"/>
              </a:rPr>
              <a:t>画面上の情報を利用してサーバの業務処理を呼び出し、結果を取得する</a:t>
            </a:r>
          </a:p>
        </p:txBody>
      </p:sp>
      <p:sp>
        <p:nvSpPr>
          <p:cNvPr id="490524" name="Text Box 28"/>
          <p:cNvSpPr txBox="1">
            <a:spLocks noChangeArrowheads="1"/>
          </p:cNvSpPr>
          <p:nvPr/>
        </p:nvSpPr>
        <p:spPr bwMode="gray">
          <a:xfrm>
            <a:off x="9229725" y="4506913"/>
            <a:ext cx="619125" cy="415925"/>
          </a:xfrm>
          <a:prstGeom prst="rect">
            <a:avLst/>
          </a:prstGeom>
          <a:solidFill>
            <a:srgbClr val="CCCCFF"/>
          </a:solidFill>
          <a:ln w="38100" algn="ctr">
            <a:solidFill>
              <a:srgbClr val="9999FF"/>
            </a:solidFill>
            <a:miter lim="800000"/>
            <a:headEnd/>
            <a:tailEnd/>
          </a:ln>
          <a:effectLst/>
        </p:spPr>
        <p:txBody>
          <a:bodyPr wrap="none" lIns="36000" tIns="36000" rIns="36000" bIns="36000" anchor="ctr">
            <a:spAutoFit/>
          </a:bodyPr>
          <a:lstStyle/>
          <a:p>
            <a:r>
              <a:rPr lang="ja-JP" altLang="en-US" sz="1000">
                <a:latin typeface="HGPｺﾞｼｯｸE" pitchFamily="50" charset="-128"/>
                <a:ea typeface="HGPｺﾞｼｯｸE" pitchFamily="50" charset="-128"/>
              </a:rPr>
              <a:t>サーバ</a:t>
            </a:r>
          </a:p>
          <a:p>
            <a:r>
              <a:rPr lang="ja-JP" altLang="en-US" sz="1000">
                <a:latin typeface="HGPｺﾞｼｯｸE" pitchFamily="50" charset="-128"/>
                <a:ea typeface="HGPｺﾞｼｯｸE" pitchFamily="50" charset="-128"/>
              </a:rPr>
              <a:t>業務処理</a:t>
            </a:r>
          </a:p>
        </p:txBody>
      </p:sp>
      <p:sp>
        <p:nvSpPr>
          <p:cNvPr id="490525" name="AutoShape 29"/>
          <p:cNvSpPr>
            <a:spLocks noChangeArrowheads="1"/>
          </p:cNvSpPr>
          <p:nvPr/>
        </p:nvSpPr>
        <p:spPr bwMode="auto">
          <a:xfrm>
            <a:off x="5329238" y="4840288"/>
            <a:ext cx="1239837" cy="504825"/>
          </a:xfrm>
          <a:prstGeom prst="foldedCorner">
            <a:avLst>
              <a:gd name="adj" fmla="val 12500"/>
            </a:avLst>
          </a:prstGeom>
          <a:solidFill>
            <a:srgbClr val="CCCCFF"/>
          </a:solidFill>
          <a:ln w="25400">
            <a:solidFill>
              <a:srgbClr val="9999FF"/>
            </a:solidFill>
            <a:round/>
            <a:headEnd/>
            <a:tailEnd/>
          </a:ln>
          <a:effectLst>
            <a:outerShdw dist="35921" dir="2700000" algn="ctr" rotWithShape="0">
              <a:schemeClr val="bg2"/>
            </a:outerShdw>
          </a:effectLst>
        </p:spPr>
        <p:txBody>
          <a:bodyPr anchor="ctr"/>
          <a:lstStyle/>
          <a:p>
            <a:r>
              <a:rPr lang="ja-JP" altLang="en-US" sz="1000">
                <a:latin typeface="HGPｺﾞｼｯｸE" pitchFamily="50" charset="-128"/>
                <a:ea typeface="HGPｺﾞｼｯｸE" pitchFamily="50" charset="-128"/>
              </a:rPr>
              <a:t>ビジネスロジック</a:t>
            </a:r>
          </a:p>
          <a:p>
            <a:r>
              <a:rPr lang="ja-JP" altLang="en-US" sz="1000">
                <a:latin typeface="HGPｺﾞｼｯｸE" pitchFamily="50" charset="-128"/>
                <a:ea typeface="HGPｺﾞｼｯｸE" pitchFamily="50" charset="-128"/>
              </a:rPr>
              <a:t>設定ファイル</a:t>
            </a:r>
          </a:p>
        </p:txBody>
      </p:sp>
      <p:sp>
        <p:nvSpPr>
          <p:cNvPr id="490526" name="Rectangle 30"/>
          <p:cNvSpPr>
            <a:spLocks noGrp="1" noChangeArrowheads="1"/>
          </p:cNvSpPr>
          <p:nvPr>
            <p:ph type="title"/>
          </p:nvPr>
        </p:nvSpPr>
        <p:spPr/>
        <p:txBody>
          <a:bodyPr/>
          <a:lstStyle/>
          <a:p>
            <a:r>
              <a:rPr lang="en-US" altLang="ja-JP"/>
              <a:t>1. </a:t>
            </a:r>
            <a:r>
              <a:rPr lang="ja-JP" altLang="en-US"/>
              <a:t>アーキテクチャの統一</a:t>
            </a:r>
          </a:p>
        </p:txBody>
      </p:sp>
      <p:sp>
        <p:nvSpPr>
          <p:cNvPr id="490527" name="Rectangle 31"/>
          <p:cNvSpPr>
            <a:spLocks noGrp="1" noChangeArrowheads="1"/>
          </p:cNvSpPr>
          <p:nvPr>
            <p:ph type="body" idx="1"/>
          </p:nvPr>
        </p:nvSpPr>
        <p:spPr>
          <a:xfrm>
            <a:off x="560388" y="908050"/>
            <a:ext cx="8840787" cy="5111750"/>
          </a:xfrm>
        </p:spPr>
        <p:txBody>
          <a:bodyPr/>
          <a:lstStyle/>
          <a:p>
            <a:r>
              <a:rPr lang="ja-JP" altLang="en-US">
                <a:latin typeface="HGP創英角ｺﾞｼｯｸUB" pitchFamily="50" charset="-128"/>
                <a:ea typeface="HGP創英角ｺﾞｼｯｸUB" pitchFamily="50" charset="-128"/>
              </a:rPr>
              <a:t>アーキテクチャの統一</a:t>
            </a:r>
          </a:p>
          <a:p>
            <a:pPr lvl="1"/>
            <a:r>
              <a:rPr lang="ja-JP" altLang="en-US"/>
              <a:t>クライアント業務画面からサーバ業務処理を呼び出す処理の定型化</a:t>
            </a:r>
          </a:p>
          <a:p>
            <a:pPr lvl="2"/>
            <a:r>
              <a:rPr lang="ja-JP" altLang="en-US"/>
              <a:t>サーバへ送信するデータの入力値検証</a:t>
            </a:r>
          </a:p>
          <a:p>
            <a:pPr lvl="2"/>
            <a:r>
              <a:rPr lang="ja-JP" altLang="en-US"/>
              <a:t>サーバとの通信処理</a:t>
            </a:r>
          </a:p>
          <a:p>
            <a:pPr lvl="2"/>
            <a:r>
              <a:rPr lang="ja-JP" altLang="en-US"/>
              <a:t>サーバ業務処理呼び出し中のエラーハンドリング</a:t>
            </a:r>
          </a:p>
        </p:txBody>
      </p:sp>
      <p:grpSp>
        <p:nvGrpSpPr>
          <p:cNvPr id="490528" name="Group 32"/>
          <p:cNvGrpSpPr>
            <a:grpSpLocks/>
          </p:cNvGrpSpPr>
          <p:nvPr/>
        </p:nvGrpSpPr>
        <p:grpSpPr bwMode="auto">
          <a:xfrm>
            <a:off x="6753225" y="5230813"/>
            <a:ext cx="2549525" cy="792162"/>
            <a:chOff x="3846" y="1752"/>
            <a:chExt cx="1606" cy="499"/>
          </a:xfrm>
        </p:grpSpPr>
        <p:sp>
          <p:nvSpPr>
            <p:cNvPr id="490529" name="Rectangle 33"/>
            <p:cNvSpPr>
              <a:spLocks noChangeArrowheads="1"/>
            </p:cNvSpPr>
            <p:nvPr/>
          </p:nvSpPr>
          <p:spPr bwMode="auto">
            <a:xfrm>
              <a:off x="3846" y="1752"/>
              <a:ext cx="1572" cy="499"/>
            </a:xfrm>
            <a:prstGeom prst="rect">
              <a:avLst/>
            </a:prstGeom>
            <a:solidFill>
              <a:schemeClr val="bg1"/>
            </a:solidFill>
            <a:ln w="28575" algn="ctr">
              <a:solidFill>
                <a:schemeClr val="tx1"/>
              </a:solidFill>
              <a:prstDash val="dash"/>
              <a:miter lim="800000"/>
              <a:headEnd/>
              <a:tailEnd/>
            </a:ln>
            <a:effectLst/>
          </p:spPr>
          <p:txBody>
            <a:bodyPr wrap="none" lIns="90000" tIns="46800" rIns="90000" bIns="46800" anchor="ctr"/>
            <a:lstStyle/>
            <a:p>
              <a:endParaRPr lang="ja-JP" altLang="en-US"/>
            </a:p>
          </p:txBody>
        </p:sp>
        <p:sp>
          <p:nvSpPr>
            <p:cNvPr id="490530" name="Rectangle 34"/>
            <p:cNvSpPr>
              <a:spLocks noChangeArrowheads="1"/>
            </p:cNvSpPr>
            <p:nvPr/>
          </p:nvSpPr>
          <p:spPr bwMode="auto">
            <a:xfrm>
              <a:off x="4343" y="1821"/>
              <a:ext cx="1109" cy="136"/>
            </a:xfrm>
            <a:prstGeom prst="rect">
              <a:avLst/>
            </a:prstGeom>
            <a:noFill/>
            <a:ln w="9525">
              <a:noFill/>
              <a:miter lim="800000"/>
              <a:headEnd/>
              <a:tailEnd/>
            </a:ln>
            <a:effectLst/>
          </p:spPr>
          <p:txBody>
            <a:bodyPr tIns="46800" anchor="ctr"/>
            <a:lstStyle/>
            <a:p>
              <a:pPr algn="l"/>
              <a:r>
                <a:rPr lang="ja-JP" altLang="en-US" sz="1000">
                  <a:latin typeface="HGPｺﾞｼｯｸE" pitchFamily="50" charset="-128"/>
                  <a:ea typeface="HGPｺﾞｼｯｸE" pitchFamily="50" charset="-128"/>
                </a:rPr>
                <a:t>フレームワーク提供機能</a:t>
              </a:r>
            </a:p>
          </p:txBody>
        </p:sp>
        <p:sp>
          <p:nvSpPr>
            <p:cNvPr id="490531" name="AutoShape 35"/>
            <p:cNvSpPr>
              <a:spLocks noChangeArrowheads="1"/>
            </p:cNvSpPr>
            <p:nvPr/>
          </p:nvSpPr>
          <p:spPr bwMode="auto">
            <a:xfrm>
              <a:off x="3994" y="1821"/>
              <a:ext cx="287" cy="136"/>
            </a:xfrm>
            <a:prstGeom prst="roundRect">
              <a:avLst>
                <a:gd name="adj" fmla="val 16667"/>
              </a:avLst>
            </a:prstGeom>
            <a:solidFill>
              <a:srgbClr val="FFFF99"/>
            </a:solidFill>
            <a:ln w="25400" algn="ctr">
              <a:solidFill>
                <a:srgbClr val="FF9933"/>
              </a:solidFill>
              <a:round/>
              <a:headEnd/>
              <a:tailEnd/>
            </a:ln>
            <a:effectLst>
              <a:outerShdw dist="35921" dir="2700000" algn="ctr" rotWithShape="0">
                <a:schemeClr val="bg2"/>
              </a:outerShdw>
            </a:effectLst>
          </p:spPr>
          <p:txBody>
            <a:bodyPr anchor="ctr"/>
            <a:lstStyle/>
            <a:p>
              <a:endParaRPr lang="ja-JP" altLang="ja-JP" sz="1000" b="1">
                <a:latin typeface="Arial" charset="0"/>
              </a:endParaRPr>
            </a:p>
          </p:txBody>
        </p:sp>
        <p:sp>
          <p:nvSpPr>
            <p:cNvPr id="490532" name="Rectangle 36"/>
            <p:cNvSpPr>
              <a:spLocks noChangeArrowheads="1"/>
            </p:cNvSpPr>
            <p:nvPr/>
          </p:nvSpPr>
          <p:spPr bwMode="gray">
            <a:xfrm>
              <a:off x="3993" y="2048"/>
              <a:ext cx="295" cy="136"/>
            </a:xfrm>
            <a:prstGeom prst="rect">
              <a:avLst/>
            </a:prstGeom>
            <a:solidFill>
              <a:srgbClr val="CCCCFF"/>
            </a:solidFill>
            <a:ln w="38100" algn="ctr">
              <a:solidFill>
                <a:srgbClr val="9999FF"/>
              </a:solidFill>
              <a:miter lim="800000"/>
              <a:headEnd/>
              <a:tailEnd/>
            </a:ln>
            <a:effectLst/>
          </p:spPr>
          <p:txBody>
            <a:bodyPr wrap="none" lIns="36000" tIns="36000" rIns="36000" bIns="36000" anchor="ctr">
              <a:spAutoFit/>
            </a:bodyPr>
            <a:lstStyle/>
            <a:p>
              <a:endParaRPr lang="ja-JP" altLang="en-US"/>
            </a:p>
          </p:txBody>
        </p:sp>
        <p:sp>
          <p:nvSpPr>
            <p:cNvPr id="490533" name="Rectangle 37"/>
            <p:cNvSpPr>
              <a:spLocks noChangeArrowheads="1"/>
            </p:cNvSpPr>
            <p:nvPr/>
          </p:nvSpPr>
          <p:spPr bwMode="auto">
            <a:xfrm>
              <a:off x="4337" y="2048"/>
              <a:ext cx="1109" cy="136"/>
            </a:xfrm>
            <a:prstGeom prst="rect">
              <a:avLst/>
            </a:prstGeom>
            <a:noFill/>
            <a:ln w="9525">
              <a:noFill/>
              <a:miter lim="800000"/>
              <a:headEnd/>
              <a:tailEnd/>
            </a:ln>
            <a:effectLst/>
          </p:spPr>
          <p:txBody>
            <a:bodyPr tIns="46800" anchor="ctr"/>
            <a:lstStyle/>
            <a:p>
              <a:pPr algn="l"/>
              <a:r>
                <a:rPr lang="ja-JP" altLang="en-US" sz="1000">
                  <a:latin typeface="HGPｺﾞｼｯｸE" pitchFamily="50" charset="-128"/>
                  <a:ea typeface="HGPｺﾞｼｯｸE" pitchFamily="50" charset="-128"/>
                </a:rPr>
                <a:t>業務依存部分</a:t>
              </a: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US" altLang="ja-JP"/>
              <a:t>2. </a:t>
            </a:r>
            <a:r>
              <a:rPr lang="ja-JP" altLang="en-US"/>
              <a:t>学習コストの最小化</a:t>
            </a:r>
            <a:r>
              <a:rPr lang="en-US" altLang="ja-JP"/>
              <a:t>(1/2)</a:t>
            </a:r>
          </a:p>
        </p:txBody>
      </p:sp>
      <p:sp>
        <p:nvSpPr>
          <p:cNvPr id="492547" name="Rectangle 3"/>
          <p:cNvSpPr>
            <a:spLocks noGrp="1" noChangeArrowheads="1"/>
          </p:cNvSpPr>
          <p:nvPr>
            <p:ph type="body" idx="1"/>
          </p:nvPr>
        </p:nvSpPr>
        <p:spPr>
          <a:xfrm>
            <a:off x="560388" y="908050"/>
            <a:ext cx="8840787" cy="5111750"/>
          </a:xfrm>
        </p:spPr>
        <p:txBody>
          <a:bodyPr/>
          <a:lstStyle/>
          <a:p>
            <a:r>
              <a:rPr lang="ja-JP" altLang="en-US">
                <a:latin typeface="HGP創英角ｺﾞｼｯｸUB" pitchFamily="50" charset="-128"/>
                <a:ea typeface="HGP創英角ｺﾞｼｯｸUB" pitchFamily="50" charset="-128"/>
              </a:rPr>
              <a:t>学習コストの最小化</a:t>
            </a:r>
          </a:p>
          <a:p>
            <a:pPr lvl="1"/>
            <a:r>
              <a:rPr lang="en-US" altLang="ja-JP" sz="2000"/>
              <a:t>Visual Studio</a:t>
            </a:r>
            <a:r>
              <a:rPr lang="ja-JP" altLang="en-US" sz="2000"/>
              <a:t>での従来の開発スタイルを崩さない形で、　　　フレームワークとして提供</a:t>
            </a:r>
          </a:p>
          <a:p>
            <a:pPr lvl="1"/>
            <a:endParaRPr lang="en-US" altLang="ja-JP" sz="2800"/>
          </a:p>
        </p:txBody>
      </p:sp>
      <p:pic>
        <p:nvPicPr>
          <p:cNvPr id="492548" name="Picture 4"/>
          <p:cNvPicPr>
            <a:picLocks noChangeAspect="1" noChangeArrowheads="1"/>
          </p:cNvPicPr>
          <p:nvPr/>
        </p:nvPicPr>
        <p:blipFill>
          <a:blip r:embed="rId3"/>
          <a:srcRect t="28156" r="26563" b="24944"/>
          <a:stretch>
            <a:fillRect/>
          </a:stretch>
        </p:blipFill>
        <p:spPr bwMode="auto">
          <a:xfrm>
            <a:off x="792163" y="2203450"/>
            <a:ext cx="5938837" cy="3249613"/>
          </a:xfrm>
          <a:prstGeom prst="rect">
            <a:avLst/>
          </a:prstGeom>
          <a:noFill/>
          <a:ln w="9525">
            <a:noFill/>
            <a:miter lim="800000"/>
            <a:headEnd/>
            <a:tailEnd/>
          </a:ln>
          <a:effectLst/>
        </p:spPr>
      </p:pic>
      <p:cxnSp>
        <p:nvCxnSpPr>
          <p:cNvPr id="492549" name="AutoShape 5"/>
          <p:cNvCxnSpPr>
            <a:cxnSpLocks noChangeShapeType="1"/>
            <a:stCxn id="492551" idx="2"/>
            <a:endCxn id="492550" idx="1"/>
          </p:cNvCxnSpPr>
          <p:nvPr/>
        </p:nvCxnSpPr>
        <p:spPr bwMode="auto">
          <a:xfrm rot="16200000" flipH="1">
            <a:off x="1858963" y="2154238"/>
            <a:ext cx="2497137" cy="3582987"/>
          </a:xfrm>
          <a:prstGeom prst="curvedConnector2">
            <a:avLst/>
          </a:prstGeom>
          <a:noFill/>
          <a:ln w="22225">
            <a:solidFill>
              <a:srgbClr val="FF0000"/>
            </a:solidFill>
            <a:round/>
            <a:headEnd/>
            <a:tailEnd type="triangle" w="med" len="med"/>
          </a:ln>
          <a:effectLst/>
        </p:spPr>
      </p:cxnSp>
      <p:sp>
        <p:nvSpPr>
          <p:cNvPr id="492550" name="Rectangle 6"/>
          <p:cNvSpPr>
            <a:spLocks noChangeArrowheads="1"/>
          </p:cNvSpPr>
          <p:nvPr/>
        </p:nvSpPr>
        <p:spPr bwMode="auto">
          <a:xfrm>
            <a:off x="4910138" y="5068888"/>
            <a:ext cx="1074737" cy="249237"/>
          </a:xfrm>
          <a:prstGeom prst="rect">
            <a:avLst/>
          </a:prstGeom>
          <a:noFill/>
          <a:ln w="22225">
            <a:solidFill>
              <a:srgbClr val="FF0000"/>
            </a:solidFill>
            <a:prstDash val="dash"/>
            <a:miter lim="800000"/>
            <a:headEnd/>
            <a:tailEnd/>
          </a:ln>
          <a:effectLst/>
        </p:spPr>
        <p:txBody>
          <a:bodyPr wrap="none" anchor="ctr"/>
          <a:lstStyle/>
          <a:p>
            <a:endParaRPr lang="ja-JP" altLang="en-US"/>
          </a:p>
        </p:txBody>
      </p:sp>
      <p:sp>
        <p:nvSpPr>
          <p:cNvPr id="492551" name="Rectangle 7"/>
          <p:cNvSpPr>
            <a:spLocks noChangeArrowheads="1"/>
          </p:cNvSpPr>
          <p:nvPr/>
        </p:nvSpPr>
        <p:spPr bwMode="auto">
          <a:xfrm>
            <a:off x="827088" y="2535238"/>
            <a:ext cx="976312" cy="150812"/>
          </a:xfrm>
          <a:prstGeom prst="rect">
            <a:avLst/>
          </a:prstGeom>
          <a:noFill/>
          <a:ln w="22225">
            <a:solidFill>
              <a:srgbClr val="FF0000"/>
            </a:solidFill>
            <a:prstDash val="dash"/>
            <a:miter lim="800000"/>
            <a:headEnd/>
            <a:tailEnd/>
          </a:ln>
          <a:effectLst/>
        </p:spPr>
        <p:txBody>
          <a:bodyPr wrap="none" anchor="ctr"/>
          <a:lstStyle/>
          <a:p>
            <a:endParaRPr lang="ja-JP" altLang="en-US"/>
          </a:p>
        </p:txBody>
      </p:sp>
      <p:sp>
        <p:nvSpPr>
          <p:cNvPr id="492552" name="AutoShape 8"/>
          <p:cNvSpPr>
            <a:spLocks noChangeArrowheads="1"/>
          </p:cNvSpPr>
          <p:nvPr/>
        </p:nvSpPr>
        <p:spPr bwMode="auto">
          <a:xfrm>
            <a:off x="128588" y="4579938"/>
            <a:ext cx="2535237" cy="1008062"/>
          </a:xfrm>
          <a:prstGeom prst="wedgeRoundRectCallout">
            <a:avLst>
              <a:gd name="adj1" fmla="val 36977"/>
              <a:gd name="adj2" fmla="val -72676"/>
              <a:gd name="adj3" fmla="val 16667"/>
            </a:avLst>
          </a:prstGeom>
          <a:solidFill>
            <a:srgbClr val="FFFF99"/>
          </a:solidFill>
          <a:ln w="19050" algn="ctr">
            <a:solidFill>
              <a:srgbClr val="FF9900"/>
            </a:solidFill>
            <a:miter lim="800000"/>
            <a:headEnd/>
            <a:tailEnd/>
          </a:ln>
          <a:effectLst>
            <a:outerShdw dist="107763" dir="2700000" algn="ctr" rotWithShape="0">
              <a:schemeClr val="bg2">
                <a:alpha val="50000"/>
              </a:schemeClr>
            </a:outerShdw>
          </a:effectLst>
        </p:spPr>
        <p:txBody>
          <a:bodyPr/>
          <a:lstStyle/>
          <a:p>
            <a:r>
              <a:rPr lang="en-US" altLang="ja-JP" sz="1800">
                <a:latin typeface="Arial" charset="0"/>
              </a:rPr>
              <a:t>①</a:t>
            </a:r>
            <a:r>
              <a:rPr lang="ja-JP" altLang="en-US" sz="1800">
                <a:latin typeface="Arial" charset="0"/>
              </a:rPr>
              <a:t>ツールボックスから、</a:t>
            </a:r>
            <a:r>
              <a:rPr lang="en-US" altLang="ja-JP" sz="1800">
                <a:latin typeface="Arial" charset="0"/>
              </a:rPr>
              <a:t>EventController</a:t>
            </a:r>
            <a:r>
              <a:rPr lang="ja-JP" altLang="en-US" sz="1800">
                <a:latin typeface="Arial" charset="0"/>
              </a:rPr>
              <a:t>を</a:t>
            </a:r>
          </a:p>
          <a:p>
            <a:r>
              <a:rPr lang="ja-JP" altLang="en-US" sz="1800">
                <a:latin typeface="Arial" charset="0"/>
              </a:rPr>
              <a:t>画面に追加</a:t>
            </a:r>
          </a:p>
        </p:txBody>
      </p:sp>
      <p:pic>
        <p:nvPicPr>
          <p:cNvPr id="492553" name="Picture 9"/>
          <p:cNvPicPr>
            <a:picLocks noChangeAspect="1" noChangeArrowheads="1"/>
          </p:cNvPicPr>
          <p:nvPr/>
        </p:nvPicPr>
        <p:blipFill>
          <a:blip r:embed="rId3"/>
          <a:srcRect l="73996" t="10628" b="53270"/>
          <a:stretch>
            <a:fillRect/>
          </a:stretch>
        </p:blipFill>
        <p:spPr bwMode="auto">
          <a:xfrm>
            <a:off x="7131050" y="2203450"/>
            <a:ext cx="2078038" cy="2520950"/>
          </a:xfrm>
          <a:prstGeom prst="rect">
            <a:avLst/>
          </a:prstGeom>
          <a:noFill/>
          <a:ln w="9525">
            <a:noFill/>
            <a:miter lim="800000"/>
            <a:headEnd/>
            <a:tailEnd/>
          </a:ln>
          <a:effectLst/>
        </p:spPr>
      </p:pic>
      <p:sp>
        <p:nvSpPr>
          <p:cNvPr id="492554" name="AutoShape 10"/>
          <p:cNvSpPr>
            <a:spLocks noChangeArrowheads="1"/>
          </p:cNvSpPr>
          <p:nvPr/>
        </p:nvSpPr>
        <p:spPr bwMode="auto">
          <a:xfrm>
            <a:off x="4016375" y="2492375"/>
            <a:ext cx="2663825" cy="719138"/>
          </a:xfrm>
          <a:prstGeom prst="wedgeRoundRectCallout">
            <a:avLst>
              <a:gd name="adj1" fmla="val 66509"/>
              <a:gd name="adj2" fmla="val 31898"/>
              <a:gd name="adj3" fmla="val 16667"/>
            </a:avLst>
          </a:prstGeom>
          <a:solidFill>
            <a:srgbClr val="FFFF99"/>
          </a:solidFill>
          <a:ln w="19050" algn="ctr">
            <a:solidFill>
              <a:srgbClr val="FF9900"/>
            </a:solidFill>
            <a:miter lim="800000"/>
            <a:headEnd/>
            <a:tailEnd/>
          </a:ln>
          <a:effectLst>
            <a:outerShdw dist="107763" dir="2700000" algn="ctr" rotWithShape="0">
              <a:schemeClr val="bg2">
                <a:alpha val="50000"/>
              </a:schemeClr>
            </a:outerShdw>
          </a:effectLst>
        </p:spPr>
        <p:txBody>
          <a:bodyPr/>
          <a:lstStyle/>
          <a:p>
            <a:r>
              <a:rPr lang="en-US" altLang="ja-JP" sz="1800">
                <a:latin typeface="Arial" charset="0"/>
              </a:rPr>
              <a:t>②EventController</a:t>
            </a:r>
            <a:r>
              <a:rPr lang="ja-JP" altLang="en-US" sz="1800">
                <a:latin typeface="Arial" charset="0"/>
              </a:rPr>
              <a:t>の　プロパティを設定</a:t>
            </a:r>
          </a:p>
        </p:txBody>
      </p:sp>
      <p:pic>
        <p:nvPicPr>
          <p:cNvPr id="492555" name="Picture 11"/>
          <p:cNvPicPr>
            <a:picLocks noChangeAspect="1" noChangeArrowheads="1"/>
          </p:cNvPicPr>
          <p:nvPr/>
        </p:nvPicPr>
        <p:blipFill>
          <a:blip r:embed="rId4"/>
          <a:srcRect l="26280" t="37549" r="36642" b="58443"/>
          <a:stretch>
            <a:fillRect/>
          </a:stretch>
        </p:blipFill>
        <p:spPr bwMode="auto">
          <a:xfrm>
            <a:off x="3513138" y="5516563"/>
            <a:ext cx="6264275" cy="576262"/>
          </a:xfrm>
          <a:prstGeom prst="rect">
            <a:avLst/>
          </a:prstGeom>
          <a:noFill/>
          <a:ln w="9525">
            <a:solidFill>
              <a:schemeClr val="tx1"/>
            </a:solidFill>
            <a:miter lim="800000"/>
            <a:headEnd/>
            <a:tailEnd/>
          </a:ln>
          <a:effectLst/>
        </p:spPr>
      </p:pic>
      <p:sp>
        <p:nvSpPr>
          <p:cNvPr id="492556" name="AutoShape 12"/>
          <p:cNvSpPr>
            <a:spLocks noChangeArrowheads="1"/>
          </p:cNvSpPr>
          <p:nvPr/>
        </p:nvSpPr>
        <p:spPr bwMode="auto">
          <a:xfrm>
            <a:off x="6176963" y="4435475"/>
            <a:ext cx="3168650" cy="719138"/>
          </a:xfrm>
          <a:prstGeom prst="wedgeRoundRectCallout">
            <a:avLst>
              <a:gd name="adj1" fmla="val 37676"/>
              <a:gd name="adj2" fmla="val 93046"/>
              <a:gd name="adj3" fmla="val 16667"/>
            </a:avLst>
          </a:prstGeom>
          <a:solidFill>
            <a:srgbClr val="FFFF99"/>
          </a:solidFill>
          <a:ln w="19050" algn="ctr">
            <a:solidFill>
              <a:srgbClr val="FF9900"/>
            </a:solidFill>
            <a:miter lim="800000"/>
            <a:headEnd/>
            <a:tailEnd/>
          </a:ln>
          <a:effectLst>
            <a:outerShdw dist="107763" dir="2700000" algn="ctr" rotWithShape="0">
              <a:schemeClr val="bg2">
                <a:alpha val="50000"/>
              </a:schemeClr>
            </a:outerShdw>
          </a:effectLst>
        </p:spPr>
        <p:txBody>
          <a:bodyPr/>
          <a:lstStyle/>
          <a:p>
            <a:r>
              <a:rPr lang="en-US" altLang="ja-JP" sz="1800">
                <a:latin typeface="Arial" charset="0"/>
              </a:rPr>
              <a:t>③EventController</a:t>
            </a:r>
            <a:r>
              <a:rPr lang="ja-JP" altLang="en-US" sz="1800">
                <a:latin typeface="Arial" charset="0"/>
              </a:rPr>
              <a:t>の</a:t>
            </a:r>
            <a:r>
              <a:rPr lang="en-US" altLang="ja-JP" sz="1800">
                <a:latin typeface="Arial" charset="0"/>
              </a:rPr>
              <a:t>Execute</a:t>
            </a:r>
            <a:r>
              <a:rPr lang="ja-JP" altLang="en-US" sz="1800">
                <a:latin typeface="Arial" charset="0"/>
              </a:rPr>
              <a:t>メソッドを呼ぶだけ</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altLang="ja-JP"/>
              <a:t>2. </a:t>
            </a:r>
            <a:r>
              <a:rPr lang="ja-JP" altLang="en-US"/>
              <a:t>学習コストの最小化</a:t>
            </a:r>
            <a:r>
              <a:rPr lang="en-US" altLang="ja-JP"/>
              <a:t>(2/2)</a:t>
            </a:r>
          </a:p>
        </p:txBody>
      </p:sp>
      <p:sp>
        <p:nvSpPr>
          <p:cNvPr id="494595" name="Rectangle 3"/>
          <p:cNvSpPr>
            <a:spLocks noGrp="1" noChangeArrowheads="1"/>
          </p:cNvSpPr>
          <p:nvPr>
            <p:ph type="body" idx="1"/>
          </p:nvPr>
        </p:nvSpPr>
        <p:spPr/>
        <p:txBody>
          <a:bodyPr/>
          <a:lstStyle/>
          <a:p>
            <a:pPr lvl="1"/>
            <a:r>
              <a:rPr lang="en-US" altLang="ja-JP"/>
              <a:t>WindowsForms/ASP.NET</a:t>
            </a:r>
            <a:r>
              <a:rPr lang="ja-JP" altLang="en-US"/>
              <a:t>のアーキテクチャを</a:t>
            </a:r>
            <a:br>
              <a:rPr lang="ja-JP" altLang="en-US"/>
            </a:br>
            <a:r>
              <a:rPr lang="ja-JP" altLang="en-US"/>
              <a:t>そのまま踏襲</a:t>
            </a:r>
          </a:p>
          <a:p>
            <a:pPr lvl="3"/>
            <a:r>
              <a:rPr lang="en-US" altLang="ja-JP"/>
              <a:t>WindowsForms/ASP.NET</a:t>
            </a:r>
            <a:r>
              <a:rPr lang="ja-JP" altLang="en-US"/>
              <a:t>での開発で本当に必要な共通機能のみをユーティリティとして提供しているため、</a:t>
            </a:r>
            <a:r>
              <a:rPr lang="en-US" altLang="ja-JP"/>
              <a:t>TERASOLUNA</a:t>
            </a:r>
            <a:r>
              <a:rPr lang="ja-JP" altLang="en-US"/>
              <a:t>フレームワークとしてのアーキテクチャを始めから学習する必要がない</a:t>
            </a:r>
          </a:p>
        </p:txBody>
      </p:sp>
      <p:sp>
        <p:nvSpPr>
          <p:cNvPr id="494596" name="Text Box 4"/>
          <p:cNvSpPr txBox="1">
            <a:spLocks noChangeArrowheads="1"/>
          </p:cNvSpPr>
          <p:nvPr/>
        </p:nvSpPr>
        <p:spPr bwMode="auto">
          <a:xfrm>
            <a:off x="1281113" y="3644900"/>
            <a:ext cx="7273925" cy="1554163"/>
          </a:xfrm>
          <a:prstGeom prst="rect">
            <a:avLst/>
          </a:prstGeom>
          <a:noFill/>
          <a:ln w="9525" algn="ctr">
            <a:noFill/>
            <a:miter lim="800000"/>
            <a:headEnd/>
            <a:tailEnd/>
          </a:ln>
          <a:effectLst/>
        </p:spPr>
        <p:txBody>
          <a:bodyPr lIns="0" tIns="46800" rIns="0" bIns="46800">
            <a:spAutoFit/>
          </a:bodyPr>
          <a:lstStyle/>
          <a:p>
            <a:r>
              <a:rPr lang="en-US" altLang="ja-JP" sz="3200">
                <a:solidFill>
                  <a:srgbClr val="FF0000"/>
                </a:solidFill>
                <a:latin typeface="HGP創英角ｺﾞｼｯｸUB" pitchFamily="50" charset="-128"/>
                <a:ea typeface="HGP創英角ｺﾞｼｯｸUB" pitchFamily="50" charset="-128"/>
              </a:rPr>
              <a:t>.NET</a:t>
            </a:r>
            <a:r>
              <a:rPr lang="ja-JP" altLang="en-US" sz="3200">
                <a:solidFill>
                  <a:srgbClr val="FF0000"/>
                </a:solidFill>
                <a:latin typeface="HGP創英角ｺﾞｼｯｸUB" pitchFamily="50" charset="-128"/>
                <a:ea typeface="HGP創英角ｺﾞｼｯｸUB" pitchFamily="50" charset="-128"/>
              </a:rPr>
              <a:t>の学習さえすれば、</a:t>
            </a:r>
          </a:p>
          <a:p>
            <a:r>
              <a:rPr lang="ja-JP" altLang="en-US" sz="3200">
                <a:solidFill>
                  <a:srgbClr val="FF0000"/>
                </a:solidFill>
                <a:latin typeface="HGP創英角ｺﾞｼｯｸUB" pitchFamily="50" charset="-128"/>
                <a:ea typeface="HGP創英角ｺﾞｼｯｸUB" pitchFamily="50" charset="-128"/>
              </a:rPr>
              <a:t>すぐに</a:t>
            </a:r>
            <a:r>
              <a:rPr lang="en-US" altLang="ja-JP" sz="3200">
                <a:solidFill>
                  <a:srgbClr val="FF0000"/>
                </a:solidFill>
                <a:latin typeface="HGP創英角ｺﾞｼｯｸUB" pitchFamily="50" charset="-128"/>
                <a:ea typeface="HGP創英角ｺﾞｼｯｸUB" pitchFamily="50" charset="-128"/>
              </a:rPr>
              <a:t>TERASOLUNA</a:t>
            </a:r>
            <a:r>
              <a:rPr lang="ja-JP" altLang="en-US" sz="3200">
                <a:solidFill>
                  <a:srgbClr val="FF0000"/>
                </a:solidFill>
                <a:latin typeface="HGP創英角ｺﾞｼｯｸUB" pitchFamily="50" charset="-128"/>
                <a:ea typeface="HGP創英角ｺﾞｼｯｸUB" pitchFamily="50" charset="-128"/>
              </a:rPr>
              <a:t>の機能を利用した</a:t>
            </a:r>
          </a:p>
          <a:p>
            <a:r>
              <a:rPr lang="ja-JP" altLang="en-US" sz="3200">
                <a:solidFill>
                  <a:srgbClr val="FF0000"/>
                </a:solidFill>
                <a:latin typeface="HGP創英角ｺﾞｼｯｸUB" pitchFamily="50" charset="-128"/>
                <a:ea typeface="HGP創英角ｺﾞｼｯｸUB" pitchFamily="50" charset="-128"/>
              </a:rPr>
              <a:t>アプリケーション開発ができる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altLang="ja-JP"/>
              <a:t>3. .NET Framework</a:t>
            </a:r>
            <a:r>
              <a:rPr lang="ja-JP" altLang="en-US"/>
              <a:t>に足りない機能の強化</a:t>
            </a:r>
            <a:r>
              <a:rPr lang="en-US" altLang="ja-JP"/>
              <a:t>(1/3)</a:t>
            </a:r>
          </a:p>
        </p:txBody>
      </p:sp>
      <p:sp>
        <p:nvSpPr>
          <p:cNvPr id="496643" name="Rectangle 3"/>
          <p:cNvSpPr>
            <a:spLocks noGrp="1" noChangeArrowheads="1"/>
          </p:cNvSpPr>
          <p:nvPr>
            <p:ph type="body" idx="1"/>
          </p:nvPr>
        </p:nvSpPr>
        <p:spPr>
          <a:xfrm>
            <a:off x="560388" y="908050"/>
            <a:ext cx="8840787" cy="5111750"/>
          </a:xfrm>
        </p:spPr>
        <p:txBody>
          <a:bodyPr/>
          <a:lstStyle/>
          <a:p>
            <a:r>
              <a:rPr lang="en-US" altLang="ja-JP">
                <a:latin typeface="HGP創英角ｺﾞｼｯｸUB" pitchFamily="50" charset="-128"/>
                <a:ea typeface="HGP創英角ｺﾞｼｯｸUB" pitchFamily="50" charset="-128"/>
              </a:rPr>
              <a:t>.NET Framework</a:t>
            </a:r>
            <a:r>
              <a:rPr lang="ja-JP" altLang="en-US">
                <a:latin typeface="HGP創英角ｺﾞｼｯｸUB" pitchFamily="50" charset="-128"/>
                <a:ea typeface="HGP創英角ｺﾞｼｯｸUB" pitchFamily="50" charset="-128"/>
              </a:rPr>
              <a:t>に足りない機能の強化</a:t>
            </a:r>
          </a:p>
          <a:p>
            <a:pPr lvl="1"/>
            <a:r>
              <a:rPr lang="ja-JP" altLang="en-US"/>
              <a:t>エンタープライズ向けアプリケーション開発に不足している機能をユーティリティとして提供</a:t>
            </a:r>
          </a:p>
          <a:p>
            <a:pPr lvl="2"/>
            <a:r>
              <a:rPr lang="ja-JP" altLang="en-US"/>
              <a:t>ユーティリティとしての機能提供のため、プロジェクトで本当に必要な一部の機能のみを利用できる</a:t>
            </a:r>
          </a:p>
          <a:p>
            <a:pPr lvl="3"/>
            <a:r>
              <a:rPr lang="ja-JP" altLang="en-US"/>
              <a:t>非同期での業務処理呼び出しのサポート </a:t>
            </a:r>
            <a:r>
              <a:rPr lang="en-US" altLang="ja-JP"/>
              <a:t>(Client FW)</a:t>
            </a:r>
          </a:p>
          <a:p>
            <a:pPr lvl="3"/>
            <a:r>
              <a:rPr lang="ja-JP" altLang="en-US"/>
              <a:t>入力値検証における日本語のルールの強化</a:t>
            </a:r>
          </a:p>
          <a:p>
            <a:pPr lvl="3"/>
            <a:r>
              <a:rPr lang="ja-JP" altLang="en-US"/>
              <a:t>その他、ログ出力・メッセージ管理など</a:t>
            </a:r>
          </a:p>
        </p:txBody>
      </p:sp>
      <p:sp>
        <p:nvSpPr>
          <p:cNvPr id="496644" name="Text Box 4"/>
          <p:cNvSpPr txBox="1">
            <a:spLocks noChangeArrowheads="1"/>
          </p:cNvSpPr>
          <p:nvPr/>
        </p:nvSpPr>
        <p:spPr bwMode="auto">
          <a:xfrm>
            <a:off x="2924175" y="4005263"/>
            <a:ext cx="4348163" cy="946150"/>
          </a:xfrm>
          <a:prstGeom prst="rect">
            <a:avLst/>
          </a:prstGeom>
          <a:noFill/>
          <a:ln w="9525" algn="ctr">
            <a:noFill/>
            <a:miter lim="800000"/>
            <a:headEnd/>
            <a:tailEnd/>
          </a:ln>
          <a:effectLst/>
        </p:spPr>
        <p:txBody>
          <a:bodyPr wrap="none" lIns="0" tIns="46800" rIns="0" bIns="46800">
            <a:spAutoFit/>
          </a:bodyPr>
          <a:lstStyle/>
          <a:p>
            <a:r>
              <a:rPr lang="ja-JP" altLang="en-US" sz="2800">
                <a:solidFill>
                  <a:srgbClr val="FF0000"/>
                </a:solidFill>
                <a:ea typeface="HGP創英角ｺﾞｼｯｸUB" pitchFamily="50" charset="-128"/>
              </a:rPr>
              <a:t>プロジェクトで独自に整備した</a:t>
            </a:r>
          </a:p>
          <a:p>
            <a:r>
              <a:rPr lang="ja-JP" altLang="en-US" sz="2800">
                <a:solidFill>
                  <a:srgbClr val="FF0000"/>
                </a:solidFill>
                <a:ea typeface="HGP創英角ｺﾞｼｯｸUB" pitchFamily="50" charset="-128"/>
              </a:rPr>
              <a:t>共通機能との共存が可能！</a:t>
            </a:r>
          </a:p>
        </p:txBody>
      </p:sp>
      <p:sp>
        <p:nvSpPr>
          <p:cNvPr id="496645" name="Text Box 5"/>
          <p:cNvSpPr txBox="1">
            <a:spLocks noChangeArrowheads="1"/>
          </p:cNvSpPr>
          <p:nvPr/>
        </p:nvSpPr>
        <p:spPr bwMode="auto">
          <a:xfrm>
            <a:off x="638175" y="5049838"/>
            <a:ext cx="9196388" cy="946150"/>
          </a:xfrm>
          <a:prstGeom prst="rect">
            <a:avLst/>
          </a:prstGeom>
          <a:noFill/>
          <a:ln w="9525" algn="ctr">
            <a:noFill/>
            <a:miter lim="800000"/>
            <a:headEnd/>
            <a:tailEnd/>
          </a:ln>
          <a:effectLst/>
        </p:spPr>
        <p:txBody>
          <a:bodyPr wrap="none" lIns="0" tIns="46800" rIns="0" bIns="46800">
            <a:spAutoFit/>
          </a:bodyPr>
          <a:lstStyle/>
          <a:p>
            <a:r>
              <a:rPr lang="en-US" altLang="ja-JP" sz="2800">
                <a:solidFill>
                  <a:srgbClr val="FF0000"/>
                </a:solidFill>
                <a:latin typeface="HGP創英角ｺﾞｼｯｸUB" pitchFamily="50" charset="-128"/>
                <a:ea typeface="HGP創英角ｺﾞｼｯｸUB" pitchFamily="50" charset="-128"/>
              </a:rPr>
              <a:t>TERASOLUNA</a:t>
            </a:r>
            <a:r>
              <a:rPr lang="ja-JP" altLang="en-US" sz="2800">
                <a:solidFill>
                  <a:srgbClr val="FF0000"/>
                </a:solidFill>
                <a:latin typeface="HGP創英角ｺﾞｼｯｸUB" pitchFamily="50" charset="-128"/>
                <a:ea typeface="HGP創英角ｺﾞｼｯｸUB" pitchFamily="50" charset="-128"/>
              </a:rPr>
              <a:t>の</a:t>
            </a:r>
            <a:r>
              <a:rPr lang="ja-JP" altLang="en-US" sz="2800">
                <a:solidFill>
                  <a:srgbClr val="FF0000"/>
                </a:solidFill>
                <a:ea typeface="HGP創英角ｺﾞｼｯｸUB" pitchFamily="50" charset="-128"/>
              </a:rPr>
              <a:t>機能を一部利用する際にも、</a:t>
            </a:r>
          </a:p>
          <a:p>
            <a:r>
              <a:rPr lang="en-US" altLang="ja-JP" sz="2800">
                <a:solidFill>
                  <a:srgbClr val="FF0000"/>
                </a:solidFill>
                <a:latin typeface="HGP創英角ｺﾞｼｯｸUB" pitchFamily="50" charset="-128"/>
                <a:ea typeface="HGP創英角ｺﾞｼｯｸUB" pitchFamily="50" charset="-128"/>
              </a:rPr>
              <a:t>WindowsForms/ASP.NET</a:t>
            </a:r>
            <a:r>
              <a:rPr lang="ja-JP" altLang="en-US" sz="2800">
                <a:solidFill>
                  <a:srgbClr val="FF0000"/>
                </a:solidFill>
                <a:ea typeface="HGP創英角ｺﾞｼｯｸUB" pitchFamily="50" charset="-128"/>
              </a:rPr>
              <a:t>のアーキテクチャに変更は発生しない</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AutoShape 2"/>
          <p:cNvSpPr>
            <a:spLocks noChangeArrowheads="1"/>
          </p:cNvSpPr>
          <p:nvPr/>
        </p:nvSpPr>
        <p:spPr bwMode="auto">
          <a:xfrm>
            <a:off x="2071688" y="1844675"/>
            <a:ext cx="4033837" cy="3455988"/>
          </a:xfrm>
          <a:prstGeom prst="roundRect">
            <a:avLst>
              <a:gd name="adj" fmla="val 16667"/>
            </a:avLst>
          </a:prstGeom>
          <a:gradFill rotWithShape="0">
            <a:gsLst>
              <a:gs pos="0">
                <a:srgbClr val="B4B4C5"/>
              </a:gs>
              <a:gs pos="50000">
                <a:srgbClr val="B4B4C5">
                  <a:gamma/>
                  <a:tint val="0"/>
                  <a:invGamma/>
                </a:srgbClr>
              </a:gs>
              <a:gs pos="100000">
                <a:srgbClr val="B4B4C5"/>
              </a:gs>
            </a:gsLst>
            <a:lin ang="2700000" scaled="1"/>
          </a:gradFill>
          <a:ln w="9525" algn="ctr">
            <a:solidFill>
              <a:schemeClr val="folHlink"/>
            </a:solidFill>
            <a:round/>
            <a:headEnd/>
            <a:tailEnd/>
          </a:ln>
          <a:effectLst/>
        </p:spPr>
        <p:txBody>
          <a:bodyPr wrap="none" lIns="0" tIns="46800" rIns="0" bIns="46800" anchor="ctr"/>
          <a:lstStyle/>
          <a:p>
            <a:endParaRPr lang="ja-JP" altLang="en-US"/>
          </a:p>
        </p:txBody>
      </p:sp>
      <p:sp>
        <p:nvSpPr>
          <p:cNvPr id="500739" name="Rectangle 3"/>
          <p:cNvSpPr>
            <a:spLocks noGrp="1" noChangeArrowheads="1"/>
          </p:cNvSpPr>
          <p:nvPr>
            <p:ph type="title"/>
          </p:nvPr>
        </p:nvSpPr>
        <p:spPr/>
        <p:txBody>
          <a:bodyPr/>
          <a:lstStyle/>
          <a:p>
            <a:r>
              <a:rPr lang="en-US" altLang="ja-JP"/>
              <a:t>3. .NET Framework</a:t>
            </a:r>
            <a:r>
              <a:rPr lang="ja-JP" altLang="en-US"/>
              <a:t>に足りない機能の強化</a:t>
            </a:r>
            <a:r>
              <a:rPr lang="en-US" altLang="ja-JP"/>
              <a:t>(2/3)</a:t>
            </a:r>
          </a:p>
        </p:txBody>
      </p:sp>
      <p:sp>
        <p:nvSpPr>
          <p:cNvPr id="500740" name="Rectangle 4"/>
          <p:cNvSpPr>
            <a:spLocks noGrp="1" noChangeArrowheads="1"/>
          </p:cNvSpPr>
          <p:nvPr>
            <p:ph type="body" idx="1"/>
          </p:nvPr>
        </p:nvSpPr>
        <p:spPr>
          <a:xfrm>
            <a:off x="560388" y="908050"/>
            <a:ext cx="8840787" cy="5111750"/>
          </a:xfrm>
        </p:spPr>
        <p:txBody>
          <a:bodyPr/>
          <a:lstStyle/>
          <a:p>
            <a:r>
              <a:rPr lang="en-US" altLang="ja-JP"/>
              <a:t>TERASOLUNA</a:t>
            </a:r>
            <a:r>
              <a:rPr lang="ja-JP" altLang="en-US"/>
              <a:t>提供機能のイメージ</a:t>
            </a:r>
          </a:p>
          <a:p>
            <a:pPr lvl="1"/>
            <a:r>
              <a:rPr lang="ja-JP" altLang="en-US"/>
              <a:t>例：</a:t>
            </a:r>
            <a:r>
              <a:rPr lang="en-US" altLang="ja-JP"/>
              <a:t>Server FW</a:t>
            </a:r>
            <a:r>
              <a:rPr lang="ja-JP" altLang="en-US"/>
              <a:t>の場合</a:t>
            </a:r>
          </a:p>
          <a:p>
            <a:pPr lvl="2"/>
            <a:endParaRPr lang="en-US" altLang="ja-JP"/>
          </a:p>
        </p:txBody>
      </p:sp>
      <p:sp>
        <p:nvSpPr>
          <p:cNvPr id="500741" name="AutoShape 5"/>
          <p:cNvSpPr>
            <a:spLocks noChangeArrowheads="1"/>
          </p:cNvSpPr>
          <p:nvPr/>
        </p:nvSpPr>
        <p:spPr bwMode="auto">
          <a:xfrm>
            <a:off x="2359025" y="2492375"/>
            <a:ext cx="3097213" cy="792163"/>
          </a:xfrm>
          <a:prstGeom prst="roundRect">
            <a:avLst>
              <a:gd name="adj" fmla="val 16667"/>
            </a:avLst>
          </a:prstGeom>
          <a:gradFill rotWithShape="1">
            <a:gsLst>
              <a:gs pos="0">
                <a:srgbClr val="FFCC00"/>
              </a:gs>
              <a:gs pos="50000">
                <a:schemeClr val="bg1"/>
              </a:gs>
              <a:gs pos="100000">
                <a:srgbClr val="FFCC00"/>
              </a:gs>
            </a:gsLst>
            <a:lin ang="5400000" scaled="1"/>
          </a:gradFill>
          <a:ln w="9525" algn="ctr">
            <a:solidFill>
              <a:schemeClr val="tx1"/>
            </a:solidFill>
            <a:round/>
            <a:headEnd/>
            <a:tailEnd/>
          </a:ln>
          <a:effectLst/>
        </p:spPr>
        <p:txBody>
          <a:bodyPr wrap="none" lIns="0" tIns="46800" rIns="0" bIns="46800" anchor="ctr"/>
          <a:lstStyle/>
          <a:p>
            <a:r>
              <a:rPr lang="ja-JP" altLang="en-US" sz="1800"/>
              <a:t>プレゼンテーション層</a:t>
            </a:r>
          </a:p>
        </p:txBody>
      </p:sp>
      <p:sp>
        <p:nvSpPr>
          <p:cNvPr id="500742" name="AutoShape 6"/>
          <p:cNvSpPr>
            <a:spLocks noChangeArrowheads="1"/>
          </p:cNvSpPr>
          <p:nvPr/>
        </p:nvSpPr>
        <p:spPr bwMode="auto">
          <a:xfrm>
            <a:off x="2359025" y="3429000"/>
            <a:ext cx="3097213" cy="792163"/>
          </a:xfrm>
          <a:prstGeom prst="roundRect">
            <a:avLst>
              <a:gd name="adj" fmla="val 16667"/>
            </a:avLst>
          </a:prstGeom>
          <a:gradFill rotWithShape="1">
            <a:gsLst>
              <a:gs pos="0">
                <a:srgbClr val="99CCFF"/>
              </a:gs>
              <a:gs pos="50000">
                <a:schemeClr val="bg1"/>
              </a:gs>
              <a:gs pos="100000">
                <a:srgbClr val="99CCFF"/>
              </a:gs>
            </a:gsLst>
            <a:lin ang="5400000" scaled="1"/>
          </a:gradFill>
          <a:ln w="9525" algn="ctr">
            <a:solidFill>
              <a:schemeClr val="tx1"/>
            </a:solidFill>
            <a:round/>
            <a:headEnd/>
            <a:tailEnd/>
          </a:ln>
          <a:effectLst/>
        </p:spPr>
        <p:txBody>
          <a:bodyPr wrap="none" lIns="0" tIns="46800" rIns="0" bIns="46800" anchor="ctr"/>
          <a:lstStyle/>
          <a:p>
            <a:r>
              <a:rPr lang="ja-JP" altLang="en-US" sz="1800"/>
              <a:t>ビジネス層</a:t>
            </a:r>
          </a:p>
        </p:txBody>
      </p:sp>
      <p:sp>
        <p:nvSpPr>
          <p:cNvPr id="500743" name="AutoShape 7"/>
          <p:cNvSpPr>
            <a:spLocks noChangeArrowheads="1"/>
          </p:cNvSpPr>
          <p:nvPr/>
        </p:nvSpPr>
        <p:spPr bwMode="auto">
          <a:xfrm>
            <a:off x="2359025" y="4364038"/>
            <a:ext cx="3097213" cy="792162"/>
          </a:xfrm>
          <a:prstGeom prst="roundRect">
            <a:avLst>
              <a:gd name="adj" fmla="val 16667"/>
            </a:avLst>
          </a:prstGeom>
          <a:gradFill rotWithShape="1">
            <a:gsLst>
              <a:gs pos="0">
                <a:srgbClr val="99FF99"/>
              </a:gs>
              <a:gs pos="50000">
                <a:schemeClr val="bg1"/>
              </a:gs>
              <a:gs pos="100000">
                <a:srgbClr val="99FF99"/>
              </a:gs>
            </a:gsLst>
            <a:lin ang="5400000" scaled="1"/>
          </a:gradFill>
          <a:ln w="9525" algn="ctr">
            <a:solidFill>
              <a:schemeClr val="tx1"/>
            </a:solidFill>
            <a:round/>
            <a:headEnd/>
            <a:tailEnd/>
          </a:ln>
          <a:effectLst/>
        </p:spPr>
        <p:txBody>
          <a:bodyPr wrap="none" lIns="0" tIns="46800" rIns="0" bIns="46800" anchor="ctr"/>
          <a:lstStyle/>
          <a:p>
            <a:r>
              <a:rPr lang="ja-JP" altLang="en-US" sz="1800"/>
              <a:t>データ層</a:t>
            </a:r>
          </a:p>
        </p:txBody>
      </p:sp>
      <p:sp>
        <p:nvSpPr>
          <p:cNvPr id="500744" name="Text Box 8"/>
          <p:cNvSpPr txBox="1">
            <a:spLocks noChangeArrowheads="1"/>
          </p:cNvSpPr>
          <p:nvPr/>
        </p:nvSpPr>
        <p:spPr bwMode="auto">
          <a:xfrm>
            <a:off x="2943225" y="1914525"/>
            <a:ext cx="2344738" cy="457200"/>
          </a:xfrm>
          <a:prstGeom prst="rect">
            <a:avLst/>
          </a:prstGeom>
          <a:noFill/>
          <a:ln w="9525" algn="ctr">
            <a:noFill/>
            <a:miter lim="800000"/>
            <a:headEnd/>
            <a:tailEnd/>
          </a:ln>
          <a:effectLst/>
        </p:spPr>
        <p:txBody>
          <a:bodyPr wrap="none" lIns="0" tIns="46800" rIns="0" bIns="46800">
            <a:spAutoFit/>
          </a:bodyPr>
          <a:lstStyle/>
          <a:p>
            <a:r>
              <a:rPr lang="en-US" altLang="ja-JP" b="1">
                <a:effectLst>
                  <a:outerShdw blurRad="38100" dist="38100" dir="2700000" algn="tl">
                    <a:srgbClr val="C0C0C0"/>
                  </a:outerShdw>
                </a:effectLst>
                <a:latin typeface="HGP創英角ｺﾞｼｯｸUB" pitchFamily="50" charset="-128"/>
                <a:ea typeface="HGP創英角ｺﾞｼｯｸUB" pitchFamily="50" charset="-128"/>
              </a:rPr>
              <a:t>ASP.NET</a:t>
            </a:r>
            <a:r>
              <a:rPr lang="ja-JP" altLang="en-US" b="1">
                <a:effectLst>
                  <a:outerShdw blurRad="38100" dist="38100" dir="2700000" algn="tl">
                    <a:srgbClr val="C0C0C0"/>
                  </a:outerShdw>
                </a:effectLst>
                <a:latin typeface="HGP創英角ｺﾞｼｯｸUB" pitchFamily="50" charset="-128"/>
                <a:ea typeface="HGP創英角ｺﾞｼｯｸUB" pitchFamily="50" charset="-128"/>
              </a:rPr>
              <a:t>提供機能</a:t>
            </a:r>
          </a:p>
        </p:txBody>
      </p:sp>
      <p:sp>
        <p:nvSpPr>
          <p:cNvPr id="500745" name="Rectangle 9"/>
          <p:cNvSpPr>
            <a:spLocks noChangeArrowheads="1"/>
          </p:cNvSpPr>
          <p:nvPr/>
        </p:nvSpPr>
        <p:spPr bwMode="auto">
          <a:xfrm>
            <a:off x="2720975" y="2492375"/>
            <a:ext cx="863600" cy="215900"/>
          </a:xfrm>
          <a:prstGeom prst="rect">
            <a:avLst/>
          </a:prstGeom>
          <a:gradFill rotWithShape="1">
            <a:gsLst>
              <a:gs pos="0">
                <a:srgbClr val="FF9900"/>
              </a:gs>
              <a:gs pos="50000">
                <a:srgbClr val="FFCC66"/>
              </a:gs>
              <a:gs pos="100000">
                <a:srgbClr val="FF9900"/>
              </a:gs>
            </a:gsLst>
            <a:lin ang="2700000" scaled="1"/>
          </a:gradFill>
          <a:ln w="9525" algn="ctr">
            <a:solidFill>
              <a:schemeClr val="tx1"/>
            </a:solidFill>
            <a:miter lim="800000"/>
            <a:headEnd/>
            <a:tailEnd/>
          </a:ln>
          <a:effectLst/>
        </p:spPr>
        <p:txBody>
          <a:bodyPr wrap="none" lIns="0" tIns="46800" rIns="0" bIns="46800" anchor="ctr"/>
          <a:lstStyle/>
          <a:p>
            <a:endParaRPr lang="ja-JP" altLang="en-US"/>
          </a:p>
        </p:txBody>
      </p:sp>
      <p:sp>
        <p:nvSpPr>
          <p:cNvPr id="500746" name="Rectangle 10"/>
          <p:cNvSpPr>
            <a:spLocks noChangeArrowheads="1"/>
          </p:cNvSpPr>
          <p:nvPr/>
        </p:nvSpPr>
        <p:spPr bwMode="auto">
          <a:xfrm>
            <a:off x="5024438" y="2492375"/>
            <a:ext cx="288925" cy="431800"/>
          </a:xfrm>
          <a:prstGeom prst="rect">
            <a:avLst/>
          </a:prstGeom>
          <a:gradFill rotWithShape="1">
            <a:gsLst>
              <a:gs pos="0">
                <a:srgbClr val="FF9900"/>
              </a:gs>
              <a:gs pos="50000">
                <a:srgbClr val="FFCC66"/>
              </a:gs>
              <a:gs pos="100000">
                <a:srgbClr val="FF9900"/>
              </a:gs>
            </a:gsLst>
            <a:lin ang="2700000" scaled="1"/>
          </a:gradFill>
          <a:ln w="9525" algn="ctr">
            <a:solidFill>
              <a:schemeClr val="tx1"/>
            </a:solidFill>
            <a:miter lim="800000"/>
            <a:headEnd/>
            <a:tailEnd/>
          </a:ln>
          <a:effectLst/>
        </p:spPr>
        <p:txBody>
          <a:bodyPr wrap="none" lIns="0" tIns="46800" rIns="0" bIns="46800" anchor="ctr"/>
          <a:lstStyle/>
          <a:p>
            <a:endParaRPr lang="ja-JP" altLang="en-US"/>
          </a:p>
        </p:txBody>
      </p:sp>
      <p:sp>
        <p:nvSpPr>
          <p:cNvPr id="500747" name="Rectangle 11"/>
          <p:cNvSpPr>
            <a:spLocks noChangeArrowheads="1"/>
          </p:cNvSpPr>
          <p:nvPr/>
        </p:nvSpPr>
        <p:spPr bwMode="auto">
          <a:xfrm>
            <a:off x="4521200" y="3427413"/>
            <a:ext cx="574675" cy="431800"/>
          </a:xfrm>
          <a:prstGeom prst="rect">
            <a:avLst/>
          </a:prstGeom>
          <a:gradFill rotWithShape="1">
            <a:gsLst>
              <a:gs pos="0">
                <a:schemeClr val="accent2"/>
              </a:gs>
              <a:gs pos="50000">
                <a:schemeClr val="hlink"/>
              </a:gs>
              <a:gs pos="100000">
                <a:schemeClr val="accent2"/>
              </a:gs>
            </a:gsLst>
            <a:lin ang="2700000" scaled="1"/>
          </a:gradFill>
          <a:ln w="9525" algn="ctr">
            <a:solidFill>
              <a:schemeClr val="tx1"/>
            </a:solidFill>
            <a:miter lim="800000"/>
            <a:headEnd/>
            <a:tailEnd/>
          </a:ln>
          <a:effectLst/>
        </p:spPr>
        <p:txBody>
          <a:bodyPr wrap="none" lIns="0" tIns="46800" rIns="0" bIns="46800" anchor="ctr"/>
          <a:lstStyle/>
          <a:p>
            <a:endParaRPr lang="ja-JP" altLang="en-US"/>
          </a:p>
        </p:txBody>
      </p:sp>
      <p:sp>
        <p:nvSpPr>
          <p:cNvPr id="500748" name="Rectangle 12"/>
          <p:cNvSpPr>
            <a:spLocks noChangeArrowheads="1"/>
          </p:cNvSpPr>
          <p:nvPr/>
        </p:nvSpPr>
        <p:spPr bwMode="auto">
          <a:xfrm>
            <a:off x="4592638" y="4940300"/>
            <a:ext cx="574675" cy="215900"/>
          </a:xfrm>
          <a:prstGeom prst="rect">
            <a:avLst/>
          </a:prstGeom>
          <a:gradFill rotWithShape="1">
            <a:gsLst>
              <a:gs pos="0">
                <a:schemeClr val="accent1"/>
              </a:gs>
              <a:gs pos="50000">
                <a:srgbClr val="99FF99"/>
              </a:gs>
              <a:gs pos="100000">
                <a:schemeClr val="accent1"/>
              </a:gs>
            </a:gsLst>
            <a:lin ang="2700000" scaled="1"/>
          </a:gradFill>
          <a:ln w="9525" algn="ctr">
            <a:solidFill>
              <a:schemeClr val="tx1"/>
            </a:solidFill>
            <a:miter lim="800000"/>
            <a:headEnd/>
            <a:tailEnd/>
          </a:ln>
          <a:effectLst/>
        </p:spPr>
        <p:txBody>
          <a:bodyPr wrap="none" lIns="0" tIns="46800" rIns="0" bIns="46800" anchor="ctr"/>
          <a:lstStyle/>
          <a:p>
            <a:endParaRPr lang="ja-JP" altLang="en-US"/>
          </a:p>
        </p:txBody>
      </p:sp>
      <p:sp>
        <p:nvSpPr>
          <p:cNvPr id="500749" name="Rectangle 13"/>
          <p:cNvSpPr>
            <a:spLocks noChangeArrowheads="1"/>
          </p:cNvSpPr>
          <p:nvPr/>
        </p:nvSpPr>
        <p:spPr bwMode="auto">
          <a:xfrm>
            <a:off x="2503488" y="3068638"/>
            <a:ext cx="361950" cy="215900"/>
          </a:xfrm>
          <a:prstGeom prst="rect">
            <a:avLst/>
          </a:prstGeom>
          <a:gradFill rotWithShape="1">
            <a:gsLst>
              <a:gs pos="0">
                <a:srgbClr val="FF9900"/>
              </a:gs>
              <a:gs pos="50000">
                <a:srgbClr val="FFCC66"/>
              </a:gs>
              <a:gs pos="100000">
                <a:srgbClr val="FF9900"/>
              </a:gs>
            </a:gsLst>
            <a:lin ang="2700000" scaled="1"/>
          </a:gradFill>
          <a:ln w="9525" algn="ctr">
            <a:solidFill>
              <a:schemeClr val="tx1"/>
            </a:solidFill>
            <a:miter lim="800000"/>
            <a:headEnd/>
            <a:tailEnd/>
          </a:ln>
          <a:effectLst/>
        </p:spPr>
        <p:txBody>
          <a:bodyPr wrap="none" lIns="0" tIns="46800" rIns="0" bIns="46800" anchor="ctr"/>
          <a:lstStyle/>
          <a:p>
            <a:endParaRPr lang="ja-JP" altLang="en-US"/>
          </a:p>
        </p:txBody>
      </p:sp>
      <p:sp>
        <p:nvSpPr>
          <p:cNvPr id="500750" name="Rectangle 14"/>
          <p:cNvSpPr>
            <a:spLocks noChangeArrowheads="1"/>
          </p:cNvSpPr>
          <p:nvPr/>
        </p:nvSpPr>
        <p:spPr bwMode="auto">
          <a:xfrm>
            <a:off x="5599113" y="2995613"/>
            <a:ext cx="288925" cy="1657350"/>
          </a:xfrm>
          <a:prstGeom prst="rect">
            <a:avLst/>
          </a:prstGeom>
          <a:gradFill rotWithShape="1">
            <a:gsLst>
              <a:gs pos="0">
                <a:schemeClr val="bg2"/>
              </a:gs>
              <a:gs pos="50000">
                <a:schemeClr val="bg1"/>
              </a:gs>
              <a:gs pos="100000">
                <a:schemeClr val="bg2"/>
              </a:gs>
            </a:gsLst>
            <a:lin ang="2700000" scaled="1"/>
          </a:gradFill>
          <a:ln w="9525" algn="ctr">
            <a:solidFill>
              <a:schemeClr val="tx1"/>
            </a:solidFill>
            <a:miter lim="800000"/>
            <a:headEnd/>
            <a:tailEnd/>
          </a:ln>
          <a:effectLst/>
        </p:spPr>
        <p:txBody>
          <a:bodyPr wrap="none" lIns="0" tIns="46800" rIns="0" bIns="46800" anchor="ctr"/>
          <a:lstStyle/>
          <a:p>
            <a:endParaRPr lang="ja-JP" altLang="en-US"/>
          </a:p>
        </p:txBody>
      </p:sp>
      <p:sp>
        <p:nvSpPr>
          <p:cNvPr id="500751" name="Line 15"/>
          <p:cNvSpPr>
            <a:spLocks noChangeShapeType="1"/>
          </p:cNvSpPr>
          <p:nvPr/>
        </p:nvSpPr>
        <p:spPr bwMode="auto">
          <a:xfrm>
            <a:off x="2646363" y="2563813"/>
            <a:ext cx="144462"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52" name="Line 16"/>
          <p:cNvSpPr>
            <a:spLocks noChangeShapeType="1"/>
          </p:cNvSpPr>
          <p:nvPr/>
        </p:nvSpPr>
        <p:spPr bwMode="auto">
          <a:xfrm>
            <a:off x="2646363" y="2636838"/>
            <a:ext cx="144462"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53" name="Line 17"/>
          <p:cNvSpPr>
            <a:spLocks noChangeShapeType="1"/>
          </p:cNvSpPr>
          <p:nvPr/>
        </p:nvSpPr>
        <p:spPr bwMode="auto">
          <a:xfrm>
            <a:off x="2862263" y="2636838"/>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54" name="Line 18"/>
          <p:cNvSpPr>
            <a:spLocks noChangeShapeType="1"/>
          </p:cNvSpPr>
          <p:nvPr/>
        </p:nvSpPr>
        <p:spPr bwMode="auto">
          <a:xfrm>
            <a:off x="3006725" y="2636838"/>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55" name="Line 19"/>
          <p:cNvSpPr>
            <a:spLocks noChangeShapeType="1"/>
          </p:cNvSpPr>
          <p:nvPr/>
        </p:nvSpPr>
        <p:spPr bwMode="auto">
          <a:xfrm>
            <a:off x="3151188" y="2636838"/>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56" name="Line 20"/>
          <p:cNvSpPr>
            <a:spLocks noChangeShapeType="1"/>
          </p:cNvSpPr>
          <p:nvPr/>
        </p:nvSpPr>
        <p:spPr bwMode="auto">
          <a:xfrm>
            <a:off x="3294063" y="2636838"/>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57" name="Line 21"/>
          <p:cNvSpPr>
            <a:spLocks noChangeShapeType="1"/>
          </p:cNvSpPr>
          <p:nvPr/>
        </p:nvSpPr>
        <p:spPr bwMode="auto">
          <a:xfrm>
            <a:off x="3438525" y="2636838"/>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58" name="Line 22"/>
          <p:cNvSpPr>
            <a:spLocks noChangeShapeType="1"/>
          </p:cNvSpPr>
          <p:nvPr/>
        </p:nvSpPr>
        <p:spPr bwMode="auto">
          <a:xfrm>
            <a:off x="3511550" y="2563813"/>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59" name="Line 23"/>
          <p:cNvSpPr>
            <a:spLocks noChangeShapeType="1"/>
          </p:cNvSpPr>
          <p:nvPr/>
        </p:nvSpPr>
        <p:spPr bwMode="auto">
          <a:xfrm>
            <a:off x="3511550" y="2636838"/>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60" name="Line 24"/>
          <p:cNvSpPr>
            <a:spLocks noChangeShapeType="1"/>
          </p:cNvSpPr>
          <p:nvPr/>
        </p:nvSpPr>
        <p:spPr bwMode="auto">
          <a:xfrm>
            <a:off x="4951413" y="2563813"/>
            <a:ext cx="144462"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61" name="Line 25"/>
          <p:cNvSpPr>
            <a:spLocks noChangeShapeType="1"/>
          </p:cNvSpPr>
          <p:nvPr/>
        </p:nvSpPr>
        <p:spPr bwMode="auto">
          <a:xfrm>
            <a:off x="4951413" y="2708275"/>
            <a:ext cx="144462"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62" name="Line 26"/>
          <p:cNvSpPr>
            <a:spLocks noChangeShapeType="1"/>
          </p:cNvSpPr>
          <p:nvPr/>
        </p:nvSpPr>
        <p:spPr bwMode="auto">
          <a:xfrm>
            <a:off x="4951413" y="2852738"/>
            <a:ext cx="144462"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63" name="Line 27"/>
          <p:cNvSpPr>
            <a:spLocks noChangeShapeType="1"/>
          </p:cNvSpPr>
          <p:nvPr/>
        </p:nvSpPr>
        <p:spPr bwMode="auto">
          <a:xfrm>
            <a:off x="5238750" y="2563813"/>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64" name="Line 28"/>
          <p:cNvSpPr>
            <a:spLocks noChangeShapeType="1"/>
          </p:cNvSpPr>
          <p:nvPr/>
        </p:nvSpPr>
        <p:spPr bwMode="auto">
          <a:xfrm>
            <a:off x="5238750" y="2708275"/>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65" name="Line 29"/>
          <p:cNvSpPr>
            <a:spLocks noChangeShapeType="1"/>
          </p:cNvSpPr>
          <p:nvPr/>
        </p:nvSpPr>
        <p:spPr bwMode="auto">
          <a:xfrm>
            <a:off x="5238750" y="2852738"/>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66" name="Line 30"/>
          <p:cNvSpPr>
            <a:spLocks noChangeShapeType="1"/>
          </p:cNvSpPr>
          <p:nvPr/>
        </p:nvSpPr>
        <p:spPr bwMode="auto">
          <a:xfrm>
            <a:off x="5167313" y="2852738"/>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67" name="Line 31"/>
          <p:cNvSpPr>
            <a:spLocks noChangeShapeType="1"/>
          </p:cNvSpPr>
          <p:nvPr/>
        </p:nvSpPr>
        <p:spPr bwMode="auto">
          <a:xfrm>
            <a:off x="2790825" y="3138488"/>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68" name="Line 32"/>
          <p:cNvSpPr>
            <a:spLocks noChangeShapeType="1"/>
          </p:cNvSpPr>
          <p:nvPr/>
        </p:nvSpPr>
        <p:spPr bwMode="auto">
          <a:xfrm>
            <a:off x="2790825" y="3211513"/>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69" name="Line 33"/>
          <p:cNvSpPr>
            <a:spLocks noChangeShapeType="1"/>
          </p:cNvSpPr>
          <p:nvPr/>
        </p:nvSpPr>
        <p:spPr bwMode="auto">
          <a:xfrm>
            <a:off x="2432050" y="3140075"/>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70" name="Line 34"/>
          <p:cNvSpPr>
            <a:spLocks noChangeShapeType="1"/>
          </p:cNvSpPr>
          <p:nvPr/>
        </p:nvSpPr>
        <p:spPr bwMode="auto">
          <a:xfrm>
            <a:off x="2432050" y="3213100"/>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71" name="Line 35"/>
          <p:cNvSpPr>
            <a:spLocks noChangeShapeType="1"/>
          </p:cNvSpPr>
          <p:nvPr/>
        </p:nvSpPr>
        <p:spPr bwMode="auto">
          <a:xfrm>
            <a:off x="2646363" y="2997200"/>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72" name="Line 36"/>
          <p:cNvSpPr>
            <a:spLocks noChangeShapeType="1"/>
          </p:cNvSpPr>
          <p:nvPr/>
        </p:nvSpPr>
        <p:spPr bwMode="auto">
          <a:xfrm>
            <a:off x="2720975" y="2997200"/>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73" name="Line 37"/>
          <p:cNvSpPr>
            <a:spLocks noChangeShapeType="1"/>
          </p:cNvSpPr>
          <p:nvPr/>
        </p:nvSpPr>
        <p:spPr bwMode="auto">
          <a:xfrm>
            <a:off x="5672138" y="2924175"/>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74" name="Line 38"/>
          <p:cNvSpPr>
            <a:spLocks noChangeShapeType="1"/>
          </p:cNvSpPr>
          <p:nvPr/>
        </p:nvSpPr>
        <p:spPr bwMode="auto">
          <a:xfrm>
            <a:off x="5816600" y="2924175"/>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75" name="Line 39"/>
          <p:cNvSpPr>
            <a:spLocks noChangeShapeType="1"/>
          </p:cNvSpPr>
          <p:nvPr/>
        </p:nvSpPr>
        <p:spPr bwMode="auto">
          <a:xfrm>
            <a:off x="5527675" y="3140075"/>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76" name="Line 40"/>
          <p:cNvSpPr>
            <a:spLocks noChangeShapeType="1"/>
          </p:cNvSpPr>
          <p:nvPr/>
        </p:nvSpPr>
        <p:spPr bwMode="auto">
          <a:xfrm>
            <a:off x="5527675" y="3284538"/>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77" name="Line 41"/>
          <p:cNvSpPr>
            <a:spLocks noChangeShapeType="1"/>
          </p:cNvSpPr>
          <p:nvPr/>
        </p:nvSpPr>
        <p:spPr bwMode="auto">
          <a:xfrm>
            <a:off x="5527675" y="3429000"/>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78" name="Line 42"/>
          <p:cNvSpPr>
            <a:spLocks noChangeShapeType="1"/>
          </p:cNvSpPr>
          <p:nvPr/>
        </p:nvSpPr>
        <p:spPr bwMode="auto">
          <a:xfrm>
            <a:off x="5527675" y="3571875"/>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79" name="Line 43"/>
          <p:cNvSpPr>
            <a:spLocks noChangeShapeType="1"/>
          </p:cNvSpPr>
          <p:nvPr/>
        </p:nvSpPr>
        <p:spPr bwMode="auto">
          <a:xfrm>
            <a:off x="5527675" y="3716338"/>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80" name="Line 44"/>
          <p:cNvSpPr>
            <a:spLocks noChangeShapeType="1"/>
          </p:cNvSpPr>
          <p:nvPr/>
        </p:nvSpPr>
        <p:spPr bwMode="auto">
          <a:xfrm>
            <a:off x="5527675" y="3860800"/>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81" name="Line 45"/>
          <p:cNvSpPr>
            <a:spLocks noChangeShapeType="1"/>
          </p:cNvSpPr>
          <p:nvPr/>
        </p:nvSpPr>
        <p:spPr bwMode="auto">
          <a:xfrm>
            <a:off x="5527675" y="4003675"/>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82" name="Line 46"/>
          <p:cNvSpPr>
            <a:spLocks noChangeShapeType="1"/>
          </p:cNvSpPr>
          <p:nvPr/>
        </p:nvSpPr>
        <p:spPr bwMode="auto">
          <a:xfrm>
            <a:off x="5527675" y="4148138"/>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83" name="Line 47"/>
          <p:cNvSpPr>
            <a:spLocks noChangeShapeType="1"/>
          </p:cNvSpPr>
          <p:nvPr/>
        </p:nvSpPr>
        <p:spPr bwMode="auto">
          <a:xfrm>
            <a:off x="5527675" y="4292600"/>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84" name="Line 48"/>
          <p:cNvSpPr>
            <a:spLocks noChangeShapeType="1"/>
          </p:cNvSpPr>
          <p:nvPr/>
        </p:nvSpPr>
        <p:spPr bwMode="auto">
          <a:xfrm>
            <a:off x="5527675" y="4435475"/>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85" name="Line 49"/>
          <p:cNvSpPr>
            <a:spLocks noChangeShapeType="1"/>
          </p:cNvSpPr>
          <p:nvPr/>
        </p:nvSpPr>
        <p:spPr bwMode="auto">
          <a:xfrm>
            <a:off x="5672138" y="4581525"/>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86" name="Line 50"/>
          <p:cNvSpPr>
            <a:spLocks noChangeShapeType="1"/>
          </p:cNvSpPr>
          <p:nvPr/>
        </p:nvSpPr>
        <p:spPr bwMode="auto">
          <a:xfrm>
            <a:off x="5816600" y="4581525"/>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87" name="Line 51"/>
          <p:cNvSpPr>
            <a:spLocks noChangeShapeType="1"/>
          </p:cNvSpPr>
          <p:nvPr/>
        </p:nvSpPr>
        <p:spPr bwMode="auto">
          <a:xfrm>
            <a:off x="5813425" y="3141663"/>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88" name="Line 52"/>
          <p:cNvSpPr>
            <a:spLocks noChangeShapeType="1"/>
          </p:cNvSpPr>
          <p:nvPr/>
        </p:nvSpPr>
        <p:spPr bwMode="auto">
          <a:xfrm>
            <a:off x="5813425" y="3286125"/>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89" name="Line 53"/>
          <p:cNvSpPr>
            <a:spLocks noChangeShapeType="1"/>
          </p:cNvSpPr>
          <p:nvPr/>
        </p:nvSpPr>
        <p:spPr bwMode="auto">
          <a:xfrm>
            <a:off x="5813425" y="3430588"/>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90" name="Line 54"/>
          <p:cNvSpPr>
            <a:spLocks noChangeShapeType="1"/>
          </p:cNvSpPr>
          <p:nvPr/>
        </p:nvSpPr>
        <p:spPr bwMode="auto">
          <a:xfrm>
            <a:off x="5816600" y="3573463"/>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91" name="Line 55"/>
          <p:cNvSpPr>
            <a:spLocks noChangeShapeType="1"/>
          </p:cNvSpPr>
          <p:nvPr/>
        </p:nvSpPr>
        <p:spPr bwMode="auto">
          <a:xfrm>
            <a:off x="5816600" y="3717925"/>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92" name="Line 56"/>
          <p:cNvSpPr>
            <a:spLocks noChangeShapeType="1"/>
          </p:cNvSpPr>
          <p:nvPr/>
        </p:nvSpPr>
        <p:spPr bwMode="auto">
          <a:xfrm>
            <a:off x="5816600" y="3862388"/>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93" name="Line 57"/>
          <p:cNvSpPr>
            <a:spLocks noChangeShapeType="1"/>
          </p:cNvSpPr>
          <p:nvPr/>
        </p:nvSpPr>
        <p:spPr bwMode="auto">
          <a:xfrm>
            <a:off x="5816600" y="4005263"/>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94" name="Line 58"/>
          <p:cNvSpPr>
            <a:spLocks noChangeShapeType="1"/>
          </p:cNvSpPr>
          <p:nvPr/>
        </p:nvSpPr>
        <p:spPr bwMode="auto">
          <a:xfrm>
            <a:off x="5816600" y="4149725"/>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95" name="Line 59"/>
          <p:cNvSpPr>
            <a:spLocks noChangeShapeType="1"/>
          </p:cNvSpPr>
          <p:nvPr/>
        </p:nvSpPr>
        <p:spPr bwMode="auto">
          <a:xfrm>
            <a:off x="5816600" y="4294188"/>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96" name="Line 60"/>
          <p:cNvSpPr>
            <a:spLocks noChangeShapeType="1"/>
          </p:cNvSpPr>
          <p:nvPr/>
        </p:nvSpPr>
        <p:spPr bwMode="auto">
          <a:xfrm>
            <a:off x="5816600" y="4437063"/>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97" name="Line 61"/>
          <p:cNvSpPr>
            <a:spLocks noChangeShapeType="1"/>
          </p:cNvSpPr>
          <p:nvPr/>
        </p:nvSpPr>
        <p:spPr bwMode="auto">
          <a:xfrm>
            <a:off x="4664075" y="3355975"/>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98" name="Line 62"/>
          <p:cNvSpPr>
            <a:spLocks noChangeShapeType="1"/>
          </p:cNvSpPr>
          <p:nvPr/>
        </p:nvSpPr>
        <p:spPr bwMode="auto">
          <a:xfrm>
            <a:off x="4806950" y="3355975"/>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799" name="Line 63"/>
          <p:cNvSpPr>
            <a:spLocks noChangeShapeType="1"/>
          </p:cNvSpPr>
          <p:nvPr/>
        </p:nvSpPr>
        <p:spPr bwMode="auto">
          <a:xfrm>
            <a:off x="4951413" y="3355975"/>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00" name="Line 64"/>
          <p:cNvSpPr>
            <a:spLocks noChangeShapeType="1"/>
          </p:cNvSpPr>
          <p:nvPr/>
        </p:nvSpPr>
        <p:spPr bwMode="auto">
          <a:xfrm>
            <a:off x="4448175" y="3498850"/>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01" name="Line 65"/>
          <p:cNvSpPr>
            <a:spLocks noChangeShapeType="1"/>
          </p:cNvSpPr>
          <p:nvPr/>
        </p:nvSpPr>
        <p:spPr bwMode="auto">
          <a:xfrm>
            <a:off x="4448175" y="3643313"/>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02" name="Line 66"/>
          <p:cNvSpPr>
            <a:spLocks noChangeShapeType="1"/>
          </p:cNvSpPr>
          <p:nvPr/>
        </p:nvSpPr>
        <p:spPr bwMode="auto">
          <a:xfrm>
            <a:off x="4448175" y="3787775"/>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03" name="Line 67"/>
          <p:cNvSpPr>
            <a:spLocks noChangeShapeType="1"/>
          </p:cNvSpPr>
          <p:nvPr/>
        </p:nvSpPr>
        <p:spPr bwMode="auto">
          <a:xfrm>
            <a:off x="5022850" y="3497263"/>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04" name="Line 68"/>
          <p:cNvSpPr>
            <a:spLocks noChangeShapeType="1"/>
          </p:cNvSpPr>
          <p:nvPr/>
        </p:nvSpPr>
        <p:spPr bwMode="auto">
          <a:xfrm>
            <a:off x="5022850" y="3641725"/>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05" name="Line 69"/>
          <p:cNvSpPr>
            <a:spLocks noChangeShapeType="1"/>
          </p:cNvSpPr>
          <p:nvPr/>
        </p:nvSpPr>
        <p:spPr bwMode="auto">
          <a:xfrm>
            <a:off x="5022850" y="3786188"/>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06" name="Line 70"/>
          <p:cNvSpPr>
            <a:spLocks noChangeShapeType="1"/>
          </p:cNvSpPr>
          <p:nvPr/>
        </p:nvSpPr>
        <p:spPr bwMode="auto">
          <a:xfrm>
            <a:off x="4664075" y="3787775"/>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07" name="Line 71"/>
          <p:cNvSpPr>
            <a:spLocks noChangeShapeType="1"/>
          </p:cNvSpPr>
          <p:nvPr/>
        </p:nvSpPr>
        <p:spPr bwMode="auto">
          <a:xfrm>
            <a:off x="4806950" y="3787775"/>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08" name="Line 72"/>
          <p:cNvSpPr>
            <a:spLocks noChangeShapeType="1"/>
          </p:cNvSpPr>
          <p:nvPr/>
        </p:nvSpPr>
        <p:spPr bwMode="auto">
          <a:xfrm>
            <a:off x="4951413" y="3787775"/>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09" name="Line 73"/>
          <p:cNvSpPr>
            <a:spLocks noChangeShapeType="1"/>
          </p:cNvSpPr>
          <p:nvPr/>
        </p:nvSpPr>
        <p:spPr bwMode="auto">
          <a:xfrm>
            <a:off x="4735513" y="4868863"/>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10" name="Line 74"/>
          <p:cNvSpPr>
            <a:spLocks noChangeShapeType="1"/>
          </p:cNvSpPr>
          <p:nvPr/>
        </p:nvSpPr>
        <p:spPr bwMode="auto">
          <a:xfrm>
            <a:off x="4878388" y="4868863"/>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11" name="Line 75"/>
          <p:cNvSpPr>
            <a:spLocks noChangeShapeType="1"/>
          </p:cNvSpPr>
          <p:nvPr/>
        </p:nvSpPr>
        <p:spPr bwMode="auto">
          <a:xfrm>
            <a:off x="5022850" y="4868863"/>
            <a:ext cx="0" cy="142875"/>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12" name="Line 76"/>
          <p:cNvSpPr>
            <a:spLocks noChangeShapeType="1"/>
          </p:cNvSpPr>
          <p:nvPr/>
        </p:nvSpPr>
        <p:spPr bwMode="auto">
          <a:xfrm>
            <a:off x="4518025" y="5011738"/>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13" name="Line 77"/>
          <p:cNvSpPr>
            <a:spLocks noChangeShapeType="1"/>
          </p:cNvSpPr>
          <p:nvPr/>
        </p:nvSpPr>
        <p:spPr bwMode="auto">
          <a:xfrm>
            <a:off x="4518025" y="5084763"/>
            <a:ext cx="144463"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14" name="Line 78"/>
          <p:cNvSpPr>
            <a:spLocks noChangeShapeType="1"/>
          </p:cNvSpPr>
          <p:nvPr/>
        </p:nvSpPr>
        <p:spPr bwMode="auto">
          <a:xfrm>
            <a:off x="5094288" y="5013325"/>
            <a:ext cx="144462"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15" name="Line 79"/>
          <p:cNvSpPr>
            <a:spLocks noChangeShapeType="1"/>
          </p:cNvSpPr>
          <p:nvPr/>
        </p:nvSpPr>
        <p:spPr bwMode="auto">
          <a:xfrm>
            <a:off x="5094288" y="5086350"/>
            <a:ext cx="144462" cy="0"/>
          </a:xfrm>
          <a:prstGeom prst="line">
            <a:avLst/>
          </a:prstGeom>
          <a:noFill/>
          <a:ln w="9525">
            <a:solidFill>
              <a:schemeClr val="tx1"/>
            </a:solidFill>
            <a:round/>
            <a:headEnd/>
            <a:tailEnd/>
          </a:ln>
          <a:effectLst/>
        </p:spPr>
        <p:txBody>
          <a:bodyPr wrap="none" lIns="0" tIns="46800" rIns="0" bIns="46800" anchor="ctr"/>
          <a:lstStyle/>
          <a:p>
            <a:endParaRPr lang="ja-JP" altLang="en-US"/>
          </a:p>
        </p:txBody>
      </p:sp>
      <p:sp>
        <p:nvSpPr>
          <p:cNvPr id="500816" name="AutoShape 80"/>
          <p:cNvSpPr>
            <a:spLocks noChangeArrowheads="1"/>
          </p:cNvSpPr>
          <p:nvPr/>
        </p:nvSpPr>
        <p:spPr bwMode="auto">
          <a:xfrm>
            <a:off x="6249988" y="2203450"/>
            <a:ext cx="2244725" cy="431800"/>
          </a:xfrm>
          <a:prstGeom prst="wedgeRoundRectCallout">
            <a:avLst>
              <a:gd name="adj1" fmla="val -181662"/>
              <a:gd name="adj2" fmla="val 36398"/>
              <a:gd name="adj3" fmla="val 16667"/>
            </a:avLst>
          </a:prstGeom>
          <a:solidFill>
            <a:srgbClr val="FFFF99"/>
          </a:solidFill>
          <a:ln w="19050" algn="ctr">
            <a:solidFill>
              <a:srgbClr val="FF9900"/>
            </a:solidFill>
            <a:miter lim="800000"/>
            <a:headEnd/>
            <a:tailEnd/>
          </a:ln>
          <a:effectLst>
            <a:outerShdw dist="35921" dir="2700000" algn="ctr" rotWithShape="0">
              <a:schemeClr val="bg2">
                <a:alpha val="50000"/>
              </a:schemeClr>
            </a:outerShdw>
          </a:effectLst>
        </p:spPr>
        <p:txBody>
          <a:bodyPr/>
          <a:lstStyle/>
          <a:p>
            <a:r>
              <a:rPr lang="ja-JP" altLang="en-US" sz="1800">
                <a:latin typeface="Arial" charset="0"/>
              </a:rPr>
              <a:t>画面遷移関連機能</a:t>
            </a:r>
          </a:p>
        </p:txBody>
      </p:sp>
      <p:sp>
        <p:nvSpPr>
          <p:cNvPr id="500817" name="AutoShape 81"/>
          <p:cNvSpPr>
            <a:spLocks noChangeArrowheads="1"/>
          </p:cNvSpPr>
          <p:nvPr/>
        </p:nvSpPr>
        <p:spPr bwMode="auto">
          <a:xfrm>
            <a:off x="6321425" y="3354388"/>
            <a:ext cx="2246313" cy="431800"/>
          </a:xfrm>
          <a:prstGeom prst="wedgeRoundRectCallout">
            <a:avLst>
              <a:gd name="adj1" fmla="val -211343"/>
              <a:gd name="adj2" fmla="val -94852"/>
              <a:gd name="adj3" fmla="val 16667"/>
            </a:avLst>
          </a:prstGeom>
          <a:solidFill>
            <a:srgbClr val="FFFF99"/>
          </a:solidFill>
          <a:ln w="19050" algn="ctr">
            <a:solidFill>
              <a:srgbClr val="FF9900"/>
            </a:solidFill>
            <a:miter lim="800000"/>
            <a:headEnd/>
            <a:tailEnd/>
          </a:ln>
          <a:effectLst>
            <a:outerShdw dist="35921" dir="2700000" algn="ctr" rotWithShape="0">
              <a:schemeClr val="bg2">
                <a:alpha val="50000"/>
              </a:schemeClr>
            </a:outerShdw>
          </a:effectLst>
        </p:spPr>
        <p:txBody>
          <a:bodyPr/>
          <a:lstStyle/>
          <a:p>
            <a:r>
              <a:rPr lang="ja-JP" altLang="en-US" sz="1800">
                <a:latin typeface="Arial" charset="0"/>
              </a:rPr>
              <a:t>セッション管理機能</a:t>
            </a:r>
          </a:p>
        </p:txBody>
      </p:sp>
      <p:sp>
        <p:nvSpPr>
          <p:cNvPr id="500818" name="AutoShape 82"/>
          <p:cNvSpPr>
            <a:spLocks noChangeArrowheads="1"/>
          </p:cNvSpPr>
          <p:nvPr/>
        </p:nvSpPr>
        <p:spPr bwMode="auto">
          <a:xfrm>
            <a:off x="6249988" y="2778125"/>
            <a:ext cx="2244725" cy="431800"/>
          </a:xfrm>
          <a:prstGeom prst="wedgeRoundRectCallout">
            <a:avLst>
              <a:gd name="adj1" fmla="val -99755"/>
              <a:gd name="adj2" fmla="val -52204"/>
              <a:gd name="adj3" fmla="val 16667"/>
            </a:avLst>
          </a:prstGeom>
          <a:solidFill>
            <a:srgbClr val="FFFF99"/>
          </a:solidFill>
          <a:ln w="19050" algn="ctr">
            <a:solidFill>
              <a:srgbClr val="FF9900"/>
            </a:solidFill>
            <a:miter lim="800000"/>
            <a:headEnd/>
            <a:tailEnd/>
          </a:ln>
          <a:effectLst>
            <a:outerShdw dist="35921" dir="2700000" algn="ctr" rotWithShape="0">
              <a:schemeClr val="bg2">
                <a:alpha val="50000"/>
              </a:schemeClr>
            </a:outerShdw>
          </a:effectLst>
        </p:spPr>
        <p:txBody>
          <a:bodyPr/>
          <a:lstStyle/>
          <a:p>
            <a:r>
              <a:rPr lang="ja-JP" altLang="en-US" sz="1800">
                <a:latin typeface="Arial" charset="0"/>
              </a:rPr>
              <a:t>入力値検証機能</a:t>
            </a:r>
          </a:p>
        </p:txBody>
      </p:sp>
      <p:sp>
        <p:nvSpPr>
          <p:cNvPr id="500819" name="AutoShape 83"/>
          <p:cNvSpPr>
            <a:spLocks noChangeArrowheads="1"/>
          </p:cNvSpPr>
          <p:nvPr/>
        </p:nvSpPr>
        <p:spPr bwMode="auto">
          <a:xfrm>
            <a:off x="6321425" y="3930650"/>
            <a:ext cx="2952750" cy="431800"/>
          </a:xfrm>
          <a:prstGeom prst="wedgeRoundRectCallout">
            <a:avLst>
              <a:gd name="adj1" fmla="val -101023"/>
              <a:gd name="adj2" fmla="val -70588"/>
              <a:gd name="adj3" fmla="val 16667"/>
            </a:avLst>
          </a:prstGeom>
          <a:solidFill>
            <a:srgbClr val="FFFF99"/>
          </a:solidFill>
          <a:ln w="19050" algn="ctr">
            <a:solidFill>
              <a:srgbClr val="FF9900"/>
            </a:solidFill>
            <a:miter lim="800000"/>
            <a:headEnd/>
            <a:tailEnd/>
          </a:ln>
          <a:effectLst>
            <a:outerShdw dist="35921" dir="2700000" algn="ctr" rotWithShape="0">
              <a:schemeClr val="bg2">
                <a:alpha val="50000"/>
              </a:schemeClr>
            </a:outerShdw>
          </a:effectLst>
        </p:spPr>
        <p:txBody>
          <a:bodyPr/>
          <a:lstStyle/>
          <a:p>
            <a:r>
              <a:rPr lang="ja-JP" altLang="en-US" sz="1800">
                <a:latin typeface="Arial" charset="0"/>
              </a:rPr>
              <a:t>ビジネスロジック生成機能</a:t>
            </a:r>
          </a:p>
        </p:txBody>
      </p:sp>
      <p:sp>
        <p:nvSpPr>
          <p:cNvPr id="500820" name="AutoShape 84"/>
          <p:cNvSpPr>
            <a:spLocks noChangeArrowheads="1"/>
          </p:cNvSpPr>
          <p:nvPr/>
        </p:nvSpPr>
        <p:spPr bwMode="auto">
          <a:xfrm>
            <a:off x="6321425" y="5083175"/>
            <a:ext cx="2232025" cy="431800"/>
          </a:xfrm>
          <a:prstGeom prst="wedgeRoundRectCallout">
            <a:avLst>
              <a:gd name="adj1" fmla="val -114440"/>
              <a:gd name="adj2" fmla="val -63236"/>
              <a:gd name="adj3" fmla="val 16667"/>
            </a:avLst>
          </a:prstGeom>
          <a:solidFill>
            <a:srgbClr val="FFFF99"/>
          </a:solidFill>
          <a:ln w="19050" algn="ctr">
            <a:solidFill>
              <a:srgbClr val="FF9900"/>
            </a:solidFill>
            <a:miter lim="800000"/>
            <a:headEnd/>
            <a:tailEnd/>
          </a:ln>
          <a:effectLst>
            <a:outerShdw dist="35921" dir="2700000" algn="ctr" rotWithShape="0">
              <a:schemeClr val="bg2">
                <a:alpha val="50000"/>
              </a:schemeClr>
            </a:outerShdw>
          </a:effectLst>
        </p:spPr>
        <p:txBody>
          <a:bodyPr/>
          <a:lstStyle/>
          <a:p>
            <a:r>
              <a:rPr lang="en-US" altLang="ja-JP" sz="1800">
                <a:latin typeface="Arial" charset="0"/>
              </a:rPr>
              <a:t>SQL</a:t>
            </a:r>
            <a:r>
              <a:rPr lang="ja-JP" altLang="en-US" sz="1800">
                <a:latin typeface="Arial" charset="0"/>
              </a:rPr>
              <a:t>文管理機能</a:t>
            </a:r>
          </a:p>
        </p:txBody>
      </p:sp>
      <p:sp>
        <p:nvSpPr>
          <p:cNvPr id="500821" name="AutoShape 85"/>
          <p:cNvSpPr>
            <a:spLocks noChangeArrowheads="1"/>
          </p:cNvSpPr>
          <p:nvPr/>
        </p:nvSpPr>
        <p:spPr bwMode="auto">
          <a:xfrm>
            <a:off x="6321425" y="4506913"/>
            <a:ext cx="2232025" cy="431800"/>
          </a:xfrm>
          <a:prstGeom prst="wedgeRoundRectCallout">
            <a:avLst>
              <a:gd name="adj1" fmla="val -76528"/>
              <a:gd name="adj2" fmla="val -62866"/>
              <a:gd name="adj3" fmla="val 16667"/>
            </a:avLst>
          </a:prstGeom>
          <a:solidFill>
            <a:srgbClr val="FFFF99"/>
          </a:solidFill>
          <a:ln w="19050" algn="ctr">
            <a:solidFill>
              <a:srgbClr val="FF9900"/>
            </a:solidFill>
            <a:miter lim="800000"/>
            <a:headEnd/>
            <a:tailEnd/>
          </a:ln>
          <a:effectLst>
            <a:outerShdw dist="35921" dir="2700000" algn="ctr" rotWithShape="0">
              <a:schemeClr val="bg2">
                <a:alpha val="50000"/>
              </a:schemeClr>
            </a:outerShdw>
          </a:effectLst>
        </p:spPr>
        <p:txBody>
          <a:bodyPr/>
          <a:lstStyle/>
          <a:p>
            <a:r>
              <a:rPr lang="ja-JP" altLang="en-US" sz="1800">
                <a:latin typeface="Arial" charset="0"/>
              </a:rPr>
              <a:t>ログ出力機能</a:t>
            </a:r>
          </a:p>
        </p:txBody>
      </p:sp>
      <p:sp>
        <p:nvSpPr>
          <p:cNvPr id="500822" name="Rectangle 86"/>
          <p:cNvSpPr>
            <a:spLocks noChangeArrowheads="1"/>
          </p:cNvSpPr>
          <p:nvPr/>
        </p:nvSpPr>
        <p:spPr bwMode="ltGray">
          <a:xfrm>
            <a:off x="6248400" y="1700213"/>
            <a:ext cx="2159000" cy="358775"/>
          </a:xfrm>
          <a:prstGeom prst="rect">
            <a:avLst/>
          </a:prstGeom>
          <a:noFill/>
          <a:ln w="9525">
            <a:noFill/>
            <a:miter lim="800000"/>
            <a:headEnd/>
            <a:tailEnd/>
          </a:ln>
          <a:effectLst/>
        </p:spPr>
        <p:txBody>
          <a:bodyPr wrap="none" anchor="ctr"/>
          <a:lstStyle/>
          <a:p>
            <a:r>
              <a:rPr lang="ja-JP" altLang="en-US" sz="2000" b="1">
                <a:solidFill>
                  <a:srgbClr val="FF0000"/>
                </a:solidFill>
                <a:effectLst>
                  <a:outerShdw blurRad="38100" dist="38100" dir="2700000" algn="tl">
                    <a:srgbClr val="C0C0C0"/>
                  </a:outerShdw>
                </a:effectLst>
                <a:latin typeface="HGSｺﾞｼｯｸE" pitchFamily="50" charset="-128"/>
                <a:ea typeface="HGSｺﾞｼｯｸE" pitchFamily="50" charset="-128"/>
              </a:rPr>
              <a:t>提供機能</a:t>
            </a:r>
          </a:p>
        </p:txBody>
      </p:sp>
      <p:sp>
        <p:nvSpPr>
          <p:cNvPr id="500823" name="Text Box 87"/>
          <p:cNvSpPr txBox="1">
            <a:spLocks noChangeArrowheads="1"/>
          </p:cNvSpPr>
          <p:nvPr/>
        </p:nvSpPr>
        <p:spPr bwMode="auto">
          <a:xfrm>
            <a:off x="1712913" y="5445125"/>
            <a:ext cx="7367587" cy="579438"/>
          </a:xfrm>
          <a:prstGeom prst="rect">
            <a:avLst/>
          </a:prstGeom>
          <a:noFill/>
          <a:ln w="9525" algn="ctr">
            <a:noFill/>
            <a:miter lim="800000"/>
            <a:headEnd/>
            <a:tailEnd/>
          </a:ln>
          <a:effectLst/>
        </p:spPr>
        <p:txBody>
          <a:bodyPr wrap="none" lIns="0" tIns="46800" rIns="0" bIns="46800">
            <a:spAutoFit/>
          </a:bodyPr>
          <a:lstStyle/>
          <a:p>
            <a:r>
              <a:rPr lang="en-US" altLang="ja-JP" sz="3200">
                <a:solidFill>
                  <a:srgbClr val="FF0000"/>
                </a:solidFill>
                <a:latin typeface="HGP創英角ｺﾞｼｯｸUB" pitchFamily="50" charset="-128"/>
                <a:ea typeface="HGP創英角ｺﾞｼｯｸUB" pitchFamily="50" charset="-128"/>
              </a:rPr>
              <a:t>ASP.NET</a:t>
            </a:r>
            <a:r>
              <a:rPr lang="ja-JP" altLang="en-US" sz="3200">
                <a:solidFill>
                  <a:srgbClr val="FF0000"/>
                </a:solidFill>
                <a:latin typeface="HGP創英角ｺﾞｼｯｸUB" pitchFamily="50" charset="-128"/>
                <a:ea typeface="HGP創英角ｺﾞｼｯｸUB" pitchFamily="50" charset="-128"/>
              </a:rPr>
              <a:t>の穴は</a:t>
            </a:r>
            <a:r>
              <a:rPr lang="en-US" altLang="ja-JP" sz="3200">
                <a:solidFill>
                  <a:srgbClr val="FF0000"/>
                </a:solidFill>
                <a:latin typeface="HGP創英角ｺﾞｼｯｸUB" pitchFamily="50" charset="-128"/>
                <a:ea typeface="HGP創英角ｺﾞｼｯｸUB" pitchFamily="50" charset="-128"/>
              </a:rPr>
              <a:t>TERASOLUNA</a:t>
            </a:r>
            <a:r>
              <a:rPr lang="ja-JP" altLang="en-US" sz="3200">
                <a:solidFill>
                  <a:srgbClr val="FF0000"/>
                </a:solidFill>
                <a:latin typeface="HGP創英角ｺﾞｼｯｸUB" pitchFamily="50" charset="-128"/>
                <a:ea typeface="HGP創英角ｺﾞｼｯｸUB" pitchFamily="50" charset="-128"/>
              </a:rPr>
              <a:t>が埋める！！</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r>
              <a:rPr lang="en-US" altLang="ja-JP"/>
              <a:t>3. .NET Framework</a:t>
            </a:r>
            <a:r>
              <a:rPr lang="ja-JP" altLang="en-US"/>
              <a:t>に足りない機能の強化</a:t>
            </a:r>
            <a:r>
              <a:rPr lang="en-US" altLang="ja-JP"/>
              <a:t>(3/3)</a:t>
            </a:r>
          </a:p>
        </p:txBody>
      </p:sp>
      <p:sp>
        <p:nvSpPr>
          <p:cNvPr id="502787" name="Rectangle 3"/>
          <p:cNvSpPr>
            <a:spLocks noGrp="1" noChangeArrowheads="1"/>
          </p:cNvSpPr>
          <p:nvPr>
            <p:ph type="body" idx="1"/>
          </p:nvPr>
        </p:nvSpPr>
        <p:spPr>
          <a:xfrm>
            <a:off x="560388" y="908050"/>
            <a:ext cx="8840787" cy="5111750"/>
          </a:xfrm>
        </p:spPr>
        <p:txBody>
          <a:bodyPr/>
          <a:lstStyle/>
          <a:p>
            <a:r>
              <a:rPr lang="ja-JP" altLang="en-US"/>
              <a:t>「画面遷移管理」の例</a:t>
            </a:r>
          </a:p>
        </p:txBody>
      </p:sp>
      <p:sp>
        <p:nvSpPr>
          <p:cNvPr id="502788" name="AutoShape 4"/>
          <p:cNvSpPr>
            <a:spLocks noChangeArrowheads="1"/>
          </p:cNvSpPr>
          <p:nvPr/>
        </p:nvSpPr>
        <p:spPr bwMode="auto">
          <a:xfrm>
            <a:off x="3567113" y="1579563"/>
            <a:ext cx="1685925" cy="3833812"/>
          </a:xfrm>
          <a:prstGeom prst="roundRect">
            <a:avLst>
              <a:gd name="adj" fmla="val 16667"/>
            </a:avLst>
          </a:prstGeom>
          <a:solidFill>
            <a:srgbClr val="00CCFF">
              <a:alpha val="23000"/>
            </a:srgbClr>
          </a:solidFill>
          <a:ln w="9525" algn="ctr">
            <a:solidFill>
              <a:schemeClr val="tx1"/>
            </a:solidFill>
            <a:round/>
            <a:headEnd/>
            <a:tailEnd/>
          </a:ln>
          <a:effectLst/>
        </p:spPr>
        <p:txBody>
          <a:bodyPr lIns="90000" tIns="46800" rIns="90000" bIns="46800" anchor="ctr">
            <a:spAutoFit/>
          </a:bodyPr>
          <a:lstStyle/>
          <a:p>
            <a:endParaRPr lang="ja-JP" altLang="en-US"/>
          </a:p>
        </p:txBody>
      </p:sp>
      <p:sp>
        <p:nvSpPr>
          <p:cNvPr id="502789" name="Line 5"/>
          <p:cNvSpPr>
            <a:spLocks noChangeShapeType="1"/>
          </p:cNvSpPr>
          <p:nvPr/>
        </p:nvSpPr>
        <p:spPr bwMode="gray">
          <a:xfrm>
            <a:off x="2041525" y="1992313"/>
            <a:ext cx="1436688" cy="357187"/>
          </a:xfrm>
          <a:prstGeom prst="line">
            <a:avLst/>
          </a:prstGeom>
          <a:noFill/>
          <a:ln w="25400">
            <a:solidFill>
              <a:schemeClr val="tx1"/>
            </a:solidFill>
            <a:round/>
            <a:headEnd/>
            <a:tailEnd type="triangle" w="med" len="med"/>
          </a:ln>
          <a:effectLst/>
        </p:spPr>
        <p:txBody>
          <a:bodyPr lIns="36000" tIns="36000" rIns="36000" bIns="36000" anchor="ctr">
            <a:spAutoFit/>
          </a:bodyPr>
          <a:lstStyle/>
          <a:p>
            <a:endParaRPr lang="ja-JP" altLang="en-US"/>
          </a:p>
        </p:txBody>
      </p:sp>
      <p:sp>
        <p:nvSpPr>
          <p:cNvPr id="502790" name="Rectangle 6"/>
          <p:cNvSpPr>
            <a:spLocks noChangeArrowheads="1"/>
          </p:cNvSpPr>
          <p:nvPr/>
        </p:nvSpPr>
        <p:spPr bwMode="gray">
          <a:xfrm>
            <a:off x="1811338" y="1485900"/>
            <a:ext cx="1941512" cy="347663"/>
          </a:xfrm>
          <a:prstGeom prst="rect">
            <a:avLst/>
          </a:prstGeom>
          <a:noFill/>
          <a:ln w="9525" algn="ctr">
            <a:noFill/>
            <a:miter lim="800000"/>
            <a:headEnd/>
            <a:tailEnd/>
          </a:ln>
          <a:effectLst/>
        </p:spPr>
        <p:txBody>
          <a:bodyPr lIns="36000" tIns="36000" rIns="36000" bIns="36000" anchor="ctr">
            <a:spAutoFit/>
          </a:bodyPr>
          <a:lstStyle/>
          <a:p>
            <a:r>
              <a:rPr lang="ja-JP" altLang="en-US" sz="1800">
                <a:latin typeface="HGPｺﾞｼｯｸE" pitchFamily="50" charset="-128"/>
                <a:ea typeface="HGPｺﾞｼｯｸE" pitchFamily="50" charset="-128"/>
              </a:rPr>
              <a:t>リクエスト送信</a:t>
            </a:r>
          </a:p>
        </p:txBody>
      </p:sp>
      <p:grpSp>
        <p:nvGrpSpPr>
          <p:cNvPr id="502791" name="Group 7"/>
          <p:cNvGrpSpPr>
            <a:grpSpLocks/>
          </p:cNvGrpSpPr>
          <p:nvPr/>
        </p:nvGrpSpPr>
        <p:grpSpPr bwMode="auto">
          <a:xfrm>
            <a:off x="3741738" y="1920875"/>
            <a:ext cx="1239837" cy="1004888"/>
            <a:chOff x="2595" y="1658"/>
            <a:chExt cx="781" cy="633"/>
          </a:xfrm>
        </p:grpSpPr>
        <p:sp>
          <p:nvSpPr>
            <p:cNvPr id="502792" name="AutoShape 8"/>
            <p:cNvSpPr>
              <a:spLocks noChangeArrowheads="1"/>
            </p:cNvSpPr>
            <p:nvPr/>
          </p:nvSpPr>
          <p:spPr bwMode="gray">
            <a:xfrm>
              <a:off x="2595" y="1658"/>
              <a:ext cx="781" cy="633"/>
            </a:xfrm>
            <a:prstGeom prst="flowChartDocument">
              <a:avLst/>
            </a:prstGeom>
            <a:solidFill>
              <a:schemeClr val="bg1"/>
            </a:solidFill>
            <a:ln w="19050" algn="ctr">
              <a:solidFill>
                <a:schemeClr val="tx1"/>
              </a:solidFill>
              <a:miter lim="800000"/>
              <a:headEnd/>
              <a:tailEnd/>
            </a:ln>
            <a:effectLst>
              <a:outerShdw dist="35921" dir="2700000" algn="ctr" rotWithShape="0">
                <a:schemeClr val="bg2"/>
              </a:outerShdw>
            </a:effectLst>
          </p:spPr>
          <p:txBody>
            <a:bodyPr lIns="36000" tIns="36000" rIns="36000" bIns="36000" anchor="ctr">
              <a:spAutoFit/>
            </a:bodyPr>
            <a:lstStyle/>
            <a:p>
              <a:endParaRPr lang="ja-JP" altLang="en-US"/>
            </a:p>
          </p:txBody>
        </p:sp>
        <p:sp>
          <p:nvSpPr>
            <p:cNvPr id="502793" name="Rectangle 9"/>
            <p:cNvSpPr>
              <a:spLocks noChangeArrowheads="1"/>
            </p:cNvSpPr>
            <p:nvPr/>
          </p:nvSpPr>
          <p:spPr bwMode="gray">
            <a:xfrm>
              <a:off x="2622" y="1866"/>
              <a:ext cx="730" cy="161"/>
            </a:xfrm>
            <a:prstGeom prst="rect">
              <a:avLst/>
            </a:prstGeom>
            <a:noFill/>
            <a:ln w="9525" algn="ctr">
              <a:noFill/>
              <a:miter lim="800000"/>
              <a:headEnd/>
              <a:tailEnd/>
            </a:ln>
            <a:effectLst/>
          </p:spPr>
          <p:txBody>
            <a:bodyPr wrap="none" lIns="36000" tIns="36000" rIns="36000" bIns="36000" anchor="ctr">
              <a:spAutoFit/>
            </a:bodyPr>
            <a:lstStyle/>
            <a:p>
              <a:r>
                <a:rPr lang="en-US" altLang="ja-JP" sz="1200" i="1">
                  <a:latin typeface="HGPｺﾞｼｯｸE" pitchFamily="50" charset="-128"/>
                  <a:ea typeface="HGPｺﾞｼｯｸE" pitchFamily="50" charset="-128"/>
                </a:rPr>
                <a:t>SampleA.aspx.cs</a:t>
              </a:r>
            </a:p>
          </p:txBody>
        </p:sp>
      </p:grpSp>
      <p:grpSp>
        <p:nvGrpSpPr>
          <p:cNvPr id="502794" name="Group 10"/>
          <p:cNvGrpSpPr>
            <a:grpSpLocks/>
          </p:cNvGrpSpPr>
          <p:nvPr/>
        </p:nvGrpSpPr>
        <p:grpSpPr bwMode="auto">
          <a:xfrm>
            <a:off x="3722688" y="3895725"/>
            <a:ext cx="1241425" cy="1004888"/>
            <a:chOff x="2595" y="1658"/>
            <a:chExt cx="781" cy="633"/>
          </a:xfrm>
        </p:grpSpPr>
        <p:sp>
          <p:nvSpPr>
            <p:cNvPr id="502795" name="AutoShape 11"/>
            <p:cNvSpPr>
              <a:spLocks noChangeArrowheads="1"/>
            </p:cNvSpPr>
            <p:nvPr/>
          </p:nvSpPr>
          <p:spPr bwMode="gray">
            <a:xfrm>
              <a:off x="2595" y="1658"/>
              <a:ext cx="781" cy="633"/>
            </a:xfrm>
            <a:prstGeom prst="flowChartDocument">
              <a:avLst/>
            </a:prstGeom>
            <a:solidFill>
              <a:schemeClr val="bg1"/>
            </a:solidFill>
            <a:ln w="19050" algn="ctr">
              <a:solidFill>
                <a:schemeClr val="tx1"/>
              </a:solidFill>
              <a:miter lim="800000"/>
              <a:headEnd/>
              <a:tailEnd/>
            </a:ln>
            <a:effectLst>
              <a:outerShdw dist="35921" dir="2700000" algn="ctr" rotWithShape="0">
                <a:schemeClr val="bg2"/>
              </a:outerShdw>
            </a:effectLst>
          </p:spPr>
          <p:txBody>
            <a:bodyPr lIns="36000" tIns="36000" rIns="36000" bIns="36000" anchor="ctr">
              <a:spAutoFit/>
            </a:bodyPr>
            <a:lstStyle/>
            <a:p>
              <a:endParaRPr lang="ja-JP" altLang="en-US"/>
            </a:p>
          </p:txBody>
        </p:sp>
        <p:sp>
          <p:nvSpPr>
            <p:cNvPr id="502796" name="Rectangle 12"/>
            <p:cNvSpPr>
              <a:spLocks noChangeArrowheads="1"/>
            </p:cNvSpPr>
            <p:nvPr/>
          </p:nvSpPr>
          <p:spPr bwMode="gray">
            <a:xfrm>
              <a:off x="2626" y="1866"/>
              <a:ext cx="723" cy="161"/>
            </a:xfrm>
            <a:prstGeom prst="rect">
              <a:avLst/>
            </a:prstGeom>
            <a:noFill/>
            <a:ln w="9525" algn="ctr">
              <a:noFill/>
              <a:miter lim="800000"/>
              <a:headEnd/>
              <a:tailEnd/>
            </a:ln>
            <a:effectLst/>
          </p:spPr>
          <p:txBody>
            <a:bodyPr wrap="none" lIns="36000" tIns="36000" rIns="36000" bIns="36000" anchor="ctr">
              <a:spAutoFit/>
            </a:bodyPr>
            <a:lstStyle/>
            <a:p>
              <a:r>
                <a:rPr lang="en-US" altLang="ja-JP" sz="1200" i="1">
                  <a:latin typeface="HGPｺﾞｼｯｸE" pitchFamily="50" charset="-128"/>
                  <a:ea typeface="HGPｺﾞｼｯｸE" pitchFamily="50" charset="-128"/>
                </a:rPr>
                <a:t>SampleB.aspx.cs</a:t>
              </a:r>
            </a:p>
          </p:txBody>
        </p:sp>
      </p:grpSp>
      <p:sp>
        <p:nvSpPr>
          <p:cNvPr id="502797" name="Rectangle 13"/>
          <p:cNvSpPr>
            <a:spLocks noChangeArrowheads="1"/>
          </p:cNvSpPr>
          <p:nvPr/>
        </p:nvSpPr>
        <p:spPr bwMode="gray">
          <a:xfrm>
            <a:off x="4422775" y="5078413"/>
            <a:ext cx="676275" cy="255587"/>
          </a:xfrm>
          <a:prstGeom prst="rect">
            <a:avLst/>
          </a:prstGeom>
          <a:noFill/>
          <a:ln w="9525" algn="ctr">
            <a:noFill/>
            <a:miter lim="800000"/>
            <a:headEnd/>
            <a:tailEnd/>
          </a:ln>
          <a:effectLst/>
        </p:spPr>
        <p:txBody>
          <a:bodyPr wrap="none" lIns="36000" tIns="36000" rIns="36000" bIns="36000" anchor="ctr">
            <a:spAutoFit/>
          </a:bodyPr>
          <a:lstStyle/>
          <a:p>
            <a:r>
              <a:rPr lang="en-US" altLang="ja-JP" sz="1200">
                <a:latin typeface="HGPｺﾞｼｯｸE" pitchFamily="50" charset="-128"/>
                <a:ea typeface="HGPｺﾞｼｯｸE" pitchFamily="50" charset="-128"/>
              </a:rPr>
              <a:t>【</a:t>
            </a:r>
            <a:r>
              <a:rPr lang="ja-JP" altLang="en-US" sz="1200">
                <a:latin typeface="HGPｺﾞｼｯｸE" pitchFamily="50" charset="-128"/>
                <a:ea typeface="HGPｺﾞｼｯｸE" pitchFamily="50" charset="-128"/>
              </a:rPr>
              <a:t>サーバ</a:t>
            </a:r>
            <a:r>
              <a:rPr lang="en-US" altLang="ja-JP" sz="1200">
                <a:latin typeface="HGPｺﾞｼｯｸE" pitchFamily="50" charset="-128"/>
                <a:ea typeface="HGPｺﾞｼｯｸE" pitchFamily="50" charset="-128"/>
              </a:rPr>
              <a:t>】</a:t>
            </a:r>
          </a:p>
        </p:txBody>
      </p:sp>
      <p:cxnSp>
        <p:nvCxnSpPr>
          <p:cNvPr id="502798" name="AutoShape 14"/>
          <p:cNvCxnSpPr>
            <a:cxnSpLocks noChangeShapeType="1"/>
            <a:stCxn id="502801" idx="1"/>
            <a:endCxn id="502793" idx="2"/>
          </p:cNvCxnSpPr>
          <p:nvPr/>
        </p:nvCxnSpPr>
        <p:spPr bwMode="gray">
          <a:xfrm rot="10800000">
            <a:off x="4364038" y="2506663"/>
            <a:ext cx="1120775" cy="1762125"/>
          </a:xfrm>
          <a:prstGeom prst="curvedConnector2">
            <a:avLst/>
          </a:prstGeom>
          <a:noFill/>
          <a:ln w="12700">
            <a:solidFill>
              <a:schemeClr val="tx1"/>
            </a:solidFill>
            <a:prstDash val="dash"/>
            <a:round/>
            <a:headEnd/>
            <a:tailEnd/>
          </a:ln>
          <a:effectLst/>
        </p:spPr>
      </p:cxnSp>
      <p:sp>
        <p:nvSpPr>
          <p:cNvPr id="502799" name="Rectangle 15"/>
          <p:cNvSpPr>
            <a:spLocks noChangeArrowheads="1"/>
          </p:cNvSpPr>
          <p:nvPr/>
        </p:nvSpPr>
        <p:spPr bwMode="gray">
          <a:xfrm>
            <a:off x="2027238" y="4654550"/>
            <a:ext cx="987425" cy="347663"/>
          </a:xfrm>
          <a:prstGeom prst="rect">
            <a:avLst/>
          </a:prstGeom>
          <a:noFill/>
          <a:ln w="9525" algn="ctr">
            <a:noFill/>
            <a:miter lim="800000"/>
            <a:headEnd/>
            <a:tailEnd/>
          </a:ln>
          <a:effectLst/>
        </p:spPr>
        <p:txBody>
          <a:bodyPr wrap="none" lIns="36000" tIns="36000" rIns="36000" bIns="36000" anchor="ctr">
            <a:spAutoFit/>
          </a:bodyPr>
          <a:lstStyle/>
          <a:p>
            <a:r>
              <a:rPr lang="ja-JP" altLang="en-US" sz="1800">
                <a:latin typeface="HGPｺﾞｼｯｸE" pitchFamily="50" charset="-128"/>
                <a:ea typeface="HGPｺﾞｼｯｸE" pitchFamily="50" charset="-128"/>
              </a:rPr>
              <a:t>画面表示</a:t>
            </a:r>
          </a:p>
        </p:txBody>
      </p:sp>
      <p:sp>
        <p:nvSpPr>
          <p:cNvPr id="502800" name="Line 16"/>
          <p:cNvSpPr>
            <a:spLocks noChangeShapeType="1"/>
          </p:cNvSpPr>
          <p:nvPr/>
        </p:nvSpPr>
        <p:spPr bwMode="gray">
          <a:xfrm flipH="1">
            <a:off x="1955800" y="4870450"/>
            <a:ext cx="1508125" cy="409575"/>
          </a:xfrm>
          <a:prstGeom prst="line">
            <a:avLst/>
          </a:prstGeom>
          <a:noFill/>
          <a:ln w="25400">
            <a:solidFill>
              <a:schemeClr val="tx1"/>
            </a:solidFill>
            <a:round/>
            <a:headEnd/>
            <a:tailEnd type="triangle" w="med" len="med"/>
          </a:ln>
          <a:effectLst/>
        </p:spPr>
        <p:txBody>
          <a:bodyPr lIns="36000" tIns="36000" rIns="36000" bIns="36000" anchor="ctr">
            <a:spAutoFit/>
          </a:bodyPr>
          <a:lstStyle/>
          <a:p>
            <a:endParaRPr lang="ja-JP" altLang="en-US"/>
          </a:p>
        </p:txBody>
      </p:sp>
      <p:sp>
        <p:nvSpPr>
          <p:cNvPr id="502801" name="Rectangle 17"/>
          <p:cNvSpPr>
            <a:spLocks noChangeArrowheads="1"/>
          </p:cNvSpPr>
          <p:nvPr/>
        </p:nvSpPr>
        <p:spPr bwMode="auto">
          <a:xfrm>
            <a:off x="5484813" y="4078288"/>
            <a:ext cx="3214687" cy="379412"/>
          </a:xfrm>
          <a:prstGeom prst="rect">
            <a:avLst/>
          </a:prstGeom>
          <a:solidFill>
            <a:schemeClr val="bg1"/>
          </a:solidFill>
          <a:ln w="12700" algn="ctr">
            <a:solidFill>
              <a:schemeClr val="tx1"/>
            </a:solidFill>
            <a:miter lim="800000"/>
            <a:headEnd/>
            <a:tailEnd/>
          </a:ln>
          <a:effectLst>
            <a:outerShdw dist="107763" dir="2700000" algn="ctr" rotWithShape="0">
              <a:srgbClr val="000066">
                <a:alpha val="50000"/>
              </a:srgbClr>
            </a:outerShdw>
          </a:effectLst>
        </p:spPr>
        <p:txBody>
          <a:bodyPr lIns="90000" tIns="46800" rIns="90000" bIns="46800">
            <a:spAutoFit/>
          </a:bodyPr>
          <a:lstStyle/>
          <a:p>
            <a:pPr algn="l"/>
            <a:r>
              <a:rPr lang="en-US" altLang="ja-JP" sz="1800" noProof="1">
                <a:latin typeface="HGPｺﾞｼｯｸE" pitchFamily="50" charset="-128"/>
                <a:ea typeface="HGPｺﾞｼｯｸE" pitchFamily="50" charset="-128"/>
              </a:rPr>
              <a:t>WebUtils.</a:t>
            </a:r>
            <a:r>
              <a:rPr lang="en-US" altLang="ja-JP" sz="1800">
                <a:latin typeface="HGPｺﾞｼｯｸE" pitchFamily="50" charset="-128"/>
                <a:ea typeface="HGPｺﾞｼｯｸE" pitchFamily="50" charset="-128"/>
              </a:rPr>
              <a:t>Transit</a:t>
            </a:r>
            <a:r>
              <a:rPr lang="en-US" altLang="ja-JP" sz="1800" noProof="1">
                <a:latin typeface="HGPｺﾞｼｯｸE" pitchFamily="50" charset="-128"/>
                <a:ea typeface="HGPｺﾞｼｯｸE" pitchFamily="50" charset="-128"/>
              </a:rPr>
              <a:t>(</a:t>
            </a:r>
            <a:r>
              <a:rPr lang="en-US" altLang="ja-JP" sz="1800">
                <a:latin typeface="Courier New"/>
                <a:ea typeface="HGPｺﾞｼｯｸE" pitchFamily="50" charset="-128"/>
              </a:rPr>
              <a:t>“</a:t>
            </a:r>
            <a:r>
              <a:rPr lang="en-US" altLang="ja-JP" sz="1800" b="1">
                <a:latin typeface="HGPｺﾞｼｯｸE" pitchFamily="50" charset="-128"/>
                <a:ea typeface="HGPｺﾞｼｯｸE" pitchFamily="50" charset="-128"/>
              </a:rPr>
              <a:t>SampleB</a:t>
            </a:r>
            <a:r>
              <a:rPr lang="en-US" altLang="ja-JP" sz="1800">
                <a:latin typeface="Courier New"/>
                <a:ea typeface="HGPｺﾞｼｯｸE" pitchFamily="50" charset="-128"/>
              </a:rPr>
              <a:t>”</a:t>
            </a:r>
            <a:r>
              <a:rPr lang="en-US" altLang="ja-JP" sz="1800" noProof="1">
                <a:latin typeface="HGPｺﾞｼｯｸE" pitchFamily="50" charset="-128"/>
                <a:ea typeface="HGPｺﾞｼｯｸE" pitchFamily="50" charset="-128"/>
              </a:rPr>
              <a:t>);</a:t>
            </a:r>
          </a:p>
        </p:txBody>
      </p:sp>
      <p:sp>
        <p:nvSpPr>
          <p:cNvPr id="502802" name="AutoShape 18"/>
          <p:cNvSpPr>
            <a:spLocks noChangeArrowheads="1"/>
          </p:cNvSpPr>
          <p:nvPr/>
        </p:nvSpPr>
        <p:spPr bwMode="auto">
          <a:xfrm>
            <a:off x="5267325" y="1125538"/>
            <a:ext cx="3101975" cy="442912"/>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2700000" scaled="1"/>
          </a:gradFill>
          <a:ln w="12700" algn="ctr">
            <a:solidFill>
              <a:schemeClr val="tx1"/>
            </a:solidFill>
            <a:round/>
            <a:headEnd/>
            <a:tailEnd/>
          </a:ln>
          <a:effectLst/>
        </p:spPr>
        <p:txBody>
          <a:bodyPr lIns="90000" tIns="46800" rIns="90000" bIns="46800" anchor="ctr">
            <a:spAutoFit/>
          </a:bodyPr>
          <a:lstStyle/>
          <a:p>
            <a:pPr>
              <a:spcBef>
                <a:spcPct val="50000"/>
              </a:spcBef>
            </a:pPr>
            <a:r>
              <a:rPr lang="en-US" altLang="ja-JP" sz="2000">
                <a:latin typeface="HGPｺﾞｼｯｸE" pitchFamily="50" charset="-128"/>
                <a:ea typeface="HGPｺﾞｼｯｸE" pitchFamily="50" charset="-128"/>
              </a:rPr>
              <a:t>ASP.NET</a:t>
            </a:r>
            <a:r>
              <a:rPr lang="ja-JP" altLang="en-US" sz="2000">
                <a:latin typeface="HGPｺﾞｼｯｸE" pitchFamily="50" charset="-128"/>
                <a:ea typeface="HGPｺﾞｼｯｸE" pitchFamily="50" charset="-128"/>
              </a:rPr>
              <a:t>標準の画面遷移</a:t>
            </a:r>
          </a:p>
        </p:txBody>
      </p:sp>
      <p:sp>
        <p:nvSpPr>
          <p:cNvPr id="502803" name="Line 19"/>
          <p:cNvSpPr>
            <a:spLocks noChangeShapeType="1"/>
          </p:cNvSpPr>
          <p:nvPr/>
        </p:nvSpPr>
        <p:spPr bwMode="gray">
          <a:xfrm flipV="1">
            <a:off x="1355725" y="1266825"/>
            <a:ext cx="0" cy="4310063"/>
          </a:xfrm>
          <a:prstGeom prst="line">
            <a:avLst/>
          </a:prstGeom>
          <a:noFill/>
          <a:ln w="19050">
            <a:solidFill>
              <a:schemeClr val="tx1"/>
            </a:solidFill>
            <a:prstDash val="dash"/>
            <a:round/>
            <a:headEnd/>
            <a:tailEnd/>
          </a:ln>
          <a:effectLst/>
        </p:spPr>
        <p:txBody>
          <a:bodyPr tIns="46800" anchor="ctr">
            <a:spAutoFit/>
          </a:bodyPr>
          <a:lstStyle/>
          <a:p>
            <a:endParaRPr lang="ja-JP" altLang="en-US"/>
          </a:p>
        </p:txBody>
      </p:sp>
      <p:grpSp>
        <p:nvGrpSpPr>
          <p:cNvPr id="502804" name="Group 20"/>
          <p:cNvGrpSpPr>
            <a:grpSpLocks/>
          </p:cNvGrpSpPr>
          <p:nvPr/>
        </p:nvGrpSpPr>
        <p:grpSpPr bwMode="auto">
          <a:xfrm>
            <a:off x="808038" y="4368800"/>
            <a:ext cx="1090612" cy="1090613"/>
            <a:chOff x="869" y="2839"/>
            <a:chExt cx="687" cy="687"/>
          </a:xfrm>
        </p:grpSpPr>
        <p:pic>
          <p:nvPicPr>
            <p:cNvPr id="502805" name="Picture 21"/>
            <p:cNvPicPr>
              <a:picLocks noChangeAspect="1" noChangeArrowheads="1"/>
            </p:cNvPicPr>
            <p:nvPr/>
          </p:nvPicPr>
          <p:blipFill>
            <a:blip r:embed="rId3"/>
            <a:srcRect/>
            <a:stretch>
              <a:fillRect/>
            </a:stretch>
          </p:blipFill>
          <p:spPr bwMode="gray">
            <a:xfrm>
              <a:off x="869" y="2839"/>
              <a:ext cx="687" cy="687"/>
            </a:xfrm>
            <a:prstGeom prst="rect">
              <a:avLst/>
            </a:prstGeom>
            <a:noFill/>
            <a:ln w="9525" algn="ctr">
              <a:noFill/>
              <a:miter lim="800000"/>
              <a:headEnd/>
              <a:tailEnd/>
            </a:ln>
            <a:effectLst/>
          </p:spPr>
        </p:pic>
        <p:sp>
          <p:nvSpPr>
            <p:cNvPr id="502806" name="Rectangle 22"/>
            <p:cNvSpPr>
              <a:spLocks noChangeArrowheads="1"/>
            </p:cNvSpPr>
            <p:nvPr/>
          </p:nvSpPr>
          <p:spPr bwMode="gray">
            <a:xfrm>
              <a:off x="902" y="3066"/>
              <a:ext cx="611" cy="276"/>
            </a:xfrm>
            <a:prstGeom prst="rect">
              <a:avLst/>
            </a:prstGeom>
            <a:noFill/>
            <a:ln w="9525" algn="ctr">
              <a:noFill/>
              <a:miter lim="800000"/>
              <a:headEnd/>
              <a:tailEnd/>
            </a:ln>
            <a:effectLst/>
          </p:spPr>
          <p:txBody>
            <a:bodyPr wrap="none" lIns="36000" tIns="36000" rIns="36000" bIns="36000" anchor="ctr">
              <a:spAutoFit/>
            </a:bodyPr>
            <a:lstStyle/>
            <a:p>
              <a:r>
                <a:rPr lang="ja-JP" altLang="en-US" sz="1200" i="1">
                  <a:latin typeface="HGPｺﾞｼｯｸE" pitchFamily="50" charset="-128"/>
                  <a:ea typeface="HGPｺﾞｼｯｸE" pitchFamily="50" charset="-128"/>
                </a:rPr>
                <a:t>画面</a:t>
              </a:r>
              <a:r>
                <a:rPr lang="en-US" altLang="ja-JP" sz="1200" i="1">
                  <a:latin typeface="HGPｺﾞｼｯｸE" pitchFamily="50" charset="-128"/>
                  <a:ea typeface="HGPｺﾞｼｯｸE" pitchFamily="50" charset="-128"/>
                </a:rPr>
                <a:t>B</a:t>
              </a:r>
            </a:p>
            <a:p>
              <a:r>
                <a:rPr lang="en-US" altLang="ja-JP" sz="1200" i="1">
                  <a:latin typeface="HGPｺﾞｼｯｸE" pitchFamily="50" charset="-128"/>
                  <a:ea typeface="HGPｺﾞｼｯｸE" pitchFamily="50" charset="-128"/>
                </a:rPr>
                <a:t>SampleB.aspx</a:t>
              </a:r>
            </a:p>
          </p:txBody>
        </p:sp>
      </p:grpSp>
      <p:grpSp>
        <p:nvGrpSpPr>
          <p:cNvPr id="502807" name="Group 23"/>
          <p:cNvGrpSpPr>
            <a:grpSpLocks/>
          </p:cNvGrpSpPr>
          <p:nvPr/>
        </p:nvGrpSpPr>
        <p:grpSpPr bwMode="auto">
          <a:xfrm>
            <a:off x="808038" y="1390650"/>
            <a:ext cx="1090612" cy="1090613"/>
            <a:chOff x="899" y="1681"/>
            <a:chExt cx="687" cy="687"/>
          </a:xfrm>
        </p:grpSpPr>
        <p:pic>
          <p:nvPicPr>
            <p:cNvPr id="502808" name="Picture 24"/>
            <p:cNvPicPr>
              <a:picLocks noChangeAspect="1" noChangeArrowheads="1"/>
            </p:cNvPicPr>
            <p:nvPr/>
          </p:nvPicPr>
          <p:blipFill>
            <a:blip r:embed="rId3"/>
            <a:srcRect/>
            <a:stretch>
              <a:fillRect/>
            </a:stretch>
          </p:blipFill>
          <p:spPr bwMode="gray">
            <a:xfrm>
              <a:off x="899" y="1681"/>
              <a:ext cx="687" cy="687"/>
            </a:xfrm>
            <a:prstGeom prst="rect">
              <a:avLst/>
            </a:prstGeom>
            <a:noFill/>
            <a:ln w="9525" algn="ctr">
              <a:noFill/>
              <a:miter lim="800000"/>
              <a:headEnd/>
              <a:tailEnd/>
            </a:ln>
            <a:effectLst/>
          </p:spPr>
        </p:pic>
        <p:sp>
          <p:nvSpPr>
            <p:cNvPr id="502809" name="Rectangle 25"/>
            <p:cNvSpPr>
              <a:spLocks noChangeArrowheads="1"/>
            </p:cNvSpPr>
            <p:nvPr/>
          </p:nvSpPr>
          <p:spPr bwMode="gray">
            <a:xfrm>
              <a:off x="928" y="1908"/>
              <a:ext cx="618" cy="276"/>
            </a:xfrm>
            <a:prstGeom prst="rect">
              <a:avLst/>
            </a:prstGeom>
            <a:noFill/>
            <a:ln w="9525" algn="ctr">
              <a:noFill/>
              <a:miter lim="800000"/>
              <a:headEnd/>
              <a:tailEnd/>
            </a:ln>
            <a:effectLst/>
          </p:spPr>
          <p:txBody>
            <a:bodyPr wrap="none" lIns="36000" tIns="36000" rIns="36000" bIns="36000" anchor="ctr">
              <a:spAutoFit/>
            </a:bodyPr>
            <a:lstStyle/>
            <a:p>
              <a:r>
                <a:rPr lang="ja-JP" altLang="en-US" sz="1200" i="1">
                  <a:latin typeface="HGPｺﾞｼｯｸE" pitchFamily="50" charset="-128"/>
                  <a:ea typeface="HGPｺﾞｼｯｸE" pitchFamily="50" charset="-128"/>
                </a:rPr>
                <a:t>画面</a:t>
              </a:r>
              <a:r>
                <a:rPr lang="en-US" altLang="ja-JP" sz="1200" i="1">
                  <a:latin typeface="HGPｺﾞｼｯｸE" pitchFamily="50" charset="-128"/>
                  <a:ea typeface="HGPｺﾞｼｯｸE" pitchFamily="50" charset="-128"/>
                </a:rPr>
                <a:t>A</a:t>
              </a:r>
            </a:p>
            <a:p>
              <a:r>
                <a:rPr lang="en-US" altLang="ja-JP" sz="1200" i="1">
                  <a:latin typeface="HGPｺﾞｼｯｸE" pitchFamily="50" charset="-128"/>
                  <a:ea typeface="HGPｺﾞｼｯｸE" pitchFamily="50" charset="-128"/>
                </a:rPr>
                <a:t>SampleA.aspx</a:t>
              </a:r>
            </a:p>
          </p:txBody>
        </p:sp>
      </p:grpSp>
      <p:sp>
        <p:nvSpPr>
          <p:cNvPr id="502810" name="Line 26"/>
          <p:cNvSpPr>
            <a:spLocks noChangeShapeType="1"/>
          </p:cNvSpPr>
          <p:nvPr/>
        </p:nvSpPr>
        <p:spPr bwMode="gray">
          <a:xfrm flipH="1">
            <a:off x="1450975" y="3133725"/>
            <a:ext cx="2206625" cy="7938"/>
          </a:xfrm>
          <a:prstGeom prst="line">
            <a:avLst/>
          </a:prstGeom>
          <a:noFill/>
          <a:ln w="25400">
            <a:solidFill>
              <a:schemeClr val="tx1"/>
            </a:solidFill>
            <a:round/>
            <a:headEnd/>
            <a:tailEnd type="triangle" w="med" len="med"/>
          </a:ln>
          <a:effectLst/>
        </p:spPr>
        <p:txBody>
          <a:bodyPr lIns="36000" tIns="36000" rIns="36000" bIns="36000" anchor="ctr">
            <a:spAutoFit/>
          </a:bodyPr>
          <a:lstStyle/>
          <a:p>
            <a:endParaRPr lang="ja-JP" altLang="en-US"/>
          </a:p>
        </p:txBody>
      </p:sp>
      <p:sp>
        <p:nvSpPr>
          <p:cNvPr id="502811" name="Rectangle 27"/>
          <p:cNvSpPr>
            <a:spLocks noChangeArrowheads="1"/>
          </p:cNvSpPr>
          <p:nvPr/>
        </p:nvSpPr>
        <p:spPr bwMode="gray">
          <a:xfrm>
            <a:off x="1595438" y="2493963"/>
            <a:ext cx="1871662" cy="622300"/>
          </a:xfrm>
          <a:prstGeom prst="rect">
            <a:avLst/>
          </a:prstGeom>
          <a:noFill/>
          <a:ln w="9525" algn="ctr">
            <a:noFill/>
            <a:miter lim="800000"/>
            <a:headEnd/>
            <a:tailEnd/>
          </a:ln>
          <a:effectLst/>
        </p:spPr>
        <p:txBody>
          <a:bodyPr lIns="36000" tIns="36000" rIns="36000" bIns="36000" anchor="ctr">
            <a:spAutoFit/>
          </a:bodyPr>
          <a:lstStyle/>
          <a:p>
            <a:r>
              <a:rPr lang="en-US" altLang="ja-JP" sz="1800">
                <a:latin typeface="HGPｺﾞｼｯｸE" pitchFamily="50" charset="-128"/>
                <a:ea typeface="HGPｺﾞｼｯｸE" pitchFamily="50" charset="-128"/>
              </a:rPr>
              <a:t>HTTP 302</a:t>
            </a:r>
          </a:p>
          <a:p>
            <a:r>
              <a:rPr lang="ja-JP" altLang="en-US" sz="1800">
                <a:latin typeface="HGPｺﾞｼｯｸE" pitchFamily="50" charset="-128"/>
                <a:ea typeface="HGPｺﾞｼｯｸE" pitchFamily="50" charset="-128"/>
              </a:rPr>
              <a:t>リダイレクト要求</a:t>
            </a:r>
          </a:p>
        </p:txBody>
      </p:sp>
      <p:sp>
        <p:nvSpPr>
          <p:cNvPr id="502812" name="Line 28"/>
          <p:cNvSpPr>
            <a:spLocks noChangeShapeType="1"/>
          </p:cNvSpPr>
          <p:nvPr/>
        </p:nvSpPr>
        <p:spPr bwMode="gray">
          <a:xfrm>
            <a:off x="1379538" y="4221163"/>
            <a:ext cx="2305050" cy="15875"/>
          </a:xfrm>
          <a:prstGeom prst="line">
            <a:avLst/>
          </a:prstGeom>
          <a:noFill/>
          <a:ln w="25400">
            <a:solidFill>
              <a:schemeClr val="tx1"/>
            </a:solidFill>
            <a:round/>
            <a:headEnd/>
            <a:tailEnd type="triangle" w="med" len="med"/>
          </a:ln>
          <a:effectLst/>
        </p:spPr>
        <p:txBody>
          <a:bodyPr lIns="36000" tIns="36000" rIns="36000" bIns="36000" anchor="ctr">
            <a:spAutoFit/>
          </a:bodyPr>
          <a:lstStyle/>
          <a:p>
            <a:endParaRPr lang="ja-JP" altLang="en-US"/>
          </a:p>
        </p:txBody>
      </p:sp>
      <p:sp>
        <p:nvSpPr>
          <p:cNvPr id="502813" name="Rectangle 29"/>
          <p:cNvSpPr>
            <a:spLocks noChangeArrowheads="1"/>
          </p:cNvSpPr>
          <p:nvPr/>
        </p:nvSpPr>
        <p:spPr bwMode="gray">
          <a:xfrm>
            <a:off x="1379538" y="3502025"/>
            <a:ext cx="2087562" cy="622300"/>
          </a:xfrm>
          <a:prstGeom prst="rect">
            <a:avLst/>
          </a:prstGeom>
          <a:noFill/>
          <a:ln w="9525" algn="ctr">
            <a:noFill/>
            <a:miter lim="800000"/>
            <a:headEnd/>
            <a:tailEnd/>
          </a:ln>
          <a:effectLst/>
        </p:spPr>
        <p:txBody>
          <a:bodyPr lIns="36000" tIns="36000" rIns="36000" bIns="36000" anchor="ctr">
            <a:spAutoFit/>
          </a:bodyPr>
          <a:lstStyle/>
          <a:p>
            <a:r>
              <a:rPr lang="en-US" altLang="ja-JP" sz="1800">
                <a:latin typeface="HGPｺﾞｼｯｸE" pitchFamily="50" charset="-128"/>
                <a:ea typeface="HGPｺﾞｼｯｸE" pitchFamily="50" charset="-128"/>
              </a:rPr>
              <a:t>SampleB.aspx</a:t>
            </a:r>
            <a:r>
              <a:rPr lang="ja-JP" altLang="en-US" sz="1800">
                <a:latin typeface="HGPｺﾞｼｯｸE" pitchFamily="50" charset="-128"/>
                <a:ea typeface="HGPｺﾞｼｯｸE" pitchFamily="50" charset="-128"/>
              </a:rPr>
              <a:t>の</a:t>
            </a:r>
          </a:p>
          <a:p>
            <a:r>
              <a:rPr lang="ja-JP" altLang="en-US" sz="1800">
                <a:latin typeface="HGPｺﾞｼｯｸE" pitchFamily="50" charset="-128"/>
                <a:ea typeface="HGPｺﾞｼｯｸE" pitchFamily="50" charset="-128"/>
              </a:rPr>
              <a:t>表示要求</a:t>
            </a:r>
          </a:p>
        </p:txBody>
      </p:sp>
      <p:sp>
        <p:nvSpPr>
          <p:cNvPr id="502814" name="Rectangle 30"/>
          <p:cNvSpPr>
            <a:spLocks noChangeArrowheads="1"/>
          </p:cNvSpPr>
          <p:nvPr/>
        </p:nvSpPr>
        <p:spPr bwMode="auto">
          <a:xfrm>
            <a:off x="5411788" y="1630363"/>
            <a:ext cx="4294187" cy="379412"/>
          </a:xfrm>
          <a:prstGeom prst="rect">
            <a:avLst/>
          </a:prstGeom>
          <a:solidFill>
            <a:schemeClr val="bg1"/>
          </a:solidFill>
          <a:ln w="12700" algn="ctr">
            <a:solidFill>
              <a:schemeClr val="tx1"/>
            </a:solidFill>
            <a:miter lim="800000"/>
            <a:headEnd/>
            <a:tailEnd/>
          </a:ln>
          <a:effectLst>
            <a:outerShdw dist="107763" dir="2700000" algn="ctr" rotWithShape="0">
              <a:srgbClr val="000066">
                <a:alpha val="50000"/>
              </a:srgbClr>
            </a:outerShdw>
          </a:effectLst>
        </p:spPr>
        <p:txBody>
          <a:bodyPr lIns="90000" tIns="46800" rIns="90000" bIns="46800">
            <a:spAutoFit/>
          </a:bodyPr>
          <a:lstStyle/>
          <a:p>
            <a:pPr algn="l"/>
            <a:r>
              <a:rPr lang="en-US" altLang="ja-JP" sz="1800" noProof="1">
                <a:latin typeface="HGPｺﾞｼｯｸE" pitchFamily="50" charset="-128"/>
                <a:ea typeface="HGPｺﾞｼｯｸE" pitchFamily="50" charset="-128"/>
              </a:rPr>
              <a:t>Response.Redirect(</a:t>
            </a:r>
            <a:r>
              <a:rPr lang="en-US" altLang="ja-JP" sz="1800" b="1">
                <a:latin typeface="Courier New"/>
                <a:ea typeface="HGPｺﾞｼｯｸE" pitchFamily="50" charset="-128"/>
              </a:rPr>
              <a:t>“</a:t>
            </a:r>
            <a:r>
              <a:rPr lang="en-US" altLang="ja-JP" sz="1800" b="1">
                <a:latin typeface="HGPｺﾞｼｯｸE" pitchFamily="50" charset="-128"/>
                <a:ea typeface="HGPｺﾞｼｯｸE" pitchFamily="50" charset="-128"/>
              </a:rPr>
              <a:t>/UI/SampleB.aspx</a:t>
            </a:r>
            <a:r>
              <a:rPr lang="en-US" altLang="ja-JP" sz="1800">
                <a:latin typeface="Courier New"/>
                <a:ea typeface="HGPｺﾞｼｯｸE" pitchFamily="50" charset="-128"/>
              </a:rPr>
              <a:t>”</a:t>
            </a:r>
            <a:r>
              <a:rPr lang="en-US" altLang="ja-JP" sz="1800" noProof="1">
                <a:latin typeface="HGPｺﾞｼｯｸE" pitchFamily="50" charset="-128"/>
                <a:ea typeface="HGPｺﾞｼｯｸE" pitchFamily="50" charset="-128"/>
              </a:rPr>
              <a:t>);</a:t>
            </a:r>
          </a:p>
        </p:txBody>
      </p:sp>
      <p:sp>
        <p:nvSpPr>
          <p:cNvPr id="502815" name="AutoShape 31"/>
          <p:cNvSpPr>
            <a:spLocks noChangeArrowheads="1"/>
          </p:cNvSpPr>
          <p:nvPr/>
        </p:nvSpPr>
        <p:spPr bwMode="auto">
          <a:xfrm>
            <a:off x="5484813" y="2349500"/>
            <a:ext cx="3600450" cy="1008063"/>
          </a:xfrm>
          <a:prstGeom prst="wedgeRoundRectCallout">
            <a:avLst>
              <a:gd name="adj1" fmla="val 25264"/>
              <a:gd name="adj2" fmla="val -71417"/>
              <a:gd name="adj3" fmla="val 16667"/>
            </a:avLst>
          </a:prstGeom>
          <a:solidFill>
            <a:srgbClr val="FFFF99"/>
          </a:solidFill>
          <a:ln w="19050" algn="ctr">
            <a:solidFill>
              <a:srgbClr val="FF9900"/>
            </a:solidFill>
            <a:miter lim="800000"/>
            <a:headEnd/>
            <a:tailEnd/>
          </a:ln>
          <a:effectLst>
            <a:outerShdw dist="35921" dir="2700000" algn="ctr" rotWithShape="0">
              <a:schemeClr val="bg2">
                <a:alpha val="50000"/>
              </a:schemeClr>
            </a:outerShdw>
          </a:effectLst>
        </p:spPr>
        <p:txBody>
          <a:bodyPr/>
          <a:lstStyle/>
          <a:p>
            <a:r>
              <a:rPr lang="ja-JP" altLang="en-US" sz="1800">
                <a:latin typeface="Arial" charset="0"/>
              </a:rPr>
              <a:t>リダイレクト先</a:t>
            </a:r>
            <a:r>
              <a:rPr lang="en-US" altLang="ja-JP" sz="1800">
                <a:latin typeface="Arial" charset="0"/>
              </a:rPr>
              <a:t>URL</a:t>
            </a:r>
            <a:r>
              <a:rPr lang="ja-JP" altLang="en-US" sz="1800">
                <a:latin typeface="Arial" charset="0"/>
              </a:rPr>
              <a:t>を文字列として指定しなければならないため、画面間の依存関係が強くなる。</a:t>
            </a:r>
          </a:p>
        </p:txBody>
      </p:sp>
      <p:sp>
        <p:nvSpPr>
          <p:cNvPr id="502816" name="AutoShape 32"/>
          <p:cNvSpPr>
            <a:spLocks noChangeArrowheads="1"/>
          </p:cNvSpPr>
          <p:nvPr/>
        </p:nvSpPr>
        <p:spPr bwMode="auto">
          <a:xfrm>
            <a:off x="5340350" y="3573463"/>
            <a:ext cx="3100388" cy="442912"/>
          </a:xfrm>
          <a:prstGeom prst="roundRect">
            <a:avLst>
              <a:gd name="adj" fmla="val 16667"/>
            </a:avLst>
          </a:prstGeom>
          <a:gradFill rotWithShape="1">
            <a:gsLst>
              <a:gs pos="0">
                <a:srgbClr val="FF0000"/>
              </a:gs>
              <a:gs pos="50000">
                <a:srgbClr val="FFFFFF"/>
              </a:gs>
              <a:gs pos="100000">
                <a:srgbClr val="FF0000"/>
              </a:gs>
            </a:gsLst>
            <a:lin ang="2700000" scaled="1"/>
          </a:gradFill>
          <a:ln w="12700" algn="ctr">
            <a:solidFill>
              <a:schemeClr val="tx1"/>
            </a:solidFill>
            <a:round/>
            <a:headEnd/>
            <a:tailEnd/>
          </a:ln>
          <a:effectLst/>
        </p:spPr>
        <p:txBody>
          <a:bodyPr lIns="90000" tIns="46800" rIns="90000" bIns="46800" anchor="ctr">
            <a:spAutoFit/>
          </a:bodyPr>
          <a:lstStyle/>
          <a:p>
            <a:pPr>
              <a:spcBef>
                <a:spcPct val="50000"/>
              </a:spcBef>
            </a:pPr>
            <a:r>
              <a:rPr lang="en-US" altLang="ja-JP" sz="2000">
                <a:latin typeface="HGPｺﾞｼｯｸE" pitchFamily="50" charset="-128"/>
                <a:ea typeface="HGPｺﾞｼｯｸE" pitchFamily="50" charset="-128"/>
              </a:rPr>
              <a:t>TERASOLUNA</a:t>
            </a:r>
            <a:r>
              <a:rPr lang="ja-JP" altLang="en-US" sz="2000">
                <a:latin typeface="HGPｺﾞｼｯｸE" pitchFamily="50" charset="-128"/>
                <a:ea typeface="HGPｺﾞｼｯｸE" pitchFamily="50" charset="-128"/>
              </a:rPr>
              <a:t>の画面遷移</a:t>
            </a:r>
          </a:p>
        </p:txBody>
      </p:sp>
      <p:cxnSp>
        <p:nvCxnSpPr>
          <p:cNvPr id="502817" name="AutoShape 33"/>
          <p:cNvCxnSpPr>
            <a:cxnSpLocks noChangeShapeType="1"/>
            <a:stCxn id="502814" idx="1"/>
            <a:endCxn id="502793" idx="0"/>
          </p:cNvCxnSpPr>
          <p:nvPr/>
        </p:nvCxnSpPr>
        <p:spPr bwMode="gray">
          <a:xfrm rot="10800000" flipV="1">
            <a:off x="4364038" y="1820863"/>
            <a:ext cx="1047750" cy="430212"/>
          </a:xfrm>
          <a:prstGeom prst="curvedConnector2">
            <a:avLst/>
          </a:prstGeom>
          <a:noFill/>
          <a:ln w="12700">
            <a:solidFill>
              <a:schemeClr val="tx1"/>
            </a:solidFill>
            <a:prstDash val="dash"/>
            <a:round/>
            <a:headEnd/>
            <a:tailEnd/>
          </a:ln>
          <a:effectLst/>
        </p:spPr>
      </p:cxnSp>
      <p:sp>
        <p:nvSpPr>
          <p:cNvPr id="502818" name="AutoShape 34"/>
          <p:cNvSpPr>
            <a:spLocks noChangeArrowheads="1"/>
          </p:cNvSpPr>
          <p:nvPr/>
        </p:nvSpPr>
        <p:spPr bwMode="auto">
          <a:xfrm>
            <a:off x="5484813" y="4797425"/>
            <a:ext cx="4221162" cy="1370013"/>
          </a:xfrm>
          <a:prstGeom prst="wedgeRoundRectCallout">
            <a:avLst>
              <a:gd name="adj1" fmla="val 10134"/>
              <a:gd name="adj2" fmla="val -76884"/>
              <a:gd name="adj3" fmla="val 16667"/>
            </a:avLst>
          </a:prstGeom>
          <a:solidFill>
            <a:srgbClr val="FFFF99"/>
          </a:solidFill>
          <a:ln w="19050" algn="ctr">
            <a:solidFill>
              <a:srgbClr val="FF9900"/>
            </a:solidFill>
            <a:miter lim="800000"/>
            <a:headEnd/>
            <a:tailEnd/>
          </a:ln>
          <a:effectLst>
            <a:outerShdw dist="35921" dir="2700000" algn="ctr" rotWithShape="0">
              <a:schemeClr val="bg2">
                <a:alpha val="50000"/>
              </a:schemeClr>
            </a:outerShdw>
          </a:effectLst>
        </p:spPr>
        <p:txBody>
          <a:bodyPr/>
          <a:lstStyle/>
          <a:p>
            <a:r>
              <a:rPr lang="ja-JP" altLang="en-US" sz="1800">
                <a:latin typeface="Arial" charset="0"/>
              </a:rPr>
              <a:t>ページ</a:t>
            </a:r>
            <a:r>
              <a:rPr lang="en-US" altLang="ja-JP" sz="1800">
                <a:latin typeface="Arial" charset="0"/>
              </a:rPr>
              <a:t>ID</a:t>
            </a:r>
            <a:r>
              <a:rPr lang="ja-JP" altLang="en-US" sz="1800">
                <a:latin typeface="Arial" charset="0"/>
              </a:rPr>
              <a:t>を指定し、画面間の依存関係を疎にしている。遷移先画面の</a:t>
            </a:r>
            <a:r>
              <a:rPr lang="en-US" altLang="ja-JP" sz="1800">
                <a:latin typeface="Arial" charset="0"/>
              </a:rPr>
              <a:t>URL</a:t>
            </a:r>
            <a:r>
              <a:rPr lang="ja-JP" altLang="en-US" sz="1800">
                <a:latin typeface="Arial" charset="0"/>
              </a:rPr>
              <a:t>は設定ファイルに外出ししているため、遷移先画面の変更も容易。</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ja-JP" altLang="en-US"/>
              <a:t>（参考）機能一覧</a:t>
            </a:r>
          </a:p>
        </p:txBody>
      </p:sp>
      <p:graphicFrame>
        <p:nvGraphicFramePr>
          <p:cNvPr id="473371" name="Group 283"/>
          <p:cNvGraphicFramePr>
            <a:graphicFrameLocks noGrp="1"/>
          </p:cNvGraphicFramePr>
          <p:nvPr/>
        </p:nvGraphicFramePr>
        <p:xfrm>
          <a:off x="1208088" y="1052513"/>
          <a:ext cx="3313112" cy="1687200"/>
        </p:xfrm>
        <a:graphic>
          <a:graphicData uri="http://schemas.openxmlformats.org/drawingml/2006/table">
            <a:tbl>
              <a:tblPr/>
              <a:tblGrid>
                <a:gridCol w="3313112"/>
              </a:tblGrid>
              <a:tr h="0">
                <a:tc>
                  <a:txBody>
                    <a:bodyPr/>
                    <a:lstStyle/>
                    <a:p>
                      <a:pPr marL="85725"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pitchFamily="50" charset="-128"/>
                        </a:rPr>
                        <a:t>Server &amp; Client</a:t>
                      </a:r>
                      <a:r>
                        <a:rPr kumimoji="1" lang="ja-JP" altLang="en-US" sz="1600" b="1" i="0" u="none" strike="noStrike" cap="none" normalizeH="0" baseline="0" smtClean="0">
                          <a:ln>
                            <a:noFill/>
                          </a:ln>
                          <a:solidFill>
                            <a:schemeClr val="tx1"/>
                          </a:solidFill>
                          <a:effectLst/>
                          <a:latin typeface="Arial" charset="0"/>
                          <a:ea typeface="ＭＳ Ｐゴシック" pitchFamily="50" charset="-128"/>
                        </a:rPr>
                        <a:t>共通機能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メッセージ管理機能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入力値検証機能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ログ出力機能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ビジネスロジック生成機能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73372" name="Group 284"/>
          <p:cNvGraphicFramePr>
            <a:graphicFrameLocks noGrp="1"/>
          </p:cNvGraphicFramePr>
          <p:nvPr/>
        </p:nvGraphicFramePr>
        <p:xfrm>
          <a:off x="1208088" y="3141663"/>
          <a:ext cx="3313112" cy="2720855"/>
        </p:xfrm>
        <a:graphic>
          <a:graphicData uri="http://schemas.openxmlformats.org/drawingml/2006/table">
            <a:tbl>
              <a:tblPr/>
              <a:tblGrid>
                <a:gridCol w="3313112"/>
              </a:tblGrid>
              <a:tr h="0">
                <a:tc>
                  <a:txBody>
                    <a:bodyPr/>
                    <a:lstStyle/>
                    <a:p>
                      <a:pPr marL="85725"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pitchFamily="50" charset="-128"/>
                        </a:rPr>
                        <a:t>Client </a:t>
                      </a:r>
                      <a:r>
                        <a:rPr kumimoji="1" lang="ja-JP" altLang="en-US" sz="1600" b="1" i="0" u="none" strike="noStrike" cap="none" normalizeH="0" baseline="0" smtClean="0">
                          <a:ln>
                            <a:noFill/>
                          </a:ln>
                          <a:solidFill>
                            <a:schemeClr val="tx1"/>
                          </a:solidFill>
                          <a:effectLst/>
                          <a:latin typeface="Arial" charset="0"/>
                          <a:ea typeface="ＭＳ Ｐゴシック" pitchFamily="50" charset="-128"/>
                        </a:rPr>
                        <a:t>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327025">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Arial" charset="0"/>
                          <a:ea typeface="ＭＳ Ｐゴシック" pitchFamily="50" charset="-128"/>
                        </a:rPr>
                        <a:t>画面遷移機能</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8775">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拡張フォーム機能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イベント処理機能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データセット変換機能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ＭＳ Ｐゴシック" pitchFamily="50" charset="-128"/>
                        </a:rPr>
                        <a:t>XML</a:t>
                      </a:r>
                      <a:r>
                        <a:rPr kumimoji="1" lang="zh-TW" altLang="en-US" sz="1600" b="0" i="0" u="none" strike="noStrike" cap="none" normalizeH="0" baseline="0" smtClean="0">
                          <a:ln>
                            <a:noFill/>
                          </a:ln>
                          <a:solidFill>
                            <a:schemeClr val="tx1"/>
                          </a:solidFill>
                          <a:effectLst/>
                          <a:latin typeface="Arial" charset="0"/>
                          <a:ea typeface="ＭＳ Ｐゴシック" pitchFamily="50" charset="-128"/>
                        </a:rPr>
                        <a:t>通信機能</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ファイルアップロード機能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ファイルダウンロード機能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73374" name="Group 286"/>
          <p:cNvGraphicFramePr>
            <a:graphicFrameLocks noGrp="1"/>
          </p:cNvGraphicFramePr>
          <p:nvPr/>
        </p:nvGraphicFramePr>
        <p:xfrm>
          <a:off x="5024438" y="1557338"/>
          <a:ext cx="3313112" cy="3490095"/>
        </p:xfrm>
        <a:graphic>
          <a:graphicData uri="http://schemas.openxmlformats.org/drawingml/2006/table">
            <a:tbl>
              <a:tblPr/>
              <a:tblGrid>
                <a:gridCol w="3313112"/>
              </a:tblGrid>
              <a:tr h="431800">
                <a:tc>
                  <a:txBody>
                    <a:bodyPr/>
                    <a:lstStyle/>
                    <a:p>
                      <a:pPr marL="85725"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pitchFamily="50" charset="-128"/>
                        </a:rPr>
                        <a:t>Server </a:t>
                      </a:r>
                      <a:r>
                        <a:rPr kumimoji="1" lang="ja-JP" altLang="en-US" sz="1600" b="1" i="0" u="none" strike="noStrike" cap="none" normalizeH="0" baseline="0" smtClean="0">
                          <a:ln>
                            <a:noFill/>
                          </a:ln>
                          <a:solidFill>
                            <a:schemeClr val="tx1"/>
                          </a:solidFill>
                          <a:effectLst/>
                          <a:latin typeface="Arial" charset="0"/>
                          <a:ea typeface="ＭＳ Ｐゴシック" pitchFamily="50" charset="-128"/>
                        </a:rPr>
                        <a:t>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画面遷移管理機能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画面遷移保証機能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二重押下防止機能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エラー画面遷移機能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リクエストコントローラ機能</a:t>
                      </a:r>
                      <a:r>
                        <a:rPr kumimoji="1" lang="ja-JP" altLang="en-US" sz="1600" b="0" i="0" u="none" strike="noStrike" cap="none" normalizeH="0" baseline="30000" smtClean="0">
                          <a:ln>
                            <a:noFill/>
                          </a:ln>
                          <a:solidFill>
                            <a:schemeClr val="tx1"/>
                          </a:solidFill>
                          <a:effectLst/>
                          <a:latin typeface="Arial" charset="0"/>
                          <a:ea typeface="ＭＳ Ｐゴシック" pitchFamily="50" charset="-128"/>
                        </a:rPr>
                        <a:t>*</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8775">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ファイルアップロード機能</a:t>
                      </a:r>
                      <a:r>
                        <a:rPr kumimoji="1" lang="ja-JP" altLang="en-US" sz="1600" b="0" i="0" u="none" strike="noStrike" cap="none" normalizeH="0" baseline="30000" smtClean="0">
                          <a:ln>
                            <a:noFill/>
                          </a:ln>
                          <a:solidFill>
                            <a:schemeClr val="tx1"/>
                          </a:solidFill>
                          <a:effectLst/>
                          <a:latin typeface="Arial" charset="0"/>
                          <a:ea typeface="ＭＳ Ｐゴシック" pitchFamily="50" charset="-128"/>
                        </a:rPr>
                        <a:t>*</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ファイルダウンロード機能</a:t>
                      </a:r>
                      <a:r>
                        <a:rPr kumimoji="1" lang="ja-JP" altLang="en-US" sz="1600" b="0" i="0" u="none" strike="noStrike" cap="none" normalizeH="0" baseline="30000" smtClean="0">
                          <a:ln>
                            <a:noFill/>
                          </a:ln>
                          <a:solidFill>
                            <a:schemeClr val="tx1"/>
                          </a:solidFill>
                          <a:effectLst/>
                          <a:latin typeface="Arial" charset="0"/>
                          <a:ea typeface="ＭＳ Ｐゴシック" pitchFamily="50" charset="-128"/>
                        </a:rPr>
                        <a:t>*</a:t>
                      </a: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セッション管理機能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85725"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SQL</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文管理機能</a:t>
                      </a:r>
                    </a:p>
                  </a:txBody>
                  <a:tcPr marL="0" marR="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73364" name="Text Box 276"/>
          <p:cNvSpPr txBox="1">
            <a:spLocks noChangeArrowheads="1"/>
          </p:cNvSpPr>
          <p:nvPr/>
        </p:nvSpPr>
        <p:spPr bwMode="auto">
          <a:xfrm>
            <a:off x="5745163" y="5300663"/>
            <a:ext cx="3529012" cy="427037"/>
          </a:xfrm>
          <a:prstGeom prst="rect">
            <a:avLst/>
          </a:prstGeom>
          <a:noFill/>
          <a:ln w="19050" algn="ctr">
            <a:noFill/>
            <a:miter lim="800000"/>
            <a:headEnd/>
            <a:tailEnd/>
          </a:ln>
          <a:effectLst/>
        </p:spPr>
        <p:txBody>
          <a:bodyPr lIns="0" tIns="46800" rIns="0" bIns="46800">
            <a:spAutoFit/>
          </a:bodyPr>
          <a:lstStyle/>
          <a:p>
            <a:pPr algn="l">
              <a:lnSpc>
                <a:spcPct val="110000"/>
              </a:lnSpc>
              <a:spcBef>
                <a:spcPct val="20000"/>
              </a:spcBef>
              <a:buSzPct val="150000"/>
            </a:pPr>
            <a:r>
              <a:rPr lang="en-US" altLang="ja-JP" sz="2000" baseline="30000"/>
              <a:t>*</a:t>
            </a:r>
            <a:r>
              <a:rPr lang="en-US" altLang="ja-JP" sz="2000"/>
              <a:t> </a:t>
            </a:r>
            <a:r>
              <a:rPr lang="ja-JP" altLang="en-US" sz="2000"/>
              <a:t>リッチクライアント</a:t>
            </a:r>
            <a:r>
              <a:rPr lang="en-US" altLang="ja-JP" sz="2000"/>
              <a:t>AP</a:t>
            </a:r>
            <a:r>
              <a:rPr lang="ja-JP" altLang="en-US" sz="2000"/>
              <a:t>用機能</a:t>
            </a:r>
            <a:endParaRPr lang="ja-JP" altLang="en-US" sz="2000" baseline="30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ja-JP" altLang="en-US"/>
              <a:t>導入事例</a:t>
            </a:r>
          </a:p>
        </p:txBody>
      </p:sp>
      <p:sp>
        <p:nvSpPr>
          <p:cNvPr id="462851" name="Rectangle 3"/>
          <p:cNvSpPr>
            <a:spLocks noGrp="1" noChangeArrowheads="1"/>
          </p:cNvSpPr>
          <p:nvPr>
            <p:ph type="body" idx="1"/>
          </p:nvPr>
        </p:nvSpPr>
        <p:spPr>
          <a:xfrm>
            <a:off x="344488" y="908050"/>
            <a:ext cx="9217025" cy="5327650"/>
          </a:xfrm>
        </p:spPr>
        <p:txBody>
          <a:bodyPr/>
          <a:lstStyle/>
          <a:p>
            <a:r>
              <a:rPr lang="ja-JP" altLang="en-US" sz="2400"/>
              <a:t>クライアント</a:t>
            </a:r>
            <a:r>
              <a:rPr lang="en-US" altLang="ja-JP" sz="2400"/>
              <a:t>.NET + </a:t>
            </a:r>
            <a:r>
              <a:rPr lang="ja-JP" altLang="en-US" sz="2400"/>
              <a:t>サーバ</a:t>
            </a:r>
            <a:r>
              <a:rPr lang="en-US" altLang="ja-JP" sz="2400"/>
              <a:t>Java</a:t>
            </a:r>
            <a:r>
              <a:rPr lang="ja-JP" altLang="en-US" sz="2400"/>
              <a:t>によるスマートクライアントシステム</a:t>
            </a:r>
          </a:p>
          <a:p>
            <a:pPr lvl="1"/>
            <a:endParaRPr lang="ja-JP" altLang="en-US" sz="2000"/>
          </a:p>
          <a:p>
            <a:pPr lvl="1"/>
            <a:endParaRPr lang="ja-JP" altLang="en-US" sz="2000"/>
          </a:p>
          <a:p>
            <a:pPr lvl="1"/>
            <a:endParaRPr lang="ja-JP" altLang="en-US" sz="2000"/>
          </a:p>
          <a:p>
            <a:pPr lvl="1"/>
            <a:endParaRPr lang="ja-JP" altLang="en-US" sz="2000"/>
          </a:p>
          <a:p>
            <a:pPr lvl="1"/>
            <a:endParaRPr lang="ja-JP" altLang="en-US" sz="2000"/>
          </a:p>
          <a:p>
            <a:pPr lvl="1"/>
            <a:endParaRPr lang="ja-JP" altLang="en-US" sz="2000"/>
          </a:p>
          <a:p>
            <a:pPr lvl="1"/>
            <a:endParaRPr lang="ja-JP" altLang="en-US" sz="2000"/>
          </a:p>
          <a:p>
            <a:pPr lvl="1"/>
            <a:r>
              <a:rPr lang="ja-JP" altLang="en-US" sz="2000"/>
              <a:t>ポイント</a:t>
            </a:r>
          </a:p>
          <a:p>
            <a:pPr lvl="2"/>
            <a:r>
              <a:rPr lang="ja-JP" altLang="en-US" sz="1800"/>
              <a:t>クライアントでデバイス操作を行うため</a:t>
            </a:r>
            <a:r>
              <a:rPr lang="en-US" altLang="ja-JP" sz="1800"/>
              <a:t>.NET</a:t>
            </a:r>
            <a:r>
              <a:rPr lang="ja-JP" altLang="en-US" sz="1800"/>
              <a:t>を選択</a:t>
            </a:r>
          </a:p>
          <a:p>
            <a:pPr lvl="2"/>
            <a:r>
              <a:rPr lang="ja-JP" altLang="en-US" sz="1800"/>
              <a:t>サーバ側のアーキテクチャを既存システムに合わせるため、</a:t>
            </a:r>
            <a:r>
              <a:rPr lang="en-US" altLang="ja-JP" sz="1800"/>
              <a:t>Java</a:t>
            </a:r>
            <a:r>
              <a:rPr lang="ja-JP" altLang="en-US" sz="1800"/>
              <a:t>での開発を選択</a:t>
            </a:r>
          </a:p>
          <a:p>
            <a:pPr lvl="1"/>
            <a:r>
              <a:rPr lang="ja-JP" altLang="en-US" sz="2000"/>
              <a:t>製造上の工夫点</a:t>
            </a:r>
          </a:p>
          <a:p>
            <a:pPr lvl="2"/>
            <a:r>
              <a:rPr lang="ja-JP" altLang="en-US" sz="1800"/>
              <a:t>サーバ・クライアント間で通信に用いる</a:t>
            </a:r>
            <a:r>
              <a:rPr lang="en-US" altLang="ja-JP" sz="1800"/>
              <a:t>XML</a:t>
            </a:r>
            <a:r>
              <a:rPr lang="ja-JP" altLang="en-US" sz="1800"/>
              <a:t>データ設計情報を共有し、</a:t>
            </a:r>
            <a:r>
              <a:rPr lang="en-US" altLang="ja-JP" sz="1800"/>
              <a:t>DTO(</a:t>
            </a:r>
            <a:r>
              <a:rPr lang="ja-JP" altLang="en-US" sz="1800"/>
              <a:t>データ転送オブジェクト</a:t>
            </a:r>
            <a:r>
              <a:rPr lang="en-US" altLang="ja-JP" sz="1800"/>
              <a:t>)</a:t>
            </a:r>
            <a:r>
              <a:rPr lang="ja-JP" altLang="en-US" sz="1800"/>
              <a:t>クラスをおのおの</a:t>
            </a:r>
            <a:r>
              <a:rPr lang="ja-JP" altLang="en-US" sz="1800" u="sng"/>
              <a:t>自動生成するツール</a:t>
            </a:r>
            <a:r>
              <a:rPr lang="ja-JP" altLang="en-US" sz="1800"/>
              <a:t>を事前に用意</a:t>
            </a:r>
          </a:p>
        </p:txBody>
      </p:sp>
      <p:graphicFrame>
        <p:nvGraphicFramePr>
          <p:cNvPr id="462854" name="Object 6"/>
          <p:cNvGraphicFramePr>
            <a:graphicFrameLocks noChangeAspect="1"/>
          </p:cNvGraphicFramePr>
          <p:nvPr/>
        </p:nvGraphicFramePr>
        <p:xfrm>
          <a:off x="4448175" y="1771650"/>
          <a:ext cx="738188" cy="941388"/>
        </p:xfrm>
        <a:graphic>
          <a:graphicData uri="http://schemas.openxmlformats.org/presentationml/2006/ole">
            <p:oleObj spid="_x0000_s462854" name="Visio" r:id="rId4" imgW="738378" imgH="941222" progId="Visio.Drawing.11">
              <p:embed/>
            </p:oleObj>
          </a:graphicData>
        </a:graphic>
      </p:graphicFrame>
      <p:sp>
        <p:nvSpPr>
          <p:cNvPr id="462855" name="AutoShape 7"/>
          <p:cNvSpPr>
            <a:spLocks noChangeArrowheads="1"/>
          </p:cNvSpPr>
          <p:nvPr/>
        </p:nvSpPr>
        <p:spPr bwMode="auto">
          <a:xfrm>
            <a:off x="7113588" y="2492375"/>
            <a:ext cx="504825" cy="576263"/>
          </a:xfrm>
          <a:prstGeom prst="can">
            <a:avLst>
              <a:gd name="adj" fmla="val 28538"/>
            </a:avLst>
          </a:prstGeom>
          <a:solidFill>
            <a:srgbClr val="FFFF99"/>
          </a:solidFill>
          <a:ln w="9525">
            <a:solidFill>
              <a:schemeClr val="tx1"/>
            </a:solidFill>
            <a:round/>
            <a:headEnd/>
            <a:tailEnd/>
          </a:ln>
          <a:effectLst/>
        </p:spPr>
        <p:txBody>
          <a:bodyPr wrap="none" lIns="0" tIns="46800" rIns="0" bIns="46800" anchor="ctr"/>
          <a:lstStyle/>
          <a:p>
            <a:endParaRPr lang="ja-JP" altLang="en-US"/>
          </a:p>
        </p:txBody>
      </p:sp>
      <p:graphicFrame>
        <p:nvGraphicFramePr>
          <p:cNvPr id="462856" name="Object 8"/>
          <p:cNvGraphicFramePr>
            <a:graphicFrameLocks noChangeAspect="1"/>
          </p:cNvGraphicFramePr>
          <p:nvPr/>
        </p:nvGraphicFramePr>
        <p:xfrm>
          <a:off x="7040563" y="1339850"/>
          <a:ext cx="601662" cy="977900"/>
        </p:xfrm>
        <a:graphic>
          <a:graphicData uri="http://schemas.openxmlformats.org/presentationml/2006/ole">
            <p:oleObj spid="_x0000_s462856" name="Visio" r:id="rId5" imgW="601980" imgH="977392" progId="Visio.Drawing.11">
              <p:embed/>
            </p:oleObj>
          </a:graphicData>
        </a:graphic>
      </p:graphicFrame>
      <p:sp>
        <p:nvSpPr>
          <p:cNvPr id="462857" name="Text Box 9"/>
          <p:cNvSpPr txBox="1">
            <a:spLocks noChangeArrowheads="1"/>
          </p:cNvSpPr>
          <p:nvPr/>
        </p:nvSpPr>
        <p:spPr bwMode="auto">
          <a:xfrm>
            <a:off x="7802563" y="1528763"/>
            <a:ext cx="565150" cy="366712"/>
          </a:xfrm>
          <a:prstGeom prst="rect">
            <a:avLst/>
          </a:prstGeom>
          <a:noFill/>
          <a:ln w="19050" algn="ctr">
            <a:noFill/>
            <a:miter lim="800000"/>
            <a:headEnd/>
            <a:tailEnd/>
          </a:ln>
          <a:effectLst/>
        </p:spPr>
        <p:txBody>
          <a:bodyPr wrap="none" lIns="0" tIns="46800" rIns="0" bIns="46800">
            <a:spAutoFit/>
          </a:bodyPr>
          <a:lstStyle/>
          <a:p>
            <a:r>
              <a:rPr lang="ja-JP" altLang="en-US" sz="1800"/>
              <a:t>ホスト</a:t>
            </a:r>
          </a:p>
        </p:txBody>
      </p:sp>
      <p:sp>
        <p:nvSpPr>
          <p:cNvPr id="462858" name="Text Box 10"/>
          <p:cNvSpPr txBox="1">
            <a:spLocks noChangeArrowheads="1"/>
          </p:cNvSpPr>
          <p:nvPr/>
        </p:nvSpPr>
        <p:spPr bwMode="auto">
          <a:xfrm>
            <a:off x="7761288" y="2492375"/>
            <a:ext cx="1254125" cy="641350"/>
          </a:xfrm>
          <a:prstGeom prst="rect">
            <a:avLst/>
          </a:prstGeom>
          <a:noFill/>
          <a:ln w="19050" algn="ctr">
            <a:noFill/>
            <a:miter lim="800000"/>
            <a:headEnd/>
            <a:tailEnd/>
          </a:ln>
          <a:effectLst/>
        </p:spPr>
        <p:txBody>
          <a:bodyPr wrap="none" lIns="0" tIns="46800" rIns="0" bIns="46800">
            <a:spAutoFit/>
          </a:bodyPr>
          <a:lstStyle/>
          <a:p>
            <a:r>
              <a:rPr lang="ja-JP" altLang="en-US" sz="1800"/>
              <a:t>データベース</a:t>
            </a:r>
          </a:p>
          <a:p>
            <a:r>
              <a:rPr lang="en-US" altLang="ja-JP" sz="1800"/>
              <a:t>(Oracle)</a:t>
            </a:r>
          </a:p>
        </p:txBody>
      </p:sp>
      <p:sp>
        <p:nvSpPr>
          <p:cNvPr id="462859" name="Text Box 11"/>
          <p:cNvSpPr txBox="1">
            <a:spLocks noChangeArrowheads="1"/>
          </p:cNvSpPr>
          <p:nvPr/>
        </p:nvSpPr>
        <p:spPr bwMode="auto">
          <a:xfrm>
            <a:off x="4322763" y="1531938"/>
            <a:ext cx="968375" cy="366712"/>
          </a:xfrm>
          <a:prstGeom prst="rect">
            <a:avLst/>
          </a:prstGeom>
          <a:noFill/>
          <a:ln w="19050" algn="ctr">
            <a:noFill/>
            <a:miter lim="800000"/>
            <a:headEnd/>
            <a:tailEnd/>
          </a:ln>
          <a:effectLst/>
        </p:spPr>
        <p:txBody>
          <a:bodyPr wrap="none" lIns="0" tIns="46800" rIns="0" bIns="46800">
            <a:spAutoFit/>
          </a:bodyPr>
          <a:lstStyle/>
          <a:p>
            <a:r>
              <a:rPr lang="en-US" altLang="ja-JP" sz="1800"/>
              <a:t>AP</a:t>
            </a:r>
            <a:r>
              <a:rPr lang="ja-JP" altLang="en-US" sz="1800"/>
              <a:t>サーバ</a:t>
            </a:r>
          </a:p>
        </p:txBody>
      </p:sp>
      <p:sp>
        <p:nvSpPr>
          <p:cNvPr id="462860" name="Text Box 12"/>
          <p:cNvSpPr txBox="1">
            <a:spLocks noChangeArrowheads="1"/>
          </p:cNvSpPr>
          <p:nvPr/>
        </p:nvSpPr>
        <p:spPr bwMode="auto">
          <a:xfrm>
            <a:off x="1700213" y="1516063"/>
            <a:ext cx="457200" cy="366712"/>
          </a:xfrm>
          <a:prstGeom prst="rect">
            <a:avLst/>
          </a:prstGeom>
          <a:noFill/>
          <a:ln w="19050" algn="ctr">
            <a:noFill/>
            <a:miter lim="800000"/>
            <a:headEnd/>
            <a:tailEnd/>
          </a:ln>
          <a:effectLst/>
        </p:spPr>
        <p:txBody>
          <a:bodyPr wrap="none" lIns="0" tIns="46800" rIns="0" bIns="46800">
            <a:spAutoFit/>
          </a:bodyPr>
          <a:lstStyle/>
          <a:p>
            <a:r>
              <a:rPr lang="ja-JP" altLang="en-US" sz="1800"/>
              <a:t>端末</a:t>
            </a:r>
          </a:p>
        </p:txBody>
      </p:sp>
      <p:sp>
        <p:nvSpPr>
          <p:cNvPr id="462861" name="Line 13"/>
          <p:cNvSpPr>
            <a:spLocks noChangeShapeType="1"/>
          </p:cNvSpPr>
          <p:nvPr/>
        </p:nvSpPr>
        <p:spPr bwMode="auto">
          <a:xfrm>
            <a:off x="2505075" y="2276475"/>
            <a:ext cx="1871663" cy="0"/>
          </a:xfrm>
          <a:prstGeom prst="line">
            <a:avLst/>
          </a:prstGeom>
          <a:noFill/>
          <a:ln w="19050">
            <a:solidFill>
              <a:schemeClr val="tx1"/>
            </a:solidFill>
            <a:round/>
            <a:headEnd/>
            <a:tailEnd/>
          </a:ln>
          <a:effectLst/>
        </p:spPr>
        <p:txBody>
          <a:bodyPr wrap="none" lIns="0" tIns="46800" rIns="0" bIns="46800" anchor="ctr"/>
          <a:lstStyle/>
          <a:p>
            <a:endParaRPr lang="ja-JP" altLang="en-US"/>
          </a:p>
        </p:txBody>
      </p:sp>
      <p:sp>
        <p:nvSpPr>
          <p:cNvPr id="462862" name="Oval 14"/>
          <p:cNvSpPr>
            <a:spLocks noChangeArrowheads="1"/>
          </p:cNvSpPr>
          <p:nvPr/>
        </p:nvSpPr>
        <p:spPr bwMode="auto">
          <a:xfrm>
            <a:off x="2792413" y="1484313"/>
            <a:ext cx="1295400" cy="1584325"/>
          </a:xfrm>
          <a:prstGeom prst="ellipse">
            <a:avLst/>
          </a:prstGeom>
          <a:solidFill>
            <a:srgbClr val="FFFFFF"/>
          </a:solidFill>
          <a:ln w="19050" algn="ctr">
            <a:solidFill>
              <a:schemeClr val="tx1"/>
            </a:solidFill>
            <a:round/>
            <a:headEnd/>
            <a:tailEnd/>
          </a:ln>
          <a:effectLst/>
        </p:spPr>
        <p:txBody>
          <a:bodyPr wrap="none" lIns="0" tIns="46800" rIns="0" bIns="46800" anchor="ctr"/>
          <a:lstStyle/>
          <a:p>
            <a:r>
              <a:rPr lang="ja-JP" altLang="en-US" sz="1600"/>
              <a:t>ネットワーク</a:t>
            </a:r>
          </a:p>
        </p:txBody>
      </p:sp>
      <p:sp>
        <p:nvSpPr>
          <p:cNvPr id="462863" name="Line 15"/>
          <p:cNvSpPr>
            <a:spLocks noChangeShapeType="1"/>
          </p:cNvSpPr>
          <p:nvPr/>
        </p:nvSpPr>
        <p:spPr bwMode="auto">
          <a:xfrm flipV="1">
            <a:off x="5240338" y="1771650"/>
            <a:ext cx="1728787" cy="504825"/>
          </a:xfrm>
          <a:prstGeom prst="line">
            <a:avLst/>
          </a:prstGeom>
          <a:noFill/>
          <a:ln w="19050">
            <a:solidFill>
              <a:schemeClr val="tx1"/>
            </a:solidFill>
            <a:round/>
            <a:headEnd/>
            <a:tailEnd/>
          </a:ln>
          <a:effectLst/>
        </p:spPr>
        <p:txBody>
          <a:bodyPr wrap="none" lIns="0" tIns="46800" rIns="0" bIns="46800" anchor="ctr"/>
          <a:lstStyle/>
          <a:p>
            <a:endParaRPr lang="ja-JP" altLang="en-US"/>
          </a:p>
        </p:txBody>
      </p:sp>
      <p:sp>
        <p:nvSpPr>
          <p:cNvPr id="462864" name="Line 16"/>
          <p:cNvSpPr>
            <a:spLocks noChangeShapeType="1"/>
          </p:cNvSpPr>
          <p:nvPr/>
        </p:nvSpPr>
        <p:spPr bwMode="auto">
          <a:xfrm>
            <a:off x="5240338" y="2347913"/>
            <a:ext cx="1800225" cy="288925"/>
          </a:xfrm>
          <a:prstGeom prst="line">
            <a:avLst/>
          </a:prstGeom>
          <a:noFill/>
          <a:ln w="19050">
            <a:solidFill>
              <a:schemeClr val="tx1"/>
            </a:solidFill>
            <a:round/>
            <a:headEnd/>
            <a:tailEnd/>
          </a:ln>
          <a:effectLst/>
        </p:spPr>
        <p:txBody>
          <a:bodyPr wrap="none" lIns="0" tIns="46800" rIns="0" bIns="46800" anchor="ctr"/>
          <a:lstStyle/>
          <a:p>
            <a:endParaRPr lang="ja-JP" altLang="en-US"/>
          </a:p>
        </p:txBody>
      </p:sp>
      <p:sp>
        <p:nvSpPr>
          <p:cNvPr id="462865" name="Text Box 17"/>
          <p:cNvSpPr txBox="1">
            <a:spLocks noChangeArrowheads="1"/>
          </p:cNvSpPr>
          <p:nvPr/>
        </p:nvSpPr>
        <p:spPr bwMode="auto">
          <a:xfrm>
            <a:off x="1208088" y="2708275"/>
            <a:ext cx="1517650" cy="355600"/>
          </a:xfrm>
          <a:prstGeom prst="rect">
            <a:avLst/>
          </a:prstGeom>
          <a:solidFill>
            <a:schemeClr val="bg1"/>
          </a:solidFill>
          <a:ln w="19050" algn="ctr">
            <a:solidFill>
              <a:schemeClr val="tx1"/>
            </a:solidFill>
            <a:miter lim="800000"/>
            <a:headEnd/>
            <a:tailEnd/>
          </a:ln>
          <a:effectLst/>
        </p:spPr>
        <p:txBody>
          <a:bodyPr lIns="0" tIns="46800" rIns="0" bIns="46800">
            <a:spAutoFit/>
          </a:bodyPr>
          <a:lstStyle/>
          <a:p>
            <a:r>
              <a:rPr lang="en-US" altLang="ja-JP" sz="1600">
                <a:latin typeface="MS UI Gothic" pitchFamily="50" charset="-128"/>
                <a:ea typeface="MS UI Gothic" pitchFamily="50" charset="-128"/>
              </a:rPr>
              <a:t>Windows Vista</a:t>
            </a:r>
          </a:p>
        </p:txBody>
      </p:sp>
      <p:sp>
        <p:nvSpPr>
          <p:cNvPr id="462866" name="Text Box 18"/>
          <p:cNvSpPr txBox="1">
            <a:spLocks noChangeArrowheads="1"/>
          </p:cNvSpPr>
          <p:nvPr/>
        </p:nvSpPr>
        <p:spPr bwMode="auto">
          <a:xfrm>
            <a:off x="4089400" y="2708275"/>
            <a:ext cx="1517650" cy="355600"/>
          </a:xfrm>
          <a:prstGeom prst="rect">
            <a:avLst/>
          </a:prstGeom>
          <a:solidFill>
            <a:schemeClr val="bg1"/>
          </a:solidFill>
          <a:ln w="19050" algn="ctr">
            <a:solidFill>
              <a:schemeClr val="tx1"/>
            </a:solidFill>
            <a:miter lim="800000"/>
            <a:headEnd/>
            <a:tailEnd/>
          </a:ln>
          <a:effectLst/>
        </p:spPr>
        <p:txBody>
          <a:bodyPr lIns="0" tIns="46800" rIns="0" bIns="46800">
            <a:spAutoFit/>
          </a:bodyPr>
          <a:lstStyle/>
          <a:p>
            <a:r>
              <a:rPr lang="en-US" altLang="ja-JP" sz="1600">
                <a:latin typeface="MS UI Gothic" pitchFamily="50" charset="-128"/>
                <a:ea typeface="MS UI Gothic" pitchFamily="50" charset="-128"/>
              </a:rPr>
              <a:t>WebLogic</a:t>
            </a:r>
          </a:p>
        </p:txBody>
      </p:sp>
      <p:sp>
        <p:nvSpPr>
          <p:cNvPr id="462867" name="Text Box 19"/>
          <p:cNvSpPr txBox="1">
            <a:spLocks noChangeArrowheads="1"/>
          </p:cNvSpPr>
          <p:nvPr/>
        </p:nvSpPr>
        <p:spPr bwMode="auto">
          <a:xfrm>
            <a:off x="487363" y="3148013"/>
            <a:ext cx="2952750" cy="641350"/>
          </a:xfrm>
          <a:prstGeom prst="rect">
            <a:avLst/>
          </a:prstGeom>
          <a:noFill/>
          <a:ln w="19050" algn="ctr">
            <a:noFill/>
            <a:miter lim="800000"/>
            <a:headEnd/>
            <a:tailEnd/>
          </a:ln>
          <a:effectLst/>
        </p:spPr>
        <p:txBody>
          <a:bodyPr lIns="0" tIns="46800" rIns="0" bIns="46800">
            <a:spAutoFit/>
          </a:bodyPr>
          <a:lstStyle/>
          <a:p>
            <a:r>
              <a:rPr lang="en-US" altLang="ja-JP" sz="1800"/>
              <a:t>TERASOLUNA Client Framework for .NET</a:t>
            </a:r>
            <a:r>
              <a:rPr lang="ja-JP" altLang="en-US" sz="1800"/>
              <a:t>で開発</a:t>
            </a:r>
          </a:p>
        </p:txBody>
      </p:sp>
      <p:sp>
        <p:nvSpPr>
          <p:cNvPr id="462868" name="Text Box 20"/>
          <p:cNvSpPr txBox="1">
            <a:spLocks noChangeArrowheads="1"/>
          </p:cNvSpPr>
          <p:nvPr/>
        </p:nvSpPr>
        <p:spPr bwMode="auto">
          <a:xfrm>
            <a:off x="3440113" y="3148013"/>
            <a:ext cx="3529012" cy="641350"/>
          </a:xfrm>
          <a:prstGeom prst="rect">
            <a:avLst/>
          </a:prstGeom>
          <a:noFill/>
          <a:ln w="19050" algn="ctr">
            <a:noFill/>
            <a:miter lim="800000"/>
            <a:headEnd/>
            <a:tailEnd/>
          </a:ln>
          <a:effectLst/>
        </p:spPr>
        <p:txBody>
          <a:bodyPr lIns="0" tIns="46800" rIns="0" bIns="46800">
            <a:spAutoFit/>
          </a:bodyPr>
          <a:lstStyle/>
          <a:p>
            <a:r>
              <a:rPr lang="en-US" altLang="ja-JP" sz="1800"/>
              <a:t>TERASOLUNA Server</a:t>
            </a:r>
          </a:p>
          <a:p>
            <a:r>
              <a:rPr lang="en-US" altLang="ja-JP" sz="1800"/>
              <a:t> Framework for Java(Rich</a:t>
            </a:r>
            <a:r>
              <a:rPr lang="ja-JP" altLang="en-US" sz="1800"/>
              <a:t>版</a:t>
            </a:r>
            <a:r>
              <a:rPr lang="en-US" altLang="ja-JP" sz="1800"/>
              <a:t>)</a:t>
            </a:r>
            <a:r>
              <a:rPr lang="ja-JP" altLang="en-US" sz="1800"/>
              <a:t>で開発</a:t>
            </a:r>
          </a:p>
        </p:txBody>
      </p:sp>
      <p:grpSp>
        <p:nvGrpSpPr>
          <p:cNvPr id="463038" name="Group 190"/>
          <p:cNvGrpSpPr>
            <a:grpSpLocks/>
          </p:cNvGrpSpPr>
          <p:nvPr/>
        </p:nvGrpSpPr>
        <p:grpSpPr bwMode="auto">
          <a:xfrm>
            <a:off x="1423988" y="1954213"/>
            <a:ext cx="868362" cy="754062"/>
            <a:chOff x="580" y="1162"/>
            <a:chExt cx="547" cy="475"/>
          </a:xfrm>
        </p:grpSpPr>
        <p:sp>
          <p:nvSpPr>
            <p:cNvPr id="462869" name="AutoShape 21"/>
            <p:cNvSpPr>
              <a:spLocks noChangeAspect="1" noChangeArrowheads="1" noTextEdit="1"/>
            </p:cNvSpPr>
            <p:nvPr/>
          </p:nvSpPr>
          <p:spPr bwMode="auto">
            <a:xfrm>
              <a:off x="580" y="1162"/>
              <a:ext cx="547" cy="475"/>
            </a:xfrm>
            <a:prstGeom prst="rect">
              <a:avLst/>
            </a:prstGeom>
            <a:noFill/>
            <a:ln w="9525">
              <a:noFill/>
              <a:miter lim="800000"/>
              <a:headEnd/>
              <a:tailEnd/>
            </a:ln>
          </p:spPr>
          <p:txBody>
            <a:bodyPr/>
            <a:lstStyle/>
            <a:p>
              <a:endParaRPr lang="ja-JP" altLang="en-US"/>
            </a:p>
          </p:txBody>
        </p:sp>
        <p:sp>
          <p:nvSpPr>
            <p:cNvPr id="462871" name="Freeform 23"/>
            <p:cNvSpPr>
              <a:spLocks/>
            </p:cNvSpPr>
            <p:nvPr/>
          </p:nvSpPr>
          <p:spPr bwMode="auto">
            <a:xfrm>
              <a:off x="850" y="1499"/>
              <a:ext cx="92" cy="51"/>
            </a:xfrm>
            <a:custGeom>
              <a:avLst/>
              <a:gdLst/>
              <a:ahLst/>
              <a:cxnLst>
                <a:cxn ang="0">
                  <a:pos x="163" y="202"/>
                </a:cxn>
                <a:cxn ang="0">
                  <a:pos x="345" y="123"/>
                </a:cxn>
                <a:cxn ang="0">
                  <a:pos x="315" y="12"/>
                </a:cxn>
                <a:cxn ang="0">
                  <a:pos x="264" y="2"/>
                </a:cxn>
                <a:cxn ang="0">
                  <a:pos x="264" y="2"/>
                </a:cxn>
                <a:cxn ang="0">
                  <a:pos x="0" y="203"/>
                </a:cxn>
                <a:cxn ang="0">
                  <a:pos x="163" y="202"/>
                </a:cxn>
              </a:cxnLst>
              <a:rect l="0" t="0" r="r" b="b"/>
              <a:pathLst>
                <a:path w="367" h="203">
                  <a:moveTo>
                    <a:pt x="163" y="202"/>
                  </a:moveTo>
                  <a:cubicBezTo>
                    <a:pt x="232" y="200"/>
                    <a:pt x="297" y="171"/>
                    <a:pt x="345" y="123"/>
                  </a:cubicBezTo>
                  <a:cubicBezTo>
                    <a:pt x="367" y="84"/>
                    <a:pt x="353" y="35"/>
                    <a:pt x="315" y="12"/>
                  </a:cubicBezTo>
                  <a:cubicBezTo>
                    <a:pt x="299" y="4"/>
                    <a:pt x="282" y="0"/>
                    <a:pt x="264" y="2"/>
                  </a:cubicBezTo>
                  <a:lnTo>
                    <a:pt x="264" y="2"/>
                  </a:lnTo>
                  <a:lnTo>
                    <a:pt x="0" y="203"/>
                  </a:lnTo>
                  <a:lnTo>
                    <a:pt x="163" y="202"/>
                  </a:lnTo>
                  <a:close/>
                </a:path>
              </a:pathLst>
            </a:custGeom>
            <a:solidFill>
              <a:srgbClr val="DDDDDD"/>
            </a:solidFill>
            <a:ln w="0">
              <a:solidFill>
                <a:srgbClr val="000000"/>
              </a:solidFill>
              <a:prstDash val="solid"/>
              <a:round/>
              <a:headEnd/>
              <a:tailEnd/>
            </a:ln>
          </p:spPr>
          <p:txBody>
            <a:bodyPr/>
            <a:lstStyle/>
            <a:p>
              <a:endParaRPr lang="ja-JP" altLang="en-US"/>
            </a:p>
          </p:txBody>
        </p:sp>
        <p:pic>
          <p:nvPicPr>
            <p:cNvPr id="462872" name="Picture 24"/>
            <p:cNvPicPr>
              <a:picLocks noChangeAspect="1" noChangeArrowheads="1"/>
            </p:cNvPicPr>
            <p:nvPr/>
          </p:nvPicPr>
          <p:blipFill>
            <a:blip r:embed="rId6"/>
            <a:srcRect/>
            <a:stretch>
              <a:fillRect/>
            </a:stretch>
          </p:blipFill>
          <p:spPr bwMode="auto">
            <a:xfrm>
              <a:off x="845" y="1482"/>
              <a:ext cx="76" cy="72"/>
            </a:xfrm>
            <a:prstGeom prst="rect">
              <a:avLst/>
            </a:prstGeom>
            <a:noFill/>
            <a:ln w="9525">
              <a:noFill/>
              <a:miter lim="800000"/>
              <a:headEnd/>
              <a:tailEnd/>
            </a:ln>
          </p:spPr>
        </p:pic>
        <p:pic>
          <p:nvPicPr>
            <p:cNvPr id="462873" name="Picture 25"/>
            <p:cNvPicPr>
              <a:picLocks noChangeAspect="1" noChangeArrowheads="1"/>
            </p:cNvPicPr>
            <p:nvPr/>
          </p:nvPicPr>
          <p:blipFill>
            <a:blip r:embed="rId7"/>
            <a:srcRect/>
            <a:stretch>
              <a:fillRect/>
            </a:stretch>
          </p:blipFill>
          <p:spPr bwMode="auto">
            <a:xfrm>
              <a:off x="845" y="1482"/>
              <a:ext cx="76" cy="72"/>
            </a:xfrm>
            <a:prstGeom prst="rect">
              <a:avLst/>
            </a:prstGeom>
            <a:noFill/>
            <a:ln w="9525">
              <a:noFill/>
              <a:miter lim="800000"/>
              <a:headEnd/>
              <a:tailEnd/>
            </a:ln>
          </p:spPr>
        </p:pic>
        <p:sp>
          <p:nvSpPr>
            <p:cNvPr id="462874" name="Freeform 26"/>
            <p:cNvSpPr>
              <a:spLocks/>
            </p:cNvSpPr>
            <p:nvPr/>
          </p:nvSpPr>
          <p:spPr bwMode="auto">
            <a:xfrm>
              <a:off x="850" y="1489"/>
              <a:ext cx="67" cy="61"/>
            </a:xfrm>
            <a:custGeom>
              <a:avLst/>
              <a:gdLst/>
              <a:ahLst/>
              <a:cxnLst>
                <a:cxn ang="0">
                  <a:pos x="0" y="61"/>
                </a:cxn>
                <a:cxn ang="0">
                  <a:pos x="0" y="44"/>
                </a:cxn>
                <a:cxn ang="0">
                  <a:pos x="67" y="0"/>
                </a:cxn>
                <a:cxn ang="0">
                  <a:pos x="67" y="22"/>
                </a:cxn>
                <a:cxn ang="0">
                  <a:pos x="0" y="61"/>
                </a:cxn>
              </a:cxnLst>
              <a:rect l="0" t="0" r="r" b="b"/>
              <a:pathLst>
                <a:path w="67" h="61">
                  <a:moveTo>
                    <a:pt x="0" y="61"/>
                  </a:moveTo>
                  <a:lnTo>
                    <a:pt x="0" y="44"/>
                  </a:lnTo>
                  <a:lnTo>
                    <a:pt x="67" y="0"/>
                  </a:lnTo>
                  <a:lnTo>
                    <a:pt x="67" y="22"/>
                  </a:lnTo>
                  <a:lnTo>
                    <a:pt x="0" y="61"/>
                  </a:lnTo>
                  <a:close/>
                </a:path>
              </a:pathLst>
            </a:custGeom>
            <a:noFill/>
            <a:ln w="6350" cap="rnd">
              <a:solidFill>
                <a:srgbClr val="FFFFFF"/>
              </a:solidFill>
              <a:prstDash val="solid"/>
              <a:round/>
              <a:headEnd/>
              <a:tailEnd/>
            </a:ln>
          </p:spPr>
          <p:txBody>
            <a:bodyPr/>
            <a:lstStyle/>
            <a:p>
              <a:endParaRPr lang="ja-JP" altLang="en-US"/>
            </a:p>
          </p:txBody>
        </p:sp>
        <p:sp>
          <p:nvSpPr>
            <p:cNvPr id="462875" name="Rectangle 27"/>
            <p:cNvSpPr>
              <a:spLocks noChangeArrowheads="1"/>
            </p:cNvSpPr>
            <p:nvPr/>
          </p:nvSpPr>
          <p:spPr bwMode="auto">
            <a:xfrm>
              <a:off x="700" y="1398"/>
              <a:ext cx="221" cy="4"/>
            </a:xfrm>
            <a:prstGeom prst="rect">
              <a:avLst/>
            </a:prstGeom>
            <a:solidFill>
              <a:srgbClr val="FFFFFF"/>
            </a:solidFill>
            <a:ln w="9525">
              <a:noFill/>
              <a:miter lim="800000"/>
              <a:headEnd/>
              <a:tailEnd/>
            </a:ln>
          </p:spPr>
          <p:txBody>
            <a:bodyPr/>
            <a:lstStyle/>
            <a:p>
              <a:endParaRPr lang="ja-JP" altLang="en-US"/>
            </a:p>
          </p:txBody>
        </p:sp>
        <p:sp>
          <p:nvSpPr>
            <p:cNvPr id="462876" name="Rectangle 28"/>
            <p:cNvSpPr>
              <a:spLocks noChangeArrowheads="1"/>
            </p:cNvSpPr>
            <p:nvPr/>
          </p:nvSpPr>
          <p:spPr bwMode="auto">
            <a:xfrm>
              <a:off x="700" y="1402"/>
              <a:ext cx="221" cy="4"/>
            </a:xfrm>
            <a:prstGeom prst="rect">
              <a:avLst/>
            </a:prstGeom>
            <a:solidFill>
              <a:srgbClr val="DEDEDE"/>
            </a:solidFill>
            <a:ln w="9525">
              <a:noFill/>
              <a:miter lim="800000"/>
              <a:headEnd/>
              <a:tailEnd/>
            </a:ln>
          </p:spPr>
          <p:txBody>
            <a:bodyPr/>
            <a:lstStyle/>
            <a:p>
              <a:endParaRPr lang="ja-JP" altLang="en-US"/>
            </a:p>
          </p:txBody>
        </p:sp>
        <p:sp>
          <p:nvSpPr>
            <p:cNvPr id="462877" name="Rectangle 29"/>
            <p:cNvSpPr>
              <a:spLocks noChangeArrowheads="1"/>
            </p:cNvSpPr>
            <p:nvPr/>
          </p:nvSpPr>
          <p:spPr bwMode="auto">
            <a:xfrm>
              <a:off x="700" y="1406"/>
              <a:ext cx="221" cy="8"/>
            </a:xfrm>
            <a:prstGeom prst="rect">
              <a:avLst/>
            </a:prstGeom>
            <a:solidFill>
              <a:srgbClr val="DFDFDF"/>
            </a:solidFill>
            <a:ln w="9525">
              <a:noFill/>
              <a:miter lim="800000"/>
              <a:headEnd/>
              <a:tailEnd/>
            </a:ln>
          </p:spPr>
          <p:txBody>
            <a:bodyPr/>
            <a:lstStyle/>
            <a:p>
              <a:endParaRPr lang="ja-JP" altLang="en-US"/>
            </a:p>
          </p:txBody>
        </p:sp>
        <p:sp>
          <p:nvSpPr>
            <p:cNvPr id="462878" name="Rectangle 30"/>
            <p:cNvSpPr>
              <a:spLocks noChangeArrowheads="1"/>
            </p:cNvSpPr>
            <p:nvPr/>
          </p:nvSpPr>
          <p:spPr bwMode="auto">
            <a:xfrm>
              <a:off x="700" y="1414"/>
              <a:ext cx="221" cy="4"/>
            </a:xfrm>
            <a:prstGeom prst="rect">
              <a:avLst/>
            </a:prstGeom>
            <a:solidFill>
              <a:srgbClr val="E0E0E0"/>
            </a:solidFill>
            <a:ln w="9525">
              <a:noFill/>
              <a:miter lim="800000"/>
              <a:headEnd/>
              <a:tailEnd/>
            </a:ln>
          </p:spPr>
          <p:txBody>
            <a:bodyPr/>
            <a:lstStyle/>
            <a:p>
              <a:endParaRPr lang="ja-JP" altLang="en-US"/>
            </a:p>
          </p:txBody>
        </p:sp>
        <p:sp>
          <p:nvSpPr>
            <p:cNvPr id="462879" name="Rectangle 31"/>
            <p:cNvSpPr>
              <a:spLocks noChangeArrowheads="1"/>
            </p:cNvSpPr>
            <p:nvPr/>
          </p:nvSpPr>
          <p:spPr bwMode="auto">
            <a:xfrm>
              <a:off x="700" y="1418"/>
              <a:ext cx="221" cy="4"/>
            </a:xfrm>
            <a:prstGeom prst="rect">
              <a:avLst/>
            </a:prstGeom>
            <a:solidFill>
              <a:srgbClr val="E1E1E1"/>
            </a:solidFill>
            <a:ln w="9525">
              <a:noFill/>
              <a:miter lim="800000"/>
              <a:headEnd/>
              <a:tailEnd/>
            </a:ln>
          </p:spPr>
          <p:txBody>
            <a:bodyPr/>
            <a:lstStyle/>
            <a:p>
              <a:endParaRPr lang="ja-JP" altLang="en-US"/>
            </a:p>
          </p:txBody>
        </p:sp>
        <p:sp>
          <p:nvSpPr>
            <p:cNvPr id="462880" name="Rectangle 32"/>
            <p:cNvSpPr>
              <a:spLocks noChangeArrowheads="1"/>
            </p:cNvSpPr>
            <p:nvPr/>
          </p:nvSpPr>
          <p:spPr bwMode="auto">
            <a:xfrm>
              <a:off x="700" y="1422"/>
              <a:ext cx="221" cy="4"/>
            </a:xfrm>
            <a:prstGeom prst="rect">
              <a:avLst/>
            </a:prstGeom>
            <a:solidFill>
              <a:srgbClr val="E2E2E2"/>
            </a:solidFill>
            <a:ln w="9525">
              <a:noFill/>
              <a:miter lim="800000"/>
              <a:headEnd/>
              <a:tailEnd/>
            </a:ln>
          </p:spPr>
          <p:txBody>
            <a:bodyPr/>
            <a:lstStyle/>
            <a:p>
              <a:endParaRPr lang="ja-JP" altLang="en-US"/>
            </a:p>
          </p:txBody>
        </p:sp>
        <p:sp>
          <p:nvSpPr>
            <p:cNvPr id="462881" name="Rectangle 33"/>
            <p:cNvSpPr>
              <a:spLocks noChangeArrowheads="1"/>
            </p:cNvSpPr>
            <p:nvPr/>
          </p:nvSpPr>
          <p:spPr bwMode="auto">
            <a:xfrm>
              <a:off x="700" y="1426"/>
              <a:ext cx="221" cy="4"/>
            </a:xfrm>
            <a:prstGeom prst="rect">
              <a:avLst/>
            </a:prstGeom>
            <a:solidFill>
              <a:srgbClr val="E3E3E3"/>
            </a:solidFill>
            <a:ln w="9525">
              <a:noFill/>
              <a:miter lim="800000"/>
              <a:headEnd/>
              <a:tailEnd/>
            </a:ln>
          </p:spPr>
          <p:txBody>
            <a:bodyPr/>
            <a:lstStyle/>
            <a:p>
              <a:endParaRPr lang="ja-JP" altLang="en-US"/>
            </a:p>
          </p:txBody>
        </p:sp>
        <p:sp>
          <p:nvSpPr>
            <p:cNvPr id="462882" name="Rectangle 34"/>
            <p:cNvSpPr>
              <a:spLocks noChangeArrowheads="1"/>
            </p:cNvSpPr>
            <p:nvPr/>
          </p:nvSpPr>
          <p:spPr bwMode="auto">
            <a:xfrm>
              <a:off x="700" y="1430"/>
              <a:ext cx="221" cy="4"/>
            </a:xfrm>
            <a:prstGeom prst="rect">
              <a:avLst/>
            </a:prstGeom>
            <a:solidFill>
              <a:srgbClr val="E5E5E5"/>
            </a:solidFill>
            <a:ln w="9525">
              <a:noFill/>
              <a:miter lim="800000"/>
              <a:headEnd/>
              <a:tailEnd/>
            </a:ln>
          </p:spPr>
          <p:txBody>
            <a:bodyPr/>
            <a:lstStyle/>
            <a:p>
              <a:endParaRPr lang="ja-JP" altLang="en-US"/>
            </a:p>
          </p:txBody>
        </p:sp>
        <p:sp>
          <p:nvSpPr>
            <p:cNvPr id="462883" name="Rectangle 35"/>
            <p:cNvSpPr>
              <a:spLocks noChangeArrowheads="1"/>
            </p:cNvSpPr>
            <p:nvPr/>
          </p:nvSpPr>
          <p:spPr bwMode="auto">
            <a:xfrm>
              <a:off x="700" y="1434"/>
              <a:ext cx="221" cy="4"/>
            </a:xfrm>
            <a:prstGeom prst="rect">
              <a:avLst/>
            </a:prstGeom>
            <a:solidFill>
              <a:srgbClr val="E6E6E6"/>
            </a:solidFill>
            <a:ln w="9525">
              <a:noFill/>
              <a:miter lim="800000"/>
              <a:headEnd/>
              <a:tailEnd/>
            </a:ln>
          </p:spPr>
          <p:txBody>
            <a:bodyPr/>
            <a:lstStyle/>
            <a:p>
              <a:endParaRPr lang="ja-JP" altLang="en-US"/>
            </a:p>
          </p:txBody>
        </p:sp>
        <p:sp>
          <p:nvSpPr>
            <p:cNvPr id="462884" name="Rectangle 36"/>
            <p:cNvSpPr>
              <a:spLocks noChangeArrowheads="1"/>
            </p:cNvSpPr>
            <p:nvPr/>
          </p:nvSpPr>
          <p:spPr bwMode="auto">
            <a:xfrm>
              <a:off x="700" y="1438"/>
              <a:ext cx="221" cy="4"/>
            </a:xfrm>
            <a:prstGeom prst="rect">
              <a:avLst/>
            </a:prstGeom>
            <a:solidFill>
              <a:srgbClr val="E7E7E7"/>
            </a:solidFill>
            <a:ln w="9525">
              <a:noFill/>
              <a:miter lim="800000"/>
              <a:headEnd/>
              <a:tailEnd/>
            </a:ln>
          </p:spPr>
          <p:txBody>
            <a:bodyPr/>
            <a:lstStyle/>
            <a:p>
              <a:endParaRPr lang="ja-JP" altLang="en-US"/>
            </a:p>
          </p:txBody>
        </p:sp>
        <p:sp>
          <p:nvSpPr>
            <p:cNvPr id="462885" name="Rectangle 37"/>
            <p:cNvSpPr>
              <a:spLocks noChangeArrowheads="1"/>
            </p:cNvSpPr>
            <p:nvPr/>
          </p:nvSpPr>
          <p:spPr bwMode="auto">
            <a:xfrm>
              <a:off x="700" y="1442"/>
              <a:ext cx="221" cy="4"/>
            </a:xfrm>
            <a:prstGeom prst="rect">
              <a:avLst/>
            </a:prstGeom>
            <a:solidFill>
              <a:srgbClr val="E8E8E8"/>
            </a:solidFill>
            <a:ln w="9525">
              <a:noFill/>
              <a:miter lim="800000"/>
              <a:headEnd/>
              <a:tailEnd/>
            </a:ln>
          </p:spPr>
          <p:txBody>
            <a:bodyPr/>
            <a:lstStyle/>
            <a:p>
              <a:endParaRPr lang="ja-JP" altLang="en-US"/>
            </a:p>
          </p:txBody>
        </p:sp>
        <p:sp>
          <p:nvSpPr>
            <p:cNvPr id="462886" name="Rectangle 38"/>
            <p:cNvSpPr>
              <a:spLocks noChangeArrowheads="1"/>
            </p:cNvSpPr>
            <p:nvPr/>
          </p:nvSpPr>
          <p:spPr bwMode="auto">
            <a:xfrm>
              <a:off x="700" y="1446"/>
              <a:ext cx="221" cy="4"/>
            </a:xfrm>
            <a:prstGeom prst="rect">
              <a:avLst/>
            </a:prstGeom>
            <a:solidFill>
              <a:srgbClr val="E9E9E9"/>
            </a:solidFill>
            <a:ln w="9525">
              <a:noFill/>
              <a:miter lim="800000"/>
              <a:headEnd/>
              <a:tailEnd/>
            </a:ln>
          </p:spPr>
          <p:txBody>
            <a:bodyPr/>
            <a:lstStyle/>
            <a:p>
              <a:endParaRPr lang="ja-JP" altLang="en-US"/>
            </a:p>
          </p:txBody>
        </p:sp>
        <p:sp>
          <p:nvSpPr>
            <p:cNvPr id="462887" name="Rectangle 39"/>
            <p:cNvSpPr>
              <a:spLocks noChangeArrowheads="1"/>
            </p:cNvSpPr>
            <p:nvPr/>
          </p:nvSpPr>
          <p:spPr bwMode="auto">
            <a:xfrm>
              <a:off x="700" y="1450"/>
              <a:ext cx="221" cy="4"/>
            </a:xfrm>
            <a:prstGeom prst="rect">
              <a:avLst/>
            </a:prstGeom>
            <a:solidFill>
              <a:srgbClr val="EAEAEA"/>
            </a:solidFill>
            <a:ln w="9525">
              <a:noFill/>
              <a:miter lim="800000"/>
              <a:headEnd/>
              <a:tailEnd/>
            </a:ln>
          </p:spPr>
          <p:txBody>
            <a:bodyPr/>
            <a:lstStyle/>
            <a:p>
              <a:endParaRPr lang="ja-JP" altLang="en-US"/>
            </a:p>
          </p:txBody>
        </p:sp>
        <p:sp>
          <p:nvSpPr>
            <p:cNvPr id="462888" name="Rectangle 40"/>
            <p:cNvSpPr>
              <a:spLocks noChangeArrowheads="1"/>
            </p:cNvSpPr>
            <p:nvPr/>
          </p:nvSpPr>
          <p:spPr bwMode="auto">
            <a:xfrm>
              <a:off x="700" y="1454"/>
              <a:ext cx="221" cy="4"/>
            </a:xfrm>
            <a:prstGeom prst="rect">
              <a:avLst/>
            </a:prstGeom>
            <a:solidFill>
              <a:srgbClr val="EBEBEB"/>
            </a:solidFill>
            <a:ln w="9525">
              <a:noFill/>
              <a:miter lim="800000"/>
              <a:headEnd/>
              <a:tailEnd/>
            </a:ln>
          </p:spPr>
          <p:txBody>
            <a:bodyPr/>
            <a:lstStyle/>
            <a:p>
              <a:endParaRPr lang="ja-JP" altLang="en-US"/>
            </a:p>
          </p:txBody>
        </p:sp>
        <p:sp>
          <p:nvSpPr>
            <p:cNvPr id="462889" name="Rectangle 41"/>
            <p:cNvSpPr>
              <a:spLocks noChangeArrowheads="1"/>
            </p:cNvSpPr>
            <p:nvPr/>
          </p:nvSpPr>
          <p:spPr bwMode="auto">
            <a:xfrm>
              <a:off x="700" y="1458"/>
              <a:ext cx="221" cy="4"/>
            </a:xfrm>
            <a:prstGeom prst="rect">
              <a:avLst/>
            </a:prstGeom>
            <a:solidFill>
              <a:srgbClr val="ECECEC"/>
            </a:solidFill>
            <a:ln w="9525">
              <a:noFill/>
              <a:miter lim="800000"/>
              <a:headEnd/>
              <a:tailEnd/>
            </a:ln>
          </p:spPr>
          <p:txBody>
            <a:bodyPr/>
            <a:lstStyle/>
            <a:p>
              <a:endParaRPr lang="ja-JP" altLang="en-US"/>
            </a:p>
          </p:txBody>
        </p:sp>
        <p:sp>
          <p:nvSpPr>
            <p:cNvPr id="462890" name="Rectangle 42"/>
            <p:cNvSpPr>
              <a:spLocks noChangeArrowheads="1"/>
            </p:cNvSpPr>
            <p:nvPr/>
          </p:nvSpPr>
          <p:spPr bwMode="auto">
            <a:xfrm>
              <a:off x="700" y="1462"/>
              <a:ext cx="221" cy="4"/>
            </a:xfrm>
            <a:prstGeom prst="rect">
              <a:avLst/>
            </a:prstGeom>
            <a:solidFill>
              <a:srgbClr val="EDEDED"/>
            </a:solidFill>
            <a:ln w="9525">
              <a:noFill/>
              <a:miter lim="800000"/>
              <a:headEnd/>
              <a:tailEnd/>
            </a:ln>
          </p:spPr>
          <p:txBody>
            <a:bodyPr/>
            <a:lstStyle/>
            <a:p>
              <a:endParaRPr lang="ja-JP" altLang="en-US"/>
            </a:p>
          </p:txBody>
        </p:sp>
        <p:sp>
          <p:nvSpPr>
            <p:cNvPr id="462891" name="Rectangle 43"/>
            <p:cNvSpPr>
              <a:spLocks noChangeArrowheads="1"/>
            </p:cNvSpPr>
            <p:nvPr/>
          </p:nvSpPr>
          <p:spPr bwMode="auto">
            <a:xfrm>
              <a:off x="700" y="1466"/>
              <a:ext cx="221" cy="8"/>
            </a:xfrm>
            <a:prstGeom prst="rect">
              <a:avLst/>
            </a:prstGeom>
            <a:solidFill>
              <a:srgbClr val="EEEEEE"/>
            </a:solidFill>
            <a:ln w="9525">
              <a:noFill/>
              <a:miter lim="800000"/>
              <a:headEnd/>
              <a:tailEnd/>
            </a:ln>
          </p:spPr>
          <p:txBody>
            <a:bodyPr/>
            <a:lstStyle/>
            <a:p>
              <a:endParaRPr lang="ja-JP" altLang="en-US"/>
            </a:p>
          </p:txBody>
        </p:sp>
        <p:sp>
          <p:nvSpPr>
            <p:cNvPr id="462892" name="Rectangle 44"/>
            <p:cNvSpPr>
              <a:spLocks noChangeArrowheads="1"/>
            </p:cNvSpPr>
            <p:nvPr/>
          </p:nvSpPr>
          <p:spPr bwMode="auto">
            <a:xfrm>
              <a:off x="700" y="1474"/>
              <a:ext cx="221" cy="4"/>
            </a:xfrm>
            <a:prstGeom prst="rect">
              <a:avLst/>
            </a:prstGeom>
            <a:solidFill>
              <a:srgbClr val="EFEFEF"/>
            </a:solidFill>
            <a:ln w="9525">
              <a:noFill/>
              <a:miter lim="800000"/>
              <a:headEnd/>
              <a:tailEnd/>
            </a:ln>
          </p:spPr>
          <p:txBody>
            <a:bodyPr/>
            <a:lstStyle/>
            <a:p>
              <a:endParaRPr lang="ja-JP" altLang="en-US"/>
            </a:p>
          </p:txBody>
        </p:sp>
        <p:sp>
          <p:nvSpPr>
            <p:cNvPr id="462893" name="Rectangle 45"/>
            <p:cNvSpPr>
              <a:spLocks noChangeArrowheads="1"/>
            </p:cNvSpPr>
            <p:nvPr/>
          </p:nvSpPr>
          <p:spPr bwMode="auto">
            <a:xfrm>
              <a:off x="700" y="1478"/>
              <a:ext cx="221" cy="4"/>
            </a:xfrm>
            <a:prstGeom prst="rect">
              <a:avLst/>
            </a:prstGeom>
            <a:solidFill>
              <a:srgbClr val="F0F0F0"/>
            </a:solidFill>
            <a:ln w="9525">
              <a:noFill/>
              <a:miter lim="800000"/>
              <a:headEnd/>
              <a:tailEnd/>
            </a:ln>
          </p:spPr>
          <p:txBody>
            <a:bodyPr/>
            <a:lstStyle/>
            <a:p>
              <a:endParaRPr lang="ja-JP" altLang="en-US"/>
            </a:p>
          </p:txBody>
        </p:sp>
        <p:sp>
          <p:nvSpPr>
            <p:cNvPr id="462894" name="Rectangle 46"/>
            <p:cNvSpPr>
              <a:spLocks noChangeArrowheads="1"/>
            </p:cNvSpPr>
            <p:nvPr/>
          </p:nvSpPr>
          <p:spPr bwMode="auto">
            <a:xfrm>
              <a:off x="700" y="1482"/>
              <a:ext cx="221" cy="4"/>
            </a:xfrm>
            <a:prstGeom prst="rect">
              <a:avLst/>
            </a:prstGeom>
            <a:solidFill>
              <a:srgbClr val="F1F1F1"/>
            </a:solidFill>
            <a:ln w="9525">
              <a:noFill/>
              <a:miter lim="800000"/>
              <a:headEnd/>
              <a:tailEnd/>
            </a:ln>
          </p:spPr>
          <p:txBody>
            <a:bodyPr/>
            <a:lstStyle/>
            <a:p>
              <a:endParaRPr lang="ja-JP" altLang="en-US"/>
            </a:p>
          </p:txBody>
        </p:sp>
        <p:sp>
          <p:nvSpPr>
            <p:cNvPr id="462895" name="Rectangle 47"/>
            <p:cNvSpPr>
              <a:spLocks noChangeArrowheads="1"/>
            </p:cNvSpPr>
            <p:nvPr/>
          </p:nvSpPr>
          <p:spPr bwMode="auto">
            <a:xfrm>
              <a:off x="700" y="1486"/>
              <a:ext cx="221" cy="4"/>
            </a:xfrm>
            <a:prstGeom prst="rect">
              <a:avLst/>
            </a:prstGeom>
            <a:solidFill>
              <a:srgbClr val="F2F2F2"/>
            </a:solidFill>
            <a:ln w="9525">
              <a:noFill/>
              <a:miter lim="800000"/>
              <a:headEnd/>
              <a:tailEnd/>
            </a:ln>
          </p:spPr>
          <p:txBody>
            <a:bodyPr/>
            <a:lstStyle/>
            <a:p>
              <a:endParaRPr lang="ja-JP" altLang="en-US"/>
            </a:p>
          </p:txBody>
        </p:sp>
        <p:sp>
          <p:nvSpPr>
            <p:cNvPr id="462896" name="Rectangle 48"/>
            <p:cNvSpPr>
              <a:spLocks noChangeArrowheads="1"/>
            </p:cNvSpPr>
            <p:nvPr/>
          </p:nvSpPr>
          <p:spPr bwMode="auto">
            <a:xfrm>
              <a:off x="700" y="1490"/>
              <a:ext cx="221" cy="4"/>
            </a:xfrm>
            <a:prstGeom prst="rect">
              <a:avLst/>
            </a:prstGeom>
            <a:solidFill>
              <a:srgbClr val="F3F3F3"/>
            </a:solidFill>
            <a:ln w="9525">
              <a:noFill/>
              <a:miter lim="800000"/>
              <a:headEnd/>
              <a:tailEnd/>
            </a:ln>
          </p:spPr>
          <p:txBody>
            <a:bodyPr/>
            <a:lstStyle/>
            <a:p>
              <a:endParaRPr lang="ja-JP" altLang="en-US"/>
            </a:p>
          </p:txBody>
        </p:sp>
        <p:sp>
          <p:nvSpPr>
            <p:cNvPr id="462897" name="Rectangle 49"/>
            <p:cNvSpPr>
              <a:spLocks noChangeArrowheads="1"/>
            </p:cNvSpPr>
            <p:nvPr/>
          </p:nvSpPr>
          <p:spPr bwMode="auto">
            <a:xfrm>
              <a:off x="700" y="1494"/>
              <a:ext cx="221" cy="4"/>
            </a:xfrm>
            <a:prstGeom prst="rect">
              <a:avLst/>
            </a:prstGeom>
            <a:solidFill>
              <a:srgbClr val="F4F4F4"/>
            </a:solidFill>
            <a:ln w="9525">
              <a:noFill/>
              <a:miter lim="800000"/>
              <a:headEnd/>
              <a:tailEnd/>
            </a:ln>
          </p:spPr>
          <p:txBody>
            <a:bodyPr/>
            <a:lstStyle/>
            <a:p>
              <a:endParaRPr lang="ja-JP" altLang="en-US"/>
            </a:p>
          </p:txBody>
        </p:sp>
        <p:sp>
          <p:nvSpPr>
            <p:cNvPr id="462898" name="Rectangle 50"/>
            <p:cNvSpPr>
              <a:spLocks noChangeArrowheads="1"/>
            </p:cNvSpPr>
            <p:nvPr/>
          </p:nvSpPr>
          <p:spPr bwMode="auto">
            <a:xfrm>
              <a:off x="700" y="1498"/>
              <a:ext cx="221" cy="4"/>
            </a:xfrm>
            <a:prstGeom prst="rect">
              <a:avLst/>
            </a:prstGeom>
            <a:solidFill>
              <a:srgbClr val="F5F5F5"/>
            </a:solidFill>
            <a:ln w="9525">
              <a:noFill/>
              <a:miter lim="800000"/>
              <a:headEnd/>
              <a:tailEnd/>
            </a:ln>
          </p:spPr>
          <p:txBody>
            <a:bodyPr/>
            <a:lstStyle/>
            <a:p>
              <a:endParaRPr lang="ja-JP" altLang="en-US"/>
            </a:p>
          </p:txBody>
        </p:sp>
        <p:sp>
          <p:nvSpPr>
            <p:cNvPr id="462899" name="Rectangle 51"/>
            <p:cNvSpPr>
              <a:spLocks noChangeArrowheads="1"/>
            </p:cNvSpPr>
            <p:nvPr/>
          </p:nvSpPr>
          <p:spPr bwMode="auto">
            <a:xfrm>
              <a:off x="700" y="1502"/>
              <a:ext cx="221" cy="4"/>
            </a:xfrm>
            <a:prstGeom prst="rect">
              <a:avLst/>
            </a:prstGeom>
            <a:solidFill>
              <a:srgbClr val="F7F7F7"/>
            </a:solidFill>
            <a:ln w="9525">
              <a:noFill/>
              <a:miter lim="800000"/>
              <a:headEnd/>
              <a:tailEnd/>
            </a:ln>
          </p:spPr>
          <p:txBody>
            <a:bodyPr/>
            <a:lstStyle/>
            <a:p>
              <a:endParaRPr lang="ja-JP" altLang="en-US"/>
            </a:p>
          </p:txBody>
        </p:sp>
        <p:sp>
          <p:nvSpPr>
            <p:cNvPr id="462900" name="Rectangle 52"/>
            <p:cNvSpPr>
              <a:spLocks noChangeArrowheads="1"/>
            </p:cNvSpPr>
            <p:nvPr/>
          </p:nvSpPr>
          <p:spPr bwMode="auto">
            <a:xfrm>
              <a:off x="700" y="1506"/>
              <a:ext cx="221" cy="4"/>
            </a:xfrm>
            <a:prstGeom prst="rect">
              <a:avLst/>
            </a:prstGeom>
            <a:solidFill>
              <a:srgbClr val="F8F8F8"/>
            </a:solidFill>
            <a:ln w="9525">
              <a:noFill/>
              <a:miter lim="800000"/>
              <a:headEnd/>
              <a:tailEnd/>
            </a:ln>
          </p:spPr>
          <p:txBody>
            <a:bodyPr/>
            <a:lstStyle/>
            <a:p>
              <a:endParaRPr lang="ja-JP" altLang="en-US"/>
            </a:p>
          </p:txBody>
        </p:sp>
        <p:sp>
          <p:nvSpPr>
            <p:cNvPr id="462901" name="Rectangle 53"/>
            <p:cNvSpPr>
              <a:spLocks noChangeArrowheads="1"/>
            </p:cNvSpPr>
            <p:nvPr/>
          </p:nvSpPr>
          <p:spPr bwMode="auto">
            <a:xfrm>
              <a:off x="700" y="1510"/>
              <a:ext cx="221" cy="4"/>
            </a:xfrm>
            <a:prstGeom prst="rect">
              <a:avLst/>
            </a:prstGeom>
            <a:solidFill>
              <a:srgbClr val="F9F9F9"/>
            </a:solidFill>
            <a:ln w="9525">
              <a:noFill/>
              <a:miter lim="800000"/>
              <a:headEnd/>
              <a:tailEnd/>
            </a:ln>
          </p:spPr>
          <p:txBody>
            <a:bodyPr/>
            <a:lstStyle/>
            <a:p>
              <a:endParaRPr lang="ja-JP" altLang="en-US"/>
            </a:p>
          </p:txBody>
        </p:sp>
        <p:sp>
          <p:nvSpPr>
            <p:cNvPr id="462902" name="Rectangle 54"/>
            <p:cNvSpPr>
              <a:spLocks noChangeArrowheads="1"/>
            </p:cNvSpPr>
            <p:nvPr/>
          </p:nvSpPr>
          <p:spPr bwMode="auto">
            <a:xfrm>
              <a:off x="700" y="1514"/>
              <a:ext cx="221" cy="4"/>
            </a:xfrm>
            <a:prstGeom prst="rect">
              <a:avLst/>
            </a:prstGeom>
            <a:solidFill>
              <a:srgbClr val="FAFAFA"/>
            </a:solidFill>
            <a:ln w="9525">
              <a:noFill/>
              <a:miter lim="800000"/>
              <a:headEnd/>
              <a:tailEnd/>
            </a:ln>
          </p:spPr>
          <p:txBody>
            <a:bodyPr/>
            <a:lstStyle/>
            <a:p>
              <a:endParaRPr lang="ja-JP" altLang="en-US"/>
            </a:p>
          </p:txBody>
        </p:sp>
        <p:sp>
          <p:nvSpPr>
            <p:cNvPr id="462903" name="Rectangle 55"/>
            <p:cNvSpPr>
              <a:spLocks noChangeArrowheads="1"/>
            </p:cNvSpPr>
            <p:nvPr/>
          </p:nvSpPr>
          <p:spPr bwMode="auto">
            <a:xfrm>
              <a:off x="700" y="1518"/>
              <a:ext cx="221" cy="4"/>
            </a:xfrm>
            <a:prstGeom prst="rect">
              <a:avLst/>
            </a:prstGeom>
            <a:solidFill>
              <a:srgbClr val="FBFBFB"/>
            </a:solidFill>
            <a:ln w="9525">
              <a:noFill/>
              <a:miter lim="800000"/>
              <a:headEnd/>
              <a:tailEnd/>
            </a:ln>
          </p:spPr>
          <p:txBody>
            <a:bodyPr/>
            <a:lstStyle/>
            <a:p>
              <a:endParaRPr lang="ja-JP" altLang="en-US"/>
            </a:p>
          </p:txBody>
        </p:sp>
        <p:sp>
          <p:nvSpPr>
            <p:cNvPr id="462904" name="Rectangle 56"/>
            <p:cNvSpPr>
              <a:spLocks noChangeArrowheads="1"/>
            </p:cNvSpPr>
            <p:nvPr/>
          </p:nvSpPr>
          <p:spPr bwMode="auto">
            <a:xfrm>
              <a:off x="700" y="1522"/>
              <a:ext cx="221" cy="8"/>
            </a:xfrm>
            <a:prstGeom prst="rect">
              <a:avLst/>
            </a:prstGeom>
            <a:solidFill>
              <a:srgbClr val="FCFCFC"/>
            </a:solidFill>
            <a:ln w="9525">
              <a:noFill/>
              <a:miter lim="800000"/>
              <a:headEnd/>
              <a:tailEnd/>
            </a:ln>
          </p:spPr>
          <p:txBody>
            <a:bodyPr/>
            <a:lstStyle/>
            <a:p>
              <a:endParaRPr lang="ja-JP" altLang="en-US"/>
            </a:p>
          </p:txBody>
        </p:sp>
        <p:sp>
          <p:nvSpPr>
            <p:cNvPr id="462905" name="Rectangle 57"/>
            <p:cNvSpPr>
              <a:spLocks noChangeArrowheads="1"/>
            </p:cNvSpPr>
            <p:nvPr/>
          </p:nvSpPr>
          <p:spPr bwMode="auto">
            <a:xfrm>
              <a:off x="700" y="1530"/>
              <a:ext cx="221" cy="4"/>
            </a:xfrm>
            <a:prstGeom prst="rect">
              <a:avLst/>
            </a:prstGeom>
            <a:solidFill>
              <a:srgbClr val="FDFDFD"/>
            </a:solidFill>
            <a:ln w="9525">
              <a:noFill/>
              <a:miter lim="800000"/>
              <a:headEnd/>
              <a:tailEnd/>
            </a:ln>
          </p:spPr>
          <p:txBody>
            <a:bodyPr/>
            <a:lstStyle/>
            <a:p>
              <a:endParaRPr lang="ja-JP" altLang="en-US"/>
            </a:p>
          </p:txBody>
        </p:sp>
        <p:sp>
          <p:nvSpPr>
            <p:cNvPr id="462906" name="Rectangle 58"/>
            <p:cNvSpPr>
              <a:spLocks noChangeArrowheads="1"/>
            </p:cNvSpPr>
            <p:nvPr/>
          </p:nvSpPr>
          <p:spPr bwMode="auto">
            <a:xfrm>
              <a:off x="700" y="1534"/>
              <a:ext cx="221" cy="4"/>
            </a:xfrm>
            <a:prstGeom prst="rect">
              <a:avLst/>
            </a:prstGeom>
            <a:solidFill>
              <a:srgbClr val="FEFEFE"/>
            </a:solidFill>
            <a:ln w="9525">
              <a:noFill/>
              <a:miter lim="800000"/>
              <a:headEnd/>
              <a:tailEnd/>
            </a:ln>
          </p:spPr>
          <p:txBody>
            <a:bodyPr/>
            <a:lstStyle/>
            <a:p>
              <a:endParaRPr lang="ja-JP" altLang="en-US"/>
            </a:p>
          </p:txBody>
        </p:sp>
        <p:sp>
          <p:nvSpPr>
            <p:cNvPr id="462907" name="Freeform 59"/>
            <p:cNvSpPr>
              <a:spLocks/>
            </p:cNvSpPr>
            <p:nvPr/>
          </p:nvSpPr>
          <p:spPr bwMode="auto">
            <a:xfrm>
              <a:off x="705" y="1404"/>
              <a:ext cx="212" cy="129"/>
            </a:xfrm>
            <a:custGeom>
              <a:avLst/>
              <a:gdLst/>
              <a:ahLst/>
              <a:cxnLst>
                <a:cxn ang="0">
                  <a:pos x="0" y="45"/>
                </a:cxn>
                <a:cxn ang="0">
                  <a:pos x="65" y="0"/>
                </a:cxn>
                <a:cxn ang="0">
                  <a:pos x="212" y="85"/>
                </a:cxn>
                <a:cxn ang="0">
                  <a:pos x="145" y="129"/>
                </a:cxn>
                <a:cxn ang="0">
                  <a:pos x="0" y="45"/>
                </a:cxn>
              </a:cxnLst>
              <a:rect l="0" t="0" r="r" b="b"/>
              <a:pathLst>
                <a:path w="212" h="129">
                  <a:moveTo>
                    <a:pt x="0" y="45"/>
                  </a:moveTo>
                  <a:lnTo>
                    <a:pt x="65" y="0"/>
                  </a:lnTo>
                  <a:lnTo>
                    <a:pt x="212" y="85"/>
                  </a:lnTo>
                  <a:lnTo>
                    <a:pt x="145" y="129"/>
                  </a:lnTo>
                  <a:lnTo>
                    <a:pt x="0" y="45"/>
                  </a:lnTo>
                  <a:close/>
                </a:path>
              </a:pathLst>
            </a:custGeom>
            <a:noFill/>
            <a:ln w="6350" cap="rnd">
              <a:solidFill>
                <a:srgbClr val="FFFFFF"/>
              </a:solidFill>
              <a:prstDash val="solid"/>
              <a:round/>
              <a:headEnd/>
              <a:tailEnd/>
            </a:ln>
          </p:spPr>
          <p:txBody>
            <a:bodyPr/>
            <a:lstStyle/>
            <a:p>
              <a:endParaRPr lang="ja-JP" altLang="en-US"/>
            </a:p>
          </p:txBody>
        </p:sp>
        <p:sp>
          <p:nvSpPr>
            <p:cNvPr id="462908" name="Freeform 60"/>
            <p:cNvSpPr>
              <a:spLocks/>
            </p:cNvSpPr>
            <p:nvPr/>
          </p:nvSpPr>
          <p:spPr bwMode="auto">
            <a:xfrm>
              <a:off x="950" y="1366"/>
              <a:ext cx="177" cy="120"/>
            </a:xfrm>
            <a:custGeom>
              <a:avLst/>
              <a:gdLst/>
              <a:ahLst/>
              <a:cxnLst>
                <a:cxn ang="0">
                  <a:pos x="196" y="467"/>
                </a:cxn>
                <a:cxn ang="0">
                  <a:pos x="636" y="320"/>
                </a:cxn>
                <a:cxn ang="0">
                  <a:pos x="614" y="41"/>
                </a:cxn>
                <a:cxn ang="0">
                  <a:pos x="535" y="0"/>
                </a:cxn>
                <a:cxn ang="0">
                  <a:pos x="535" y="0"/>
                </a:cxn>
                <a:cxn ang="0">
                  <a:pos x="0" y="438"/>
                </a:cxn>
                <a:cxn ang="0">
                  <a:pos x="196" y="467"/>
                </a:cxn>
              </a:cxnLst>
              <a:rect l="0" t="0" r="r" b="b"/>
              <a:pathLst>
                <a:path w="707" h="480">
                  <a:moveTo>
                    <a:pt x="196" y="467"/>
                  </a:moveTo>
                  <a:cubicBezTo>
                    <a:pt x="356" y="480"/>
                    <a:pt x="515" y="427"/>
                    <a:pt x="636" y="320"/>
                  </a:cubicBezTo>
                  <a:cubicBezTo>
                    <a:pt x="707" y="236"/>
                    <a:pt x="697" y="111"/>
                    <a:pt x="614" y="41"/>
                  </a:cubicBezTo>
                  <a:cubicBezTo>
                    <a:pt x="591" y="21"/>
                    <a:pt x="564" y="7"/>
                    <a:pt x="535" y="0"/>
                  </a:cubicBezTo>
                  <a:lnTo>
                    <a:pt x="535" y="0"/>
                  </a:lnTo>
                  <a:lnTo>
                    <a:pt x="0" y="438"/>
                  </a:lnTo>
                  <a:lnTo>
                    <a:pt x="196" y="467"/>
                  </a:lnTo>
                  <a:close/>
                </a:path>
              </a:pathLst>
            </a:custGeom>
            <a:solidFill>
              <a:srgbClr val="DDDDDD"/>
            </a:solidFill>
            <a:ln w="0">
              <a:solidFill>
                <a:srgbClr val="000000"/>
              </a:solidFill>
              <a:prstDash val="solid"/>
              <a:round/>
              <a:headEnd/>
              <a:tailEnd/>
            </a:ln>
          </p:spPr>
          <p:txBody>
            <a:bodyPr/>
            <a:lstStyle/>
            <a:p>
              <a:endParaRPr lang="ja-JP" altLang="en-US"/>
            </a:p>
          </p:txBody>
        </p:sp>
        <p:sp>
          <p:nvSpPr>
            <p:cNvPr id="462909" name="Rectangle 61"/>
            <p:cNvSpPr>
              <a:spLocks noChangeArrowheads="1"/>
            </p:cNvSpPr>
            <p:nvPr/>
          </p:nvSpPr>
          <p:spPr bwMode="auto">
            <a:xfrm>
              <a:off x="800" y="1250"/>
              <a:ext cx="285" cy="4"/>
            </a:xfrm>
            <a:prstGeom prst="rect">
              <a:avLst/>
            </a:prstGeom>
            <a:solidFill>
              <a:srgbClr val="FFFFFF"/>
            </a:solidFill>
            <a:ln w="9525">
              <a:noFill/>
              <a:miter lim="800000"/>
              <a:headEnd/>
              <a:tailEnd/>
            </a:ln>
          </p:spPr>
          <p:txBody>
            <a:bodyPr/>
            <a:lstStyle/>
            <a:p>
              <a:endParaRPr lang="ja-JP" altLang="en-US"/>
            </a:p>
          </p:txBody>
        </p:sp>
        <p:sp>
          <p:nvSpPr>
            <p:cNvPr id="462910" name="Rectangle 62"/>
            <p:cNvSpPr>
              <a:spLocks noChangeArrowheads="1"/>
            </p:cNvSpPr>
            <p:nvPr/>
          </p:nvSpPr>
          <p:spPr bwMode="auto">
            <a:xfrm>
              <a:off x="800" y="1254"/>
              <a:ext cx="285" cy="8"/>
            </a:xfrm>
            <a:prstGeom prst="rect">
              <a:avLst/>
            </a:prstGeom>
            <a:solidFill>
              <a:srgbClr val="DEDEDE"/>
            </a:solidFill>
            <a:ln w="9525">
              <a:noFill/>
              <a:miter lim="800000"/>
              <a:headEnd/>
              <a:tailEnd/>
            </a:ln>
          </p:spPr>
          <p:txBody>
            <a:bodyPr/>
            <a:lstStyle/>
            <a:p>
              <a:endParaRPr lang="ja-JP" altLang="en-US"/>
            </a:p>
          </p:txBody>
        </p:sp>
        <p:sp>
          <p:nvSpPr>
            <p:cNvPr id="462911" name="Rectangle 63"/>
            <p:cNvSpPr>
              <a:spLocks noChangeArrowheads="1"/>
            </p:cNvSpPr>
            <p:nvPr/>
          </p:nvSpPr>
          <p:spPr bwMode="auto">
            <a:xfrm>
              <a:off x="800" y="1262"/>
              <a:ext cx="285" cy="4"/>
            </a:xfrm>
            <a:prstGeom prst="rect">
              <a:avLst/>
            </a:prstGeom>
            <a:solidFill>
              <a:srgbClr val="DFDFDF"/>
            </a:solidFill>
            <a:ln w="9525">
              <a:noFill/>
              <a:miter lim="800000"/>
              <a:headEnd/>
              <a:tailEnd/>
            </a:ln>
          </p:spPr>
          <p:txBody>
            <a:bodyPr/>
            <a:lstStyle/>
            <a:p>
              <a:endParaRPr lang="ja-JP" altLang="en-US"/>
            </a:p>
          </p:txBody>
        </p:sp>
        <p:sp>
          <p:nvSpPr>
            <p:cNvPr id="462912" name="Rectangle 64"/>
            <p:cNvSpPr>
              <a:spLocks noChangeArrowheads="1"/>
            </p:cNvSpPr>
            <p:nvPr/>
          </p:nvSpPr>
          <p:spPr bwMode="auto">
            <a:xfrm>
              <a:off x="800" y="1266"/>
              <a:ext cx="285" cy="4"/>
            </a:xfrm>
            <a:prstGeom prst="rect">
              <a:avLst/>
            </a:prstGeom>
            <a:solidFill>
              <a:srgbClr val="E0E0E0"/>
            </a:solidFill>
            <a:ln w="9525">
              <a:noFill/>
              <a:miter lim="800000"/>
              <a:headEnd/>
              <a:tailEnd/>
            </a:ln>
          </p:spPr>
          <p:txBody>
            <a:bodyPr/>
            <a:lstStyle/>
            <a:p>
              <a:endParaRPr lang="ja-JP" altLang="en-US"/>
            </a:p>
          </p:txBody>
        </p:sp>
        <p:sp>
          <p:nvSpPr>
            <p:cNvPr id="462913" name="Rectangle 65"/>
            <p:cNvSpPr>
              <a:spLocks noChangeArrowheads="1"/>
            </p:cNvSpPr>
            <p:nvPr/>
          </p:nvSpPr>
          <p:spPr bwMode="auto">
            <a:xfrm>
              <a:off x="800" y="1270"/>
              <a:ext cx="285" cy="8"/>
            </a:xfrm>
            <a:prstGeom prst="rect">
              <a:avLst/>
            </a:prstGeom>
            <a:solidFill>
              <a:srgbClr val="E1E1E1"/>
            </a:solidFill>
            <a:ln w="9525">
              <a:noFill/>
              <a:miter lim="800000"/>
              <a:headEnd/>
              <a:tailEnd/>
            </a:ln>
          </p:spPr>
          <p:txBody>
            <a:bodyPr/>
            <a:lstStyle/>
            <a:p>
              <a:endParaRPr lang="ja-JP" altLang="en-US"/>
            </a:p>
          </p:txBody>
        </p:sp>
        <p:sp>
          <p:nvSpPr>
            <p:cNvPr id="462914" name="Rectangle 66"/>
            <p:cNvSpPr>
              <a:spLocks noChangeArrowheads="1"/>
            </p:cNvSpPr>
            <p:nvPr/>
          </p:nvSpPr>
          <p:spPr bwMode="auto">
            <a:xfrm>
              <a:off x="800" y="1278"/>
              <a:ext cx="285" cy="4"/>
            </a:xfrm>
            <a:prstGeom prst="rect">
              <a:avLst/>
            </a:prstGeom>
            <a:solidFill>
              <a:srgbClr val="E2E2E2"/>
            </a:solidFill>
            <a:ln w="9525">
              <a:noFill/>
              <a:miter lim="800000"/>
              <a:headEnd/>
              <a:tailEnd/>
            </a:ln>
          </p:spPr>
          <p:txBody>
            <a:bodyPr/>
            <a:lstStyle/>
            <a:p>
              <a:endParaRPr lang="ja-JP" altLang="en-US"/>
            </a:p>
          </p:txBody>
        </p:sp>
        <p:sp>
          <p:nvSpPr>
            <p:cNvPr id="462915" name="Rectangle 67"/>
            <p:cNvSpPr>
              <a:spLocks noChangeArrowheads="1"/>
            </p:cNvSpPr>
            <p:nvPr/>
          </p:nvSpPr>
          <p:spPr bwMode="auto">
            <a:xfrm>
              <a:off x="800" y="1282"/>
              <a:ext cx="285" cy="4"/>
            </a:xfrm>
            <a:prstGeom prst="rect">
              <a:avLst/>
            </a:prstGeom>
            <a:solidFill>
              <a:srgbClr val="E3E3E3"/>
            </a:solidFill>
            <a:ln w="9525">
              <a:noFill/>
              <a:miter lim="800000"/>
              <a:headEnd/>
              <a:tailEnd/>
            </a:ln>
          </p:spPr>
          <p:txBody>
            <a:bodyPr/>
            <a:lstStyle/>
            <a:p>
              <a:endParaRPr lang="ja-JP" altLang="en-US"/>
            </a:p>
          </p:txBody>
        </p:sp>
        <p:sp>
          <p:nvSpPr>
            <p:cNvPr id="462916" name="Rectangle 68"/>
            <p:cNvSpPr>
              <a:spLocks noChangeArrowheads="1"/>
            </p:cNvSpPr>
            <p:nvPr/>
          </p:nvSpPr>
          <p:spPr bwMode="auto">
            <a:xfrm>
              <a:off x="800" y="1286"/>
              <a:ext cx="285" cy="4"/>
            </a:xfrm>
            <a:prstGeom prst="rect">
              <a:avLst/>
            </a:prstGeom>
            <a:solidFill>
              <a:srgbClr val="E4E4E4"/>
            </a:solidFill>
            <a:ln w="9525">
              <a:noFill/>
              <a:miter lim="800000"/>
              <a:headEnd/>
              <a:tailEnd/>
            </a:ln>
          </p:spPr>
          <p:txBody>
            <a:bodyPr/>
            <a:lstStyle/>
            <a:p>
              <a:endParaRPr lang="ja-JP" altLang="en-US"/>
            </a:p>
          </p:txBody>
        </p:sp>
        <p:sp>
          <p:nvSpPr>
            <p:cNvPr id="462917" name="Rectangle 69"/>
            <p:cNvSpPr>
              <a:spLocks noChangeArrowheads="1"/>
            </p:cNvSpPr>
            <p:nvPr/>
          </p:nvSpPr>
          <p:spPr bwMode="auto">
            <a:xfrm>
              <a:off x="800" y="1290"/>
              <a:ext cx="285" cy="4"/>
            </a:xfrm>
            <a:prstGeom prst="rect">
              <a:avLst/>
            </a:prstGeom>
            <a:solidFill>
              <a:srgbClr val="E5E5E5"/>
            </a:solidFill>
            <a:ln w="9525">
              <a:noFill/>
              <a:miter lim="800000"/>
              <a:headEnd/>
              <a:tailEnd/>
            </a:ln>
          </p:spPr>
          <p:txBody>
            <a:bodyPr/>
            <a:lstStyle/>
            <a:p>
              <a:endParaRPr lang="ja-JP" altLang="en-US"/>
            </a:p>
          </p:txBody>
        </p:sp>
        <p:sp>
          <p:nvSpPr>
            <p:cNvPr id="462918" name="Rectangle 70"/>
            <p:cNvSpPr>
              <a:spLocks noChangeArrowheads="1"/>
            </p:cNvSpPr>
            <p:nvPr/>
          </p:nvSpPr>
          <p:spPr bwMode="auto">
            <a:xfrm>
              <a:off x="800" y="1294"/>
              <a:ext cx="285" cy="4"/>
            </a:xfrm>
            <a:prstGeom prst="rect">
              <a:avLst/>
            </a:prstGeom>
            <a:solidFill>
              <a:srgbClr val="E6E6E6"/>
            </a:solidFill>
            <a:ln w="9525">
              <a:noFill/>
              <a:miter lim="800000"/>
              <a:headEnd/>
              <a:tailEnd/>
            </a:ln>
          </p:spPr>
          <p:txBody>
            <a:bodyPr/>
            <a:lstStyle/>
            <a:p>
              <a:endParaRPr lang="ja-JP" altLang="en-US"/>
            </a:p>
          </p:txBody>
        </p:sp>
        <p:sp>
          <p:nvSpPr>
            <p:cNvPr id="462919" name="Rectangle 71"/>
            <p:cNvSpPr>
              <a:spLocks noChangeArrowheads="1"/>
            </p:cNvSpPr>
            <p:nvPr/>
          </p:nvSpPr>
          <p:spPr bwMode="auto">
            <a:xfrm>
              <a:off x="800" y="1298"/>
              <a:ext cx="285" cy="4"/>
            </a:xfrm>
            <a:prstGeom prst="rect">
              <a:avLst/>
            </a:prstGeom>
            <a:solidFill>
              <a:srgbClr val="E7E7E7"/>
            </a:solidFill>
            <a:ln w="9525">
              <a:noFill/>
              <a:miter lim="800000"/>
              <a:headEnd/>
              <a:tailEnd/>
            </a:ln>
          </p:spPr>
          <p:txBody>
            <a:bodyPr/>
            <a:lstStyle/>
            <a:p>
              <a:endParaRPr lang="ja-JP" altLang="en-US"/>
            </a:p>
          </p:txBody>
        </p:sp>
        <p:sp>
          <p:nvSpPr>
            <p:cNvPr id="462920" name="Rectangle 72"/>
            <p:cNvSpPr>
              <a:spLocks noChangeArrowheads="1"/>
            </p:cNvSpPr>
            <p:nvPr/>
          </p:nvSpPr>
          <p:spPr bwMode="auto">
            <a:xfrm>
              <a:off x="800" y="1302"/>
              <a:ext cx="285" cy="4"/>
            </a:xfrm>
            <a:prstGeom prst="rect">
              <a:avLst/>
            </a:prstGeom>
            <a:solidFill>
              <a:srgbClr val="E8E8E8"/>
            </a:solidFill>
            <a:ln w="9525">
              <a:noFill/>
              <a:miter lim="800000"/>
              <a:headEnd/>
              <a:tailEnd/>
            </a:ln>
          </p:spPr>
          <p:txBody>
            <a:bodyPr/>
            <a:lstStyle/>
            <a:p>
              <a:endParaRPr lang="ja-JP" altLang="en-US"/>
            </a:p>
          </p:txBody>
        </p:sp>
        <p:sp>
          <p:nvSpPr>
            <p:cNvPr id="462921" name="Rectangle 73"/>
            <p:cNvSpPr>
              <a:spLocks noChangeArrowheads="1"/>
            </p:cNvSpPr>
            <p:nvPr/>
          </p:nvSpPr>
          <p:spPr bwMode="auto">
            <a:xfrm>
              <a:off x="800" y="1306"/>
              <a:ext cx="285" cy="8"/>
            </a:xfrm>
            <a:prstGeom prst="rect">
              <a:avLst/>
            </a:prstGeom>
            <a:solidFill>
              <a:srgbClr val="E9E9E9"/>
            </a:solidFill>
            <a:ln w="9525">
              <a:noFill/>
              <a:miter lim="800000"/>
              <a:headEnd/>
              <a:tailEnd/>
            </a:ln>
          </p:spPr>
          <p:txBody>
            <a:bodyPr/>
            <a:lstStyle/>
            <a:p>
              <a:endParaRPr lang="ja-JP" altLang="en-US"/>
            </a:p>
          </p:txBody>
        </p:sp>
        <p:sp>
          <p:nvSpPr>
            <p:cNvPr id="462922" name="Rectangle 74"/>
            <p:cNvSpPr>
              <a:spLocks noChangeArrowheads="1"/>
            </p:cNvSpPr>
            <p:nvPr/>
          </p:nvSpPr>
          <p:spPr bwMode="auto">
            <a:xfrm>
              <a:off x="800" y="1314"/>
              <a:ext cx="285" cy="4"/>
            </a:xfrm>
            <a:prstGeom prst="rect">
              <a:avLst/>
            </a:prstGeom>
            <a:solidFill>
              <a:srgbClr val="EAEAEA"/>
            </a:solidFill>
            <a:ln w="9525">
              <a:noFill/>
              <a:miter lim="800000"/>
              <a:headEnd/>
              <a:tailEnd/>
            </a:ln>
          </p:spPr>
          <p:txBody>
            <a:bodyPr/>
            <a:lstStyle/>
            <a:p>
              <a:endParaRPr lang="ja-JP" altLang="en-US"/>
            </a:p>
          </p:txBody>
        </p:sp>
        <p:sp>
          <p:nvSpPr>
            <p:cNvPr id="462923" name="Rectangle 75"/>
            <p:cNvSpPr>
              <a:spLocks noChangeArrowheads="1"/>
            </p:cNvSpPr>
            <p:nvPr/>
          </p:nvSpPr>
          <p:spPr bwMode="auto">
            <a:xfrm>
              <a:off x="800" y="1318"/>
              <a:ext cx="285" cy="4"/>
            </a:xfrm>
            <a:prstGeom prst="rect">
              <a:avLst/>
            </a:prstGeom>
            <a:solidFill>
              <a:srgbClr val="EBEBEB"/>
            </a:solidFill>
            <a:ln w="9525">
              <a:noFill/>
              <a:miter lim="800000"/>
              <a:headEnd/>
              <a:tailEnd/>
            </a:ln>
          </p:spPr>
          <p:txBody>
            <a:bodyPr/>
            <a:lstStyle/>
            <a:p>
              <a:endParaRPr lang="ja-JP" altLang="en-US"/>
            </a:p>
          </p:txBody>
        </p:sp>
        <p:sp>
          <p:nvSpPr>
            <p:cNvPr id="462924" name="Rectangle 76"/>
            <p:cNvSpPr>
              <a:spLocks noChangeArrowheads="1"/>
            </p:cNvSpPr>
            <p:nvPr/>
          </p:nvSpPr>
          <p:spPr bwMode="auto">
            <a:xfrm>
              <a:off x="800" y="1322"/>
              <a:ext cx="285" cy="8"/>
            </a:xfrm>
            <a:prstGeom prst="rect">
              <a:avLst/>
            </a:prstGeom>
            <a:solidFill>
              <a:srgbClr val="ECECEC"/>
            </a:solidFill>
            <a:ln w="9525">
              <a:noFill/>
              <a:miter lim="800000"/>
              <a:headEnd/>
              <a:tailEnd/>
            </a:ln>
          </p:spPr>
          <p:txBody>
            <a:bodyPr/>
            <a:lstStyle/>
            <a:p>
              <a:endParaRPr lang="ja-JP" altLang="en-US"/>
            </a:p>
          </p:txBody>
        </p:sp>
        <p:sp>
          <p:nvSpPr>
            <p:cNvPr id="462925" name="Rectangle 77"/>
            <p:cNvSpPr>
              <a:spLocks noChangeArrowheads="1"/>
            </p:cNvSpPr>
            <p:nvPr/>
          </p:nvSpPr>
          <p:spPr bwMode="auto">
            <a:xfrm>
              <a:off x="800" y="1330"/>
              <a:ext cx="285" cy="4"/>
            </a:xfrm>
            <a:prstGeom prst="rect">
              <a:avLst/>
            </a:prstGeom>
            <a:solidFill>
              <a:srgbClr val="EDEDED"/>
            </a:solidFill>
            <a:ln w="9525">
              <a:noFill/>
              <a:miter lim="800000"/>
              <a:headEnd/>
              <a:tailEnd/>
            </a:ln>
          </p:spPr>
          <p:txBody>
            <a:bodyPr/>
            <a:lstStyle/>
            <a:p>
              <a:endParaRPr lang="ja-JP" altLang="en-US"/>
            </a:p>
          </p:txBody>
        </p:sp>
        <p:sp>
          <p:nvSpPr>
            <p:cNvPr id="462926" name="Rectangle 78"/>
            <p:cNvSpPr>
              <a:spLocks noChangeArrowheads="1"/>
            </p:cNvSpPr>
            <p:nvPr/>
          </p:nvSpPr>
          <p:spPr bwMode="auto">
            <a:xfrm>
              <a:off x="800" y="1334"/>
              <a:ext cx="285" cy="4"/>
            </a:xfrm>
            <a:prstGeom prst="rect">
              <a:avLst/>
            </a:prstGeom>
            <a:solidFill>
              <a:srgbClr val="EEEEEE"/>
            </a:solidFill>
            <a:ln w="9525">
              <a:noFill/>
              <a:miter lim="800000"/>
              <a:headEnd/>
              <a:tailEnd/>
            </a:ln>
          </p:spPr>
          <p:txBody>
            <a:bodyPr/>
            <a:lstStyle/>
            <a:p>
              <a:endParaRPr lang="ja-JP" altLang="en-US"/>
            </a:p>
          </p:txBody>
        </p:sp>
        <p:sp>
          <p:nvSpPr>
            <p:cNvPr id="462927" name="Rectangle 79"/>
            <p:cNvSpPr>
              <a:spLocks noChangeArrowheads="1"/>
            </p:cNvSpPr>
            <p:nvPr/>
          </p:nvSpPr>
          <p:spPr bwMode="auto">
            <a:xfrm>
              <a:off x="800" y="1338"/>
              <a:ext cx="285" cy="8"/>
            </a:xfrm>
            <a:prstGeom prst="rect">
              <a:avLst/>
            </a:prstGeom>
            <a:solidFill>
              <a:srgbClr val="EFEFEF"/>
            </a:solidFill>
            <a:ln w="9525">
              <a:noFill/>
              <a:miter lim="800000"/>
              <a:headEnd/>
              <a:tailEnd/>
            </a:ln>
          </p:spPr>
          <p:txBody>
            <a:bodyPr/>
            <a:lstStyle/>
            <a:p>
              <a:endParaRPr lang="ja-JP" altLang="en-US"/>
            </a:p>
          </p:txBody>
        </p:sp>
        <p:sp>
          <p:nvSpPr>
            <p:cNvPr id="462928" name="Rectangle 80"/>
            <p:cNvSpPr>
              <a:spLocks noChangeArrowheads="1"/>
            </p:cNvSpPr>
            <p:nvPr/>
          </p:nvSpPr>
          <p:spPr bwMode="auto">
            <a:xfrm>
              <a:off x="800" y="1346"/>
              <a:ext cx="285" cy="4"/>
            </a:xfrm>
            <a:prstGeom prst="rect">
              <a:avLst/>
            </a:prstGeom>
            <a:solidFill>
              <a:srgbClr val="F0F0F0"/>
            </a:solidFill>
            <a:ln w="9525">
              <a:noFill/>
              <a:miter lim="800000"/>
              <a:headEnd/>
              <a:tailEnd/>
            </a:ln>
          </p:spPr>
          <p:txBody>
            <a:bodyPr/>
            <a:lstStyle/>
            <a:p>
              <a:endParaRPr lang="ja-JP" altLang="en-US"/>
            </a:p>
          </p:txBody>
        </p:sp>
        <p:sp>
          <p:nvSpPr>
            <p:cNvPr id="462929" name="Rectangle 81"/>
            <p:cNvSpPr>
              <a:spLocks noChangeArrowheads="1"/>
            </p:cNvSpPr>
            <p:nvPr/>
          </p:nvSpPr>
          <p:spPr bwMode="auto">
            <a:xfrm>
              <a:off x="800" y="1350"/>
              <a:ext cx="285" cy="4"/>
            </a:xfrm>
            <a:prstGeom prst="rect">
              <a:avLst/>
            </a:prstGeom>
            <a:solidFill>
              <a:srgbClr val="F1F1F1"/>
            </a:solidFill>
            <a:ln w="9525">
              <a:noFill/>
              <a:miter lim="800000"/>
              <a:headEnd/>
              <a:tailEnd/>
            </a:ln>
          </p:spPr>
          <p:txBody>
            <a:bodyPr/>
            <a:lstStyle/>
            <a:p>
              <a:endParaRPr lang="ja-JP" altLang="en-US"/>
            </a:p>
          </p:txBody>
        </p:sp>
        <p:sp>
          <p:nvSpPr>
            <p:cNvPr id="462930" name="Rectangle 82"/>
            <p:cNvSpPr>
              <a:spLocks noChangeArrowheads="1"/>
            </p:cNvSpPr>
            <p:nvPr/>
          </p:nvSpPr>
          <p:spPr bwMode="auto">
            <a:xfrm>
              <a:off x="800" y="1354"/>
              <a:ext cx="285" cy="8"/>
            </a:xfrm>
            <a:prstGeom prst="rect">
              <a:avLst/>
            </a:prstGeom>
            <a:solidFill>
              <a:srgbClr val="F2F2F2"/>
            </a:solidFill>
            <a:ln w="9525">
              <a:noFill/>
              <a:miter lim="800000"/>
              <a:headEnd/>
              <a:tailEnd/>
            </a:ln>
          </p:spPr>
          <p:txBody>
            <a:bodyPr/>
            <a:lstStyle/>
            <a:p>
              <a:endParaRPr lang="ja-JP" altLang="en-US"/>
            </a:p>
          </p:txBody>
        </p:sp>
        <p:sp>
          <p:nvSpPr>
            <p:cNvPr id="462931" name="Rectangle 83"/>
            <p:cNvSpPr>
              <a:spLocks noChangeArrowheads="1"/>
            </p:cNvSpPr>
            <p:nvPr/>
          </p:nvSpPr>
          <p:spPr bwMode="auto">
            <a:xfrm>
              <a:off x="800" y="1362"/>
              <a:ext cx="285" cy="4"/>
            </a:xfrm>
            <a:prstGeom prst="rect">
              <a:avLst/>
            </a:prstGeom>
            <a:solidFill>
              <a:srgbClr val="F3F3F3"/>
            </a:solidFill>
            <a:ln w="9525">
              <a:noFill/>
              <a:miter lim="800000"/>
              <a:headEnd/>
              <a:tailEnd/>
            </a:ln>
          </p:spPr>
          <p:txBody>
            <a:bodyPr/>
            <a:lstStyle/>
            <a:p>
              <a:endParaRPr lang="ja-JP" altLang="en-US"/>
            </a:p>
          </p:txBody>
        </p:sp>
        <p:sp>
          <p:nvSpPr>
            <p:cNvPr id="462932" name="Rectangle 84"/>
            <p:cNvSpPr>
              <a:spLocks noChangeArrowheads="1"/>
            </p:cNvSpPr>
            <p:nvPr/>
          </p:nvSpPr>
          <p:spPr bwMode="auto">
            <a:xfrm>
              <a:off x="800" y="1366"/>
              <a:ext cx="285" cy="4"/>
            </a:xfrm>
            <a:prstGeom prst="rect">
              <a:avLst/>
            </a:prstGeom>
            <a:solidFill>
              <a:srgbClr val="F4F4F4"/>
            </a:solidFill>
            <a:ln w="9525">
              <a:noFill/>
              <a:miter lim="800000"/>
              <a:headEnd/>
              <a:tailEnd/>
            </a:ln>
          </p:spPr>
          <p:txBody>
            <a:bodyPr/>
            <a:lstStyle/>
            <a:p>
              <a:endParaRPr lang="ja-JP" altLang="en-US"/>
            </a:p>
          </p:txBody>
        </p:sp>
        <p:sp>
          <p:nvSpPr>
            <p:cNvPr id="462933" name="Rectangle 85"/>
            <p:cNvSpPr>
              <a:spLocks noChangeArrowheads="1"/>
            </p:cNvSpPr>
            <p:nvPr/>
          </p:nvSpPr>
          <p:spPr bwMode="auto">
            <a:xfrm>
              <a:off x="800" y="1370"/>
              <a:ext cx="285" cy="4"/>
            </a:xfrm>
            <a:prstGeom prst="rect">
              <a:avLst/>
            </a:prstGeom>
            <a:solidFill>
              <a:srgbClr val="F5F5F5"/>
            </a:solidFill>
            <a:ln w="9525">
              <a:noFill/>
              <a:miter lim="800000"/>
              <a:headEnd/>
              <a:tailEnd/>
            </a:ln>
          </p:spPr>
          <p:txBody>
            <a:bodyPr/>
            <a:lstStyle/>
            <a:p>
              <a:endParaRPr lang="ja-JP" altLang="en-US"/>
            </a:p>
          </p:txBody>
        </p:sp>
        <p:sp>
          <p:nvSpPr>
            <p:cNvPr id="462934" name="Rectangle 86"/>
            <p:cNvSpPr>
              <a:spLocks noChangeArrowheads="1"/>
            </p:cNvSpPr>
            <p:nvPr/>
          </p:nvSpPr>
          <p:spPr bwMode="auto">
            <a:xfrm>
              <a:off x="800" y="1374"/>
              <a:ext cx="285" cy="4"/>
            </a:xfrm>
            <a:prstGeom prst="rect">
              <a:avLst/>
            </a:prstGeom>
            <a:solidFill>
              <a:srgbClr val="F6F6F6"/>
            </a:solidFill>
            <a:ln w="9525">
              <a:noFill/>
              <a:miter lim="800000"/>
              <a:headEnd/>
              <a:tailEnd/>
            </a:ln>
          </p:spPr>
          <p:txBody>
            <a:bodyPr/>
            <a:lstStyle/>
            <a:p>
              <a:endParaRPr lang="ja-JP" altLang="en-US"/>
            </a:p>
          </p:txBody>
        </p:sp>
        <p:sp>
          <p:nvSpPr>
            <p:cNvPr id="462935" name="Rectangle 87"/>
            <p:cNvSpPr>
              <a:spLocks noChangeArrowheads="1"/>
            </p:cNvSpPr>
            <p:nvPr/>
          </p:nvSpPr>
          <p:spPr bwMode="auto">
            <a:xfrm>
              <a:off x="800" y="1378"/>
              <a:ext cx="285" cy="4"/>
            </a:xfrm>
            <a:prstGeom prst="rect">
              <a:avLst/>
            </a:prstGeom>
            <a:solidFill>
              <a:srgbClr val="F7F7F7"/>
            </a:solidFill>
            <a:ln w="9525">
              <a:noFill/>
              <a:miter lim="800000"/>
              <a:headEnd/>
              <a:tailEnd/>
            </a:ln>
          </p:spPr>
          <p:txBody>
            <a:bodyPr/>
            <a:lstStyle/>
            <a:p>
              <a:endParaRPr lang="ja-JP" altLang="en-US"/>
            </a:p>
          </p:txBody>
        </p:sp>
        <p:sp>
          <p:nvSpPr>
            <p:cNvPr id="462936" name="Rectangle 88"/>
            <p:cNvSpPr>
              <a:spLocks noChangeArrowheads="1"/>
            </p:cNvSpPr>
            <p:nvPr/>
          </p:nvSpPr>
          <p:spPr bwMode="auto">
            <a:xfrm>
              <a:off x="800" y="1382"/>
              <a:ext cx="285" cy="4"/>
            </a:xfrm>
            <a:prstGeom prst="rect">
              <a:avLst/>
            </a:prstGeom>
            <a:solidFill>
              <a:srgbClr val="F8F8F8"/>
            </a:solidFill>
            <a:ln w="9525">
              <a:noFill/>
              <a:miter lim="800000"/>
              <a:headEnd/>
              <a:tailEnd/>
            </a:ln>
          </p:spPr>
          <p:txBody>
            <a:bodyPr/>
            <a:lstStyle/>
            <a:p>
              <a:endParaRPr lang="ja-JP" altLang="en-US"/>
            </a:p>
          </p:txBody>
        </p:sp>
        <p:sp>
          <p:nvSpPr>
            <p:cNvPr id="462937" name="Rectangle 89"/>
            <p:cNvSpPr>
              <a:spLocks noChangeArrowheads="1"/>
            </p:cNvSpPr>
            <p:nvPr/>
          </p:nvSpPr>
          <p:spPr bwMode="auto">
            <a:xfrm>
              <a:off x="800" y="1386"/>
              <a:ext cx="285" cy="8"/>
            </a:xfrm>
            <a:prstGeom prst="rect">
              <a:avLst/>
            </a:prstGeom>
            <a:solidFill>
              <a:srgbClr val="F9F9F9"/>
            </a:solidFill>
            <a:ln w="9525">
              <a:noFill/>
              <a:miter lim="800000"/>
              <a:headEnd/>
              <a:tailEnd/>
            </a:ln>
          </p:spPr>
          <p:txBody>
            <a:bodyPr/>
            <a:lstStyle/>
            <a:p>
              <a:endParaRPr lang="ja-JP" altLang="en-US"/>
            </a:p>
          </p:txBody>
        </p:sp>
        <p:sp>
          <p:nvSpPr>
            <p:cNvPr id="462938" name="Rectangle 90"/>
            <p:cNvSpPr>
              <a:spLocks noChangeArrowheads="1"/>
            </p:cNvSpPr>
            <p:nvPr/>
          </p:nvSpPr>
          <p:spPr bwMode="auto">
            <a:xfrm>
              <a:off x="800" y="1394"/>
              <a:ext cx="285" cy="4"/>
            </a:xfrm>
            <a:prstGeom prst="rect">
              <a:avLst/>
            </a:prstGeom>
            <a:solidFill>
              <a:srgbClr val="FAFAFA"/>
            </a:solidFill>
            <a:ln w="9525">
              <a:noFill/>
              <a:miter lim="800000"/>
              <a:headEnd/>
              <a:tailEnd/>
            </a:ln>
          </p:spPr>
          <p:txBody>
            <a:bodyPr/>
            <a:lstStyle/>
            <a:p>
              <a:endParaRPr lang="ja-JP" altLang="en-US"/>
            </a:p>
          </p:txBody>
        </p:sp>
        <p:sp>
          <p:nvSpPr>
            <p:cNvPr id="462939" name="Rectangle 91"/>
            <p:cNvSpPr>
              <a:spLocks noChangeArrowheads="1"/>
            </p:cNvSpPr>
            <p:nvPr/>
          </p:nvSpPr>
          <p:spPr bwMode="auto">
            <a:xfrm>
              <a:off x="800" y="1398"/>
              <a:ext cx="285" cy="4"/>
            </a:xfrm>
            <a:prstGeom prst="rect">
              <a:avLst/>
            </a:prstGeom>
            <a:solidFill>
              <a:srgbClr val="FBFBFB"/>
            </a:solidFill>
            <a:ln w="9525">
              <a:noFill/>
              <a:miter lim="800000"/>
              <a:headEnd/>
              <a:tailEnd/>
            </a:ln>
          </p:spPr>
          <p:txBody>
            <a:bodyPr/>
            <a:lstStyle/>
            <a:p>
              <a:endParaRPr lang="ja-JP" altLang="en-US"/>
            </a:p>
          </p:txBody>
        </p:sp>
        <p:sp>
          <p:nvSpPr>
            <p:cNvPr id="462940" name="Rectangle 92"/>
            <p:cNvSpPr>
              <a:spLocks noChangeArrowheads="1"/>
            </p:cNvSpPr>
            <p:nvPr/>
          </p:nvSpPr>
          <p:spPr bwMode="auto">
            <a:xfrm>
              <a:off x="800" y="1402"/>
              <a:ext cx="285" cy="8"/>
            </a:xfrm>
            <a:prstGeom prst="rect">
              <a:avLst/>
            </a:prstGeom>
            <a:solidFill>
              <a:srgbClr val="FCFCFC"/>
            </a:solidFill>
            <a:ln w="9525">
              <a:noFill/>
              <a:miter lim="800000"/>
              <a:headEnd/>
              <a:tailEnd/>
            </a:ln>
          </p:spPr>
          <p:txBody>
            <a:bodyPr/>
            <a:lstStyle/>
            <a:p>
              <a:endParaRPr lang="ja-JP" altLang="en-US"/>
            </a:p>
          </p:txBody>
        </p:sp>
        <p:sp>
          <p:nvSpPr>
            <p:cNvPr id="462941" name="Rectangle 93"/>
            <p:cNvSpPr>
              <a:spLocks noChangeArrowheads="1"/>
            </p:cNvSpPr>
            <p:nvPr/>
          </p:nvSpPr>
          <p:spPr bwMode="auto">
            <a:xfrm>
              <a:off x="800" y="1410"/>
              <a:ext cx="285" cy="4"/>
            </a:xfrm>
            <a:prstGeom prst="rect">
              <a:avLst/>
            </a:prstGeom>
            <a:solidFill>
              <a:srgbClr val="FDFDFD"/>
            </a:solidFill>
            <a:ln w="9525">
              <a:noFill/>
              <a:miter lim="800000"/>
              <a:headEnd/>
              <a:tailEnd/>
            </a:ln>
          </p:spPr>
          <p:txBody>
            <a:bodyPr/>
            <a:lstStyle/>
            <a:p>
              <a:endParaRPr lang="ja-JP" altLang="en-US"/>
            </a:p>
          </p:txBody>
        </p:sp>
        <p:sp>
          <p:nvSpPr>
            <p:cNvPr id="462942" name="Rectangle 94"/>
            <p:cNvSpPr>
              <a:spLocks noChangeArrowheads="1"/>
            </p:cNvSpPr>
            <p:nvPr/>
          </p:nvSpPr>
          <p:spPr bwMode="auto">
            <a:xfrm>
              <a:off x="800" y="1414"/>
              <a:ext cx="285" cy="4"/>
            </a:xfrm>
            <a:prstGeom prst="rect">
              <a:avLst/>
            </a:prstGeom>
            <a:solidFill>
              <a:srgbClr val="FEFEFE"/>
            </a:solidFill>
            <a:ln w="9525">
              <a:noFill/>
              <a:miter lim="800000"/>
              <a:headEnd/>
              <a:tailEnd/>
            </a:ln>
          </p:spPr>
          <p:txBody>
            <a:bodyPr/>
            <a:lstStyle/>
            <a:p>
              <a:endParaRPr lang="ja-JP" altLang="en-US"/>
            </a:p>
          </p:txBody>
        </p:sp>
        <p:sp>
          <p:nvSpPr>
            <p:cNvPr id="462943" name="Rectangle 95"/>
            <p:cNvSpPr>
              <a:spLocks noChangeArrowheads="1"/>
            </p:cNvSpPr>
            <p:nvPr/>
          </p:nvSpPr>
          <p:spPr bwMode="auto">
            <a:xfrm>
              <a:off x="800" y="1418"/>
              <a:ext cx="285" cy="4"/>
            </a:xfrm>
            <a:prstGeom prst="rect">
              <a:avLst/>
            </a:prstGeom>
            <a:solidFill>
              <a:srgbClr val="FFFFFF"/>
            </a:solidFill>
            <a:ln w="9525">
              <a:noFill/>
              <a:miter lim="800000"/>
              <a:headEnd/>
              <a:tailEnd/>
            </a:ln>
          </p:spPr>
          <p:txBody>
            <a:bodyPr/>
            <a:lstStyle/>
            <a:p>
              <a:endParaRPr lang="ja-JP" altLang="en-US"/>
            </a:p>
          </p:txBody>
        </p:sp>
        <p:sp>
          <p:nvSpPr>
            <p:cNvPr id="462944" name="Freeform 96"/>
            <p:cNvSpPr>
              <a:spLocks/>
            </p:cNvSpPr>
            <p:nvPr/>
          </p:nvSpPr>
          <p:spPr bwMode="auto">
            <a:xfrm>
              <a:off x="807" y="1255"/>
              <a:ext cx="277" cy="161"/>
            </a:xfrm>
            <a:custGeom>
              <a:avLst/>
              <a:gdLst/>
              <a:ahLst/>
              <a:cxnLst>
                <a:cxn ang="0">
                  <a:pos x="570" y="645"/>
                </a:cxn>
                <a:cxn ang="0">
                  <a:pos x="1104" y="335"/>
                </a:cxn>
                <a:cxn ang="0">
                  <a:pos x="531" y="0"/>
                </a:cxn>
                <a:cxn ang="0">
                  <a:pos x="0" y="316"/>
                </a:cxn>
                <a:cxn ang="0">
                  <a:pos x="570" y="645"/>
                </a:cxn>
              </a:cxnLst>
              <a:rect l="0" t="0" r="r" b="b"/>
              <a:pathLst>
                <a:path w="1104" h="645">
                  <a:moveTo>
                    <a:pt x="570" y="645"/>
                  </a:moveTo>
                  <a:lnTo>
                    <a:pt x="1104" y="335"/>
                  </a:lnTo>
                  <a:lnTo>
                    <a:pt x="531" y="0"/>
                  </a:lnTo>
                  <a:lnTo>
                    <a:pt x="0" y="316"/>
                  </a:lnTo>
                  <a:cubicBezTo>
                    <a:pt x="160" y="471"/>
                    <a:pt x="356" y="584"/>
                    <a:pt x="570" y="645"/>
                  </a:cubicBezTo>
                  <a:close/>
                </a:path>
              </a:pathLst>
            </a:custGeom>
            <a:noFill/>
            <a:ln w="6350" cap="rnd">
              <a:solidFill>
                <a:srgbClr val="FFFFFF"/>
              </a:solidFill>
              <a:prstDash val="solid"/>
              <a:round/>
              <a:headEnd/>
              <a:tailEnd/>
            </a:ln>
          </p:spPr>
          <p:txBody>
            <a:bodyPr/>
            <a:lstStyle/>
            <a:p>
              <a:endParaRPr lang="ja-JP" altLang="en-US"/>
            </a:p>
          </p:txBody>
        </p:sp>
        <p:pic>
          <p:nvPicPr>
            <p:cNvPr id="462945" name="Picture 97"/>
            <p:cNvPicPr>
              <a:picLocks noChangeAspect="1" noChangeArrowheads="1"/>
            </p:cNvPicPr>
            <p:nvPr/>
          </p:nvPicPr>
          <p:blipFill>
            <a:blip r:embed="rId8"/>
            <a:srcRect/>
            <a:stretch>
              <a:fillRect/>
            </a:stretch>
          </p:blipFill>
          <p:spPr bwMode="auto">
            <a:xfrm>
              <a:off x="953" y="1234"/>
              <a:ext cx="36" cy="164"/>
            </a:xfrm>
            <a:prstGeom prst="rect">
              <a:avLst/>
            </a:prstGeom>
            <a:noFill/>
            <a:ln w="9525">
              <a:noFill/>
              <a:miter lim="800000"/>
              <a:headEnd/>
              <a:tailEnd/>
            </a:ln>
          </p:spPr>
        </p:pic>
        <p:pic>
          <p:nvPicPr>
            <p:cNvPr id="462946" name="Picture 98"/>
            <p:cNvPicPr>
              <a:picLocks noChangeAspect="1" noChangeArrowheads="1"/>
            </p:cNvPicPr>
            <p:nvPr/>
          </p:nvPicPr>
          <p:blipFill>
            <a:blip r:embed="rId9"/>
            <a:srcRect/>
            <a:stretch>
              <a:fillRect/>
            </a:stretch>
          </p:blipFill>
          <p:spPr bwMode="auto">
            <a:xfrm>
              <a:off x="953" y="1234"/>
              <a:ext cx="36" cy="164"/>
            </a:xfrm>
            <a:prstGeom prst="rect">
              <a:avLst/>
            </a:prstGeom>
            <a:noFill/>
            <a:ln w="9525">
              <a:noFill/>
              <a:miter lim="800000"/>
              <a:headEnd/>
              <a:tailEnd/>
            </a:ln>
          </p:spPr>
        </p:pic>
        <p:sp>
          <p:nvSpPr>
            <p:cNvPr id="462947" name="Freeform 99"/>
            <p:cNvSpPr>
              <a:spLocks/>
            </p:cNvSpPr>
            <p:nvPr/>
          </p:nvSpPr>
          <p:spPr bwMode="auto">
            <a:xfrm>
              <a:off x="960" y="1238"/>
              <a:ext cx="28" cy="155"/>
            </a:xfrm>
            <a:custGeom>
              <a:avLst/>
              <a:gdLst/>
              <a:ahLst/>
              <a:cxnLst>
                <a:cxn ang="0">
                  <a:pos x="0" y="155"/>
                </a:cxn>
                <a:cxn ang="0">
                  <a:pos x="0" y="17"/>
                </a:cxn>
                <a:cxn ang="0">
                  <a:pos x="28" y="0"/>
                </a:cxn>
                <a:cxn ang="0">
                  <a:pos x="27" y="131"/>
                </a:cxn>
                <a:cxn ang="0">
                  <a:pos x="0" y="155"/>
                </a:cxn>
              </a:cxnLst>
              <a:rect l="0" t="0" r="r" b="b"/>
              <a:pathLst>
                <a:path w="28" h="155">
                  <a:moveTo>
                    <a:pt x="0" y="155"/>
                  </a:moveTo>
                  <a:lnTo>
                    <a:pt x="0" y="17"/>
                  </a:lnTo>
                  <a:lnTo>
                    <a:pt x="28" y="0"/>
                  </a:lnTo>
                  <a:lnTo>
                    <a:pt x="27" y="131"/>
                  </a:lnTo>
                  <a:lnTo>
                    <a:pt x="0" y="155"/>
                  </a:lnTo>
                  <a:close/>
                </a:path>
              </a:pathLst>
            </a:custGeom>
            <a:noFill/>
            <a:ln w="6350" cap="rnd">
              <a:solidFill>
                <a:srgbClr val="FFFFFF"/>
              </a:solidFill>
              <a:prstDash val="solid"/>
              <a:round/>
              <a:headEnd/>
              <a:tailEnd/>
            </a:ln>
          </p:spPr>
          <p:txBody>
            <a:bodyPr/>
            <a:lstStyle/>
            <a:p>
              <a:endParaRPr lang="ja-JP" altLang="en-US"/>
            </a:p>
          </p:txBody>
        </p:sp>
        <p:pic>
          <p:nvPicPr>
            <p:cNvPr id="462948" name="Picture 100"/>
            <p:cNvPicPr>
              <a:picLocks noChangeAspect="1" noChangeArrowheads="1"/>
            </p:cNvPicPr>
            <p:nvPr/>
          </p:nvPicPr>
          <p:blipFill>
            <a:blip r:embed="rId10"/>
            <a:srcRect/>
            <a:stretch>
              <a:fillRect/>
            </a:stretch>
          </p:blipFill>
          <p:spPr bwMode="auto">
            <a:xfrm>
              <a:off x="981" y="1226"/>
              <a:ext cx="64" cy="136"/>
            </a:xfrm>
            <a:prstGeom prst="rect">
              <a:avLst/>
            </a:prstGeom>
            <a:noFill/>
            <a:ln w="9525">
              <a:noFill/>
              <a:miter lim="800000"/>
              <a:headEnd/>
              <a:tailEnd/>
            </a:ln>
          </p:spPr>
        </p:pic>
        <p:pic>
          <p:nvPicPr>
            <p:cNvPr id="462949" name="Picture 101"/>
            <p:cNvPicPr>
              <a:picLocks noChangeAspect="1" noChangeArrowheads="1"/>
            </p:cNvPicPr>
            <p:nvPr/>
          </p:nvPicPr>
          <p:blipFill>
            <a:blip r:embed="rId11"/>
            <a:srcRect/>
            <a:stretch>
              <a:fillRect/>
            </a:stretch>
          </p:blipFill>
          <p:spPr bwMode="auto">
            <a:xfrm>
              <a:off x="981" y="1226"/>
              <a:ext cx="64" cy="136"/>
            </a:xfrm>
            <a:prstGeom prst="rect">
              <a:avLst/>
            </a:prstGeom>
            <a:noFill/>
            <a:ln w="9525">
              <a:noFill/>
              <a:miter lim="800000"/>
              <a:headEnd/>
              <a:tailEnd/>
            </a:ln>
          </p:spPr>
        </p:pic>
        <p:sp>
          <p:nvSpPr>
            <p:cNvPr id="462950" name="Freeform 102"/>
            <p:cNvSpPr>
              <a:spLocks/>
            </p:cNvSpPr>
            <p:nvPr/>
          </p:nvSpPr>
          <p:spPr bwMode="auto">
            <a:xfrm>
              <a:off x="987" y="1231"/>
              <a:ext cx="52" cy="125"/>
            </a:xfrm>
            <a:custGeom>
              <a:avLst/>
              <a:gdLst/>
              <a:ahLst/>
              <a:cxnLst>
                <a:cxn ang="0">
                  <a:pos x="1" y="20"/>
                </a:cxn>
                <a:cxn ang="0">
                  <a:pos x="52" y="0"/>
                </a:cxn>
                <a:cxn ang="0">
                  <a:pos x="52" y="82"/>
                </a:cxn>
                <a:cxn ang="0">
                  <a:pos x="0" y="125"/>
                </a:cxn>
                <a:cxn ang="0">
                  <a:pos x="1" y="20"/>
                </a:cxn>
              </a:cxnLst>
              <a:rect l="0" t="0" r="r" b="b"/>
              <a:pathLst>
                <a:path w="52" h="125">
                  <a:moveTo>
                    <a:pt x="1" y="20"/>
                  </a:moveTo>
                  <a:lnTo>
                    <a:pt x="52" y="0"/>
                  </a:lnTo>
                  <a:lnTo>
                    <a:pt x="52" y="82"/>
                  </a:lnTo>
                  <a:lnTo>
                    <a:pt x="0" y="125"/>
                  </a:lnTo>
                  <a:lnTo>
                    <a:pt x="1" y="20"/>
                  </a:lnTo>
                  <a:close/>
                </a:path>
              </a:pathLst>
            </a:custGeom>
            <a:noFill/>
            <a:ln w="6350" cap="rnd">
              <a:solidFill>
                <a:srgbClr val="FFFFFF"/>
              </a:solidFill>
              <a:prstDash val="solid"/>
              <a:round/>
              <a:headEnd/>
              <a:tailEnd/>
            </a:ln>
          </p:spPr>
          <p:txBody>
            <a:bodyPr/>
            <a:lstStyle/>
            <a:p>
              <a:endParaRPr lang="ja-JP" altLang="en-US"/>
            </a:p>
          </p:txBody>
        </p:sp>
        <p:sp>
          <p:nvSpPr>
            <p:cNvPr id="462951" name="Rectangle 103"/>
            <p:cNvSpPr>
              <a:spLocks noChangeArrowheads="1"/>
            </p:cNvSpPr>
            <p:nvPr/>
          </p:nvSpPr>
          <p:spPr bwMode="auto">
            <a:xfrm>
              <a:off x="897" y="1170"/>
              <a:ext cx="144" cy="4"/>
            </a:xfrm>
            <a:prstGeom prst="rect">
              <a:avLst/>
            </a:prstGeom>
            <a:solidFill>
              <a:srgbClr val="FEFEFE"/>
            </a:solidFill>
            <a:ln w="9525">
              <a:noFill/>
              <a:miter lim="800000"/>
              <a:headEnd/>
              <a:tailEnd/>
            </a:ln>
          </p:spPr>
          <p:txBody>
            <a:bodyPr/>
            <a:lstStyle/>
            <a:p>
              <a:endParaRPr lang="ja-JP" altLang="en-US"/>
            </a:p>
          </p:txBody>
        </p:sp>
        <p:sp>
          <p:nvSpPr>
            <p:cNvPr id="462952" name="Rectangle 104"/>
            <p:cNvSpPr>
              <a:spLocks noChangeArrowheads="1"/>
            </p:cNvSpPr>
            <p:nvPr/>
          </p:nvSpPr>
          <p:spPr bwMode="auto">
            <a:xfrm>
              <a:off x="897" y="1174"/>
              <a:ext cx="144" cy="4"/>
            </a:xfrm>
            <a:prstGeom prst="rect">
              <a:avLst/>
            </a:prstGeom>
            <a:solidFill>
              <a:srgbClr val="DDDDDD"/>
            </a:solidFill>
            <a:ln w="9525">
              <a:noFill/>
              <a:miter lim="800000"/>
              <a:headEnd/>
              <a:tailEnd/>
            </a:ln>
          </p:spPr>
          <p:txBody>
            <a:bodyPr/>
            <a:lstStyle/>
            <a:p>
              <a:endParaRPr lang="ja-JP" altLang="en-US"/>
            </a:p>
          </p:txBody>
        </p:sp>
        <p:sp>
          <p:nvSpPr>
            <p:cNvPr id="462953" name="Rectangle 105"/>
            <p:cNvSpPr>
              <a:spLocks noChangeArrowheads="1"/>
            </p:cNvSpPr>
            <p:nvPr/>
          </p:nvSpPr>
          <p:spPr bwMode="auto">
            <a:xfrm>
              <a:off x="897" y="1178"/>
              <a:ext cx="144" cy="4"/>
            </a:xfrm>
            <a:prstGeom prst="rect">
              <a:avLst/>
            </a:prstGeom>
            <a:solidFill>
              <a:srgbClr val="DFDFDF"/>
            </a:solidFill>
            <a:ln w="9525">
              <a:noFill/>
              <a:miter lim="800000"/>
              <a:headEnd/>
              <a:tailEnd/>
            </a:ln>
          </p:spPr>
          <p:txBody>
            <a:bodyPr/>
            <a:lstStyle/>
            <a:p>
              <a:endParaRPr lang="ja-JP" altLang="en-US"/>
            </a:p>
          </p:txBody>
        </p:sp>
        <p:sp>
          <p:nvSpPr>
            <p:cNvPr id="462954" name="Rectangle 106"/>
            <p:cNvSpPr>
              <a:spLocks noChangeArrowheads="1"/>
            </p:cNvSpPr>
            <p:nvPr/>
          </p:nvSpPr>
          <p:spPr bwMode="auto">
            <a:xfrm>
              <a:off x="897" y="1182"/>
              <a:ext cx="144" cy="4"/>
            </a:xfrm>
            <a:prstGeom prst="rect">
              <a:avLst/>
            </a:prstGeom>
            <a:solidFill>
              <a:srgbClr val="E1E1E1"/>
            </a:solidFill>
            <a:ln w="9525">
              <a:noFill/>
              <a:miter lim="800000"/>
              <a:headEnd/>
              <a:tailEnd/>
            </a:ln>
          </p:spPr>
          <p:txBody>
            <a:bodyPr/>
            <a:lstStyle/>
            <a:p>
              <a:endParaRPr lang="ja-JP" altLang="en-US"/>
            </a:p>
          </p:txBody>
        </p:sp>
        <p:sp>
          <p:nvSpPr>
            <p:cNvPr id="462955" name="Rectangle 107"/>
            <p:cNvSpPr>
              <a:spLocks noChangeArrowheads="1"/>
            </p:cNvSpPr>
            <p:nvPr/>
          </p:nvSpPr>
          <p:spPr bwMode="auto">
            <a:xfrm>
              <a:off x="897" y="1186"/>
              <a:ext cx="144" cy="4"/>
            </a:xfrm>
            <a:prstGeom prst="rect">
              <a:avLst/>
            </a:prstGeom>
            <a:solidFill>
              <a:srgbClr val="E2E2E2"/>
            </a:solidFill>
            <a:ln w="9525">
              <a:noFill/>
              <a:miter lim="800000"/>
              <a:headEnd/>
              <a:tailEnd/>
            </a:ln>
          </p:spPr>
          <p:txBody>
            <a:bodyPr/>
            <a:lstStyle/>
            <a:p>
              <a:endParaRPr lang="ja-JP" altLang="en-US"/>
            </a:p>
          </p:txBody>
        </p:sp>
        <p:sp>
          <p:nvSpPr>
            <p:cNvPr id="462956" name="Rectangle 108"/>
            <p:cNvSpPr>
              <a:spLocks noChangeArrowheads="1"/>
            </p:cNvSpPr>
            <p:nvPr/>
          </p:nvSpPr>
          <p:spPr bwMode="auto">
            <a:xfrm>
              <a:off x="897" y="1190"/>
              <a:ext cx="144" cy="4"/>
            </a:xfrm>
            <a:prstGeom prst="rect">
              <a:avLst/>
            </a:prstGeom>
            <a:solidFill>
              <a:srgbClr val="E4E4E4"/>
            </a:solidFill>
            <a:ln w="9525">
              <a:noFill/>
              <a:miter lim="800000"/>
              <a:headEnd/>
              <a:tailEnd/>
            </a:ln>
          </p:spPr>
          <p:txBody>
            <a:bodyPr/>
            <a:lstStyle/>
            <a:p>
              <a:endParaRPr lang="ja-JP" altLang="en-US"/>
            </a:p>
          </p:txBody>
        </p:sp>
        <p:sp>
          <p:nvSpPr>
            <p:cNvPr id="462957" name="Rectangle 109"/>
            <p:cNvSpPr>
              <a:spLocks noChangeArrowheads="1"/>
            </p:cNvSpPr>
            <p:nvPr/>
          </p:nvSpPr>
          <p:spPr bwMode="auto">
            <a:xfrm>
              <a:off x="897" y="1194"/>
              <a:ext cx="144" cy="4"/>
            </a:xfrm>
            <a:prstGeom prst="rect">
              <a:avLst/>
            </a:prstGeom>
            <a:solidFill>
              <a:srgbClr val="E6E6E6"/>
            </a:solidFill>
            <a:ln w="9525">
              <a:noFill/>
              <a:miter lim="800000"/>
              <a:headEnd/>
              <a:tailEnd/>
            </a:ln>
          </p:spPr>
          <p:txBody>
            <a:bodyPr/>
            <a:lstStyle/>
            <a:p>
              <a:endParaRPr lang="ja-JP" altLang="en-US"/>
            </a:p>
          </p:txBody>
        </p:sp>
        <p:sp>
          <p:nvSpPr>
            <p:cNvPr id="462958" name="Rectangle 110"/>
            <p:cNvSpPr>
              <a:spLocks noChangeArrowheads="1"/>
            </p:cNvSpPr>
            <p:nvPr/>
          </p:nvSpPr>
          <p:spPr bwMode="auto">
            <a:xfrm>
              <a:off x="897" y="1198"/>
              <a:ext cx="144" cy="4"/>
            </a:xfrm>
            <a:prstGeom prst="rect">
              <a:avLst/>
            </a:prstGeom>
            <a:solidFill>
              <a:srgbClr val="E8E8E8"/>
            </a:solidFill>
            <a:ln w="9525">
              <a:noFill/>
              <a:miter lim="800000"/>
              <a:headEnd/>
              <a:tailEnd/>
            </a:ln>
          </p:spPr>
          <p:txBody>
            <a:bodyPr/>
            <a:lstStyle/>
            <a:p>
              <a:endParaRPr lang="ja-JP" altLang="en-US"/>
            </a:p>
          </p:txBody>
        </p:sp>
        <p:sp>
          <p:nvSpPr>
            <p:cNvPr id="462959" name="Rectangle 111"/>
            <p:cNvSpPr>
              <a:spLocks noChangeArrowheads="1"/>
            </p:cNvSpPr>
            <p:nvPr/>
          </p:nvSpPr>
          <p:spPr bwMode="auto">
            <a:xfrm>
              <a:off x="897" y="1202"/>
              <a:ext cx="144" cy="4"/>
            </a:xfrm>
            <a:prstGeom prst="rect">
              <a:avLst/>
            </a:prstGeom>
            <a:solidFill>
              <a:srgbClr val="E9E9E9"/>
            </a:solidFill>
            <a:ln w="9525">
              <a:noFill/>
              <a:miter lim="800000"/>
              <a:headEnd/>
              <a:tailEnd/>
            </a:ln>
          </p:spPr>
          <p:txBody>
            <a:bodyPr/>
            <a:lstStyle/>
            <a:p>
              <a:endParaRPr lang="ja-JP" altLang="en-US"/>
            </a:p>
          </p:txBody>
        </p:sp>
        <p:sp>
          <p:nvSpPr>
            <p:cNvPr id="462960" name="Rectangle 112"/>
            <p:cNvSpPr>
              <a:spLocks noChangeArrowheads="1"/>
            </p:cNvSpPr>
            <p:nvPr/>
          </p:nvSpPr>
          <p:spPr bwMode="auto">
            <a:xfrm>
              <a:off x="897" y="1206"/>
              <a:ext cx="144" cy="4"/>
            </a:xfrm>
            <a:prstGeom prst="rect">
              <a:avLst/>
            </a:prstGeom>
            <a:solidFill>
              <a:srgbClr val="EBEBEB"/>
            </a:solidFill>
            <a:ln w="9525">
              <a:noFill/>
              <a:miter lim="800000"/>
              <a:headEnd/>
              <a:tailEnd/>
            </a:ln>
          </p:spPr>
          <p:txBody>
            <a:bodyPr/>
            <a:lstStyle/>
            <a:p>
              <a:endParaRPr lang="ja-JP" altLang="en-US"/>
            </a:p>
          </p:txBody>
        </p:sp>
        <p:sp>
          <p:nvSpPr>
            <p:cNvPr id="462961" name="Rectangle 113"/>
            <p:cNvSpPr>
              <a:spLocks noChangeArrowheads="1"/>
            </p:cNvSpPr>
            <p:nvPr/>
          </p:nvSpPr>
          <p:spPr bwMode="auto">
            <a:xfrm>
              <a:off x="897" y="1210"/>
              <a:ext cx="144" cy="4"/>
            </a:xfrm>
            <a:prstGeom prst="rect">
              <a:avLst/>
            </a:prstGeom>
            <a:solidFill>
              <a:srgbClr val="ECECEC"/>
            </a:solidFill>
            <a:ln w="9525">
              <a:noFill/>
              <a:miter lim="800000"/>
              <a:headEnd/>
              <a:tailEnd/>
            </a:ln>
          </p:spPr>
          <p:txBody>
            <a:bodyPr/>
            <a:lstStyle/>
            <a:p>
              <a:endParaRPr lang="ja-JP" altLang="en-US"/>
            </a:p>
          </p:txBody>
        </p:sp>
        <p:sp>
          <p:nvSpPr>
            <p:cNvPr id="462962" name="Rectangle 114"/>
            <p:cNvSpPr>
              <a:spLocks noChangeArrowheads="1"/>
            </p:cNvSpPr>
            <p:nvPr/>
          </p:nvSpPr>
          <p:spPr bwMode="auto">
            <a:xfrm>
              <a:off x="897" y="1214"/>
              <a:ext cx="144" cy="4"/>
            </a:xfrm>
            <a:prstGeom prst="rect">
              <a:avLst/>
            </a:prstGeom>
            <a:solidFill>
              <a:srgbClr val="EEEEEE"/>
            </a:solidFill>
            <a:ln w="9525">
              <a:noFill/>
              <a:miter lim="800000"/>
              <a:headEnd/>
              <a:tailEnd/>
            </a:ln>
          </p:spPr>
          <p:txBody>
            <a:bodyPr/>
            <a:lstStyle/>
            <a:p>
              <a:endParaRPr lang="ja-JP" altLang="en-US"/>
            </a:p>
          </p:txBody>
        </p:sp>
        <p:sp>
          <p:nvSpPr>
            <p:cNvPr id="462963" name="Rectangle 115"/>
            <p:cNvSpPr>
              <a:spLocks noChangeArrowheads="1"/>
            </p:cNvSpPr>
            <p:nvPr/>
          </p:nvSpPr>
          <p:spPr bwMode="auto">
            <a:xfrm>
              <a:off x="897" y="1218"/>
              <a:ext cx="144" cy="4"/>
            </a:xfrm>
            <a:prstGeom prst="rect">
              <a:avLst/>
            </a:prstGeom>
            <a:solidFill>
              <a:srgbClr val="F0F0F0"/>
            </a:solidFill>
            <a:ln w="9525">
              <a:noFill/>
              <a:miter lim="800000"/>
              <a:headEnd/>
              <a:tailEnd/>
            </a:ln>
          </p:spPr>
          <p:txBody>
            <a:bodyPr/>
            <a:lstStyle/>
            <a:p>
              <a:endParaRPr lang="ja-JP" altLang="en-US"/>
            </a:p>
          </p:txBody>
        </p:sp>
        <p:sp>
          <p:nvSpPr>
            <p:cNvPr id="462964" name="Rectangle 116"/>
            <p:cNvSpPr>
              <a:spLocks noChangeArrowheads="1"/>
            </p:cNvSpPr>
            <p:nvPr/>
          </p:nvSpPr>
          <p:spPr bwMode="auto">
            <a:xfrm>
              <a:off x="897" y="1222"/>
              <a:ext cx="144" cy="4"/>
            </a:xfrm>
            <a:prstGeom prst="rect">
              <a:avLst/>
            </a:prstGeom>
            <a:solidFill>
              <a:srgbClr val="F1F1F1"/>
            </a:solidFill>
            <a:ln w="9525">
              <a:noFill/>
              <a:miter lim="800000"/>
              <a:headEnd/>
              <a:tailEnd/>
            </a:ln>
          </p:spPr>
          <p:txBody>
            <a:bodyPr/>
            <a:lstStyle/>
            <a:p>
              <a:endParaRPr lang="ja-JP" altLang="en-US"/>
            </a:p>
          </p:txBody>
        </p:sp>
        <p:sp>
          <p:nvSpPr>
            <p:cNvPr id="462965" name="Rectangle 117"/>
            <p:cNvSpPr>
              <a:spLocks noChangeArrowheads="1"/>
            </p:cNvSpPr>
            <p:nvPr/>
          </p:nvSpPr>
          <p:spPr bwMode="auto">
            <a:xfrm>
              <a:off x="897" y="1226"/>
              <a:ext cx="144" cy="4"/>
            </a:xfrm>
            <a:prstGeom prst="rect">
              <a:avLst/>
            </a:prstGeom>
            <a:solidFill>
              <a:srgbClr val="F3F3F3"/>
            </a:solidFill>
            <a:ln w="9525">
              <a:noFill/>
              <a:miter lim="800000"/>
              <a:headEnd/>
              <a:tailEnd/>
            </a:ln>
          </p:spPr>
          <p:txBody>
            <a:bodyPr/>
            <a:lstStyle/>
            <a:p>
              <a:endParaRPr lang="ja-JP" altLang="en-US"/>
            </a:p>
          </p:txBody>
        </p:sp>
        <p:sp>
          <p:nvSpPr>
            <p:cNvPr id="462966" name="Rectangle 118"/>
            <p:cNvSpPr>
              <a:spLocks noChangeArrowheads="1"/>
            </p:cNvSpPr>
            <p:nvPr/>
          </p:nvSpPr>
          <p:spPr bwMode="auto">
            <a:xfrm>
              <a:off x="897" y="1230"/>
              <a:ext cx="144" cy="4"/>
            </a:xfrm>
            <a:prstGeom prst="rect">
              <a:avLst/>
            </a:prstGeom>
            <a:solidFill>
              <a:srgbClr val="F4F4F4"/>
            </a:solidFill>
            <a:ln w="9525">
              <a:noFill/>
              <a:miter lim="800000"/>
              <a:headEnd/>
              <a:tailEnd/>
            </a:ln>
          </p:spPr>
          <p:txBody>
            <a:bodyPr/>
            <a:lstStyle/>
            <a:p>
              <a:endParaRPr lang="ja-JP" altLang="en-US"/>
            </a:p>
          </p:txBody>
        </p:sp>
        <p:sp>
          <p:nvSpPr>
            <p:cNvPr id="462967" name="Rectangle 119"/>
            <p:cNvSpPr>
              <a:spLocks noChangeArrowheads="1"/>
            </p:cNvSpPr>
            <p:nvPr/>
          </p:nvSpPr>
          <p:spPr bwMode="auto">
            <a:xfrm>
              <a:off x="897" y="1234"/>
              <a:ext cx="144" cy="4"/>
            </a:xfrm>
            <a:prstGeom prst="rect">
              <a:avLst/>
            </a:prstGeom>
            <a:solidFill>
              <a:srgbClr val="F7F7F7"/>
            </a:solidFill>
            <a:ln w="9525">
              <a:noFill/>
              <a:miter lim="800000"/>
              <a:headEnd/>
              <a:tailEnd/>
            </a:ln>
          </p:spPr>
          <p:txBody>
            <a:bodyPr/>
            <a:lstStyle/>
            <a:p>
              <a:endParaRPr lang="ja-JP" altLang="en-US"/>
            </a:p>
          </p:txBody>
        </p:sp>
        <p:sp>
          <p:nvSpPr>
            <p:cNvPr id="462968" name="Rectangle 120"/>
            <p:cNvSpPr>
              <a:spLocks noChangeArrowheads="1"/>
            </p:cNvSpPr>
            <p:nvPr/>
          </p:nvSpPr>
          <p:spPr bwMode="auto">
            <a:xfrm>
              <a:off x="897" y="1238"/>
              <a:ext cx="144" cy="4"/>
            </a:xfrm>
            <a:prstGeom prst="rect">
              <a:avLst/>
            </a:prstGeom>
            <a:solidFill>
              <a:srgbClr val="F8F8F8"/>
            </a:solidFill>
            <a:ln w="9525">
              <a:noFill/>
              <a:miter lim="800000"/>
              <a:headEnd/>
              <a:tailEnd/>
            </a:ln>
          </p:spPr>
          <p:txBody>
            <a:bodyPr/>
            <a:lstStyle/>
            <a:p>
              <a:endParaRPr lang="ja-JP" altLang="en-US"/>
            </a:p>
          </p:txBody>
        </p:sp>
        <p:sp>
          <p:nvSpPr>
            <p:cNvPr id="462969" name="Rectangle 121"/>
            <p:cNvSpPr>
              <a:spLocks noChangeArrowheads="1"/>
            </p:cNvSpPr>
            <p:nvPr/>
          </p:nvSpPr>
          <p:spPr bwMode="auto">
            <a:xfrm>
              <a:off x="897" y="1242"/>
              <a:ext cx="144" cy="4"/>
            </a:xfrm>
            <a:prstGeom prst="rect">
              <a:avLst/>
            </a:prstGeom>
            <a:solidFill>
              <a:srgbClr val="FAFAFA"/>
            </a:solidFill>
            <a:ln w="9525">
              <a:noFill/>
              <a:miter lim="800000"/>
              <a:headEnd/>
              <a:tailEnd/>
            </a:ln>
          </p:spPr>
          <p:txBody>
            <a:bodyPr/>
            <a:lstStyle/>
            <a:p>
              <a:endParaRPr lang="ja-JP" altLang="en-US"/>
            </a:p>
          </p:txBody>
        </p:sp>
        <p:sp>
          <p:nvSpPr>
            <p:cNvPr id="462970" name="Rectangle 122"/>
            <p:cNvSpPr>
              <a:spLocks noChangeArrowheads="1"/>
            </p:cNvSpPr>
            <p:nvPr/>
          </p:nvSpPr>
          <p:spPr bwMode="auto">
            <a:xfrm>
              <a:off x="897" y="1246"/>
              <a:ext cx="144" cy="4"/>
            </a:xfrm>
            <a:prstGeom prst="rect">
              <a:avLst/>
            </a:prstGeom>
            <a:solidFill>
              <a:srgbClr val="FCFCFC"/>
            </a:solidFill>
            <a:ln w="9525">
              <a:noFill/>
              <a:miter lim="800000"/>
              <a:headEnd/>
              <a:tailEnd/>
            </a:ln>
          </p:spPr>
          <p:txBody>
            <a:bodyPr/>
            <a:lstStyle/>
            <a:p>
              <a:endParaRPr lang="ja-JP" altLang="en-US"/>
            </a:p>
          </p:txBody>
        </p:sp>
        <p:sp>
          <p:nvSpPr>
            <p:cNvPr id="462971" name="Rectangle 123"/>
            <p:cNvSpPr>
              <a:spLocks noChangeArrowheads="1"/>
            </p:cNvSpPr>
            <p:nvPr/>
          </p:nvSpPr>
          <p:spPr bwMode="auto">
            <a:xfrm>
              <a:off x="897" y="1250"/>
              <a:ext cx="144" cy="4"/>
            </a:xfrm>
            <a:prstGeom prst="rect">
              <a:avLst/>
            </a:prstGeom>
            <a:solidFill>
              <a:srgbClr val="FDFDFD"/>
            </a:solidFill>
            <a:ln w="9525">
              <a:noFill/>
              <a:miter lim="800000"/>
              <a:headEnd/>
              <a:tailEnd/>
            </a:ln>
          </p:spPr>
          <p:txBody>
            <a:bodyPr/>
            <a:lstStyle/>
            <a:p>
              <a:endParaRPr lang="ja-JP" altLang="en-US"/>
            </a:p>
          </p:txBody>
        </p:sp>
        <p:sp>
          <p:nvSpPr>
            <p:cNvPr id="462972" name="Freeform 124"/>
            <p:cNvSpPr>
              <a:spLocks/>
            </p:cNvSpPr>
            <p:nvPr/>
          </p:nvSpPr>
          <p:spPr bwMode="auto">
            <a:xfrm>
              <a:off x="903" y="1177"/>
              <a:ext cx="136" cy="74"/>
            </a:xfrm>
            <a:custGeom>
              <a:avLst/>
              <a:gdLst/>
              <a:ahLst/>
              <a:cxnLst>
                <a:cxn ang="0">
                  <a:pos x="85" y="74"/>
                </a:cxn>
                <a:cxn ang="0">
                  <a:pos x="85" y="61"/>
                </a:cxn>
                <a:cxn ang="0">
                  <a:pos x="0" y="12"/>
                </a:cxn>
                <a:cxn ang="0">
                  <a:pos x="43" y="0"/>
                </a:cxn>
                <a:cxn ang="0">
                  <a:pos x="136" y="54"/>
                </a:cxn>
                <a:cxn ang="0">
                  <a:pos x="85" y="74"/>
                </a:cxn>
              </a:cxnLst>
              <a:rect l="0" t="0" r="r" b="b"/>
              <a:pathLst>
                <a:path w="136" h="74">
                  <a:moveTo>
                    <a:pt x="85" y="74"/>
                  </a:moveTo>
                  <a:lnTo>
                    <a:pt x="85" y="61"/>
                  </a:lnTo>
                  <a:lnTo>
                    <a:pt x="0" y="12"/>
                  </a:lnTo>
                  <a:lnTo>
                    <a:pt x="43" y="0"/>
                  </a:lnTo>
                  <a:lnTo>
                    <a:pt x="136" y="54"/>
                  </a:lnTo>
                  <a:lnTo>
                    <a:pt x="85" y="74"/>
                  </a:lnTo>
                  <a:close/>
                </a:path>
              </a:pathLst>
            </a:custGeom>
            <a:noFill/>
            <a:ln w="6350" cap="rnd">
              <a:solidFill>
                <a:srgbClr val="FFFFFF"/>
              </a:solidFill>
              <a:prstDash val="solid"/>
              <a:round/>
              <a:headEnd/>
              <a:tailEnd/>
            </a:ln>
          </p:spPr>
          <p:txBody>
            <a:bodyPr/>
            <a:lstStyle/>
            <a:p>
              <a:endParaRPr lang="ja-JP" altLang="en-US"/>
            </a:p>
          </p:txBody>
        </p:sp>
        <p:pic>
          <p:nvPicPr>
            <p:cNvPr id="462973" name="Picture 125"/>
            <p:cNvPicPr>
              <a:picLocks noChangeAspect="1" noChangeArrowheads="1"/>
            </p:cNvPicPr>
            <p:nvPr/>
          </p:nvPicPr>
          <p:blipFill>
            <a:blip r:embed="rId12"/>
            <a:srcRect/>
            <a:stretch>
              <a:fillRect/>
            </a:stretch>
          </p:blipFill>
          <p:spPr bwMode="auto">
            <a:xfrm>
              <a:off x="945" y="1334"/>
              <a:ext cx="144" cy="148"/>
            </a:xfrm>
            <a:prstGeom prst="rect">
              <a:avLst/>
            </a:prstGeom>
            <a:noFill/>
            <a:ln w="9525">
              <a:noFill/>
              <a:miter lim="800000"/>
              <a:headEnd/>
              <a:tailEnd/>
            </a:ln>
          </p:spPr>
        </p:pic>
        <p:pic>
          <p:nvPicPr>
            <p:cNvPr id="462974" name="Picture 126"/>
            <p:cNvPicPr>
              <a:picLocks noChangeAspect="1" noChangeArrowheads="1"/>
            </p:cNvPicPr>
            <p:nvPr/>
          </p:nvPicPr>
          <p:blipFill>
            <a:blip r:embed="rId13"/>
            <a:srcRect/>
            <a:stretch>
              <a:fillRect/>
            </a:stretch>
          </p:blipFill>
          <p:spPr bwMode="auto">
            <a:xfrm>
              <a:off x="945" y="1334"/>
              <a:ext cx="144" cy="148"/>
            </a:xfrm>
            <a:prstGeom prst="rect">
              <a:avLst/>
            </a:prstGeom>
            <a:noFill/>
            <a:ln w="9525">
              <a:noFill/>
              <a:miter lim="800000"/>
              <a:headEnd/>
              <a:tailEnd/>
            </a:ln>
          </p:spPr>
        </p:pic>
        <p:sp>
          <p:nvSpPr>
            <p:cNvPr id="462975" name="Freeform 127"/>
            <p:cNvSpPr>
              <a:spLocks/>
            </p:cNvSpPr>
            <p:nvPr/>
          </p:nvSpPr>
          <p:spPr bwMode="auto">
            <a:xfrm>
              <a:off x="950" y="1338"/>
              <a:ext cx="134" cy="137"/>
            </a:xfrm>
            <a:custGeom>
              <a:avLst/>
              <a:gdLst/>
              <a:ahLst/>
              <a:cxnLst>
                <a:cxn ang="0">
                  <a:pos x="0" y="78"/>
                </a:cxn>
                <a:cxn ang="0">
                  <a:pos x="134" y="0"/>
                </a:cxn>
                <a:cxn ang="0">
                  <a:pos x="134" y="60"/>
                </a:cxn>
                <a:cxn ang="0">
                  <a:pos x="0" y="137"/>
                </a:cxn>
                <a:cxn ang="0">
                  <a:pos x="0" y="78"/>
                </a:cxn>
              </a:cxnLst>
              <a:rect l="0" t="0" r="r" b="b"/>
              <a:pathLst>
                <a:path w="134" h="137">
                  <a:moveTo>
                    <a:pt x="0" y="78"/>
                  </a:moveTo>
                  <a:lnTo>
                    <a:pt x="134" y="0"/>
                  </a:lnTo>
                  <a:lnTo>
                    <a:pt x="134" y="60"/>
                  </a:lnTo>
                  <a:lnTo>
                    <a:pt x="0" y="137"/>
                  </a:lnTo>
                  <a:lnTo>
                    <a:pt x="0" y="78"/>
                  </a:lnTo>
                  <a:close/>
                </a:path>
              </a:pathLst>
            </a:custGeom>
            <a:noFill/>
            <a:ln w="6350" cap="rnd">
              <a:solidFill>
                <a:srgbClr val="FFFFFF"/>
              </a:solidFill>
              <a:prstDash val="solid"/>
              <a:round/>
              <a:headEnd/>
              <a:tailEnd/>
            </a:ln>
          </p:spPr>
          <p:txBody>
            <a:bodyPr/>
            <a:lstStyle/>
            <a:p>
              <a:endParaRPr lang="ja-JP" altLang="en-US"/>
            </a:p>
          </p:txBody>
        </p:sp>
        <p:sp>
          <p:nvSpPr>
            <p:cNvPr id="462976" name="Rectangle 128"/>
            <p:cNvSpPr>
              <a:spLocks noChangeArrowheads="1"/>
            </p:cNvSpPr>
            <p:nvPr/>
          </p:nvSpPr>
          <p:spPr bwMode="auto">
            <a:xfrm>
              <a:off x="832" y="1166"/>
              <a:ext cx="157" cy="4"/>
            </a:xfrm>
            <a:prstGeom prst="rect">
              <a:avLst/>
            </a:prstGeom>
            <a:solidFill>
              <a:srgbClr val="FEFEFE"/>
            </a:solidFill>
            <a:ln w="9525">
              <a:noFill/>
              <a:miter lim="800000"/>
              <a:headEnd/>
              <a:tailEnd/>
            </a:ln>
          </p:spPr>
          <p:txBody>
            <a:bodyPr/>
            <a:lstStyle/>
            <a:p>
              <a:endParaRPr lang="ja-JP" altLang="en-US"/>
            </a:p>
          </p:txBody>
        </p:sp>
        <p:sp>
          <p:nvSpPr>
            <p:cNvPr id="462977" name="Rectangle 129"/>
            <p:cNvSpPr>
              <a:spLocks noChangeArrowheads="1"/>
            </p:cNvSpPr>
            <p:nvPr/>
          </p:nvSpPr>
          <p:spPr bwMode="auto">
            <a:xfrm>
              <a:off x="832" y="1170"/>
              <a:ext cx="157" cy="4"/>
            </a:xfrm>
            <a:prstGeom prst="rect">
              <a:avLst/>
            </a:prstGeom>
            <a:solidFill>
              <a:srgbClr val="DEDEDE"/>
            </a:solidFill>
            <a:ln w="9525">
              <a:noFill/>
              <a:miter lim="800000"/>
              <a:headEnd/>
              <a:tailEnd/>
            </a:ln>
          </p:spPr>
          <p:txBody>
            <a:bodyPr/>
            <a:lstStyle/>
            <a:p>
              <a:endParaRPr lang="ja-JP" altLang="en-US"/>
            </a:p>
          </p:txBody>
        </p:sp>
        <p:sp>
          <p:nvSpPr>
            <p:cNvPr id="462978" name="Rectangle 130"/>
            <p:cNvSpPr>
              <a:spLocks noChangeArrowheads="1"/>
            </p:cNvSpPr>
            <p:nvPr/>
          </p:nvSpPr>
          <p:spPr bwMode="auto">
            <a:xfrm>
              <a:off x="832" y="1174"/>
              <a:ext cx="157" cy="4"/>
            </a:xfrm>
            <a:prstGeom prst="rect">
              <a:avLst/>
            </a:prstGeom>
            <a:solidFill>
              <a:srgbClr val="DFDFDF"/>
            </a:solidFill>
            <a:ln w="9525">
              <a:noFill/>
              <a:miter lim="800000"/>
              <a:headEnd/>
              <a:tailEnd/>
            </a:ln>
          </p:spPr>
          <p:txBody>
            <a:bodyPr/>
            <a:lstStyle/>
            <a:p>
              <a:endParaRPr lang="ja-JP" altLang="en-US"/>
            </a:p>
          </p:txBody>
        </p:sp>
        <p:sp>
          <p:nvSpPr>
            <p:cNvPr id="462979" name="Rectangle 131"/>
            <p:cNvSpPr>
              <a:spLocks noChangeArrowheads="1"/>
            </p:cNvSpPr>
            <p:nvPr/>
          </p:nvSpPr>
          <p:spPr bwMode="auto">
            <a:xfrm>
              <a:off x="832" y="1178"/>
              <a:ext cx="157" cy="4"/>
            </a:xfrm>
            <a:prstGeom prst="rect">
              <a:avLst/>
            </a:prstGeom>
            <a:solidFill>
              <a:srgbClr val="E1E1E1"/>
            </a:solidFill>
            <a:ln w="9525">
              <a:noFill/>
              <a:miter lim="800000"/>
              <a:headEnd/>
              <a:tailEnd/>
            </a:ln>
          </p:spPr>
          <p:txBody>
            <a:bodyPr/>
            <a:lstStyle/>
            <a:p>
              <a:endParaRPr lang="ja-JP" altLang="en-US"/>
            </a:p>
          </p:txBody>
        </p:sp>
        <p:sp>
          <p:nvSpPr>
            <p:cNvPr id="462980" name="Rectangle 132"/>
            <p:cNvSpPr>
              <a:spLocks noChangeArrowheads="1"/>
            </p:cNvSpPr>
            <p:nvPr/>
          </p:nvSpPr>
          <p:spPr bwMode="auto">
            <a:xfrm>
              <a:off x="832" y="1182"/>
              <a:ext cx="157" cy="4"/>
            </a:xfrm>
            <a:prstGeom prst="rect">
              <a:avLst/>
            </a:prstGeom>
            <a:solidFill>
              <a:srgbClr val="E2E2E2"/>
            </a:solidFill>
            <a:ln w="9525">
              <a:noFill/>
              <a:miter lim="800000"/>
              <a:headEnd/>
              <a:tailEnd/>
            </a:ln>
          </p:spPr>
          <p:txBody>
            <a:bodyPr/>
            <a:lstStyle/>
            <a:p>
              <a:endParaRPr lang="ja-JP" altLang="en-US"/>
            </a:p>
          </p:txBody>
        </p:sp>
        <p:sp>
          <p:nvSpPr>
            <p:cNvPr id="462981" name="Rectangle 133"/>
            <p:cNvSpPr>
              <a:spLocks noChangeArrowheads="1"/>
            </p:cNvSpPr>
            <p:nvPr/>
          </p:nvSpPr>
          <p:spPr bwMode="auto">
            <a:xfrm>
              <a:off x="832" y="1186"/>
              <a:ext cx="157" cy="4"/>
            </a:xfrm>
            <a:prstGeom prst="rect">
              <a:avLst/>
            </a:prstGeom>
            <a:solidFill>
              <a:srgbClr val="E4E4E4"/>
            </a:solidFill>
            <a:ln w="9525">
              <a:noFill/>
              <a:miter lim="800000"/>
              <a:headEnd/>
              <a:tailEnd/>
            </a:ln>
          </p:spPr>
          <p:txBody>
            <a:bodyPr/>
            <a:lstStyle/>
            <a:p>
              <a:endParaRPr lang="ja-JP" altLang="en-US"/>
            </a:p>
          </p:txBody>
        </p:sp>
        <p:sp>
          <p:nvSpPr>
            <p:cNvPr id="462982" name="Rectangle 134"/>
            <p:cNvSpPr>
              <a:spLocks noChangeArrowheads="1"/>
            </p:cNvSpPr>
            <p:nvPr/>
          </p:nvSpPr>
          <p:spPr bwMode="auto">
            <a:xfrm>
              <a:off x="832" y="1190"/>
              <a:ext cx="157" cy="4"/>
            </a:xfrm>
            <a:prstGeom prst="rect">
              <a:avLst/>
            </a:prstGeom>
            <a:solidFill>
              <a:srgbClr val="E6E6E6"/>
            </a:solidFill>
            <a:ln w="9525">
              <a:noFill/>
              <a:miter lim="800000"/>
              <a:headEnd/>
              <a:tailEnd/>
            </a:ln>
          </p:spPr>
          <p:txBody>
            <a:bodyPr/>
            <a:lstStyle/>
            <a:p>
              <a:endParaRPr lang="ja-JP" altLang="en-US"/>
            </a:p>
          </p:txBody>
        </p:sp>
        <p:sp>
          <p:nvSpPr>
            <p:cNvPr id="462983" name="Rectangle 135"/>
            <p:cNvSpPr>
              <a:spLocks noChangeArrowheads="1"/>
            </p:cNvSpPr>
            <p:nvPr/>
          </p:nvSpPr>
          <p:spPr bwMode="auto">
            <a:xfrm>
              <a:off x="832" y="1194"/>
              <a:ext cx="157" cy="4"/>
            </a:xfrm>
            <a:prstGeom prst="rect">
              <a:avLst/>
            </a:prstGeom>
            <a:solidFill>
              <a:srgbClr val="E7E7E7"/>
            </a:solidFill>
            <a:ln w="9525">
              <a:noFill/>
              <a:miter lim="800000"/>
              <a:headEnd/>
              <a:tailEnd/>
            </a:ln>
          </p:spPr>
          <p:txBody>
            <a:bodyPr/>
            <a:lstStyle/>
            <a:p>
              <a:endParaRPr lang="ja-JP" altLang="en-US"/>
            </a:p>
          </p:txBody>
        </p:sp>
        <p:sp>
          <p:nvSpPr>
            <p:cNvPr id="462984" name="Rectangle 136"/>
            <p:cNvSpPr>
              <a:spLocks noChangeArrowheads="1"/>
            </p:cNvSpPr>
            <p:nvPr/>
          </p:nvSpPr>
          <p:spPr bwMode="auto">
            <a:xfrm>
              <a:off x="832" y="1198"/>
              <a:ext cx="157" cy="4"/>
            </a:xfrm>
            <a:prstGeom prst="rect">
              <a:avLst/>
            </a:prstGeom>
            <a:solidFill>
              <a:srgbClr val="E9E9E9"/>
            </a:solidFill>
            <a:ln w="9525">
              <a:noFill/>
              <a:miter lim="800000"/>
              <a:headEnd/>
              <a:tailEnd/>
            </a:ln>
          </p:spPr>
          <p:txBody>
            <a:bodyPr/>
            <a:lstStyle/>
            <a:p>
              <a:endParaRPr lang="ja-JP" altLang="en-US"/>
            </a:p>
          </p:txBody>
        </p:sp>
        <p:sp>
          <p:nvSpPr>
            <p:cNvPr id="462985" name="Rectangle 137"/>
            <p:cNvSpPr>
              <a:spLocks noChangeArrowheads="1"/>
            </p:cNvSpPr>
            <p:nvPr/>
          </p:nvSpPr>
          <p:spPr bwMode="auto">
            <a:xfrm>
              <a:off x="832" y="1202"/>
              <a:ext cx="157" cy="4"/>
            </a:xfrm>
            <a:prstGeom prst="rect">
              <a:avLst/>
            </a:prstGeom>
            <a:solidFill>
              <a:srgbClr val="EAEAEA"/>
            </a:solidFill>
            <a:ln w="9525">
              <a:noFill/>
              <a:miter lim="800000"/>
              <a:headEnd/>
              <a:tailEnd/>
            </a:ln>
          </p:spPr>
          <p:txBody>
            <a:bodyPr/>
            <a:lstStyle/>
            <a:p>
              <a:endParaRPr lang="ja-JP" altLang="en-US"/>
            </a:p>
          </p:txBody>
        </p:sp>
        <p:sp>
          <p:nvSpPr>
            <p:cNvPr id="462986" name="Rectangle 138"/>
            <p:cNvSpPr>
              <a:spLocks noChangeArrowheads="1"/>
            </p:cNvSpPr>
            <p:nvPr/>
          </p:nvSpPr>
          <p:spPr bwMode="auto">
            <a:xfrm>
              <a:off x="832" y="1206"/>
              <a:ext cx="157" cy="4"/>
            </a:xfrm>
            <a:prstGeom prst="rect">
              <a:avLst/>
            </a:prstGeom>
            <a:solidFill>
              <a:srgbClr val="EBEBEB"/>
            </a:solidFill>
            <a:ln w="9525">
              <a:noFill/>
              <a:miter lim="800000"/>
              <a:headEnd/>
              <a:tailEnd/>
            </a:ln>
          </p:spPr>
          <p:txBody>
            <a:bodyPr/>
            <a:lstStyle/>
            <a:p>
              <a:endParaRPr lang="ja-JP" altLang="en-US"/>
            </a:p>
          </p:txBody>
        </p:sp>
        <p:sp>
          <p:nvSpPr>
            <p:cNvPr id="462987" name="Rectangle 139"/>
            <p:cNvSpPr>
              <a:spLocks noChangeArrowheads="1"/>
            </p:cNvSpPr>
            <p:nvPr/>
          </p:nvSpPr>
          <p:spPr bwMode="auto">
            <a:xfrm>
              <a:off x="832" y="1210"/>
              <a:ext cx="157" cy="4"/>
            </a:xfrm>
            <a:prstGeom prst="rect">
              <a:avLst/>
            </a:prstGeom>
            <a:solidFill>
              <a:srgbClr val="EDEDED"/>
            </a:solidFill>
            <a:ln w="9525">
              <a:noFill/>
              <a:miter lim="800000"/>
              <a:headEnd/>
              <a:tailEnd/>
            </a:ln>
          </p:spPr>
          <p:txBody>
            <a:bodyPr/>
            <a:lstStyle/>
            <a:p>
              <a:endParaRPr lang="ja-JP" altLang="en-US"/>
            </a:p>
          </p:txBody>
        </p:sp>
        <p:sp>
          <p:nvSpPr>
            <p:cNvPr id="462988" name="Rectangle 140"/>
            <p:cNvSpPr>
              <a:spLocks noChangeArrowheads="1"/>
            </p:cNvSpPr>
            <p:nvPr/>
          </p:nvSpPr>
          <p:spPr bwMode="auto">
            <a:xfrm>
              <a:off x="832" y="1214"/>
              <a:ext cx="157" cy="4"/>
            </a:xfrm>
            <a:prstGeom prst="rect">
              <a:avLst/>
            </a:prstGeom>
            <a:solidFill>
              <a:srgbClr val="EEEEEE"/>
            </a:solidFill>
            <a:ln w="9525">
              <a:noFill/>
              <a:miter lim="800000"/>
              <a:headEnd/>
              <a:tailEnd/>
            </a:ln>
          </p:spPr>
          <p:txBody>
            <a:bodyPr/>
            <a:lstStyle/>
            <a:p>
              <a:endParaRPr lang="ja-JP" altLang="en-US"/>
            </a:p>
          </p:txBody>
        </p:sp>
        <p:sp>
          <p:nvSpPr>
            <p:cNvPr id="462989" name="Rectangle 141"/>
            <p:cNvSpPr>
              <a:spLocks noChangeArrowheads="1"/>
            </p:cNvSpPr>
            <p:nvPr/>
          </p:nvSpPr>
          <p:spPr bwMode="auto">
            <a:xfrm>
              <a:off x="832" y="1218"/>
              <a:ext cx="157" cy="4"/>
            </a:xfrm>
            <a:prstGeom prst="rect">
              <a:avLst/>
            </a:prstGeom>
            <a:solidFill>
              <a:srgbClr val="F0F0F0"/>
            </a:solidFill>
            <a:ln w="9525">
              <a:noFill/>
              <a:miter lim="800000"/>
              <a:headEnd/>
              <a:tailEnd/>
            </a:ln>
          </p:spPr>
          <p:txBody>
            <a:bodyPr/>
            <a:lstStyle/>
            <a:p>
              <a:endParaRPr lang="ja-JP" altLang="en-US"/>
            </a:p>
          </p:txBody>
        </p:sp>
        <p:sp>
          <p:nvSpPr>
            <p:cNvPr id="462990" name="Rectangle 142"/>
            <p:cNvSpPr>
              <a:spLocks noChangeArrowheads="1"/>
            </p:cNvSpPr>
            <p:nvPr/>
          </p:nvSpPr>
          <p:spPr bwMode="auto">
            <a:xfrm>
              <a:off x="832" y="1222"/>
              <a:ext cx="157" cy="4"/>
            </a:xfrm>
            <a:prstGeom prst="rect">
              <a:avLst/>
            </a:prstGeom>
            <a:solidFill>
              <a:srgbClr val="F1F1F1"/>
            </a:solidFill>
            <a:ln w="9525">
              <a:noFill/>
              <a:miter lim="800000"/>
              <a:headEnd/>
              <a:tailEnd/>
            </a:ln>
          </p:spPr>
          <p:txBody>
            <a:bodyPr/>
            <a:lstStyle/>
            <a:p>
              <a:endParaRPr lang="ja-JP" altLang="en-US"/>
            </a:p>
          </p:txBody>
        </p:sp>
        <p:sp>
          <p:nvSpPr>
            <p:cNvPr id="462991" name="Rectangle 143"/>
            <p:cNvSpPr>
              <a:spLocks noChangeArrowheads="1"/>
            </p:cNvSpPr>
            <p:nvPr/>
          </p:nvSpPr>
          <p:spPr bwMode="auto">
            <a:xfrm>
              <a:off x="832" y="1226"/>
              <a:ext cx="157" cy="4"/>
            </a:xfrm>
            <a:prstGeom prst="rect">
              <a:avLst/>
            </a:prstGeom>
            <a:solidFill>
              <a:srgbClr val="F3F3F3"/>
            </a:solidFill>
            <a:ln w="9525">
              <a:noFill/>
              <a:miter lim="800000"/>
              <a:headEnd/>
              <a:tailEnd/>
            </a:ln>
          </p:spPr>
          <p:txBody>
            <a:bodyPr/>
            <a:lstStyle/>
            <a:p>
              <a:endParaRPr lang="ja-JP" altLang="en-US"/>
            </a:p>
          </p:txBody>
        </p:sp>
        <p:sp>
          <p:nvSpPr>
            <p:cNvPr id="462992" name="Rectangle 144"/>
            <p:cNvSpPr>
              <a:spLocks noChangeArrowheads="1"/>
            </p:cNvSpPr>
            <p:nvPr/>
          </p:nvSpPr>
          <p:spPr bwMode="auto">
            <a:xfrm>
              <a:off x="832" y="1230"/>
              <a:ext cx="157" cy="4"/>
            </a:xfrm>
            <a:prstGeom prst="rect">
              <a:avLst/>
            </a:prstGeom>
            <a:solidFill>
              <a:srgbClr val="F4F4F4"/>
            </a:solidFill>
            <a:ln w="9525">
              <a:noFill/>
              <a:miter lim="800000"/>
              <a:headEnd/>
              <a:tailEnd/>
            </a:ln>
          </p:spPr>
          <p:txBody>
            <a:bodyPr/>
            <a:lstStyle/>
            <a:p>
              <a:endParaRPr lang="ja-JP" altLang="en-US"/>
            </a:p>
          </p:txBody>
        </p:sp>
        <p:sp>
          <p:nvSpPr>
            <p:cNvPr id="462993" name="Rectangle 145"/>
            <p:cNvSpPr>
              <a:spLocks noChangeArrowheads="1"/>
            </p:cNvSpPr>
            <p:nvPr/>
          </p:nvSpPr>
          <p:spPr bwMode="auto">
            <a:xfrm>
              <a:off x="832" y="1234"/>
              <a:ext cx="157" cy="4"/>
            </a:xfrm>
            <a:prstGeom prst="rect">
              <a:avLst/>
            </a:prstGeom>
            <a:solidFill>
              <a:srgbClr val="F6F6F6"/>
            </a:solidFill>
            <a:ln w="9525">
              <a:noFill/>
              <a:miter lim="800000"/>
              <a:headEnd/>
              <a:tailEnd/>
            </a:ln>
          </p:spPr>
          <p:txBody>
            <a:bodyPr/>
            <a:lstStyle/>
            <a:p>
              <a:endParaRPr lang="ja-JP" altLang="en-US"/>
            </a:p>
          </p:txBody>
        </p:sp>
        <p:sp>
          <p:nvSpPr>
            <p:cNvPr id="462994" name="Rectangle 146"/>
            <p:cNvSpPr>
              <a:spLocks noChangeArrowheads="1"/>
            </p:cNvSpPr>
            <p:nvPr/>
          </p:nvSpPr>
          <p:spPr bwMode="auto">
            <a:xfrm>
              <a:off x="832" y="1238"/>
              <a:ext cx="157" cy="4"/>
            </a:xfrm>
            <a:prstGeom prst="rect">
              <a:avLst/>
            </a:prstGeom>
            <a:solidFill>
              <a:srgbClr val="F8F8F8"/>
            </a:solidFill>
            <a:ln w="9525">
              <a:noFill/>
              <a:miter lim="800000"/>
              <a:headEnd/>
              <a:tailEnd/>
            </a:ln>
          </p:spPr>
          <p:txBody>
            <a:bodyPr/>
            <a:lstStyle/>
            <a:p>
              <a:endParaRPr lang="ja-JP" altLang="en-US"/>
            </a:p>
          </p:txBody>
        </p:sp>
        <p:sp>
          <p:nvSpPr>
            <p:cNvPr id="462995" name="Rectangle 147"/>
            <p:cNvSpPr>
              <a:spLocks noChangeArrowheads="1"/>
            </p:cNvSpPr>
            <p:nvPr/>
          </p:nvSpPr>
          <p:spPr bwMode="auto">
            <a:xfrm>
              <a:off x="832" y="1242"/>
              <a:ext cx="157" cy="4"/>
            </a:xfrm>
            <a:prstGeom prst="rect">
              <a:avLst/>
            </a:prstGeom>
            <a:solidFill>
              <a:srgbClr val="F9F9F9"/>
            </a:solidFill>
            <a:ln w="9525">
              <a:noFill/>
              <a:miter lim="800000"/>
              <a:headEnd/>
              <a:tailEnd/>
            </a:ln>
          </p:spPr>
          <p:txBody>
            <a:bodyPr/>
            <a:lstStyle/>
            <a:p>
              <a:endParaRPr lang="ja-JP" altLang="en-US"/>
            </a:p>
          </p:txBody>
        </p:sp>
        <p:sp>
          <p:nvSpPr>
            <p:cNvPr id="462996" name="Rectangle 148"/>
            <p:cNvSpPr>
              <a:spLocks noChangeArrowheads="1"/>
            </p:cNvSpPr>
            <p:nvPr/>
          </p:nvSpPr>
          <p:spPr bwMode="auto">
            <a:xfrm>
              <a:off x="832" y="1246"/>
              <a:ext cx="157" cy="4"/>
            </a:xfrm>
            <a:prstGeom prst="rect">
              <a:avLst/>
            </a:prstGeom>
            <a:solidFill>
              <a:srgbClr val="FBFBFB"/>
            </a:solidFill>
            <a:ln w="9525">
              <a:noFill/>
              <a:miter lim="800000"/>
              <a:headEnd/>
              <a:tailEnd/>
            </a:ln>
          </p:spPr>
          <p:txBody>
            <a:bodyPr/>
            <a:lstStyle/>
            <a:p>
              <a:endParaRPr lang="ja-JP" altLang="en-US"/>
            </a:p>
          </p:txBody>
        </p:sp>
        <p:sp>
          <p:nvSpPr>
            <p:cNvPr id="462997" name="Rectangle 149"/>
            <p:cNvSpPr>
              <a:spLocks noChangeArrowheads="1"/>
            </p:cNvSpPr>
            <p:nvPr/>
          </p:nvSpPr>
          <p:spPr bwMode="auto">
            <a:xfrm>
              <a:off x="832" y="1250"/>
              <a:ext cx="157" cy="4"/>
            </a:xfrm>
            <a:prstGeom prst="rect">
              <a:avLst/>
            </a:prstGeom>
            <a:solidFill>
              <a:srgbClr val="FCFCFC"/>
            </a:solidFill>
            <a:ln w="9525">
              <a:noFill/>
              <a:miter lim="800000"/>
              <a:headEnd/>
              <a:tailEnd/>
            </a:ln>
          </p:spPr>
          <p:txBody>
            <a:bodyPr/>
            <a:lstStyle/>
            <a:p>
              <a:endParaRPr lang="ja-JP" altLang="en-US"/>
            </a:p>
          </p:txBody>
        </p:sp>
        <p:sp>
          <p:nvSpPr>
            <p:cNvPr id="462998" name="Rectangle 150"/>
            <p:cNvSpPr>
              <a:spLocks noChangeArrowheads="1"/>
            </p:cNvSpPr>
            <p:nvPr/>
          </p:nvSpPr>
          <p:spPr bwMode="auto">
            <a:xfrm>
              <a:off x="832" y="1254"/>
              <a:ext cx="157" cy="4"/>
            </a:xfrm>
            <a:prstGeom prst="rect">
              <a:avLst/>
            </a:prstGeom>
            <a:solidFill>
              <a:srgbClr val="FDFDFD"/>
            </a:solidFill>
            <a:ln w="9525">
              <a:noFill/>
              <a:miter lim="800000"/>
              <a:headEnd/>
              <a:tailEnd/>
            </a:ln>
          </p:spPr>
          <p:txBody>
            <a:bodyPr/>
            <a:lstStyle/>
            <a:p>
              <a:endParaRPr lang="ja-JP" altLang="en-US"/>
            </a:p>
          </p:txBody>
        </p:sp>
        <p:sp>
          <p:nvSpPr>
            <p:cNvPr id="462999" name="Freeform 151"/>
            <p:cNvSpPr>
              <a:spLocks/>
            </p:cNvSpPr>
            <p:nvPr/>
          </p:nvSpPr>
          <p:spPr bwMode="auto">
            <a:xfrm>
              <a:off x="840" y="1172"/>
              <a:ext cx="148" cy="83"/>
            </a:xfrm>
            <a:custGeom>
              <a:avLst/>
              <a:gdLst/>
              <a:ahLst/>
              <a:cxnLst>
                <a:cxn ang="0">
                  <a:pos x="0" y="55"/>
                </a:cxn>
                <a:cxn ang="0">
                  <a:pos x="137" y="0"/>
                </a:cxn>
                <a:cxn ang="0">
                  <a:pos x="255" y="70"/>
                </a:cxn>
                <a:cxn ang="0">
                  <a:pos x="591" y="265"/>
                </a:cxn>
                <a:cxn ang="0">
                  <a:pos x="479" y="330"/>
                </a:cxn>
                <a:cxn ang="0">
                  <a:pos x="0" y="55"/>
                </a:cxn>
              </a:cxnLst>
              <a:rect l="0" t="0" r="r" b="b"/>
              <a:pathLst>
                <a:path w="591" h="330">
                  <a:moveTo>
                    <a:pt x="0" y="55"/>
                  </a:moveTo>
                  <a:lnTo>
                    <a:pt x="137" y="0"/>
                  </a:lnTo>
                  <a:lnTo>
                    <a:pt x="255" y="70"/>
                  </a:lnTo>
                  <a:lnTo>
                    <a:pt x="591" y="265"/>
                  </a:lnTo>
                  <a:lnTo>
                    <a:pt x="479" y="330"/>
                  </a:lnTo>
                  <a:cubicBezTo>
                    <a:pt x="302" y="273"/>
                    <a:pt x="139" y="179"/>
                    <a:pt x="0" y="55"/>
                  </a:cubicBezTo>
                  <a:close/>
                </a:path>
              </a:pathLst>
            </a:custGeom>
            <a:noFill/>
            <a:ln w="6350" cap="rnd">
              <a:solidFill>
                <a:srgbClr val="FFFFFF"/>
              </a:solidFill>
              <a:prstDash val="solid"/>
              <a:round/>
              <a:headEnd/>
              <a:tailEnd/>
            </a:ln>
          </p:spPr>
          <p:txBody>
            <a:bodyPr/>
            <a:lstStyle/>
            <a:p>
              <a:endParaRPr lang="ja-JP" altLang="en-US"/>
            </a:p>
          </p:txBody>
        </p:sp>
        <p:pic>
          <p:nvPicPr>
            <p:cNvPr id="463000" name="Picture 152"/>
            <p:cNvPicPr>
              <a:picLocks noChangeAspect="1" noChangeArrowheads="1"/>
            </p:cNvPicPr>
            <p:nvPr/>
          </p:nvPicPr>
          <p:blipFill>
            <a:blip r:embed="rId14"/>
            <a:srcRect/>
            <a:stretch>
              <a:fillRect/>
            </a:stretch>
          </p:blipFill>
          <p:spPr bwMode="auto">
            <a:xfrm>
              <a:off x="700" y="1442"/>
              <a:ext cx="157" cy="112"/>
            </a:xfrm>
            <a:prstGeom prst="rect">
              <a:avLst/>
            </a:prstGeom>
            <a:noFill/>
            <a:ln w="9525">
              <a:noFill/>
              <a:miter lim="800000"/>
              <a:headEnd/>
              <a:tailEnd/>
            </a:ln>
          </p:spPr>
        </p:pic>
        <p:pic>
          <p:nvPicPr>
            <p:cNvPr id="463001" name="Picture 153"/>
            <p:cNvPicPr>
              <a:picLocks noChangeAspect="1" noChangeArrowheads="1"/>
            </p:cNvPicPr>
            <p:nvPr/>
          </p:nvPicPr>
          <p:blipFill>
            <a:blip r:embed="rId15"/>
            <a:srcRect/>
            <a:stretch>
              <a:fillRect/>
            </a:stretch>
          </p:blipFill>
          <p:spPr bwMode="auto">
            <a:xfrm>
              <a:off x="700" y="1442"/>
              <a:ext cx="157" cy="112"/>
            </a:xfrm>
            <a:prstGeom prst="rect">
              <a:avLst/>
            </a:prstGeom>
            <a:noFill/>
            <a:ln w="9525">
              <a:noFill/>
              <a:miter lim="800000"/>
              <a:headEnd/>
              <a:tailEnd/>
            </a:ln>
          </p:spPr>
        </p:pic>
        <p:sp>
          <p:nvSpPr>
            <p:cNvPr id="463002" name="Freeform 154"/>
            <p:cNvSpPr>
              <a:spLocks/>
            </p:cNvSpPr>
            <p:nvPr/>
          </p:nvSpPr>
          <p:spPr bwMode="auto">
            <a:xfrm>
              <a:off x="705" y="1449"/>
              <a:ext cx="145" cy="101"/>
            </a:xfrm>
            <a:custGeom>
              <a:avLst/>
              <a:gdLst/>
              <a:ahLst/>
              <a:cxnLst>
                <a:cxn ang="0">
                  <a:pos x="0" y="0"/>
                </a:cxn>
                <a:cxn ang="0">
                  <a:pos x="145" y="84"/>
                </a:cxn>
                <a:cxn ang="0">
                  <a:pos x="145" y="101"/>
                </a:cxn>
                <a:cxn ang="0">
                  <a:pos x="0" y="17"/>
                </a:cxn>
                <a:cxn ang="0">
                  <a:pos x="0" y="0"/>
                </a:cxn>
              </a:cxnLst>
              <a:rect l="0" t="0" r="r" b="b"/>
              <a:pathLst>
                <a:path w="145" h="101">
                  <a:moveTo>
                    <a:pt x="0" y="0"/>
                  </a:moveTo>
                  <a:lnTo>
                    <a:pt x="145" y="84"/>
                  </a:lnTo>
                  <a:lnTo>
                    <a:pt x="145" y="101"/>
                  </a:lnTo>
                  <a:lnTo>
                    <a:pt x="0" y="17"/>
                  </a:lnTo>
                  <a:lnTo>
                    <a:pt x="0" y="0"/>
                  </a:lnTo>
                  <a:close/>
                </a:path>
              </a:pathLst>
            </a:custGeom>
            <a:noFill/>
            <a:ln w="6350" cap="rnd">
              <a:solidFill>
                <a:srgbClr val="000000"/>
              </a:solidFill>
              <a:prstDash val="solid"/>
              <a:round/>
              <a:headEnd/>
              <a:tailEnd/>
            </a:ln>
          </p:spPr>
          <p:txBody>
            <a:bodyPr/>
            <a:lstStyle/>
            <a:p>
              <a:endParaRPr lang="ja-JP" altLang="en-US"/>
            </a:p>
          </p:txBody>
        </p:sp>
        <p:sp>
          <p:nvSpPr>
            <p:cNvPr id="463003" name="Freeform 155"/>
            <p:cNvSpPr>
              <a:spLocks noEditPoints="1"/>
            </p:cNvSpPr>
            <p:nvPr/>
          </p:nvSpPr>
          <p:spPr bwMode="auto">
            <a:xfrm>
              <a:off x="721" y="1412"/>
              <a:ext cx="177" cy="110"/>
            </a:xfrm>
            <a:custGeom>
              <a:avLst/>
              <a:gdLst/>
              <a:ahLst/>
              <a:cxnLst>
                <a:cxn ang="0">
                  <a:pos x="19" y="33"/>
                </a:cxn>
                <a:cxn ang="0">
                  <a:pos x="13" y="24"/>
                </a:cxn>
                <a:cxn ang="0">
                  <a:pos x="22" y="18"/>
                </a:cxn>
                <a:cxn ang="0">
                  <a:pos x="37" y="21"/>
                </a:cxn>
                <a:cxn ang="0">
                  <a:pos x="26" y="15"/>
                </a:cxn>
                <a:cxn ang="0">
                  <a:pos x="58" y="7"/>
                </a:cxn>
                <a:cxn ang="0">
                  <a:pos x="59" y="18"/>
                </a:cxn>
                <a:cxn ang="0">
                  <a:pos x="68" y="12"/>
                </a:cxn>
                <a:cxn ang="0">
                  <a:pos x="89" y="36"/>
                </a:cxn>
                <a:cxn ang="0">
                  <a:pos x="78" y="30"/>
                </a:cxn>
                <a:cxn ang="0">
                  <a:pos x="118" y="42"/>
                </a:cxn>
                <a:cxn ang="0">
                  <a:pos x="138" y="65"/>
                </a:cxn>
                <a:cxn ang="0">
                  <a:pos x="146" y="59"/>
                </a:cxn>
                <a:cxn ang="0">
                  <a:pos x="168" y="83"/>
                </a:cxn>
                <a:cxn ang="0">
                  <a:pos x="157" y="77"/>
                </a:cxn>
                <a:cxn ang="0">
                  <a:pos x="164" y="86"/>
                </a:cxn>
                <a:cxn ang="0">
                  <a:pos x="124" y="74"/>
                </a:cxn>
                <a:cxn ang="0">
                  <a:pos x="133" y="68"/>
                </a:cxn>
                <a:cxn ang="0">
                  <a:pos x="129" y="60"/>
                </a:cxn>
                <a:cxn ang="0">
                  <a:pos x="118" y="53"/>
                </a:cxn>
                <a:cxn ang="0">
                  <a:pos x="124" y="63"/>
                </a:cxn>
                <a:cxn ang="0">
                  <a:pos x="85" y="50"/>
                </a:cxn>
                <a:cxn ang="0">
                  <a:pos x="94" y="45"/>
                </a:cxn>
                <a:cxn ang="0">
                  <a:pos x="76" y="45"/>
                </a:cxn>
                <a:cxn ang="0">
                  <a:pos x="65" y="39"/>
                </a:cxn>
                <a:cxn ang="0">
                  <a:pos x="65" y="27"/>
                </a:cxn>
                <a:cxn ang="0">
                  <a:pos x="33" y="35"/>
                </a:cxn>
                <a:cxn ang="0">
                  <a:pos x="41" y="30"/>
                </a:cxn>
                <a:cxn ang="0">
                  <a:pos x="63" y="54"/>
                </a:cxn>
                <a:cxn ang="0">
                  <a:pos x="52" y="47"/>
                </a:cxn>
                <a:cxn ang="0">
                  <a:pos x="91" y="60"/>
                </a:cxn>
                <a:cxn ang="0">
                  <a:pos x="91" y="71"/>
                </a:cxn>
                <a:cxn ang="0">
                  <a:pos x="100" y="65"/>
                </a:cxn>
                <a:cxn ang="0">
                  <a:pos x="122" y="89"/>
                </a:cxn>
                <a:cxn ang="0">
                  <a:pos x="111" y="83"/>
                </a:cxn>
                <a:cxn ang="0">
                  <a:pos x="150" y="95"/>
                </a:cxn>
                <a:cxn ang="0">
                  <a:pos x="118" y="104"/>
                </a:cxn>
                <a:cxn ang="0">
                  <a:pos x="127" y="98"/>
                </a:cxn>
                <a:cxn ang="0">
                  <a:pos x="109" y="98"/>
                </a:cxn>
                <a:cxn ang="0">
                  <a:pos x="98" y="92"/>
                </a:cxn>
                <a:cxn ang="0">
                  <a:pos x="98" y="80"/>
                </a:cxn>
                <a:cxn ang="0">
                  <a:pos x="19" y="44"/>
                </a:cxn>
                <a:cxn ang="0">
                  <a:pos x="28" y="39"/>
                </a:cxn>
              </a:cxnLst>
              <a:rect l="0" t="0" r="r" b="b"/>
              <a:pathLst>
                <a:path w="177" h="110">
                  <a:moveTo>
                    <a:pt x="0" y="32"/>
                  </a:moveTo>
                  <a:lnTo>
                    <a:pt x="10" y="39"/>
                  </a:lnTo>
                  <a:lnTo>
                    <a:pt x="19" y="33"/>
                  </a:lnTo>
                  <a:lnTo>
                    <a:pt x="9" y="27"/>
                  </a:lnTo>
                  <a:lnTo>
                    <a:pt x="0" y="32"/>
                  </a:lnTo>
                  <a:close/>
                  <a:moveTo>
                    <a:pt x="13" y="24"/>
                  </a:moveTo>
                  <a:lnTo>
                    <a:pt x="23" y="30"/>
                  </a:lnTo>
                  <a:lnTo>
                    <a:pt x="32" y="24"/>
                  </a:lnTo>
                  <a:lnTo>
                    <a:pt x="22" y="18"/>
                  </a:lnTo>
                  <a:lnTo>
                    <a:pt x="13" y="24"/>
                  </a:lnTo>
                  <a:close/>
                  <a:moveTo>
                    <a:pt x="26" y="15"/>
                  </a:moveTo>
                  <a:lnTo>
                    <a:pt x="37" y="21"/>
                  </a:lnTo>
                  <a:lnTo>
                    <a:pt x="45" y="15"/>
                  </a:lnTo>
                  <a:lnTo>
                    <a:pt x="35" y="9"/>
                  </a:lnTo>
                  <a:lnTo>
                    <a:pt x="26" y="15"/>
                  </a:lnTo>
                  <a:close/>
                  <a:moveTo>
                    <a:pt x="39" y="6"/>
                  </a:moveTo>
                  <a:lnTo>
                    <a:pt x="50" y="12"/>
                  </a:lnTo>
                  <a:lnTo>
                    <a:pt x="58" y="7"/>
                  </a:lnTo>
                  <a:lnTo>
                    <a:pt x="48" y="0"/>
                  </a:lnTo>
                  <a:lnTo>
                    <a:pt x="39" y="6"/>
                  </a:lnTo>
                  <a:close/>
                  <a:moveTo>
                    <a:pt x="59" y="18"/>
                  </a:moveTo>
                  <a:lnTo>
                    <a:pt x="69" y="24"/>
                  </a:lnTo>
                  <a:lnTo>
                    <a:pt x="78" y="18"/>
                  </a:lnTo>
                  <a:lnTo>
                    <a:pt x="68" y="12"/>
                  </a:lnTo>
                  <a:lnTo>
                    <a:pt x="59" y="18"/>
                  </a:lnTo>
                  <a:close/>
                  <a:moveTo>
                    <a:pt x="78" y="30"/>
                  </a:moveTo>
                  <a:lnTo>
                    <a:pt x="89" y="36"/>
                  </a:lnTo>
                  <a:lnTo>
                    <a:pt x="98" y="30"/>
                  </a:lnTo>
                  <a:lnTo>
                    <a:pt x="87" y="24"/>
                  </a:lnTo>
                  <a:lnTo>
                    <a:pt x="78" y="30"/>
                  </a:lnTo>
                  <a:close/>
                  <a:moveTo>
                    <a:pt x="98" y="42"/>
                  </a:moveTo>
                  <a:lnTo>
                    <a:pt x="109" y="48"/>
                  </a:lnTo>
                  <a:lnTo>
                    <a:pt x="118" y="42"/>
                  </a:lnTo>
                  <a:lnTo>
                    <a:pt x="107" y="36"/>
                  </a:lnTo>
                  <a:lnTo>
                    <a:pt x="98" y="42"/>
                  </a:lnTo>
                  <a:close/>
                  <a:moveTo>
                    <a:pt x="138" y="65"/>
                  </a:moveTo>
                  <a:lnTo>
                    <a:pt x="148" y="72"/>
                  </a:lnTo>
                  <a:lnTo>
                    <a:pt x="157" y="66"/>
                  </a:lnTo>
                  <a:lnTo>
                    <a:pt x="146" y="59"/>
                  </a:lnTo>
                  <a:lnTo>
                    <a:pt x="138" y="65"/>
                  </a:lnTo>
                  <a:close/>
                  <a:moveTo>
                    <a:pt x="157" y="77"/>
                  </a:moveTo>
                  <a:lnTo>
                    <a:pt x="168" y="83"/>
                  </a:lnTo>
                  <a:lnTo>
                    <a:pt x="177" y="78"/>
                  </a:lnTo>
                  <a:lnTo>
                    <a:pt x="166" y="71"/>
                  </a:lnTo>
                  <a:lnTo>
                    <a:pt x="157" y="77"/>
                  </a:lnTo>
                  <a:close/>
                  <a:moveTo>
                    <a:pt x="144" y="86"/>
                  </a:moveTo>
                  <a:lnTo>
                    <a:pt x="155" y="92"/>
                  </a:lnTo>
                  <a:lnTo>
                    <a:pt x="164" y="86"/>
                  </a:lnTo>
                  <a:lnTo>
                    <a:pt x="153" y="80"/>
                  </a:lnTo>
                  <a:lnTo>
                    <a:pt x="144" y="86"/>
                  </a:lnTo>
                  <a:close/>
                  <a:moveTo>
                    <a:pt x="124" y="74"/>
                  </a:moveTo>
                  <a:lnTo>
                    <a:pt x="135" y="80"/>
                  </a:lnTo>
                  <a:lnTo>
                    <a:pt x="144" y="75"/>
                  </a:lnTo>
                  <a:lnTo>
                    <a:pt x="133" y="68"/>
                  </a:lnTo>
                  <a:lnTo>
                    <a:pt x="124" y="74"/>
                  </a:lnTo>
                  <a:close/>
                  <a:moveTo>
                    <a:pt x="118" y="53"/>
                  </a:moveTo>
                  <a:lnTo>
                    <a:pt x="129" y="60"/>
                  </a:lnTo>
                  <a:lnTo>
                    <a:pt x="137" y="54"/>
                  </a:lnTo>
                  <a:lnTo>
                    <a:pt x="127" y="48"/>
                  </a:lnTo>
                  <a:lnTo>
                    <a:pt x="118" y="53"/>
                  </a:lnTo>
                  <a:close/>
                  <a:moveTo>
                    <a:pt x="105" y="62"/>
                  </a:moveTo>
                  <a:lnTo>
                    <a:pt x="115" y="68"/>
                  </a:lnTo>
                  <a:lnTo>
                    <a:pt x="124" y="63"/>
                  </a:lnTo>
                  <a:lnTo>
                    <a:pt x="114" y="56"/>
                  </a:lnTo>
                  <a:lnTo>
                    <a:pt x="105" y="62"/>
                  </a:lnTo>
                  <a:close/>
                  <a:moveTo>
                    <a:pt x="85" y="50"/>
                  </a:moveTo>
                  <a:lnTo>
                    <a:pt x="96" y="57"/>
                  </a:lnTo>
                  <a:lnTo>
                    <a:pt x="104" y="51"/>
                  </a:lnTo>
                  <a:lnTo>
                    <a:pt x="94" y="45"/>
                  </a:lnTo>
                  <a:lnTo>
                    <a:pt x="85" y="50"/>
                  </a:lnTo>
                  <a:close/>
                  <a:moveTo>
                    <a:pt x="65" y="39"/>
                  </a:moveTo>
                  <a:lnTo>
                    <a:pt x="76" y="45"/>
                  </a:lnTo>
                  <a:lnTo>
                    <a:pt x="85" y="39"/>
                  </a:lnTo>
                  <a:lnTo>
                    <a:pt x="74" y="33"/>
                  </a:lnTo>
                  <a:lnTo>
                    <a:pt x="65" y="39"/>
                  </a:lnTo>
                  <a:close/>
                  <a:moveTo>
                    <a:pt x="46" y="27"/>
                  </a:moveTo>
                  <a:lnTo>
                    <a:pt x="56" y="33"/>
                  </a:lnTo>
                  <a:lnTo>
                    <a:pt x="65" y="27"/>
                  </a:lnTo>
                  <a:lnTo>
                    <a:pt x="54" y="21"/>
                  </a:lnTo>
                  <a:lnTo>
                    <a:pt x="46" y="27"/>
                  </a:lnTo>
                  <a:close/>
                  <a:moveTo>
                    <a:pt x="33" y="35"/>
                  </a:moveTo>
                  <a:lnTo>
                    <a:pt x="43" y="42"/>
                  </a:lnTo>
                  <a:lnTo>
                    <a:pt x="52" y="36"/>
                  </a:lnTo>
                  <a:lnTo>
                    <a:pt x="41" y="30"/>
                  </a:lnTo>
                  <a:lnTo>
                    <a:pt x="33" y="35"/>
                  </a:lnTo>
                  <a:close/>
                  <a:moveTo>
                    <a:pt x="52" y="47"/>
                  </a:moveTo>
                  <a:lnTo>
                    <a:pt x="63" y="54"/>
                  </a:lnTo>
                  <a:lnTo>
                    <a:pt x="72" y="48"/>
                  </a:lnTo>
                  <a:lnTo>
                    <a:pt x="61" y="42"/>
                  </a:lnTo>
                  <a:lnTo>
                    <a:pt x="52" y="47"/>
                  </a:lnTo>
                  <a:close/>
                  <a:moveTo>
                    <a:pt x="72" y="59"/>
                  </a:moveTo>
                  <a:lnTo>
                    <a:pt x="82" y="65"/>
                  </a:lnTo>
                  <a:lnTo>
                    <a:pt x="91" y="60"/>
                  </a:lnTo>
                  <a:lnTo>
                    <a:pt x="81" y="53"/>
                  </a:lnTo>
                  <a:lnTo>
                    <a:pt x="72" y="59"/>
                  </a:lnTo>
                  <a:close/>
                  <a:moveTo>
                    <a:pt x="91" y="71"/>
                  </a:moveTo>
                  <a:lnTo>
                    <a:pt x="102" y="77"/>
                  </a:lnTo>
                  <a:lnTo>
                    <a:pt x="111" y="72"/>
                  </a:lnTo>
                  <a:lnTo>
                    <a:pt x="100" y="65"/>
                  </a:lnTo>
                  <a:lnTo>
                    <a:pt x="91" y="71"/>
                  </a:lnTo>
                  <a:close/>
                  <a:moveTo>
                    <a:pt x="111" y="83"/>
                  </a:moveTo>
                  <a:lnTo>
                    <a:pt x="122" y="89"/>
                  </a:lnTo>
                  <a:lnTo>
                    <a:pt x="131" y="83"/>
                  </a:lnTo>
                  <a:lnTo>
                    <a:pt x="120" y="77"/>
                  </a:lnTo>
                  <a:lnTo>
                    <a:pt x="111" y="83"/>
                  </a:lnTo>
                  <a:close/>
                  <a:moveTo>
                    <a:pt x="131" y="95"/>
                  </a:moveTo>
                  <a:lnTo>
                    <a:pt x="142" y="101"/>
                  </a:lnTo>
                  <a:lnTo>
                    <a:pt x="150" y="95"/>
                  </a:lnTo>
                  <a:lnTo>
                    <a:pt x="140" y="89"/>
                  </a:lnTo>
                  <a:lnTo>
                    <a:pt x="131" y="95"/>
                  </a:lnTo>
                  <a:close/>
                  <a:moveTo>
                    <a:pt x="118" y="104"/>
                  </a:moveTo>
                  <a:lnTo>
                    <a:pt x="129" y="110"/>
                  </a:lnTo>
                  <a:lnTo>
                    <a:pt x="137" y="104"/>
                  </a:lnTo>
                  <a:lnTo>
                    <a:pt x="127" y="98"/>
                  </a:lnTo>
                  <a:lnTo>
                    <a:pt x="118" y="104"/>
                  </a:lnTo>
                  <a:close/>
                  <a:moveTo>
                    <a:pt x="98" y="92"/>
                  </a:moveTo>
                  <a:lnTo>
                    <a:pt x="109" y="98"/>
                  </a:lnTo>
                  <a:lnTo>
                    <a:pt x="118" y="92"/>
                  </a:lnTo>
                  <a:lnTo>
                    <a:pt x="107" y="86"/>
                  </a:lnTo>
                  <a:lnTo>
                    <a:pt x="98" y="92"/>
                  </a:lnTo>
                  <a:close/>
                  <a:moveTo>
                    <a:pt x="39" y="56"/>
                  </a:moveTo>
                  <a:lnTo>
                    <a:pt x="89" y="86"/>
                  </a:lnTo>
                  <a:lnTo>
                    <a:pt x="98" y="80"/>
                  </a:lnTo>
                  <a:lnTo>
                    <a:pt x="48" y="50"/>
                  </a:lnTo>
                  <a:lnTo>
                    <a:pt x="39" y="56"/>
                  </a:lnTo>
                  <a:close/>
                  <a:moveTo>
                    <a:pt x="19" y="44"/>
                  </a:moveTo>
                  <a:lnTo>
                    <a:pt x="30" y="51"/>
                  </a:lnTo>
                  <a:lnTo>
                    <a:pt x="39" y="45"/>
                  </a:lnTo>
                  <a:lnTo>
                    <a:pt x="28" y="39"/>
                  </a:lnTo>
                  <a:lnTo>
                    <a:pt x="19" y="44"/>
                  </a:lnTo>
                  <a:close/>
                </a:path>
              </a:pathLst>
            </a:custGeom>
            <a:solidFill>
              <a:srgbClr val="FFFFFF"/>
            </a:solidFill>
            <a:ln w="9525">
              <a:noFill/>
              <a:round/>
              <a:headEnd/>
              <a:tailEnd/>
            </a:ln>
          </p:spPr>
          <p:txBody>
            <a:bodyPr/>
            <a:lstStyle/>
            <a:p>
              <a:endParaRPr lang="ja-JP" altLang="en-US"/>
            </a:p>
          </p:txBody>
        </p:sp>
        <p:sp>
          <p:nvSpPr>
            <p:cNvPr id="463004" name="Freeform 156"/>
            <p:cNvSpPr>
              <a:spLocks noEditPoints="1"/>
            </p:cNvSpPr>
            <p:nvPr/>
          </p:nvSpPr>
          <p:spPr bwMode="auto">
            <a:xfrm>
              <a:off x="721" y="1418"/>
              <a:ext cx="177" cy="106"/>
            </a:xfrm>
            <a:custGeom>
              <a:avLst/>
              <a:gdLst/>
              <a:ahLst/>
              <a:cxnLst>
                <a:cxn ang="0">
                  <a:pos x="39" y="3"/>
                </a:cxn>
                <a:cxn ang="0">
                  <a:pos x="59" y="14"/>
                </a:cxn>
                <a:cxn ang="0">
                  <a:pos x="78" y="26"/>
                </a:cxn>
                <a:cxn ang="0">
                  <a:pos x="98" y="38"/>
                </a:cxn>
                <a:cxn ang="0">
                  <a:pos x="118" y="50"/>
                </a:cxn>
                <a:cxn ang="0">
                  <a:pos x="138" y="62"/>
                </a:cxn>
                <a:cxn ang="0">
                  <a:pos x="50" y="6"/>
                </a:cxn>
                <a:cxn ang="0">
                  <a:pos x="69" y="18"/>
                </a:cxn>
                <a:cxn ang="0">
                  <a:pos x="89" y="30"/>
                </a:cxn>
                <a:cxn ang="0">
                  <a:pos x="109" y="42"/>
                </a:cxn>
                <a:cxn ang="0">
                  <a:pos x="129" y="54"/>
                </a:cxn>
                <a:cxn ang="0">
                  <a:pos x="148" y="66"/>
                </a:cxn>
                <a:cxn ang="0">
                  <a:pos x="157" y="74"/>
                </a:cxn>
                <a:cxn ang="0">
                  <a:pos x="168" y="77"/>
                </a:cxn>
                <a:cxn ang="0">
                  <a:pos x="26" y="11"/>
                </a:cxn>
                <a:cxn ang="0">
                  <a:pos x="46" y="23"/>
                </a:cxn>
                <a:cxn ang="0">
                  <a:pos x="65" y="35"/>
                </a:cxn>
                <a:cxn ang="0">
                  <a:pos x="85" y="47"/>
                </a:cxn>
                <a:cxn ang="0">
                  <a:pos x="105" y="59"/>
                </a:cxn>
                <a:cxn ang="0">
                  <a:pos x="125" y="71"/>
                </a:cxn>
                <a:cxn ang="0">
                  <a:pos x="37" y="15"/>
                </a:cxn>
                <a:cxn ang="0">
                  <a:pos x="56" y="27"/>
                </a:cxn>
                <a:cxn ang="0">
                  <a:pos x="76" y="39"/>
                </a:cxn>
                <a:cxn ang="0">
                  <a:pos x="96" y="51"/>
                </a:cxn>
                <a:cxn ang="0">
                  <a:pos x="115" y="62"/>
                </a:cxn>
                <a:cxn ang="0">
                  <a:pos x="135" y="74"/>
                </a:cxn>
                <a:cxn ang="0">
                  <a:pos x="144" y="82"/>
                </a:cxn>
                <a:cxn ang="0">
                  <a:pos x="155" y="86"/>
                </a:cxn>
                <a:cxn ang="0">
                  <a:pos x="13" y="20"/>
                </a:cxn>
                <a:cxn ang="0">
                  <a:pos x="33" y="32"/>
                </a:cxn>
                <a:cxn ang="0">
                  <a:pos x="52" y="44"/>
                </a:cxn>
                <a:cxn ang="0">
                  <a:pos x="72" y="56"/>
                </a:cxn>
                <a:cxn ang="0">
                  <a:pos x="91" y="68"/>
                </a:cxn>
                <a:cxn ang="0">
                  <a:pos x="111" y="79"/>
                </a:cxn>
                <a:cxn ang="0">
                  <a:pos x="23" y="24"/>
                </a:cxn>
                <a:cxn ang="0">
                  <a:pos x="43" y="36"/>
                </a:cxn>
                <a:cxn ang="0">
                  <a:pos x="63" y="48"/>
                </a:cxn>
                <a:cxn ang="0">
                  <a:pos x="82" y="59"/>
                </a:cxn>
                <a:cxn ang="0">
                  <a:pos x="102" y="71"/>
                </a:cxn>
                <a:cxn ang="0">
                  <a:pos x="122" y="83"/>
                </a:cxn>
                <a:cxn ang="0">
                  <a:pos x="131" y="91"/>
                </a:cxn>
                <a:cxn ang="0">
                  <a:pos x="142" y="95"/>
                </a:cxn>
                <a:cxn ang="0">
                  <a:pos x="0" y="29"/>
                </a:cxn>
                <a:cxn ang="0">
                  <a:pos x="19" y="41"/>
                </a:cxn>
                <a:cxn ang="0">
                  <a:pos x="39" y="53"/>
                </a:cxn>
                <a:cxn ang="0">
                  <a:pos x="98" y="88"/>
                </a:cxn>
                <a:cxn ang="0">
                  <a:pos x="10" y="33"/>
                </a:cxn>
                <a:cxn ang="0">
                  <a:pos x="30" y="45"/>
                </a:cxn>
                <a:cxn ang="0">
                  <a:pos x="89" y="80"/>
                </a:cxn>
                <a:cxn ang="0">
                  <a:pos x="109" y="92"/>
                </a:cxn>
                <a:cxn ang="0">
                  <a:pos x="118" y="100"/>
                </a:cxn>
                <a:cxn ang="0">
                  <a:pos x="129" y="104"/>
                </a:cxn>
              </a:cxnLst>
              <a:rect l="0" t="0" r="r" b="b"/>
              <a:pathLst>
                <a:path w="177" h="106">
                  <a:moveTo>
                    <a:pt x="39" y="3"/>
                  </a:moveTo>
                  <a:lnTo>
                    <a:pt x="50" y="9"/>
                  </a:lnTo>
                  <a:lnTo>
                    <a:pt x="50" y="6"/>
                  </a:lnTo>
                  <a:lnTo>
                    <a:pt x="39" y="0"/>
                  </a:lnTo>
                  <a:lnTo>
                    <a:pt x="39" y="3"/>
                  </a:lnTo>
                  <a:close/>
                  <a:moveTo>
                    <a:pt x="59" y="14"/>
                  </a:moveTo>
                  <a:lnTo>
                    <a:pt x="69" y="21"/>
                  </a:lnTo>
                  <a:lnTo>
                    <a:pt x="69" y="18"/>
                  </a:lnTo>
                  <a:lnTo>
                    <a:pt x="59" y="12"/>
                  </a:lnTo>
                  <a:lnTo>
                    <a:pt x="59" y="14"/>
                  </a:lnTo>
                  <a:close/>
                  <a:moveTo>
                    <a:pt x="78" y="26"/>
                  </a:moveTo>
                  <a:lnTo>
                    <a:pt x="89" y="33"/>
                  </a:lnTo>
                  <a:lnTo>
                    <a:pt x="89" y="30"/>
                  </a:lnTo>
                  <a:lnTo>
                    <a:pt x="78" y="24"/>
                  </a:lnTo>
                  <a:lnTo>
                    <a:pt x="78" y="26"/>
                  </a:lnTo>
                  <a:close/>
                  <a:moveTo>
                    <a:pt x="98" y="38"/>
                  </a:moveTo>
                  <a:lnTo>
                    <a:pt x="109" y="44"/>
                  </a:lnTo>
                  <a:lnTo>
                    <a:pt x="109" y="42"/>
                  </a:lnTo>
                  <a:lnTo>
                    <a:pt x="98" y="36"/>
                  </a:lnTo>
                  <a:lnTo>
                    <a:pt x="98" y="38"/>
                  </a:lnTo>
                  <a:close/>
                  <a:moveTo>
                    <a:pt x="118" y="50"/>
                  </a:moveTo>
                  <a:lnTo>
                    <a:pt x="129" y="56"/>
                  </a:lnTo>
                  <a:lnTo>
                    <a:pt x="129" y="54"/>
                  </a:lnTo>
                  <a:lnTo>
                    <a:pt x="118" y="47"/>
                  </a:lnTo>
                  <a:lnTo>
                    <a:pt x="118" y="50"/>
                  </a:lnTo>
                  <a:close/>
                  <a:moveTo>
                    <a:pt x="138" y="62"/>
                  </a:moveTo>
                  <a:lnTo>
                    <a:pt x="148" y="68"/>
                  </a:lnTo>
                  <a:lnTo>
                    <a:pt x="148" y="66"/>
                  </a:lnTo>
                  <a:lnTo>
                    <a:pt x="138" y="59"/>
                  </a:lnTo>
                  <a:lnTo>
                    <a:pt x="138" y="62"/>
                  </a:lnTo>
                  <a:close/>
                  <a:moveTo>
                    <a:pt x="50" y="6"/>
                  </a:moveTo>
                  <a:lnTo>
                    <a:pt x="50" y="9"/>
                  </a:lnTo>
                  <a:lnTo>
                    <a:pt x="58" y="3"/>
                  </a:lnTo>
                  <a:lnTo>
                    <a:pt x="58" y="1"/>
                  </a:lnTo>
                  <a:lnTo>
                    <a:pt x="50" y="6"/>
                  </a:lnTo>
                  <a:close/>
                  <a:moveTo>
                    <a:pt x="69" y="18"/>
                  </a:moveTo>
                  <a:lnTo>
                    <a:pt x="69" y="21"/>
                  </a:lnTo>
                  <a:lnTo>
                    <a:pt x="78" y="15"/>
                  </a:lnTo>
                  <a:lnTo>
                    <a:pt x="78" y="12"/>
                  </a:lnTo>
                  <a:lnTo>
                    <a:pt x="69" y="18"/>
                  </a:lnTo>
                  <a:close/>
                  <a:moveTo>
                    <a:pt x="89" y="30"/>
                  </a:moveTo>
                  <a:lnTo>
                    <a:pt x="89" y="33"/>
                  </a:lnTo>
                  <a:lnTo>
                    <a:pt x="98" y="27"/>
                  </a:lnTo>
                  <a:lnTo>
                    <a:pt x="98" y="24"/>
                  </a:lnTo>
                  <a:lnTo>
                    <a:pt x="89" y="30"/>
                  </a:lnTo>
                  <a:close/>
                  <a:moveTo>
                    <a:pt x="109" y="42"/>
                  </a:moveTo>
                  <a:lnTo>
                    <a:pt x="109" y="44"/>
                  </a:lnTo>
                  <a:lnTo>
                    <a:pt x="118" y="39"/>
                  </a:lnTo>
                  <a:lnTo>
                    <a:pt x="118" y="36"/>
                  </a:lnTo>
                  <a:lnTo>
                    <a:pt x="109" y="42"/>
                  </a:lnTo>
                  <a:close/>
                  <a:moveTo>
                    <a:pt x="129" y="54"/>
                  </a:moveTo>
                  <a:lnTo>
                    <a:pt x="129" y="56"/>
                  </a:lnTo>
                  <a:lnTo>
                    <a:pt x="137" y="50"/>
                  </a:lnTo>
                  <a:lnTo>
                    <a:pt x="137" y="48"/>
                  </a:lnTo>
                  <a:lnTo>
                    <a:pt x="129" y="54"/>
                  </a:lnTo>
                  <a:close/>
                  <a:moveTo>
                    <a:pt x="148" y="66"/>
                  </a:moveTo>
                  <a:lnTo>
                    <a:pt x="148" y="68"/>
                  </a:lnTo>
                  <a:lnTo>
                    <a:pt x="157" y="62"/>
                  </a:lnTo>
                  <a:lnTo>
                    <a:pt x="157" y="60"/>
                  </a:lnTo>
                  <a:lnTo>
                    <a:pt x="148" y="66"/>
                  </a:lnTo>
                  <a:close/>
                  <a:moveTo>
                    <a:pt x="157" y="74"/>
                  </a:moveTo>
                  <a:lnTo>
                    <a:pt x="168" y="80"/>
                  </a:lnTo>
                  <a:lnTo>
                    <a:pt x="168" y="77"/>
                  </a:lnTo>
                  <a:lnTo>
                    <a:pt x="157" y="71"/>
                  </a:lnTo>
                  <a:lnTo>
                    <a:pt x="157" y="74"/>
                  </a:lnTo>
                  <a:close/>
                  <a:moveTo>
                    <a:pt x="168" y="77"/>
                  </a:moveTo>
                  <a:lnTo>
                    <a:pt x="168" y="80"/>
                  </a:lnTo>
                  <a:lnTo>
                    <a:pt x="177" y="74"/>
                  </a:lnTo>
                  <a:lnTo>
                    <a:pt x="177" y="72"/>
                  </a:lnTo>
                  <a:lnTo>
                    <a:pt x="168" y="77"/>
                  </a:lnTo>
                  <a:close/>
                  <a:moveTo>
                    <a:pt x="26" y="11"/>
                  </a:moveTo>
                  <a:lnTo>
                    <a:pt x="37" y="18"/>
                  </a:lnTo>
                  <a:lnTo>
                    <a:pt x="37" y="15"/>
                  </a:lnTo>
                  <a:lnTo>
                    <a:pt x="26" y="9"/>
                  </a:lnTo>
                  <a:lnTo>
                    <a:pt x="26" y="11"/>
                  </a:lnTo>
                  <a:close/>
                  <a:moveTo>
                    <a:pt x="46" y="23"/>
                  </a:moveTo>
                  <a:lnTo>
                    <a:pt x="56" y="29"/>
                  </a:lnTo>
                  <a:lnTo>
                    <a:pt x="56" y="27"/>
                  </a:lnTo>
                  <a:lnTo>
                    <a:pt x="46" y="21"/>
                  </a:lnTo>
                  <a:lnTo>
                    <a:pt x="46" y="23"/>
                  </a:lnTo>
                  <a:close/>
                  <a:moveTo>
                    <a:pt x="65" y="35"/>
                  </a:moveTo>
                  <a:lnTo>
                    <a:pt x="76" y="41"/>
                  </a:lnTo>
                  <a:lnTo>
                    <a:pt x="76" y="39"/>
                  </a:lnTo>
                  <a:lnTo>
                    <a:pt x="65" y="33"/>
                  </a:lnTo>
                  <a:lnTo>
                    <a:pt x="65" y="35"/>
                  </a:lnTo>
                  <a:close/>
                  <a:moveTo>
                    <a:pt x="85" y="47"/>
                  </a:moveTo>
                  <a:lnTo>
                    <a:pt x="96" y="53"/>
                  </a:lnTo>
                  <a:lnTo>
                    <a:pt x="96" y="51"/>
                  </a:lnTo>
                  <a:lnTo>
                    <a:pt x="85" y="44"/>
                  </a:lnTo>
                  <a:lnTo>
                    <a:pt x="85" y="47"/>
                  </a:lnTo>
                  <a:close/>
                  <a:moveTo>
                    <a:pt x="105" y="59"/>
                  </a:moveTo>
                  <a:lnTo>
                    <a:pt x="115" y="65"/>
                  </a:lnTo>
                  <a:lnTo>
                    <a:pt x="115" y="62"/>
                  </a:lnTo>
                  <a:lnTo>
                    <a:pt x="105" y="56"/>
                  </a:lnTo>
                  <a:lnTo>
                    <a:pt x="105" y="59"/>
                  </a:lnTo>
                  <a:close/>
                  <a:moveTo>
                    <a:pt x="125" y="71"/>
                  </a:moveTo>
                  <a:lnTo>
                    <a:pt x="135" y="77"/>
                  </a:lnTo>
                  <a:lnTo>
                    <a:pt x="135" y="74"/>
                  </a:lnTo>
                  <a:lnTo>
                    <a:pt x="124" y="68"/>
                  </a:lnTo>
                  <a:lnTo>
                    <a:pt x="125" y="71"/>
                  </a:lnTo>
                  <a:close/>
                  <a:moveTo>
                    <a:pt x="37" y="15"/>
                  </a:moveTo>
                  <a:lnTo>
                    <a:pt x="37" y="18"/>
                  </a:lnTo>
                  <a:lnTo>
                    <a:pt x="45" y="12"/>
                  </a:lnTo>
                  <a:lnTo>
                    <a:pt x="45" y="9"/>
                  </a:lnTo>
                  <a:lnTo>
                    <a:pt x="37" y="15"/>
                  </a:lnTo>
                  <a:close/>
                  <a:moveTo>
                    <a:pt x="56" y="27"/>
                  </a:moveTo>
                  <a:lnTo>
                    <a:pt x="56" y="29"/>
                  </a:lnTo>
                  <a:lnTo>
                    <a:pt x="65" y="24"/>
                  </a:lnTo>
                  <a:lnTo>
                    <a:pt x="65" y="21"/>
                  </a:lnTo>
                  <a:lnTo>
                    <a:pt x="56" y="27"/>
                  </a:lnTo>
                  <a:close/>
                  <a:moveTo>
                    <a:pt x="76" y="39"/>
                  </a:moveTo>
                  <a:lnTo>
                    <a:pt x="76" y="41"/>
                  </a:lnTo>
                  <a:lnTo>
                    <a:pt x="85" y="36"/>
                  </a:lnTo>
                  <a:lnTo>
                    <a:pt x="85" y="33"/>
                  </a:lnTo>
                  <a:lnTo>
                    <a:pt x="76" y="39"/>
                  </a:lnTo>
                  <a:close/>
                  <a:moveTo>
                    <a:pt x="96" y="51"/>
                  </a:moveTo>
                  <a:lnTo>
                    <a:pt x="96" y="53"/>
                  </a:lnTo>
                  <a:lnTo>
                    <a:pt x="104" y="47"/>
                  </a:lnTo>
                  <a:lnTo>
                    <a:pt x="104" y="45"/>
                  </a:lnTo>
                  <a:lnTo>
                    <a:pt x="96" y="51"/>
                  </a:lnTo>
                  <a:close/>
                  <a:moveTo>
                    <a:pt x="115" y="62"/>
                  </a:moveTo>
                  <a:lnTo>
                    <a:pt x="115" y="65"/>
                  </a:lnTo>
                  <a:lnTo>
                    <a:pt x="124" y="59"/>
                  </a:lnTo>
                  <a:lnTo>
                    <a:pt x="124" y="57"/>
                  </a:lnTo>
                  <a:lnTo>
                    <a:pt x="115" y="62"/>
                  </a:lnTo>
                  <a:close/>
                  <a:moveTo>
                    <a:pt x="135" y="74"/>
                  </a:moveTo>
                  <a:lnTo>
                    <a:pt x="135" y="77"/>
                  </a:lnTo>
                  <a:lnTo>
                    <a:pt x="144" y="71"/>
                  </a:lnTo>
                  <a:lnTo>
                    <a:pt x="144" y="69"/>
                  </a:lnTo>
                  <a:lnTo>
                    <a:pt x="135" y="74"/>
                  </a:lnTo>
                  <a:close/>
                  <a:moveTo>
                    <a:pt x="144" y="82"/>
                  </a:moveTo>
                  <a:lnTo>
                    <a:pt x="155" y="89"/>
                  </a:lnTo>
                  <a:lnTo>
                    <a:pt x="155" y="86"/>
                  </a:lnTo>
                  <a:lnTo>
                    <a:pt x="144" y="80"/>
                  </a:lnTo>
                  <a:lnTo>
                    <a:pt x="144" y="82"/>
                  </a:lnTo>
                  <a:close/>
                  <a:moveTo>
                    <a:pt x="155" y="86"/>
                  </a:moveTo>
                  <a:lnTo>
                    <a:pt x="155" y="89"/>
                  </a:lnTo>
                  <a:lnTo>
                    <a:pt x="164" y="83"/>
                  </a:lnTo>
                  <a:lnTo>
                    <a:pt x="164" y="80"/>
                  </a:lnTo>
                  <a:lnTo>
                    <a:pt x="155" y="86"/>
                  </a:lnTo>
                  <a:close/>
                  <a:moveTo>
                    <a:pt x="13" y="20"/>
                  </a:moveTo>
                  <a:lnTo>
                    <a:pt x="23" y="26"/>
                  </a:lnTo>
                  <a:lnTo>
                    <a:pt x="23" y="24"/>
                  </a:lnTo>
                  <a:lnTo>
                    <a:pt x="13" y="18"/>
                  </a:lnTo>
                  <a:lnTo>
                    <a:pt x="13" y="20"/>
                  </a:lnTo>
                  <a:close/>
                  <a:moveTo>
                    <a:pt x="33" y="32"/>
                  </a:moveTo>
                  <a:lnTo>
                    <a:pt x="43" y="38"/>
                  </a:lnTo>
                  <a:lnTo>
                    <a:pt x="43" y="36"/>
                  </a:lnTo>
                  <a:lnTo>
                    <a:pt x="33" y="29"/>
                  </a:lnTo>
                  <a:lnTo>
                    <a:pt x="33" y="32"/>
                  </a:lnTo>
                  <a:close/>
                  <a:moveTo>
                    <a:pt x="52" y="44"/>
                  </a:moveTo>
                  <a:lnTo>
                    <a:pt x="63" y="50"/>
                  </a:lnTo>
                  <a:lnTo>
                    <a:pt x="63" y="48"/>
                  </a:lnTo>
                  <a:lnTo>
                    <a:pt x="52" y="41"/>
                  </a:lnTo>
                  <a:lnTo>
                    <a:pt x="52" y="44"/>
                  </a:lnTo>
                  <a:close/>
                  <a:moveTo>
                    <a:pt x="72" y="56"/>
                  </a:moveTo>
                  <a:lnTo>
                    <a:pt x="82" y="62"/>
                  </a:lnTo>
                  <a:lnTo>
                    <a:pt x="82" y="59"/>
                  </a:lnTo>
                  <a:lnTo>
                    <a:pt x="72" y="53"/>
                  </a:lnTo>
                  <a:lnTo>
                    <a:pt x="72" y="56"/>
                  </a:lnTo>
                  <a:close/>
                  <a:moveTo>
                    <a:pt x="91" y="68"/>
                  </a:moveTo>
                  <a:lnTo>
                    <a:pt x="102" y="74"/>
                  </a:lnTo>
                  <a:lnTo>
                    <a:pt x="102" y="71"/>
                  </a:lnTo>
                  <a:lnTo>
                    <a:pt x="91" y="65"/>
                  </a:lnTo>
                  <a:lnTo>
                    <a:pt x="91" y="68"/>
                  </a:lnTo>
                  <a:close/>
                  <a:moveTo>
                    <a:pt x="111" y="79"/>
                  </a:moveTo>
                  <a:lnTo>
                    <a:pt x="122" y="86"/>
                  </a:lnTo>
                  <a:lnTo>
                    <a:pt x="122" y="83"/>
                  </a:lnTo>
                  <a:lnTo>
                    <a:pt x="111" y="77"/>
                  </a:lnTo>
                  <a:lnTo>
                    <a:pt x="111" y="79"/>
                  </a:lnTo>
                  <a:close/>
                  <a:moveTo>
                    <a:pt x="23" y="24"/>
                  </a:moveTo>
                  <a:lnTo>
                    <a:pt x="23" y="26"/>
                  </a:lnTo>
                  <a:lnTo>
                    <a:pt x="32" y="21"/>
                  </a:lnTo>
                  <a:lnTo>
                    <a:pt x="32" y="18"/>
                  </a:lnTo>
                  <a:lnTo>
                    <a:pt x="23" y="24"/>
                  </a:lnTo>
                  <a:close/>
                  <a:moveTo>
                    <a:pt x="43" y="36"/>
                  </a:moveTo>
                  <a:lnTo>
                    <a:pt x="43" y="38"/>
                  </a:lnTo>
                  <a:lnTo>
                    <a:pt x="52" y="33"/>
                  </a:lnTo>
                  <a:lnTo>
                    <a:pt x="52" y="30"/>
                  </a:lnTo>
                  <a:lnTo>
                    <a:pt x="43" y="36"/>
                  </a:lnTo>
                  <a:close/>
                  <a:moveTo>
                    <a:pt x="63" y="48"/>
                  </a:moveTo>
                  <a:lnTo>
                    <a:pt x="63" y="50"/>
                  </a:lnTo>
                  <a:lnTo>
                    <a:pt x="72" y="44"/>
                  </a:lnTo>
                  <a:lnTo>
                    <a:pt x="72" y="42"/>
                  </a:lnTo>
                  <a:lnTo>
                    <a:pt x="63" y="48"/>
                  </a:lnTo>
                  <a:close/>
                  <a:moveTo>
                    <a:pt x="82" y="59"/>
                  </a:moveTo>
                  <a:lnTo>
                    <a:pt x="82" y="62"/>
                  </a:lnTo>
                  <a:lnTo>
                    <a:pt x="91" y="56"/>
                  </a:lnTo>
                  <a:lnTo>
                    <a:pt x="91" y="54"/>
                  </a:lnTo>
                  <a:lnTo>
                    <a:pt x="82" y="59"/>
                  </a:lnTo>
                  <a:close/>
                  <a:moveTo>
                    <a:pt x="102" y="71"/>
                  </a:moveTo>
                  <a:lnTo>
                    <a:pt x="102" y="74"/>
                  </a:lnTo>
                  <a:lnTo>
                    <a:pt x="111" y="68"/>
                  </a:lnTo>
                  <a:lnTo>
                    <a:pt x="111" y="66"/>
                  </a:lnTo>
                  <a:lnTo>
                    <a:pt x="102" y="71"/>
                  </a:lnTo>
                  <a:close/>
                  <a:moveTo>
                    <a:pt x="122" y="83"/>
                  </a:moveTo>
                  <a:lnTo>
                    <a:pt x="122" y="86"/>
                  </a:lnTo>
                  <a:lnTo>
                    <a:pt x="131" y="80"/>
                  </a:lnTo>
                  <a:lnTo>
                    <a:pt x="131" y="77"/>
                  </a:lnTo>
                  <a:lnTo>
                    <a:pt x="122" y="83"/>
                  </a:lnTo>
                  <a:close/>
                  <a:moveTo>
                    <a:pt x="131" y="91"/>
                  </a:moveTo>
                  <a:lnTo>
                    <a:pt x="142" y="98"/>
                  </a:lnTo>
                  <a:lnTo>
                    <a:pt x="142" y="95"/>
                  </a:lnTo>
                  <a:lnTo>
                    <a:pt x="131" y="89"/>
                  </a:lnTo>
                  <a:lnTo>
                    <a:pt x="131" y="91"/>
                  </a:lnTo>
                  <a:close/>
                  <a:moveTo>
                    <a:pt x="142" y="95"/>
                  </a:moveTo>
                  <a:lnTo>
                    <a:pt x="142" y="98"/>
                  </a:lnTo>
                  <a:lnTo>
                    <a:pt x="150" y="92"/>
                  </a:lnTo>
                  <a:lnTo>
                    <a:pt x="150" y="89"/>
                  </a:lnTo>
                  <a:lnTo>
                    <a:pt x="142" y="95"/>
                  </a:lnTo>
                  <a:close/>
                  <a:moveTo>
                    <a:pt x="0" y="29"/>
                  </a:moveTo>
                  <a:lnTo>
                    <a:pt x="10" y="35"/>
                  </a:lnTo>
                  <a:lnTo>
                    <a:pt x="10" y="33"/>
                  </a:lnTo>
                  <a:lnTo>
                    <a:pt x="0" y="26"/>
                  </a:lnTo>
                  <a:lnTo>
                    <a:pt x="0" y="29"/>
                  </a:lnTo>
                  <a:close/>
                  <a:moveTo>
                    <a:pt x="19" y="41"/>
                  </a:moveTo>
                  <a:lnTo>
                    <a:pt x="30" y="47"/>
                  </a:lnTo>
                  <a:lnTo>
                    <a:pt x="30" y="45"/>
                  </a:lnTo>
                  <a:lnTo>
                    <a:pt x="19" y="38"/>
                  </a:lnTo>
                  <a:lnTo>
                    <a:pt x="19" y="41"/>
                  </a:lnTo>
                  <a:close/>
                  <a:moveTo>
                    <a:pt x="39" y="53"/>
                  </a:moveTo>
                  <a:lnTo>
                    <a:pt x="89" y="83"/>
                  </a:lnTo>
                  <a:lnTo>
                    <a:pt x="89" y="80"/>
                  </a:lnTo>
                  <a:lnTo>
                    <a:pt x="39" y="50"/>
                  </a:lnTo>
                  <a:lnTo>
                    <a:pt x="39" y="53"/>
                  </a:lnTo>
                  <a:close/>
                  <a:moveTo>
                    <a:pt x="98" y="88"/>
                  </a:moveTo>
                  <a:lnTo>
                    <a:pt x="109" y="94"/>
                  </a:lnTo>
                  <a:lnTo>
                    <a:pt x="109" y="92"/>
                  </a:lnTo>
                  <a:lnTo>
                    <a:pt x="98" y="86"/>
                  </a:lnTo>
                  <a:lnTo>
                    <a:pt x="98" y="88"/>
                  </a:lnTo>
                  <a:close/>
                  <a:moveTo>
                    <a:pt x="10" y="33"/>
                  </a:moveTo>
                  <a:lnTo>
                    <a:pt x="10" y="35"/>
                  </a:lnTo>
                  <a:lnTo>
                    <a:pt x="19" y="29"/>
                  </a:lnTo>
                  <a:lnTo>
                    <a:pt x="19" y="27"/>
                  </a:lnTo>
                  <a:lnTo>
                    <a:pt x="10" y="33"/>
                  </a:lnTo>
                  <a:close/>
                  <a:moveTo>
                    <a:pt x="30" y="45"/>
                  </a:moveTo>
                  <a:lnTo>
                    <a:pt x="30" y="47"/>
                  </a:lnTo>
                  <a:lnTo>
                    <a:pt x="39" y="41"/>
                  </a:lnTo>
                  <a:lnTo>
                    <a:pt x="39" y="39"/>
                  </a:lnTo>
                  <a:lnTo>
                    <a:pt x="30" y="45"/>
                  </a:lnTo>
                  <a:close/>
                  <a:moveTo>
                    <a:pt x="89" y="80"/>
                  </a:moveTo>
                  <a:lnTo>
                    <a:pt x="89" y="83"/>
                  </a:lnTo>
                  <a:lnTo>
                    <a:pt x="98" y="77"/>
                  </a:lnTo>
                  <a:lnTo>
                    <a:pt x="98" y="74"/>
                  </a:lnTo>
                  <a:lnTo>
                    <a:pt x="89" y="80"/>
                  </a:lnTo>
                  <a:close/>
                  <a:moveTo>
                    <a:pt x="109" y="92"/>
                  </a:moveTo>
                  <a:lnTo>
                    <a:pt x="109" y="94"/>
                  </a:lnTo>
                  <a:lnTo>
                    <a:pt x="118" y="89"/>
                  </a:lnTo>
                  <a:lnTo>
                    <a:pt x="118" y="86"/>
                  </a:lnTo>
                  <a:lnTo>
                    <a:pt x="109" y="92"/>
                  </a:lnTo>
                  <a:close/>
                  <a:moveTo>
                    <a:pt x="118" y="100"/>
                  </a:moveTo>
                  <a:lnTo>
                    <a:pt x="129" y="106"/>
                  </a:lnTo>
                  <a:lnTo>
                    <a:pt x="129" y="104"/>
                  </a:lnTo>
                  <a:lnTo>
                    <a:pt x="118" y="98"/>
                  </a:lnTo>
                  <a:lnTo>
                    <a:pt x="118" y="100"/>
                  </a:lnTo>
                  <a:close/>
                  <a:moveTo>
                    <a:pt x="129" y="104"/>
                  </a:moveTo>
                  <a:lnTo>
                    <a:pt x="129" y="106"/>
                  </a:lnTo>
                  <a:lnTo>
                    <a:pt x="137" y="101"/>
                  </a:lnTo>
                  <a:lnTo>
                    <a:pt x="137" y="98"/>
                  </a:lnTo>
                  <a:lnTo>
                    <a:pt x="129" y="104"/>
                  </a:lnTo>
                  <a:close/>
                </a:path>
              </a:pathLst>
            </a:custGeom>
            <a:solidFill>
              <a:srgbClr val="969696"/>
            </a:solidFill>
            <a:ln w="9525">
              <a:noFill/>
              <a:round/>
              <a:headEnd/>
              <a:tailEnd/>
            </a:ln>
          </p:spPr>
          <p:txBody>
            <a:bodyPr/>
            <a:lstStyle/>
            <a:p>
              <a:endParaRPr lang="ja-JP" altLang="en-US"/>
            </a:p>
          </p:txBody>
        </p:sp>
        <p:sp>
          <p:nvSpPr>
            <p:cNvPr id="463005" name="Freeform 157"/>
            <p:cNvSpPr>
              <a:spLocks noEditPoints="1"/>
            </p:cNvSpPr>
            <p:nvPr/>
          </p:nvSpPr>
          <p:spPr bwMode="auto">
            <a:xfrm>
              <a:off x="1052" y="1357"/>
              <a:ext cx="17" cy="41"/>
            </a:xfrm>
            <a:custGeom>
              <a:avLst/>
              <a:gdLst/>
              <a:ahLst/>
              <a:cxnLst>
                <a:cxn ang="0">
                  <a:pos x="9" y="5"/>
                </a:cxn>
                <a:cxn ang="0">
                  <a:pos x="17" y="0"/>
                </a:cxn>
                <a:cxn ang="0">
                  <a:pos x="17" y="31"/>
                </a:cxn>
                <a:cxn ang="0">
                  <a:pos x="9" y="36"/>
                </a:cxn>
                <a:cxn ang="0">
                  <a:pos x="9" y="5"/>
                </a:cxn>
                <a:cxn ang="0">
                  <a:pos x="0" y="10"/>
                </a:cxn>
                <a:cxn ang="0">
                  <a:pos x="5" y="7"/>
                </a:cxn>
                <a:cxn ang="0">
                  <a:pos x="5" y="39"/>
                </a:cxn>
                <a:cxn ang="0">
                  <a:pos x="0" y="41"/>
                </a:cxn>
                <a:cxn ang="0">
                  <a:pos x="0" y="10"/>
                </a:cxn>
              </a:cxnLst>
              <a:rect l="0" t="0" r="r" b="b"/>
              <a:pathLst>
                <a:path w="17" h="41">
                  <a:moveTo>
                    <a:pt x="9" y="5"/>
                  </a:moveTo>
                  <a:lnTo>
                    <a:pt x="17" y="0"/>
                  </a:lnTo>
                  <a:lnTo>
                    <a:pt x="17" y="31"/>
                  </a:lnTo>
                  <a:lnTo>
                    <a:pt x="9" y="36"/>
                  </a:lnTo>
                  <a:lnTo>
                    <a:pt x="9" y="5"/>
                  </a:lnTo>
                  <a:close/>
                  <a:moveTo>
                    <a:pt x="0" y="10"/>
                  </a:moveTo>
                  <a:lnTo>
                    <a:pt x="5" y="7"/>
                  </a:lnTo>
                  <a:lnTo>
                    <a:pt x="5" y="39"/>
                  </a:lnTo>
                  <a:lnTo>
                    <a:pt x="0" y="41"/>
                  </a:lnTo>
                  <a:lnTo>
                    <a:pt x="0" y="10"/>
                  </a:lnTo>
                  <a:close/>
                </a:path>
              </a:pathLst>
            </a:custGeom>
            <a:solidFill>
              <a:srgbClr val="808080"/>
            </a:solidFill>
            <a:ln w="9525">
              <a:noFill/>
              <a:round/>
              <a:headEnd/>
              <a:tailEnd/>
            </a:ln>
          </p:spPr>
          <p:txBody>
            <a:bodyPr/>
            <a:lstStyle/>
            <a:p>
              <a:endParaRPr lang="ja-JP" altLang="en-US"/>
            </a:p>
          </p:txBody>
        </p:sp>
        <p:sp>
          <p:nvSpPr>
            <p:cNvPr id="463006" name="Freeform 158"/>
            <p:cNvSpPr>
              <a:spLocks/>
            </p:cNvSpPr>
            <p:nvPr/>
          </p:nvSpPr>
          <p:spPr bwMode="auto">
            <a:xfrm>
              <a:off x="1061" y="1357"/>
              <a:ext cx="8" cy="36"/>
            </a:xfrm>
            <a:custGeom>
              <a:avLst/>
              <a:gdLst/>
              <a:ahLst/>
              <a:cxnLst>
                <a:cxn ang="0">
                  <a:pos x="0" y="5"/>
                </a:cxn>
                <a:cxn ang="0">
                  <a:pos x="8" y="0"/>
                </a:cxn>
                <a:cxn ang="0">
                  <a:pos x="8" y="31"/>
                </a:cxn>
                <a:cxn ang="0">
                  <a:pos x="0" y="36"/>
                </a:cxn>
                <a:cxn ang="0">
                  <a:pos x="0" y="5"/>
                </a:cxn>
              </a:cxnLst>
              <a:rect l="0" t="0" r="r" b="b"/>
              <a:pathLst>
                <a:path w="8" h="36">
                  <a:moveTo>
                    <a:pt x="0" y="5"/>
                  </a:moveTo>
                  <a:lnTo>
                    <a:pt x="8" y="0"/>
                  </a:lnTo>
                  <a:lnTo>
                    <a:pt x="8" y="31"/>
                  </a:lnTo>
                  <a:lnTo>
                    <a:pt x="0" y="36"/>
                  </a:lnTo>
                  <a:lnTo>
                    <a:pt x="0" y="5"/>
                  </a:lnTo>
                  <a:close/>
                </a:path>
              </a:pathLst>
            </a:custGeom>
            <a:noFill/>
            <a:ln w="3175" cap="rnd">
              <a:solidFill>
                <a:srgbClr val="808080"/>
              </a:solidFill>
              <a:prstDash val="solid"/>
              <a:round/>
              <a:headEnd/>
              <a:tailEnd/>
            </a:ln>
          </p:spPr>
          <p:txBody>
            <a:bodyPr/>
            <a:lstStyle/>
            <a:p>
              <a:endParaRPr lang="ja-JP" altLang="en-US"/>
            </a:p>
          </p:txBody>
        </p:sp>
        <p:sp>
          <p:nvSpPr>
            <p:cNvPr id="463007" name="Freeform 159"/>
            <p:cNvSpPr>
              <a:spLocks/>
            </p:cNvSpPr>
            <p:nvPr/>
          </p:nvSpPr>
          <p:spPr bwMode="auto">
            <a:xfrm>
              <a:off x="1052" y="1364"/>
              <a:ext cx="5" cy="34"/>
            </a:xfrm>
            <a:custGeom>
              <a:avLst/>
              <a:gdLst/>
              <a:ahLst/>
              <a:cxnLst>
                <a:cxn ang="0">
                  <a:pos x="0" y="3"/>
                </a:cxn>
                <a:cxn ang="0">
                  <a:pos x="5" y="0"/>
                </a:cxn>
                <a:cxn ang="0">
                  <a:pos x="5" y="32"/>
                </a:cxn>
                <a:cxn ang="0">
                  <a:pos x="0" y="34"/>
                </a:cxn>
                <a:cxn ang="0">
                  <a:pos x="0" y="3"/>
                </a:cxn>
              </a:cxnLst>
              <a:rect l="0" t="0" r="r" b="b"/>
              <a:pathLst>
                <a:path w="5" h="34">
                  <a:moveTo>
                    <a:pt x="0" y="3"/>
                  </a:moveTo>
                  <a:lnTo>
                    <a:pt x="5" y="0"/>
                  </a:lnTo>
                  <a:lnTo>
                    <a:pt x="5" y="32"/>
                  </a:lnTo>
                  <a:lnTo>
                    <a:pt x="0" y="34"/>
                  </a:lnTo>
                  <a:lnTo>
                    <a:pt x="0" y="3"/>
                  </a:lnTo>
                  <a:close/>
                </a:path>
              </a:pathLst>
            </a:custGeom>
            <a:noFill/>
            <a:ln w="3175" cap="rnd">
              <a:solidFill>
                <a:srgbClr val="808080"/>
              </a:solidFill>
              <a:prstDash val="solid"/>
              <a:round/>
              <a:headEnd/>
              <a:tailEnd/>
            </a:ln>
          </p:spPr>
          <p:txBody>
            <a:bodyPr/>
            <a:lstStyle/>
            <a:p>
              <a:endParaRPr lang="ja-JP" altLang="en-US"/>
            </a:p>
          </p:txBody>
        </p:sp>
        <p:pic>
          <p:nvPicPr>
            <p:cNvPr id="463008" name="Picture 160"/>
            <p:cNvPicPr>
              <a:picLocks noChangeAspect="1" noChangeArrowheads="1"/>
            </p:cNvPicPr>
            <p:nvPr/>
          </p:nvPicPr>
          <p:blipFill>
            <a:blip r:embed="rId16"/>
            <a:srcRect/>
            <a:stretch>
              <a:fillRect/>
            </a:stretch>
          </p:blipFill>
          <p:spPr bwMode="auto">
            <a:xfrm>
              <a:off x="800" y="1178"/>
              <a:ext cx="213" cy="300"/>
            </a:xfrm>
            <a:prstGeom prst="rect">
              <a:avLst/>
            </a:prstGeom>
            <a:noFill/>
            <a:ln w="9525">
              <a:noFill/>
              <a:miter lim="800000"/>
              <a:headEnd/>
              <a:tailEnd/>
            </a:ln>
          </p:spPr>
        </p:pic>
        <p:pic>
          <p:nvPicPr>
            <p:cNvPr id="463009" name="Picture 161"/>
            <p:cNvPicPr>
              <a:picLocks noChangeAspect="1" noChangeArrowheads="1"/>
            </p:cNvPicPr>
            <p:nvPr/>
          </p:nvPicPr>
          <p:blipFill>
            <a:blip r:embed="rId17"/>
            <a:srcRect/>
            <a:stretch>
              <a:fillRect/>
            </a:stretch>
          </p:blipFill>
          <p:spPr bwMode="auto">
            <a:xfrm>
              <a:off x="800" y="1178"/>
              <a:ext cx="213" cy="300"/>
            </a:xfrm>
            <a:prstGeom prst="rect">
              <a:avLst/>
            </a:prstGeom>
            <a:noFill/>
            <a:ln w="9525">
              <a:noFill/>
              <a:miter lim="800000"/>
              <a:headEnd/>
              <a:tailEnd/>
            </a:ln>
          </p:spPr>
        </p:pic>
        <p:sp>
          <p:nvSpPr>
            <p:cNvPr id="463010" name="Freeform 162"/>
            <p:cNvSpPr>
              <a:spLocks noEditPoints="1"/>
            </p:cNvSpPr>
            <p:nvPr/>
          </p:nvSpPr>
          <p:spPr bwMode="auto">
            <a:xfrm>
              <a:off x="807" y="1186"/>
              <a:ext cx="153" cy="289"/>
            </a:xfrm>
            <a:custGeom>
              <a:avLst/>
              <a:gdLst/>
              <a:ahLst/>
              <a:cxnLst>
                <a:cxn ang="0">
                  <a:pos x="609" y="827"/>
                </a:cxn>
                <a:cxn ang="0">
                  <a:pos x="130" y="556"/>
                </a:cxn>
                <a:cxn ang="0">
                  <a:pos x="130" y="556"/>
                </a:cxn>
                <a:cxn ang="0">
                  <a:pos x="130" y="0"/>
                </a:cxn>
                <a:cxn ang="0">
                  <a:pos x="609" y="275"/>
                </a:cxn>
                <a:cxn ang="0">
                  <a:pos x="609" y="275"/>
                </a:cxn>
                <a:cxn ang="0">
                  <a:pos x="609" y="827"/>
                </a:cxn>
                <a:cxn ang="0">
                  <a:pos x="0" y="827"/>
                </a:cxn>
                <a:cxn ang="0">
                  <a:pos x="570" y="1157"/>
                </a:cxn>
                <a:cxn ang="0">
                  <a:pos x="570" y="1157"/>
                </a:cxn>
                <a:cxn ang="0">
                  <a:pos x="570" y="920"/>
                </a:cxn>
                <a:cxn ang="0">
                  <a:pos x="0" y="591"/>
                </a:cxn>
                <a:cxn ang="0">
                  <a:pos x="0" y="591"/>
                </a:cxn>
                <a:cxn ang="0">
                  <a:pos x="0" y="827"/>
                </a:cxn>
              </a:cxnLst>
              <a:rect l="0" t="0" r="r" b="b"/>
              <a:pathLst>
                <a:path w="609" h="1157">
                  <a:moveTo>
                    <a:pt x="609" y="827"/>
                  </a:moveTo>
                  <a:cubicBezTo>
                    <a:pt x="429" y="779"/>
                    <a:pt x="264" y="686"/>
                    <a:pt x="130" y="556"/>
                  </a:cubicBezTo>
                  <a:lnTo>
                    <a:pt x="130" y="556"/>
                  </a:lnTo>
                  <a:lnTo>
                    <a:pt x="130" y="0"/>
                  </a:lnTo>
                  <a:cubicBezTo>
                    <a:pt x="269" y="125"/>
                    <a:pt x="432" y="219"/>
                    <a:pt x="609" y="275"/>
                  </a:cubicBezTo>
                  <a:lnTo>
                    <a:pt x="609" y="275"/>
                  </a:lnTo>
                  <a:lnTo>
                    <a:pt x="609" y="827"/>
                  </a:lnTo>
                  <a:close/>
                  <a:moveTo>
                    <a:pt x="0" y="827"/>
                  </a:moveTo>
                  <a:cubicBezTo>
                    <a:pt x="159" y="984"/>
                    <a:pt x="356" y="1097"/>
                    <a:pt x="570" y="1157"/>
                  </a:cubicBezTo>
                  <a:lnTo>
                    <a:pt x="570" y="1157"/>
                  </a:lnTo>
                  <a:lnTo>
                    <a:pt x="570" y="920"/>
                  </a:lnTo>
                  <a:cubicBezTo>
                    <a:pt x="356" y="860"/>
                    <a:pt x="160" y="747"/>
                    <a:pt x="0" y="591"/>
                  </a:cubicBezTo>
                  <a:lnTo>
                    <a:pt x="0" y="591"/>
                  </a:lnTo>
                  <a:lnTo>
                    <a:pt x="0" y="827"/>
                  </a:lnTo>
                  <a:close/>
                </a:path>
              </a:pathLst>
            </a:custGeom>
            <a:noFill/>
            <a:ln w="6350" cap="rnd">
              <a:solidFill>
                <a:srgbClr val="000000"/>
              </a:solidFill>
              <a:prstDash val="solid"/>
              <a:round/>
              <a:headEnd/>
              <a:tailEnd/>
            </a:ln>
          </p:spPr>
          <p:txBody>
            <a:bodyPr/>
            <a:lstStyle/>
            <a:p>
              <a:endParaRPr lang="ja-JP" altLang="en-US"/>
            </a:p>
          </p:txBody>
        </p:sp>
        <p:sp>
          <p:nvSpPr>
            <p:cNvPr id="463011" name="Freeform 163"/>
            <p:cNvSpPr>
              <a:spLocks noEditPoints="1"/>
            </p:cNvSpPr>
            <p:nvPr/>
          </p:nvSpPr>
          <p:spPr bwMode="auto">
            <a:xfrm>
              <a:off x="818" y="1194"/>
              <a:ext cx="193" cy="216"/>
            </a:xfrm>
            <a:custGeom>
              <a:avLst/>
              <a:gdLst/>
              <a:ahLst/>
              <a:cxnLst>
                <a:cxn ang="0">
                  <a:pos x="0" y="658"/>
                </a:cxn>
                <a:cxn ang="0">
                  <a:pos x="127" y="761"/>
                </a:cxn>
                <a:cxn ang="0">
                  <a:pos x="0" y="693"/>
                </a:cxn>
                <a:cxn ang="0">
                  <a:pos x="127" y="796"/>
                </a:cxn>
                <a:cxn ang="0">
                  <a:pos x="0" y="727"/>
                </a:cxn>
                <a:cxn ang="0">
                  <a:pos x="127" y="830"/>
                </a:cxn>
                <a:cxn ang="0">
                  <a:pos x="0" y="761"/>
                </a:cxn>
                <a:cxn ang="0">
                  <a:pos x="127" y="865"/>
                </a:cxn>
                <a:cxn ang="0">
                  <a:pos x="460" y="25"/>
                </a:cxn>
                <a:cxn ang="0">
                  <a:pos x="685" y="156"/>
                </a:cxn>
                <a:cxn ang="0">
                  <a:pos x="489" y="17"/>
                </a:cxn>
                <a:cxn ang="0">
                  <a:pos x="714" y="148"/>
                </a:cxn>
                <a:cxn ang="0">
                  <a:pos x="518" y="9"/>
                </a:cxn>
                <a:cxn ang="0">
                  <a:pos x="744" y="139"/>
                </a:cxn>
                <a:cxn ang="0">
                  <a:pos x="548" y="0"/>
                </a:cxn>
                <a:cxn ang="0">
                  <a:pos x="773" y="131"/>
                </a:cxn>
              </a:cxnLst>
              <a:rect l="0" t="0" r="r" b="b"/>
              <a:pathLst>
                <a:path w="773" h="865">
                  <a:moveTo>
                    <a:pt x="0" y="658"/>
                  </a:moveTo>
                  <a:cubicBezTo>
                    <a:pt x="39" y="697"/>
                    <a:pt x="81" y="732"/>
                    <a:pt x="127" y="761"/>
                  </a:cubicBezTo>
                  <a:moveTo>
                    <a:pt x="0" y="693"/>
                  </a:moveTo>
                  <a:cubicBezTo>
                    <a:pt x="39" y="731"/>
                    <a:pt x="81" y="766"/>
                    <a:pt x="127" y="796"/>
                  </a:cubicBezTo>
                  <a:moveTo>
                    <a:pt x="0" y="727"/>
                  </a:moveTo>
                  <a:cubicBezTo>
                    <a:pt x="39" y="766"/>
                    <a:pt x="81" y="801"/>
                    <a:pt x="127" y="830"/>
                  </a:cubicBezTo>
                  <a:moveTo>
                    <a:pt x="0" y="761"/>
                  </a:moveTo>
                  <a:cubicBezTo>
                    <a:pt x="39" y="800"/>
                    <a:pt x="81" y="835"/>
                    <a:pt x="127" y="865"/>
                  </a:cubicBezTo>
                  <a:moveTo>
                    <a:pt x="460" y="25"/>
                  </a:moveTo>
                  <a:lnTo>
                    <a:pt x="685" y="156"/>
                  </a:lnTo>
                  <a:moveTo>
                    <a:pt x="489" y="17"/>
                  </a:moveTo>
                  <a:lnTo>
                    <a:pt x="714" y="148"/>
                  </a:lnTo>
                  <a:moveTo>
                    <a:pt x="518" y="9"/>
                  </a:moveTo>
                  <a:lnTo>
                    <a:pt x="744" y="139"/>
                  </a:lnTo>
                  <a:moveTo>
                    <a:pt x="548" y="0"/>
                  </a:moveTo>
                  <a:lnTo>
                    <a:pt x="773" y="131"/>
                  </a:lnTo>
                </a:path>
              </a:pathLst>
            </a:custGeom>
            <a:noFill/>
            <a:ln w="6350" cap="rnd">
              <a:solidFill>
                <a:srgbClr val="000000"/>
              </a:solidFill>
              <a:prstDash val="solid"/>
              <a:round/>
              <a:headEnd/>
              <a:tailEnd/>
            </a:ln>
          </p:spPr>
          <p:txBody>
            <a:bodyPr/>
            <a:lstStyle/>
            <a:p>
              <a:endParaRPr lang="ja-JP" altLang="en-US"/>
            </a:p>
          </p:txBody>
        </p:sp>
        <p:sp>
          <p:nvSpPr>
            <p:cNvPr id="463012" name="Freeform 164"/>
            <p:cNvSpPr>
              <a:spLocks/>
            </p:cNvSpPr>
            <p:nvPr/>
          </p:nvSpPr>
          <p:spPr bwMode="auto">
            <a:xfrm>
              <a:off x="855" y="1217"/>
              <a:ext cx="86" cy="151"/>
            </a:xfrm>
            <a:custGeom>
              <a:avLst/>
              <a:gdLst/>
              <a:ahLst/>
              <a:cxnLst>
                <a:cxn ang="0">
                  <a:pos x="0" y="0"/>
                </a:cxn>
                <a:cxn ang="0">
                  <a:pos x="0" y="399"/>
                </a:cxn>
                <a:cxn ang="0">
                  <a:pos x="347" y="605"/>
                </a:cxn>
              </a:cxnLst>
              <a:rect l="0" t="0" r="r" b="b"/>
              <a:pathLst>
                <a:path w="347" h="605">
                  <a:moveTo>
                    <a:pt x="0" y="0"/>
                  </a:moveTo>
                  <a:lnTo>
                    <a:pt x="0" y="399"/>
                  </a:lnTo>
                  <a:cubicBezTo>
                    <a:pt x="102" y="488"/>
                    <a:pt x="220" y="558"/>
                    <a:pt x="347" y="605"/>
                  </a:cubicBezTo>
                </a:path>
              </a:pathLst>
            </a:custGeom>
            <a:noFill/>
            <a:ln w="6350" cap="rnd">
              <a:solidFill>
                <a:srgbClr val="FFFFFF"/>
              </a:solidFill>
              <a:prstDash val="solid"/>
              <a:round/>
              <a:headEnd/>
              <a:tailEnd/>
            </a:ln>
          </p:spPr>
          <p:txBody>
            <a:bodyPr/>
            <a:lstStyle/>
            <a:p>
              <a:endParaRPr lang="ja-JP" altLang="en-US"/>
            </a:p>
          </p:txBody>
        </p:sp>
        <p:sp>
          <p:nvSpPr>
            <p:cNvPr id="463013" name="Freeform 165"/>
            <p:cNvSpPr>
              <a:spLocks noEditPoints="1"/>
            </p:cNvSpPr>
            <p:nvPr/>
          </p:nvSpPr>
          <p:spPr bwMode="auto">
            <a:xfrm>
              <a:off x="705" y="1172"/>
              <a:ext cx="379" cy="378"/>
            </a:xfrm>
            <a:custGeom>
              <a:avLst/>
              <a:gdLst/>
              <a:ahLst/>
              <a:cxnLst>
                <a:cxn ang="0">
                  <a:pos x="978" y="1212"/>
                </a:cxn>
                <a:cxn ang="0">
                  <a:pos x="1512" y="902"/>
                </a:cxn>
                <a:cxn ang="0">
                  <a:pos x="1512" y="665"/>
                </a:cxn>
                <a:cxn ang="0">
                  <a:pos x="1335" y="562"/>
                </a:cxn>
                <a:cxn ang="0">
                  <a:pos x="1335" y="237"/>
                </a:cxn>
                <a:cxn ang="0">
                  <a:pos x="964" y="20"/>
                </a:cxn>
                <a:cxn ang="0">
                  <a:pos x="792" y="69"/>
                </a:cxn>
                <a:cxn ang="0">
                  <a:pos x="675" y="0"/>
                </a:cxn>
                <a:cxn ang="0">
                  <a:pos x="538" y="55"/>
                </a:cxn>
                <a:cxn ang="0">
                  <a:pos x="538" y="572"/>
                </a:cxn>
                <a:cxn ang="0">
                  <a:pos x="408" y="646"/>
                </a:cxn>
                <a:cxn ang="0">
                  <a:pos x="408" y="882"/>
                </a:cxn>
                <a:cxn ang="0">
                  <a:pos x="978" y="1212"/>
                </a:cxn>
                <a:cxn ang="0">
                  <a:pos x="0" y="1108"/>
                </a:cxn>
                <a:cxn ang="0">
                  <a:pos x="259" y="926"/>
                </a:cxn>
                <a:cxn ang="0">
                  <a:pos x="846" y="1266"/>
                </a:cxn>
                <a:cxn ang="0">
                  <a:pos x="846" y="1355"/>
                </a:cxn>
                <a:cxn ang="0">
                  <a:pos x="577" y="1512"/>
                </a:cxn>
                <a:cxn ang="0">
                  <a:pos x="0" y="1177"/>
                </a:cxn>
                <a:cxn ang="0">
                  <a:pos x="0" y="1108"/>
                </a:cxn>
              </a:cxnLst>
              <a:rect l="0" t="0" r="r" b="b"/>
              <a:pathLst>
                <a:path w="1512" h="1512">
                  <a:moveTo>
                    <a:pt x="978" y="1212"/>
                  </a:moveTo>
                  <a:lnTo>
                    <a:pt x="1512" y="902"/>
                  </a:lnTo>
                  <a:lnTo>
                    <a:pt x="1512" y="665"/>
                  </a:lnTo>
                  <a:lnTo>
                    <a:pt x="1335" y="562"/>
                  </a:lnTo>
                  <a:lnTo>
                    <a:pt x="1335" y="237"/>
                  </a:lnTo>
                  <a:lnTo>
                    <a:pt x="964" y="20"/>
                  </a:lnTo>
                  <a:lnTo>
                    <a:pt x="792" y="69"/>
                  </a:lnTo>
                  <a:lnTo>
                    <a:pt x="675" y="0"/>
                  </a:lnTo>
                  <a:lnTo>
                    <a:pt x="538" y="55"/>
                  </a:lnTo>
                  <a:lnTo>
                    <a:pt x="538" y="572"/>
                  </a:lnTo>
                  <a:lnTo>
                    <a:pt x="408" y="646"/>
                  </a:lnTo>
                  <a:lnTo>
                    <a:pt x="408" y="882"/>
                  </a:lnTo>
                  <a:cubicBezTo>
                    <a:pt x="568" y="1038"/>
                    <a:pt x="764" y="1151"/>
                    <a:pt x="978" y="1212"/>
                  </a:cubicBezTo>
                  <a:close/>
                  <a:moveTo>
                    <a:pt x="0" y="1108"/>
                  </a:moveTo>
                  <a:lnTo>
                    <a:pt x="259" y="926"/>
                  </a:lnTo>
                  <a:lnTo>
                    <a:pt x="846" y="1266"/>
                  </a:lnTo>
                  <a:lnTo>
                    <a:pt x="846" y="1355"/>
                  </a:lnTo>
                  <a:lnTo>
                    <a:pt x="577" y="1512"/>
                  </a:lnTo>
                  <a:lnTo>
                    <a:pt x="0" y="1177"/>
                  </a:lnTo>
                  <a:lnTo>
                    <a:pt x="0" y="1108"/>
                  </a:lnTo>
                  <a:close/>
                </a:path>
              </a:pathLst>
            </a:custGeom>
            <a:noFill/>
            <a:ln w="12700" cap="rnd">
              <a:solidFill>
                <a:srgbClr val="000000"/>
              </a:solidFill>
              <a:prstDash val="solid"/>
              <a:round/>
              <a:headEnd/>
              <a:tailEnd/>
            </a:ln>
          </p:spPr>
          <p:txBody>
            <a:bodyPr/>
            <a:lstStyle/>
            <a:p>
              <a:endParaRPr lang="ja-JP" altLang="en-US"/>
            </a:p>
          </p:txBody>
        </p:sp>
        <p:sp>
          <p:nvSpPr>
            <p:cNvPr id="463014" name="Freeform 166"/>
            <p:cNvSpPr>
              <a:spLocks/>
            </p:cNvSpPr>
            <p:nvPr/>
          </p:nvSpPr>
          <p:spPr bwMode="auto">
            <a:xfrm>
              <a:off x="894" y="1428"/>
              <a:ext cx="50" cy="26"/>
            </a:xfrm>
            <a:custGeom>
              <a:avLst/>
              <a:gdLst/>
              <a:ahLst/>
              <a:cxnLst>
                <a:cxn ang="0">
                  <a:pos x="18" y="0"/>
                </a:cxn>
                <a:cxn ang="0">
                  <a:pos x="184" y="66"/>
                </a:cxn>
                <a:cxn ang="0">
                  <a:pos x="194" y="92"/>
                </a:cxn>
                <a:cxn ang="0">
                  <a:pos x="179" y="103"/>
                </a:cxn>
                <a:cxn ang="0">
                  <a:pos x="179" y="103"/>
                </a:cxn>
                <a:cxn ang="0">
                  <a:pos x="18" y="39"/>
                </a:cxn>
                <a:cxn ang="0">
                  <a:pos x="2" y="16"/>
                </a:cxn>
                <a:cxn ang="0">
                  <a:pos x="18" y="0"/>
                </a:cxn>
              </a:cxnLst>
              <a:rect l="0" t="0" r="r" b="b"/>
              <a:pathLst>
                <a:path w="198" h="103">
                  <a:moveTo>
                    <a:pt x="18" y="0"/>
                  </a:moveTo>
                  <a:lnTo>
                    <a:pt x="184" y="66"/>
                  </a:lnTo>
                  <a:cubicBezTo>
                    <a:pt x="194" y="71"/>
                    <a:pt x="198" y="82"/>
                    <a:pt x="194" y="92"/>
                  </a:cubicBezTo>
                  <a:cubicBezTo>
                    <a:pt x="191" y="98"/>
                    <a:pt x="186" y="102"/>
                    <a:pt x="179" y="103"/>
                  </a:cubicBezTo>
                  <a:lnTo>
                    <a:pt x="179" y="103"/>
                  </a:lnTo>
                  <a:lnTo>
                    <a:pt x="18" y="39"/>
                  </a:lnTo>
                  <a:cubicBezTo>
                    <a:pt x="7" y="37"/>
                    <a:pt x="0" y="27"/>
                    <a:pt x="2" y="16"/>
                  </a:cubicBezTo>
                  <a:cubicBezTo>
                    <a:pt x="3" y="8"/>
                    <a:pt x="10" y="1"/>
                    <a:pt x="18" y="0"/>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463015" name="Freeform 167"/>
            <p:cNvSpPr>
              <a:spLocks/>
            </p:cNvSpPr>
            <p:nvPr/>
          </p:nvSpPr>
          <p:spPr bwMode="auto">
            <a:xfrm>
              <a:off x="894" y="1428"/>
              <a:ext cx="50" cy="26"/>
            </a:xfrm>
            <a:custGeom>
              <a:avLst/>
              <a:gdLst/>
              <a:ahLst/>
              <a:cxnLst>
                <a:cxn ang="0">
                  <a:pos x="18" y="0"/>
                </a:cxn>
                <a:cxn ang="0">
                  <a:pos x="184" y="66"/>
                </a:cxn>
                <a:cxn ang="0">
                  <a:pos x="194" y="92"/>
                </a:cxn>
                <a:cxn ang="0">
                  <a:pos x="179" y="103"/>
                </a:cxn>
                <a:cxn ang="0">
                  <a:pos x="179" y="103"/>
                </a:cxn>
                <a:cxn ang="0">
                  <a:pos x="18" y="39"/>
                </a:cxn>
                <a:cxn ang="0">
                  <a:pos x="2" y="16"/>
                </a:cxn>
                <a:cxn ang="0">
                  <a:pos x="18" y="0"/>
                </a:cxn>
              </a:cxnLst>
              <a:rect l="0" t="0" r="r" b="b"/>
              <a:pathLst>
                <a:path w="198" h="103">
                  <a:moveTo>
                    <a:pt x="18" y="0"/>
                  </a:moveTo>
                  <a:lnTo>
                    <a:pt x="184" y="66"/>
                  </a:lnTo>
                  <a:cubicBezTo>
                    <a:pt x="194" y="71"/>
                    <a:pt x="198" y="82"/>
                    <a:pt x="194" y="92"/>
                  </a:cubicBezTo>
                  <a:cubicBezTo>
                    <a:pt x="191" y="98"/>
                    <a:pt x="186" y="102"/>
                    <a:pt x="179" y="103"/>
                  </a:cubicBezTo>
                  <a:lnTo>
                    <a:pt x="179" y="103"/>
                  </a:lnTo>
                  <a:lnTo>
                    <a:pt x="18" y="39"/>
                  </a:lnTo>
                  <a:cubicBezTo>
                    <a:pt x="7" y="37"/>
                    <a:pt x="0" y="27"/>
                    <a:pt x="2" y="16"/>
                  </a:cubicBezTo>
                  <a:cubicBezTo>
                    <a:pt x="3" y="8"/>
                    <a:pt x="10" y="1"/>
                    <a:pt x="18" y="0"/>
                  </a:cubicBezTo>
                  <a:close/>
                </a:path>
              </a:pathLst>
            </a:custGeom>
            <a:noFill/>
            <a:ln w="1588" cap="rnd">
              <a:solidFill>
                <a:srgbClr val="000000"/>
              </a:solidFill>
              <a:prstDash val="solid"/>
              <a:round/>
              <a:headEnd/>
              <a:tailEnd/>
            </a:ln>
          </p:spPr>
          <p:txBody>
            <a:bodyPr/>
            <a:lstStyle/>
            <a:p>
              <a:endParaRPr lang="ja-JP" altLang="en-US"/>
            </a:p>
          </p:txBody>
        </p:sp>
        <p:sp>
          <p:nvSpPr>
            <p:cNvPr id="463016" name="Rectangle 168"/>
            <p:cNvSpPr>
              <a:spLocks noChangeArrowheads="1"/>
            </p:cNvSpPr>
            <p:nvPr/>
          </p:nvSpPr>
          <p:spPr bwMode="auto">
            <a:xfrm>
              <a:off x="881" y="1398"/>
              <a:ext cx="64" cy="44"/>
            </a:xfrm>
            <a:prstGeom prst="rect">
              <a:avLst/>
            </a:prstGeom>
            <a:solidFill>
              <a:srgbClr val="B3B3B3"/>
            </a:solidFill>
            <a:ln w="9525">
              <a:noFill/>
              <a:miter lim="800000"/>
              <a:headEnd/>
              <a:tailEnd/>
            </a:ln>
          </p:spPr>
          <p:txBody>
            <a:bodyPr/>
            <a:lstStyle/>
            <a:p>
              <a:endParaRPr lang="ja-JP" altLang="en-US"/>
            </a:p>
          </p:txBody>
        </p:sp>
        <p:sp>
          <p:nvSpPr>
            <p:cNvPr id="463017" name="Freeform 169"/>
            <p:cNvSpPr>
              <a:spLocks/>
            </p:cNvSpPr>
            <p:nvPr/>
          </p:nvSpPr>
          <p:spPr bwMode="auto">
            <a:xfrm>
              <a:off x="883" y="1400"/>
              <a:ext cx="60" cy="37"/>
            </a:xfrm>
            <a:custGeom>
              <a:avLst/>
              <a:gdLst/>
              <a:ahLst/>
              <a:cxnLst>
                <a:cxn ang="0">
                  <a:pos x="0" y="0"/>
                </a:cxn>
                <a:cxn ang="0">
                  <a:pos x="60" y="25"/>
                </a:cxn>
                <a:cxn ang="0">
                  <a:pos x="60" y="37"/>
                </a:cxn>
                <a:cxn ang="0">
                  <a:pos x="0" y="14"/>
                </a:cxn>
                <a:cxn ang="0">
                  <a:pos x="0" y="0"/>
                </a:cxn>
              </a:cxnLst>
              <a:rect l="0" t="0" r="r" b="b"/>
              <a:pathLst>
                <a:path w="60" h="37">
                  <a:moveTo>
                    <a:pt x="0" y="0"/>
                  </a:moveTo>
                  <a:lnTo>
                    <a:pt x="60" y="25"/>
                  </a:lnTo>
                  <a:lnTo>
                    <a:pt x="60" y="37"/>
                  </a:lnTo>
                  <a:lnTo>
                    <a:pt x="0" y="14"/>
                  </a:lnTo>
                  <a:lnTo>
                    <a:pt x="0" y="0"/>
                  </a:lnTo>
                  <a:close/>
                </a:path>
              </a:pathLst>
            </a:custGeom>
            <a:solidFill>
              <a:srgbClr val="FFFFFF"/>
            </a:solidFill>
            <a:ln w="9525">
              <a:noFill/>
              <a:round/>
              <a:headEnd/>
              <a:tailEnd/>
            </a:ln>
          </p:spPr>
          <p:txBody>
            <a:bodyPr/>
            <a:lstStyle/>
            <a:p>
              <a:endParaRPr lang="ja-JP" altLang="en-US"/>
            </a:p>
          </p:txBody>
        </p:sp>
        <p:sp>
          <p:nvSpPr>
            <p:cNvPr id="463018" name="Rectangle 170"/>
            <p:cNvSpPr>
              <a:spLocks noChangeArrowheads="1"/>
            </p:cNvSpPr>
            <p:nvPr/>
          </p:nvSpPr>
          <p:spPr bwMode="auto">
            <a:xfrm>
              <a:off x="881" y="1398"/>
              <a:ext cx="64" cy="44"/>
            </a:xfrm>
            <a:prstGeom prst="rect">
              <a:avLst/>
            </a:prstGeom>
            <a:solidFill>
              <a:srgbClr val="B3B3B3"/>
            </a:solidFill>
            <a:ln w="9525">
              <a:noFill/>
              <a:miter lim="800000"/>
              <a:headEnd/>
              <a:tailEnd/>
            </a:ln>
          </p:spPr>
          <p:txBody>
            <a:bodyPr/>
            <a:lstStyle/>
            <a:p>
              <a:endParaRPr lang="ja-JP" altLang="en-US"/>
            </a:p>
          </p:txBody>
        </p:sp>
        <p:sp>
          <p:nvSpPr>
            <p:cNvPr id="463019" name="Freeform 171"/>
            <p:cNvSpPr>
              <a:spLocks/>
            </p:cNvSpPr>
            <p:nvPr/>
          </p:nvSpPr>
          <p:spPr bwMode="auto">
            <a:xfrm>
              <a:off x="883" y="1400"/>
              <a:ext cx="60" cy="37"/>
            </a:xfrm>
            <a:custGeom>
              <a:avLst/>
              <a:gdLst/>
              <a:ahLst/>
              <a:cxnLst>
                <a:cxn ang="0">
                  <a:pos x="0" y="0"/>
                </a:cxn>
                <a:cxn ang="0">
                  <a:pos x="60" y="25"/>
                </a:cxn>
                <a:cxn ang="0">
                  <a:pos x="60" y="37"/>
                </a:cxn>
                <a:cxn ang="0">
                  <a:pos x="0" y="14"/>
                </a:cxn>
                <a:cxn ang="0">
                  <a:pos x="0" y="0"/>
                </a:cxn>
              </a:cxnLst>
              <a:rect l="0" t="0" r="r" b="b"/>
              <a:pathLst>
                <a:path w="60" h="37">
                  <a:moveTo>
                    <a:pt x="0" y="0"/>
                  </a:moveTo>
                  <a:lnTo>
                    <a:pt x="60" y="25"/>
                  </a:lnTo>
                  <a:lnTo>
                    <a:pt x="60" y="37"/>
                  </a:lnTo>
                  <a:lnTo>
                    <a:pt x="0" y="14"/>
                  </a:lnTo>
                  <a:lnTo>
                    <a:pt x="0" y="0"/>
                  </a:lnTo>
                  <a:close/>
                </a:path>
              </a:pathLst>
            </a:custGeom>
            <a:noFill/>
            <a:ln w="1588" cap="rnd">
              <a:solidFill>
                <a:srgbClr val="000000"/>
              </a:solidFill>
              <a:prstDash val="solid"/>
              <a:round/>
              <a:headEnd/>
              <a:tailEnd/>
            </a:ln>
          </p:spPr>
          <p:txBody>
            <a:bodyPr/>
            <a:lstStyle/>
            <a:p>
              <a:endParaRPr lang="ja-JP" altLang="en-US"/>
            </a:p>
          </p:txBody>
        </p:sp>
        <p:sp>
          <p:nvSpPr>
            <p:cNvPr id="463020" name="Freeform 172"/>
            <p:cNvSpPr>
              <a:spLocks/>
            </p:cNvSpPr>
            <p:nvPr/>
          </p:nvSpPr>
          <p:spPr bwMode="auto">
            <a:xfrm>
              <a:off x="883" y="1400"/>
              <a:ext cx="60" cy="37"/>
            </a:xfrm>
            <a:custGeom>
              <a:avLst/>
              <a:gdLst/>
              <a:ahLst/>
              <a:cxnLst>
                <a:cxn ang="0">
                  <a:pos x="0" y="0"/>
                </a:cxn>
                <a:cxn ang="0">
                  <a:pos x="60" y="25"/>
                </a:cxn>
                <a:cxn ang="0">
                  <a:pos x="60" y="37"/>
                </a:cxn>
              </a:cxnLst>
              <a:rect l="0" t="0" r="r" b="b"/>
              <a:pathLst>
                <a:path w="60" h="37">
                  <a:moveTo>
                    <a:pt x="0" y="0"/>
                  </a:moveTo>
                  <a:lnTo>
                    <a:pt x="60" y="25"/>
                  </a:lnTo>
                  <a:lnTo>
                    <a:pt x="60" y="37"/>
                  </a:lnTo>
                </a:path>
              </a:pathLst>
            </a:custGeom>
            <a:noFill/>
            <a:ln w="3175" cap="rnd">
              <a:solidFill>
                <a:srgbClr val="000000"/>
              </a:solidFill>
              <a:prstDash val="solid"/>
              <a:round/>
              <a:headEnd/>
              <a:tailEnd/>
            </a:ln>
          </p:spPr>
          <p:txBody>
            <a:bodyPr/>
            <a:lstStyle/>
            <a:p>
              <a:endParaRPr lang="ja-JP" altLang="en-US"/>
            </a:p>
          </p:txBody>
        </p:sp>
        <p:sp>
          <p:nvSpPr>
            <p:cNvPr id="463021" name="Line 173"/>
            <p:cNvSpPr>
              <a:spLocks noChangeShapeType="1"/>
            </p:cNvSpPr>
            <p:nvPr/>
          </p:nvSpPr>
          <p:spPr bwMode="auto">
            <a:xfrm>
              <a:off x="883" y="1405"/>
              <a:ext cx="60" cy="25"/>
            </a:xfrm>
            <a:prstGeom prst="line">
              <a:avLst/>
            </a:prstGeom>
            <a:noFill/>
            <a:ln w="3175" cap="rnd">
              <a:solidFill>
                <a:srgbClr val="000000"/>
              </a:solidFill>
              <a:round/>
              <a:headEnd/>
              <a:tailEnd/>
            </a:ln>
          </p:spPr>
          <p:txBody>
            <a:bodyPr/>
            <a:lstStyle/>
            <a:p>
              <a:endParaRPr lang="ja-JP" altLang="en-US"/>
            </a:p>
          </p:txBody>
        </p:sp>
        <p:sp>
          <p:nvSpPr>
            <p:cNvPr id="463022" name="Freeform 174"/>
            <p:cNvSpPr>
              <a:spLocks/>
            </p:cNvSpPr>
            <p:nvPr/>
          </p:nvSpPr>
          <p:spPr bwMode="auto">
            <a:xfrm>
              <a:off x="883" y="1400"/>
              <a:ext cx="60" cy="37"/>
            </a:xfrm>
            <a:custGeom>
              <a:avLst/>
              <a:gdLst/>
              <a:ahLst/>
              <a:cxnLst>
                <a:cxn ang="0">
                  <a:pos x="0" y="0"/>
                </a:cxn>
                <a:cxn ang="0">
                  <a:pos x="0" y="14"/>
                </a:cxn>
                <a:cxn ang="0">
                  <a:pos x="60" y="37"/>
                </a:cxn>
              </a:cxnLst>
              <a:rect l="0" t="0" r="r" b="b"/>
              <a:pathLst>
                <a:path w="60" h="37">
                  <a:moveTo>
                    <a:pt x="0" y="0"/>
                  </a:moveTo>
                  <a:lnTo>
                    <a:pt x="0" y="14"/>
                  </a:lnTo>
                  <a:lnTo>
                    <a:pt x="60" y="37"/>
                  </a:lnTo>
                </a:path>
              </a:pathLst>
            </a:custGeom>
            <a:noFill/>
            <a:ln w="3175" cap="rnd">
              <a:solidFill>
                <a:srgbClr val="FFFFFF"/>
              </a:solidFill>
              <a:prstDash val="solid"/>
              <a:round/>
              <a:headEnd/>
              <a:tailEnd/>
            </a:ln>
          </p:spPr>
          <p:txBody>
            <a:bodyPr/>
            <a:lstStyle/>
            <a:p>
              <a:endParaRPr lang="ja-JP" altLang="en-US"/>
            </a:p>
          </p:txBody>
        </p:sp>
        <p:pic>
          <p:nvPicPr>
            <p:cNvPr id="463023" name="Picture 175"/>
            <p:cNvPicPr>
              <a:picLocks noChangeAspect="1" noChangeArrowheads="1"/>
            </p:cNvPicPr>
            <p:nvPr/>
          </p:nvPicPr>
          <p:blipFill>
            <a:blip r:embed="rId18"/>
            <a:srcRect/>
            <a:stretch>
              <a:fillRect/>
            </a:stretch>
          </p:blipFill>
          <p:spPr bwMode="auto">
            <a:xfrm>
              <a:off x="917" y="1358"/>
              <a:ext cx="28" cy="32"/>
            </a:xfrm>
            <a:prstGeom prst="rect">
              <a:avLst/>
            </a:prstGeom>
            <a:noFill/>
            <a:ln w="9525">
              <a:noFill/>
              <a:miter lim="800000"/>
              <a:headEnd/>
              <a:tailEnd/>
            </a:ln>
          </p:spPr>
        </p:pic>
        <p:pic>
          <p:nvPicPr>
            <p:cNvPr id="463024" name="Picture 176"/>
            <p:cNvPicPr>
              <a:picLocks noChangeAspect="1" noChangeArrowheads="1"/>
            </p:cNvPicPr>
            <p:nvPr/>
          </p:nvPicPr>
          <p:blipFill>
            <a:blip r:embed="rId19"/>
            <a:srcRect/>
            <a:stretch>
              <a:fillRect/>
            </a:stretch>
          </p:blipFill>
          <p:spPr bwMode="auto">
            <a:xfrm>
              <a:off x="917" y="1358"/>
              <a:ext cx="28" cy="32"/>
            </a:xfrm>
            <a:prstGeom prst="rect">
              <a:avLst/>
            </a:prstGeom>
            <a:noFill/>
            <a:ln w="9525">
              <a:noFill/>
              <a:miter lim="800000"/>
              <a:headEnd/>
              <a:tailEnd/>
            </a:ln>
          </p:spPr>
        </p:pic>
        <p:sp>
          <p:nvSpPr>
            <p:cNvPr id="463025" name="Freeform 177"/>
            <p:cNvSpPr>
              <a:spLocks/>
            </p:cNvSpPr>
            <p:nvPr/>
          </p:nvSpPr>
          <p:spPr bwMode="auto">
            <a:xfrm>
              <a:off x="924" y="1368"/>
              <a:ext cx="10" cy="12"/>
            </a:xfrm>
            <a:custGeom>
              <a:avLst/>
              <a:gdLst/>
              <a:ahLst/>
              <a:cxnLst>
                <a:cxn ang="0">
                  <a:pos x="9" y="4"/>
                </a:cxn>
                <a:cxn ang="0">
                  <a:pos x="3" y="1"/>
                </a:cxn>
                <a:cxn ang="0">
                  <a:pos x="2" y="8"/>
                </a:cxn>
                <a:cxn ang="0">
                  <a:pos x="8" y="11"/>
                </a:cxn>
                <a:cxn ang="0">
                  <a:pos x="9" y="4"/>
                </a:cxn>
              </a:cxnLst>
              <a:rect l="0" t="0" r="r" b="b"/>
              <a:pathLst>
                <a:path w="10" h="12">
                  <a:moveTo>
                    <a:pt x="9" y="4"/>
                  </a:moveTo>
                  <a:cubicBezTo>
                    <a:pt x="7" y="1"/>
                    <a:pt x="5" y="0"/>
                    <a:pt x="3" y="1"/>
                  </a:cubicBezTo>
                  <a:cubicBezTo>
                    <a:pt x="1" y="2"/>
                    <a:pt x="0" y="5"/>
                    <a:pt x="2" y="8"/>
                  </a:cubicBezTo>
                  <a:cubicBezTo>
                    <a:pt x="3" y="11"/>
                    <a:pt x="6" y="12"/>
                    <a:pt x="8" y="11"/>
                  </a:cubicBezTo>
                  <a:cubicBezTo>
                    <a:pt x="10" y="10"/>
                    <a:pt x="10" y="7"/>
                    <a:pt x="9" y="4"/>
                  </a:cubicBezTo>
                </a:path>
              </a:pathLst>
            </a:custGeom>
            <a:noFill/>
            <a:ln w="1588" cap="rnd">
              <a:solidFill>
                <a:srgbClr val="000000"/>
              </a:solidFill>
              <a:prstDash val="solid"/>
              <a:round/>
              <a:headEnd/>
              <a:tailEnd/>
            </a:ln>
          </p:spPr>
          <p:txBody>
            <a:bodyPr/>
            <a:lstStyle/>
            <a:p>
              <a:endParaRPr lang="ja-JP" altLang="en-US"/>
            </a:p>
          </p:txBody>
        </p:sp>
        <p:pic>
          <p:nvPicPr>
            <p:cNvPr id="463026" name="Picture 178"/>
            <p:cNvPicPr>
              <a:picLocks noChangeAspect="1" noChangeArrowheads="1"/>
            </p:cNvPicPr>
            <p:nvPr/>
          </p:nvPicPr>
          <p:blipFill>
            <a:blip r:embed="rId20"/>
            <a:srcRect/>
            <a:stretch>
              <a:fillRect/>
            </a:stretch>
          </p:blipFill>
          <p:spPr bwMode="auto">
            <a:xfrm>
              <a:off x="849" y="1210"/>
              <a:ext cx="96" cy="160"/>
            </a:xfrm>
            <a:prstGeom prst="rect">
              <a:avLst/>
            </a:prstGeom>
            <a:noFill/>
            <a:ln w="9525">
              <a:noFill/>
              <a:miter lim="800000"/>
              <a:headEnd/>
              <a:tailEnd/>
            </a:ln>
          </p:spPr>
        </p:pic>
        <p:pic>
          <p:nvPicPr>
            <p:cNvPr id="463027" name="Picture 179"/>
            <p:cNvPicPr>
              <a:picLocks noChangeAspect="1" noChangeArrowheads="1"/>
            </p:cNvPicPr>
            <p:nvPr/>
          </p:nvPicPr>
          <p:blipFill>
            <a:blip r:embed="rId21"/>
            <a:srcRect/>
            <a:stretch>
              <a:fillRect/>
            </a:stretch>
          </p:blipFill>
          <p:spPr bwMode="auto">
            <a:xfrm>
              <a:off x="849" y="1210"/>
              <a:ext cx="96" cy="160"/>
            </a:xfrm>
            <a:prstGeom prst="rect">
              <a:avLst/>
            </a:prstGeom>
            <a:noFill/>
            <a:ln w="9525">
              <a:noFill/>
              <a:miter lim="800000"/>
              <a:headEnd/>
              <a:tailEnd/>
            </a:ln>
          </p:spPr>
        </p:pic>
        <p:sp>
          <p:nvSpPr>
            <p:cNvPr id="463028" name="Freeform 180"/>
            <p:cNvSpPr>
              <a:spLocks/>
            </p:cNvSpPr>
            <p:nvPr/>
          </p:nvSpPr>
          <p:spPr bwMode="auto">
            <a:xfrm>
              <a:off x="855" y="1217"/>
              <a:ext cx="86" cy="151"/>
            </a:xfrm>
            <a:custGeom>
              <a:avLst/>
              <a:gdLst/>
              <a:ahLst/>
              <a:cxnLst>
                <a:cxn ang="0">
                  <a:pos x="14" y="389"/>
                </a:cxn>
                <a:cxn ang="0">
                  <a:pos x="14" y="14"/>
                </a:cxn>
                <a:cxn ang="0">
                  <a:pos x="0" y="0"/>
                </a:cxn>
                <a:cxn ang="0">
                  <a:pos x="347" y="207"/>
                </a:cxn>
                <a:cxn ang="0">
                  <a:pos x="347" y="207"/>
                </a:cxn>
                <a:cxn ang="0">
                  <a:pos x="347" y="605"/>
                </a:cxn>
                <a:cxn ang="0">
                  <a:pos x="347" y="587"/>
                </a:cxn>
                <a:cxn ang="0">
                  <a:pos x="14" y="389"/>
                </a:cxn>
              </a:cxnLst>
              <a:rect l="0" t="0" r="r" b="b"/>
              <a:pathLst>
                <a:path w="347" h="605">
                  <a:moveTo>
                    <a:pt x="14" y="389"/>
                  </a:moveTo>
                  <a:lnTo>
                    <a:pt x="14" y="14"/>
                  </a:lnTo>
                  <a:lnTo>
                    <a:pt x="0" y="0"/>
                  </a:lnTo>
                  <a:cubicBezTo>
                    <a:pt x="97" y="96"/>
                    <a:pt x="216" y="167"/>
                    <a:pt x="347" y="207"/>
                  </a:cubicBezTo>
                  <a:lnTo>
                    <a:pt x="347" y="207"/>
                  </a:lnTo>
                  <a:lnTo>
                    <a:pt x="347" y="605"/>
                  </a:lnTo>
                  <a:lnTo>
                    <a:pt x="347" y="587"/>
                  </a:lnTo>
                  <a:cubicBezTo>
                    <a:pt x="225" y="542"/>
                    <a:pt x="112" y="475"/>
                    <a:pt x="14" y="389"/>
                  </a:cubicBezTo>
                  <a:close/>
                </a:path>
              </a:pathLst>
            </a:custGeom>
            <a:noFill/>
            <a:ln w="6350" cap="rnd">
              <a:solidFill>
                <a:srgbClr val="000000"/>
              </a:solidFill>
              <a:prstDash val="solid"/>
              <a:round/>
              <a:headEnd/>
              <a:tailEnd/>
            </a:ln>
          </p:spPr>
          <p:txBody>
            <a:bodyPr/>
            <a:lstStyle/>
            <a:p>
              <a:endParaRPr lang="ja-JP" alt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altLang="ja-JP"/>
              <a:t>Agenda</a:t>
            </a:r>
          </a:p>
        </p:txBody>
      </p:sp>
      <p:sp>
        <p:nvSpPr>
          <p:cNvPr id="508931" name="Rectangle 3"/>
          <p:cNvSpPr>
            <a:spLocks noGrp="1" noChangeArrowheads="1"/>
          </p:cNvSpPr>
          <p:nvPr>
            <p:ph type="body" idx="1"/>
          </p:nvPr>
        </p:nvSpPr>
        <p:spPr/>
        <p:txBody>
          <a:bodyPr/>
          <a:lstStyle/>
          <a:p>
            <a:r>
              <a:rPr lang="ja-JP" altLang="en-US"/>
              <a:t>はじめに</a:t>
            </a:r>
          </a:p>
          <a:p>
            <a:r>
              <a:rPr lang="en-US" altLang="ja-JP"/>
              <a:t>TERASOLUNA for .NET</a:t>
            </a:r>
            <a:r>
              <a:rPr lang="ja-JP" altLang="en-US"/>
              <a:t>概要</a:t>
            </a:r>
          </a:p>
          <a:p>
            <a:r>
              <a:rPr lang="ja-JP" altLang="en-US"/>
              <a:t>デモ</a:t>
            </a:r>
          </a:p>
          <a:p>
            <a:r>
              <a:rPr lang="ja-JP" altLang="en-US"/>
              <a:t>まとめ</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altLang="ja-JP"/>
              <a:t>Agenda</a:t>
            </a:r>
          </a:p>
        </p:txBody>
      </p:sp>
      <p:sp>
        <p:nvSpPr>
          <p:cNvPr id="556035" name="Rectangle 3"/>
          <p:cNvSpPr>
            <a:spLocks noGrp="1" noChangeArrowheads="1"/>
          </p:cNvSpPr>
          <p:nvPr>
            <p:ph type="body" idx="1"/>
          </p:nvPr>
        </p:nvSpPr>
        <p:spPr/>
        <p:txBody>
          <a:bodyPr/>
          <a:lstStyle/>
          <a:p>
            <a:r>
              <a:rPr lang="ja-JP" altLang="en-US">
                <a:solidFill>
                  <a:schemeClr val="bg2"/>
                </a:solidFill>
              </a:rPr>
              <a:t>はじめに</a:t>
            </a:r>
          </a:p>
          <a:p>
            <a:r>
              <a:rPr lang="en-US" altLang="ja-JP">
                <a:solidFill>
                  <a:schemeClr val="bg2"/>
                </a:solidFill>
              </a:rPr>
              <a:t>TERASOLUNA for .NET</a:t>
            </a:r>
            <a:r>
              <a:rPr lang="ja-JP" altLang="en-US">
                <a:solidFill>
                  <a:schemeClr val="bg2"/>
                </a:solidFill>
              </a:rPr>
              <a:t>概要</a:t>
            </a:r>
          </a:p>
          <a:p>
            <a:r>
              <a:rPr lang="ja-JP" altLang="en-US"/>
              <a:t>デモ</a:t>
            </a:r>
          </a:p>
          <a:p>
            <a:r>
              <a:rPr lang="ja-JP" altLang="en-US">
                <a:solidFill>
                  <a:schemeClr val="bg2"/>
                </a:solidFill>
              </a:rPr>
              <a:t>まとめ</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ja-JP" altLang="en-US"/>
              <a:t>デモ</a:t>
            </a:r>
          </a:p>
        </p:txBody>
      </p:sp>
      <p:sp>
        <p:nvSpPr>
          <p:cNvPr id="541701" name="Rectangle 5"/>
          <p:cNvSpPr>
            <a:spLocks noGrp="1" noChangeArrowheads="1"/>
          </p:cNvSpPr>
          <p:nvPr>
            <p:ph type="body" idx="1"/>
          </p:nvPr>
        </p:nvSpPr>
        <p:spPr/>
        <p:txBody>
          <a:bodyPr/>
          <a:lstStyle/>
          <a:p>
            <a:r>
              <a:rPr lang="en-US" altLang="ja-JP"/>
              <a:t>TERASOLUNA Server/Client Framework for .NET</a:t>
            </a:r>
            <a:r>
              <a:rPr lang="ja-JP" altLang="en-US"/>
              <a:t>によるスマートクライアント開発のデモ</a:t>
            </a:r>
          </a:p>
          <a:p>
            <a:pPr lvl="1"/>
            <a:endParaRPr lang="en-US" altLang="ja-JP"/>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altLang="ja-JP"/>
              <a:t>Agenda</a:t>
            </a:r>
          </a:p>
        </p:txBody>
      </p:sp>
      <p:sp>
        <p:nvSpPr>
          <p:cNvPr id="558083" name="Rectangle 3"/>
          <p:cNvSpPr>
            <a:spLocks noGrp="1" noChangeArrowheads="1"/>
          </p:cNvSpPr>
          <p:nvPr>
            <p:ph type="body" idx="1"/>
          </p:nvPr>
        </p:nvSpPr>
        <p:spPr/>
        <p:txBody>
          <a:bodyPr/>
          <a:lstStyle/>
          <a:p>
            <a:r>
              <a:rPr lang="ja-JP" altLang="en-US">
                <a:solidFill>
                  <a:schemeClr val="bg2"/>
                </a:solidFill>
              </a:rPr>
              <a:t>はじめに</a:t>
            </a:r>
          </a:p>
          <a:p>
            <a:r>
              <a:rPr lang="en-US" altLang="ja-JP">
                <a:solidFill>
                  <a:schemeClr val="bg2"/>
                </a:solidFill>
              </a:rPr>
              <a:t>TERASOLUNA for .NET</a:t>
            </a:r>
            <a:r>
              <a:rPr lang="ja-JP" altLang="en-US">
                <a:solidFill>
                  <a:schemeClr val="bg2"/>
                </a:solidFill>
              </a:rPr>
              <a:t>概要</a:t>
            </a:r>
          </a:p>
          <a:p>
            <a:r>
              <a:rPr lang="ja-JP" altLang="en-US">
                <a:solidFill>
                  <a:schemeClr val="bg2"/>
                </a:solidFill>
              </a:rPr>
              <a:t>デモ</a:t>
            </a:r>
          </a:p>
          <a:p>
            <a:r>
              <a:rPr lang="ja-JP" altLang="en-US"/>
              <a:t>まとめ</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ja-JP" altLang="en-US"/>
              <a:t>まとめ</a:t>
            </a:r>
          </a:p>
        </p:txBody>
      </p:sp>
      <p:sp>
        <p:nvSpPr>
          <p:cNvPr id="560131" name="Rectangle 3"/>
          <p:cNvSpPr>
            <a:spLocks noGrp="1" noChangeArrowheads="1"/>
          </p:cNvSpPr>
          <p:nvPr>
            <p:ph type="body" idx="1"/>
          </p:nvPr>
        </p:nvSpPr>
        <p:spPr/>
        <p:txBody>
          <a:bodyPr/>
          <a:lstStyle/>
          <a:p>
            <a:r>
              <a:rPr lang="en-US" altLang="ja-JP"/>
              <a:t>TERASOLUNA Framework for .NET</a:t>
            </a:r>
          </a:p>
          <a:p>
            <a:pPr lvl="1"/>
            <a:r>
              <a:rPr lang="ja-JP" altLang="en-US"/>
              <a:t>「アーキテクチャの統一」「学習コストの最小化」「</a:t>
            </a:r>
            <a:r>
              <a:rPr lang="en-US" altLang="ja-JP"/>
              <a:t>.NET Framework</a:t>
            </a:r>
            <a:r>
              <a:rPr lang="ja-JP" altLang="en-US"/>
              <a:t>に足りない機能の強化」を狙って開発したフレームワーク</a:t>
            </a:r>
          </a:p>
          <a:p>
            <a:pPr lvl="1"/>
            <a:r>
              <a:rPr kumimoji="0" lang="en-US" altLang="ja-JP"/>
              <a:t>NTT</a:t>
            </a:r>
            <a:r>
              <a:rPr kumimoji="0" lang="ja-JP" altLang="en-US"/>
              <a:t>データが数多くのシステム開発で培ってきた豊富なノウハウが継続的にフィードバック</a:t>
            </a:r>
          </a:p>
          <a:p>
            <a:pPr lvl="1"/>
            <a:r>
              <a:rPr kumimoji="0" lang="ja-JP" altLang="en-US"/>
              <a:t>一部の機能をユーティリティ的に利用することも可能</a:t>
            </a:r>
          </a:p>
        </p:txBody>
      </p:sp>
      <p:sp>
        <p:nvSpPr>
          <p:cNvPr id="560132" name="Text Box 4"/>
          <p:cNvSpPr txBox="1">
            <a:spLocks noChangeArrowheads="1"/>
          </p:cNvSpPr>
          <p:nvPr/>
        </p:nvSpPr>
        <p:spPr bwMode="auto">
          <a:xfrm>
            <a:off x="1208088" y="4508500"/>
            <a:ext cx="7202487" cy="579438"/>
          </a:xfrm>
          <a:prstGeom prst="rect">
            <a:avLst/>
          </a:prstGeom>
          <a:noFill/>
          <a:ln w="19050" algn="ctr">
            <a:noFill/>
            <a:miter lim="800000"/>
            <a:headEnd/>
            <a:tailEnd/>
          </a:ln>
          <a:effectLst/>
        </p:spPr>
        <p:txBody>
          <a:bodyPr wrap="none" lIns="0" tIns="46800" rIns="0" bIns="46800">
            <a:spAutoFit/>
          </a:bodyPr>
          <a:lstStyle/>
          <a:p>
            <a:r>
              <a:rPr lang="ja-JP" altLang="en-US" sz="3200"/>
              <a:t>業務システム開発に是非ご活用ください！</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idx="4294967295"/>
          </p:nvPr>
        </p:nvSpPr>
        <p:spPr/>
        <p:txBody>
          <a:bodyPr/>
          <a:lstStyle/>
          <a:p>
            <a:r>
              <a:rPr lang="ja-JP" altLang="en-US"/>
              <a:t>社外 </a:t>
            </a:r>
            <a:r>
              <a:rPr lang="en-US" altLang="ja-JP"/>
              <a:t>Web </a:t>
            </a:r>
            <a:r>
              <a:rPr lang="ja-JP" altLang="en-US"/>
              <a:t>サイト、フレームワーク公開サイトのお知らせ</a:t>
            </a:r>
          </a:p>
        </p:txBody>
      </p:sp>
      <p:sp>
        <p:nvSpPr>
          <p:cNvPr id="665605" name="Rectangle 5"/>
          <p:cNvSpPr>
            <a:spLocks noGrp="1" noChangeArrowheads="1"/>
          </p:cNvSpPr>
          <p:nvPr>
            <p:ph type="body" sz="half" idx="4294967295"/>
          </p:nvPr>
        </p:nvSpPr>
        <p:spPr>
          <a:xfrm>
            <a:off x="495300" y="1125538"/>
            <a:ext cx="8915400" cy="4672012"/>
          </a:xfrm>
        </p:spPr>
        <p:txBody>
          <a:bodyPr/>
          <a:lstStyle/>
          <a:p>
            <a:r>
              <a:rPr lang="en-US" altLang="ja-JP" sz="2000"/>
              <a:t>2008</a:t>
            </a:r>
            <a:r>
              <a:rPr lang="ja-JP" altLang="en-US" sz="2000"/>
              <a:t>年</a:t>
            </a:r>
            <a:r>
              <a:rPr lang="en-US" altLang="ja-JP" sz="2000"/>
              <a:t>7</a:t>
            </a:r>
            <a:r>
              <a:rPr lang="ja-JP" altLang="en-US" sz="2000"/>
              <a:t>月</a:t>
            </a:r>
            <a:r>
              <a:rPr lang="en-US" altLang="ja-JP" sz="2000"/>
              <a:t>14</a:t>
            </a:r>
            <a:r>
              <a:rPr lang="ja-JP" altLang="en-US" sz="2000"/>
              <a:t>日に</a:t>
            </a:r>
            <a:r>
              <a:rPr lang="en-US" altLang="ja-JP" sz="2000"/>
              <a:t>TERASOLUNA Server/Client Framework for .NET </a:t>
            </a:r>
            <a:r>
              <a:rPr lang="ja-JP" altLang="en-US" sz="2000"/>
              <a:t>をオープンソース化</a:t>
            </a:r>
          </a:p>
          <a:p>
            <a:pPr lvl="1"/>
            <a:r>
              <a:rPr lang="ja-JP" altLang="en-US" sz="1800"/>
              <a:t>サイト</a:t>
            </a:r>
          </a:p>
          <a:p>
            <a:pPr lvl="1">
              <a:buFontTx/>
              <a:buNone/>
            </a:pPr>
            <a:r>
              <a:rPr lang="ja-JP" altLang="en-US" sz="2000"/>
              <a:t>	</a:t>
            </a:r>
            <a:r>
              <a:rPr lang="en-US" altLang="ja-JP" sz="2000"/>
              <a:t>http://www.terasoluna.jp/</a:t>
            </a:r>
          </a:p>
          <a:p>
            <a:pPr lvl="1"/>
            <a:r>
              <a:rPr lang="en-US" altLang="ja-JP" sz="2000"/>
              <a:t>SourceForge.JP TERASOLUNA</a:t>
            </a:r>
            <a:r>
              <a:rPr lang="ja-JP" altLang="en-US" sz="2000"/>
              <a:t>フレームワーク プロジェクト　</a:t>
            </a:r>
            <a:r>
              <a:rPr lang="en-US" altLang="ja-JP" sz="2000"/>
              <a:t>http://sourceforge.jp/projects/terasoluna</a:t>
            </a:r>
          </a:p>
        </p:txBody>
      </p:sp>
      <p:pic>
        <p:nvPicPr>
          <p:cNvPr id="359429" name="Picture 5"/>
          <p:cNvPicPr>
            <a:picLocks noChangeAspect="1" noChangeArrowheads="1"/>
          </p:cNvPicPr>
          <p:nvPr/>
        </p:nvPicPr>
        <p:blipFill>
          <a:blip r:embed="rId3"/>
          <a:srcRect l="21651" t="18837" r="1880" b="11816"/>
          <a:stretch>
            <a:fillRect/>
          </a:stretch>
        </p:blipFill>
        <p:spPr bwMode="auto">
          <a:xfrm>
            <a:off x="5314950" y="3429000"/>
            <a:ext cx="3021013" cy="2166938"/>
          </a:xfrm>
          <a:prstGeom prst="rect">
            <a:avLst/>
          </a:prstGeom>
          <a:noFill/>
          <a:ln w="9525" algn="ctr">
            <a:solidFill>
              <a:schemeClr val="tx1"/>
            </a:solidFill>
            <a:miter lim="800000"/>
            <a:headEnd/>
            <a:tailEnd/>
          </a:ln>
          <a:effectLst>
            <a:outerShdw dist="107763" dir="2700000" algn="ctr" rotWithShape="0">
              <a:schemeClr val="bg2">
                <a:alpha val="50000"/>
              </a:schemeClr>
            </a:outerShdw>
          </a:effectLst>
        </p:spPr>
      </p:pic>
      <p:pic>
        <p:nvPicPr>
          <p:cNvPr id="359430" name="Picture 6"/>
          <p:cNvPicPr>
            <a:picLocks noChangeAspect="1" noChangeArrowheads="1"/>
          </p:cNvPicPr>
          <p:nvPr/>
        </p:nvPicPr>
        <p:blipFill>
          <a:blip r:embed="rId4"/>
          <a:srcRect l="25658" t="16667" r="8250" b="28807"/>
          <a:stretch>
            <a:fillRect/>
          </a:stretch>
        </p:blipFill>
        <p:spPr bwMode="auto">
          <a:xfrm>
            <a:off x="1641475" y="3429000"/>
            <a:ext cx="3384550" cy="2176463"/>
          </a:xfrm>
          <a:prstGeom prst="rect">
            <a:avLst/>
          </a:prstGeom>
          <a:noFill/>
          <a:ln w="9525" algn="ctr">
            <a:solidFill>
              <a:schemeClr val="tx1"/>
            </a:solidFill>
            <a:miter lim="800000"/>
            <a:headEnd/>
            <a:tailEnd/>
          </a:ln>
          <a:effectLst>
            <a:outerShdw dist="107763" dir="27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r>
              <a:rPr lang="en-US" altLang="ja-JP"/>
              <a:t>Agenda</a:t>
            </a:r>
          </a:p>
        </p:txBody>
      </p:sp>
      <p:sp>
        <p:nvSpPr>
          <p:cNvPr id="551939" name="Rectangle 3"/>
          <p:cNvSpPr>
            <a:spLocks noGrp="1" noChangeArrowheads="1"/>
          </p:cNvSpPr>
          <p:nvPr>
            <p:ph type="body" idx="1"/>
          </p:nvPr>
        </p:nvSpPr>
        <p:spPr/>
        <p:txBody>
          <a:bodyPr/>
          <a:lstStyle/>
          <a:p>
            <a:r>
              <a:rPr lang="ja-JP" altLang="en-US"/>
              <a:t>はじめに</a:t>
            </a:r>
          </a:p>
          <a:p>
            <a:r>
              <a:rPr lang="en-US" altLang="ja-JP">
                <a:solidFill>
                  <a:schemeClr val="bg2"/>
                </a:solidFill>
              </a:rPr>
              <a:t>TERASOLUNA for .NET</a:t>
            </a:r>
            <a:r>
              <a:rPr lang="ja-JP" altLang="en-US">
                <a:solidFill>
                  <a:schemeClr val="bg2"/>
                </a:solidFill>
              </a:rPr>
              <a:t>概要</a:t>
            </a:r>
          </a:p>
          <a:p>
            <a:r>
              <a:rPr lang="ja-JP" altLang="en-US">
                <a:solidFill>
                  <a:schemeClr val="bg2"/>
                </a:solidFill>
              </a:rPr>
              <a:t>デモ</a:t>
            </a:r>
          </a:p>
          <a:p>
            <a:r>
              <a:rPr lang="ja-JP" altLang="en-US">
                <a:solidFill>
                  <a:schemeClr val="bg2"/>
                </a:solidFill>
              </a:rPr>
              <a:t>まとめ</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r>
              <a:rPr lang="ja-JP" altLang="en-US"/>
              <a:t>自己紹介</a:t>
            </a:r>
          </a:p>
        </p:txBody>
      </p:sp>
      <p:sp>
        <p:nvSpPr>
          <p:cNvPr id="440323" name="Rectangle 3"/>
          <p:cNvSpPr>
            <a:spLocks noGrp="1" noChangeArrowheads="1"/>
          </p:cNvSpPr>
          <p:nvPr>
            <p:ph type="body" idx="1"/>
          </p:nvPr>
        </p:nvSpPr>
        <p:spPr/>
        <p:txBody>
          <a:bodyPr/>
          <a:lstStyle/>
          <a:p>
            <a:r>
              <a:rPr lang="en-US" altLang="ja-JP"/>
              <a:t>tatsumihr</a:t>
            </a:r>
          </a:p>
          <a:p>
            <a:pPr lvl="1"/>
            <a:r>
              <a:rPr lang="en-US" altLang="ja-JP"/>
              <a:t>TERASOLUNA</a:t>
            </a:r>
            <a:r>
              <a:rPr lang="ja-JP" altLang="en-US"/>
              <a:t>フレームワーク開発メンバ</a:t>
            </a:r>
          </a:p>
          <a:p>
            <a:pPr lvl="1"/>
            <a:r>
              <a:rPr lang="en-US" altLang="ja-JP"/>
              <a:t>TERASOLUNA</a:t>
            </a:r>
            <a:r>
              <a:rPr lang="ja-JP" altLang="en-US"/>
              <a:t>オープンソースプロジェクトメンバ</a:t>
            </a:r>
            <a:r>
              <a:rPr lang="en-US" altLang="ja-JP"/>
              <a:t>(http://terasoluna.sourceforge.jp</a:t>
            </a:r>
            <a:r>
              <a:rPr lang="ja-JP" altLang="en-US"/>
              <a:t>）</a:t>
            </a:r>
          </a:p>
          <a:p>
            <a:pPr lvl="1"/>
            <a:r>
              <a:rPr lang="ja-JP" altLang="en-US"/>
              <a:t>雑誌執筆</a:t>
            </a:r>
          </a:p>
          <a:p>
            <a:pPr lvl="2"/>
            <a:r>
              <a:rPr lang="en-US" altLang="ja-JP"/>
              <a:t>@IT</a:t>
            </a:r>
          </a:p>
          <a:p>
            <a:pPr lvl="2">
              <a:buFontTx/>
              <a:buNone/>
            </a:pPr>
            <a:r>
              <a:rPr lang="ja-JP" altLang="en-US"/>
              <a:t>　「</a:t>
            </a:r>
            <a:r>
              <a:rPr lang="en-US" altLang="ja-JP"/>
              <a:t>TERASOLUNA for .NET</a:t>
            </a:r>
            <a:r>
              <a:rPr lang="ja-JP" altLang="en-US"/>
              <a:t>フレームワーク概説」</a:t>
            </a:r>
          </a:p>
          <a:p>
            <a:pPr lvl="2">
              <a:buFontTx/>
              <a:buNone/>
            </a:pPr>
            <a:r>
              <a:rPr lang="ja-JP" altLang="en-US"/>
              <a:t>   ・</a:t>
            </a:r>
            <a:r>
              <a:rPr lang="en-US" altLang="ja-JP"/>
              <a:t>.NET</a:t>
            </a:r>
            <a:r>
              <a:rPr lang="ja-JP" altLang="en-US"/>
              <a:t>開発でもオープンソース・フレームワークを使おう</a:t>
            </a:r>
          </a:p>
          <a:p>
            <a:pPr lvl="2">
              <a:buFontTx/>
              <a:buNone/>
            </a:pPr>
            <a:r>
              <a:rPr lang="ja-JP" altLang="en-US"/>
              <a:t>     </a:t>
            </a:r>
            <a:r>
              <a:rPr lang="en-US" altLang="ja-JP"/>
              <a:t>(</a:t>
            </a:r>
            <a:r>
              <a:rPr lang="en-US" altLang="ja-JP" sz="1600"/>
              <a:t>http://www.atmarkit.co.jp/fdotnet/terasoluna/terasoluna01/terasoluna01_01.html</a:t>
            </a:r>
            <a:r>
              <a:rPr lang="en-US" altLang="ja-JP"/>
              <a:t>)</a:t>
            </a:r>
          </a:p>
          <a:p>
            <a:pPr lvl="2"/>
            <a:r>
              <a:rPr lang="en-US" altLang="ja-JP"/>
              <a:t>DB </a:t>
            </a:r>
            <a:r>
              <a:rPr lang="ja-JP" altLang="en-US"/>
              <a:t>マガジン</a:t>
            </a:r>
            <a:br>
              <a:rPr lang="ja-JP" altLang="en-US"/>
            </a:br>
            <a:r>
              <a:rPr lang="ja-JP" altLang="en-US"/>
              <a:t>「</a:t>
            </a:r>
            <a:r>
              <a:rPr lang="en-US" altLang="ja-JP"/>
              <a:t>.NET</a:t>
            </a:r>
            <a:r>
              <a:rPr lang="ja-JP" altLang="en-US"/>
              <a:t>コントロールまるわかり教室」連載中</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en-US" altLang="ja-JP"/>
              <a:t>TERASOLUNA</a:t>
            </a:r>
            <a:r>
              <a:rPr lang="ja-JP" altLang="en-US"/>
              <a:t>とは？</a:t>
            </a:r>
          </a:p>
        </p:txBody>
      </p:sp>
      <p:sp>
        <p:nvSpPr>
          <p:cNvPr id="539651" name="Rectangle 3"/>
          <p:cNvSpPr>
            <a:spLocks noGrp="1" noChangeArrowheads="1"/>
          </p:cNvSpPr>
          <p:nvPr>
            <p:ph type="body" idx="1"/>
          </p:nvPr>
        </p:nvSpPr>
        <p:spPr/>
        <p:txBody>
          <a:bodyPr/>
          <a:lstStyle/>
          <a:p>
            <a:r>
              <a:rPr kumimoji="0" lang="en-US" altLang="ja-JP"/>
              <a:t>TERASOLUNA</a:t>
            </a:r>
            <a:r>
              <a:rPr kumimoji="0" lang="ja-JP" altLang="en-US"/>
              <a:t>（テラソルナ）とは</a:t>
            </a:r>
          </a:p>
          <a:p>
            <a:pPr lvl="1"/>
            <a:r>
              <a:rPr kumimoji="0" lang="en-US" altLang="ja-JP"/>
              <a:t>TERASOLUNA</a:t>
            </a:r>
            <a:r>
              <a:rPr kumimoji="0" lang="ja-JP" altLang="en-US"/>
              <a:t>は、</a:t>
            </a:r>
            <a:r>
              <a:rPr kumimoji="0" lang="en-US" altLang="ja-JP"/>
              <a:t>NTT</a:t>
            </a:r>
            <a:r>
              <a:rPr kumimoji="0" lang="ja-JP" altLang="en-US"/>
              <a:t>データが提供する「フレームワーク」、「開発プロセス」、「プロジェクト管理」などの技術やノウハウを組合せ、システム開発を包括的にサポートするソリューション</a:t>
            </a:r>
          </a:p>
          <a:p>
            <a:r>
              <a:rPr kumimoji="0" lang="en-US" altLang="ja-JP"/>
              <a:t>TERASOLUNA</a:t>
            </a:r>
            <a:r>
              <a:rPr kumimoji="0" lang="ja-JP" altLang="en-US"/>
              <a:t>フレームワークとは</a:t>
            </a:r>
          </a:p>
          <a:p>
            <a:pPr lvl="1"/>
            <a:r>
              <a:rPr kumimoji="0" lang="en-US" altLang="ja-JP"/>
              <a:t>NTT</a:t>
            </a:r>
            <a:r>
              <a:rPr kumimoji="0" lang="ja-JP" altLang="en-US"/>
              <a:t>データが数多くのシステム開発で培ってきた豊富なノウハウが継続的にフィードバックされたフレームワーク</a:t>
            </a:r>
          </a:p>
          <a:p>
            <a:pPr lvl="1"/>
            <a:r>
              <a:rPr kumimoji="0" lang="ja-JP" altLang="en-US"/>
              <a:t>各種プラットフォームによる、 オンライン系</a:t>
            </a:r>
            <a:r>
              <a:rPr kumimoji="0" lang="en-US" altLang="ja-JP"/>
              <a:t>/</a:t>
            </a:r>
            <a:r>
              <a:rPr kumimoji="0" lang="ja-JP" altLang="en-US"/>
              <a:t>バッチ系ソリューションに対応した複数のフレームワークを用意しており、要件に応じて選択や組み合わせが可能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altLang="ja-JP"/>
              <a:t>TERASOLUNA</a:t>
            </a:r>
            <a:r>
              <a:rPr lang="ja-JP" altLang="en-US"/>
              <a:t>フレームワークラインアップ</a:t>
            </a:r>
          </a:p>
        </p:txBody>
      </p:sp>
      <p:sp>
        <p:nvSpPr>
          <p:cNvPr id="484355" name="Rectangle 3"/>
          <p:cNvSpPr>
            <a:spLocks noGrp="1" noChangeArrowheads="1"/>
          </p:cNvSpPr>
          <p:nvPr>
            <p:ph type="body" idx="1"/>
          </p:nvPr>
        </p:nvSpPr>
        <p:spPr>
          <a:noFill/>
          <a:ln/>
        </p:spPr>
        <p:txBody>
          <a:bodyPr/>
          <a:lstStyle/>
          <a:p>
            <a:pPr>
              <a:lnSpc>
                <a:spcPct val="90000"/>
              </a:lnSpc>
              <a:buClr>
                <a:srgbClr val="9999FF"/>
              </a:buClr>
            </a:pPr>
            <a:r>
              <a:rPr lang="en-US" altLang="ja-JP" sz="2400"/>
              <a:t> TERASOLUNA</a:t>
            </a:r>
            <a:r>
              <a:rPr lang="ja-JP" altLang="en-US" sz="2400"/>
              <a:t>フレームワークラインアップ一覧</a:t>
            </a:r>
          </a:p>
          <a:p>
            <a:pPr lvl="1">
              <a:lnSpc>
                <a:spcPct val="90000"/>
              </a:lnSpc>
            </a:pPr>
            <a:r>
              <a:rPr lang="ja-JP" altLang="en-US" sz="1800" b="1" u="sng"/>
              <a:t>オンライン系／バッチ系アプリケーション</a:t>
            </a:r>
            <a:r>
              <a:rPr lang="ja-JP" altLang="en-US" sz="1800"/>
              <a:t>に対応した５種類</a:t>
            </a:r>
          </a:p>
          <a:p>
            <a:pPr lvl="1">
              <a:lnSpc>
                <a:spcPct val="80000"/>
              </a:lnSpc>
            </a:pPr>
            <a:r>
              <a:rPr lang="en-US" altLang="ja-JP" sz="1800"/>
              <a:t>Java</a:t>
            </a:r>
            <a:r>
              <a:rPr lang="ja-JP" altLang="en-US" sz="1800"/>
              <a:t>、</a:t>
            </a:r>
            <a:r>
              <a:rPr lang="en-US" altLang="ja-JP" sz="1800"/>
              <a:t>.NET</a:t>
            </a:r>
            <a:r>
              <a:rPr lang="ja-JP" altLang="en-US" sz="1800"/>
              <a:t>、</a:t>
            </a:r>
            <a:r>
              <a:rPr lang="en-US" altLang="ja-JP" sz="1800"/>
              <a:t>Ajax</a:t>
            </a:r>
            <a:r>
              <a:rPr lang="ja-JP" altLang="en-US" sz="1800"/>
              <a:t>に対応、</a:t>
            </a:r>
            <a:r>
              <a:rPr lang="ja-JP" altLang="en-US" sz="1800" b="1" u="sng"/>
              <a:t>最適な組み合わせ</a:t>
            </a:r>
            <a:r>
              <a:rPr lang="ja-JP" altLang="en-US" sz="1800"/>
              <a:t>を選択可能</a:t>
            </a:r>
          </a:p>
        </p:txBody>
      </p:sp>
      <p:graphicFrame>
        <p:nvGraphicFramePr>
          <p:cNvPr id="484412" name="Group 60"/>
          <p:cNvGraphicFramePr>
            <a:graphicFrameLocks noGrp="1"/>
          </p:cNvGraphicFramePr>
          <p:nvPr/>
        </p:nvGraphicFramePr>
        <p:xfrm>
          <a:off x="200025" y="2205038"/>
          <a:ext cx="9577388" cy="2760791"/>
        </p:xfrm>
        <a:graphic>
          <a:graphicData uri="http://schemas.openxmlformats.org/drawingml/2006/table">
            <a:tbl>
              <a:tblPr/>
              <a:tblGrid>
                <a:gridCol w="862013"/>
                <a:gridCol w="3025775"/>
                <a:gridCol w="2808287"/>
                <a:gridCol w="2881313"/>
              </a:tblGrid>
              <a:tr h="587375">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Arial" charset="0"/>
                        <a:ea typeface="ＭＳ Ｐゴシック" pitchFamily="50" charset="-128"/>
                      </a:endParaRPr>
                    </a:p>
                  </a:txBody>
                  <a:tcPr marT="46800" horzOverflow="overflow">
                    <a:lnL cap="flat">
                      <a:noFill/>
                    </a:lnL>
                    <a:lnR w="19050" cap="flat" cmpd="sng" algn="ctr">
                      <a:solidFill>
                        <a:srgbClr val="777777"/>
                      </a:solidFill>
                      <a:prstDash val="solid"/>
                      <a:round/>
                      <a:headEnd type="none" w="med" len="med"/>
                      <a:tailEnd type="none" w="med" len="med"/>
                    </a:lnR>
                    <a:lnT cap="flat">
                      <a:noFill/>
                    </a:lnT>
                    <a:lnB w="190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000099"/>
                          </a:solidFill>
                          <a:effectLst/>
                          <a:latin typeface="Arial" charset="0"/>
                          <a:ea typeface="ＭＳ Ｐゴシック" pitchFamily="50" charset="-128"/>
                        </a:rPr>
                        <a:t>サーバ</a:t>
                      </a:r>
                    </a:p>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000099"/>
                          </a:solidFill>
                          <a:effectLst/>
                          <a:latin typeface="Arial" charset="0"/>
                          <a:ea typeface="ＭＳ Ｐゴシック" pitchFamily="50" charset="-128"/>
                        </a:rPr>
                        <a:t>フレームワーク</a:t>
                      </a:r>
                    </a:p>
                  </a:txBody>
                  <a:tcPr marT="46800"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cap="flat">
                      <a:noFill/>
                    </a:lnT>
                    <a:lnB w="19050" cap="flat" cmpd="sng" algn="ctr">
                      <a:solidFill>
                        <a:srgbClr val="777777"/>
                      </a:solidFill>
                      <a:prstDash val="solid"/>
                      <a:round/>
                      <a:headEnd type="none" w="med" len="med"/>
                      <a:tailEnd type="none" w="med" len="med"/>
                    </a:lnB>
                    <a:lnTlToBr>
                      <a:noFill/>
                    </a:lnTlToBr>
                    <a:lnBlToTr>
                      <a:noFill/>
                    </a:lnBlToTr>
                    <a:solidFill>
                      <a:srgbClr val="C2D7E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000099"/>
                          </a:solidFill>
                          <a:effectLst/>
                          <a:latin typeface="Arial" charset="0"/>
                          <a:ea typeface="ＭＳ Ｐゴシック" pitchFamily="50" charset="-128"/>
                        </a:rPr>
                        <a:t>クライアント</a:t>
                      </a:r>
                    </a:p>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000099"/>
                          </a:solidFill>
                          <a:effectLst/>
                          <a:latin typeface="Arial" charset="0"/>
                          <a:ea typeface="ＭＳ Ｐゴシック" pitchFamily="50" charset="-128"/>
                        </a:rPr>
                        <a:t>フレームワーク</a:t>
                      </a:r>
                    </a:p>
                  </a:txBody>
                  <a:tcPr marT="46800"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cap="flat">
                      <a:noFill/>
                    </a:lnT>
                    <a:lnB w="19050" cap="flat" cmpd="sng" algn="ctr">
                      <a:solidFill>
                        <a:srgbClr val="777777"/>
                      </a:solidFill>
                      <a:prstDash val="solid"/>
                      <a:round/>
                      <a:headEnd type="none" w="med" len="med"/>
                      <a:tailEnd type="none" w="med" len="med"/>
                    </a:lnB>
                    <a:lnTlToBr>
                      <a:noFill/>
                    </a:lnTlToBr>
                    <a:lnBlToTr>
                      <a:noFill/>
                    </a:lnBlToTr>
                    <a:solidFill>
                      <a:srgbClr val="C2D7E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000099"/>
                          </a:solidFill>
                          <a:effectLst/>
                          <a:latin typeface="Arial" charset="0"/>
                          <a:ea typeface="ＭＳ Ｐゴシック" pitchFamily="50" charset="-128"/>
                        </a:rPr>
                        <a:t>バッチ</a:t>
                      </a:r>
                    </a:p>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000099"/>
                          </a:solidFill>
                          <a:effectLst/>
                          <a:latin typeface="Arial" charset="0"/>
                          <a:ea typeface="ＭＳ Ｐゴシック" pitchFamily="50" charset="-128"/>
                        </a:rPr>
                        <a:t>フレームワーク</a:t>
                      </a:r>
                    </a:p>
                  </a:txBody>
                  <a:tcPr marT="46800"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cap="flat">
                      <a:noFill/>
                    </a:lnT>
                    <a:lnB w="19050" cap="flat" cmpd="sng" algn="ctr">
                      <a:solidFill>
                        <a:srgbClr val="777777"/>
                      </a:solidFill>
                      <a:prstDash val="solid"/>
                      <a:round/>
                      <a:headEnd type="none" w="med" len="med"/>
                      <a:tailEnd type="none" w="med" len="med"/>
                    </a:lnB>
                    <a:lnTlToBr>
                      <a:noFill/>
                    </a:lnTlToBr>
                    <a:lnBlToTr>
                      <a:noFill/>
                    </a:lnBlToTr>
                    <a:solidFill>
                      <a:srgbClr val="C2D7E0"/>
                    </a:solidFill>
                  </a:tcPr>
                </a:tc>
              </a:tr>
              <a:tr h="674688">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rgbClr val="800080"/>
                          </a:solidFill>
                          <a:effectLst/>
                          <a:latin typeface="Arial" charset="0"/>
                          <a:ea typeface="ＭＳ Ｐゴシック" pitchFamily="50" charset="-128"/>
                        </a:rPr>
                        <a:t>.NET</a:t>
                      </a:r>
                    </a:p>
                  </a:txBody>
                  <a:tcPr marT="46800" horzOverflow="overflow">
                    <a:lnL cap="flat">
                      <a:noFill/>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E7F3"/>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pitchFamily="50" charset="-128"/>
                        </a:rPr>
                        <a:t>TERASOLUNA</a:t>
                      </a:r>
                    </a:p>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pitchFamily="50" charset="-128"/>
                        </a:rPr>
                        <a:t>Server Framework for .NET</a:t>
                      </a:r>
                      <a:endParaRPr kumimoji="1" lang="en-US" altLang="ja-JP" sz="1600" b="0" i="0" u="none" strike="noStrike" cap="none" normalizeH="0" baseline="0" smtClean="0">
                        <a:ln>
                          <a:noFill/>
                        </a:ln>
                        <a:solidFill>
                          <a:schemeClr val="tx1"/>
                        </a:solidFill>
                        <a:effectLst/>
                        <a:latin typeface="Arial" charset="0"/>
                        <a:ea typeface="ＭＳ Ｐゴシック" pitchFamily="50" charset="-128"/>
                      </a:endParaRPr>
                    </a:p>
                  </a:txBody>
                  <a:tcPr marT="46800"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pitchFamily="50" charset="-128"/>
                        </a:rPr>
                        <a:t>TERASOLUNA </a:t>
                      </a:r>
                    </a:p>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pitchFamily="50" charset="-128"/>
                        </a:rPr>
                        <a:t>Client Framework for .NET</a:t>
                      </a:r>
                      <a:endParaRPr kumimoji="1" lang="en-US" altLang="ja-JP" sz="1600" b="0" i="1" u="sng" strike="noStrike" cap="none" normalizeH="0" baseline="0" smtClean="0">
                        <a:ln>
                          <a:noFill/>
                        </a:ln>
                        <a:solidFill>
                          <a:srgbClr val="003399"/>
                        </a:solidFill>
                        <a:effectLst/>
                        <a:latin typeface="Arial" charset="0"/>
                        <a:ea typeface="ＭＳ Ｐゴシック" pitchFamily="50" charset="-128"/>
                      </a:endParaRPr>
                    </a:p>
                  </a:txBody>
                  <a:tcPr marT="46800"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　－</a:t>
                      </a:r>
                    </a:p>
                  </a:txBody>
                  <a:tcPr marT="46800"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chemeClr val="bg1"/>
                    </a:solidFill>
                  </a:tcPr>
                </a:tc>
              </a:tr>
              <a:tr h="674688">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rgbClr val="800080"/>
                          </a:solidFill>
                          <a:effectLst/>
                          <a:latin typeface="Arial" charset="0"/>
                          <a:ea typeface="ＭＳ Ｐゴシック" pitchFamily="50" charset="-128"/>
                        </a:rPr>
                        <a:t>Java</a:t>
                      </a:r>
                    </a:p>
                  </a:txBody>
                  <a:tcPr marT="46800" horzOverflow="overflow">
                    <a:lnL cap="flat">
                      <a:noFill/>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E7F3"/>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pitchFamily="50" charset="-128"/>
                        </a:rPr>
                        <a:t>TERASOLUNA</a:t>
                      </a:r>
                    </a:p>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pitchFamily="50" charset="-128"/>
                        </a:rPr>
                        <a:t>Server Framework</a:t>
                      </a:r>
                      <a:r>
                        <a:rPr kumimoji="1" lang="ja-JP" altLang="en-US" sz="1600" b="1" i="0" u="none" strike="noStrike" cap="none" normalizeH="0" baseline="0" smtClean="0">
                          <a:ln>
                            <a:noFill/>
                          </a:ln>
                          <a:solidFill>
                            <a:schemeClr val="tx1"/>
                          </a:solidFill>
                          <a:effectLst/>
                          <a:latin typeface="Arial" charset="0"/>
                          <a:ea typeface="ＭＳ Ｐゴシック" pitchFamily="50" charset="-128"/>
                        </a:rPr>
                        <a:t>　</a:t>
                      </a:r>
                      <a:r>
                        <a:rPr kumimoji="1" lang="en-US" altLang="ja-JP" sz="1600" b="1" i="0" u="none" strike="noStrike" cap="none" normalizeH="0" baseline="0" smtClean="0">
                          <a:ln>
                            <a:noFill/>
                          </a:ln>
                          <a:solidFill>
                            <a:schemeClr val="tx1"/>
                          </a:solidFill>
                          <a:effectLst/>
                          <a:latin typeface="Arial" charset="0"/>
                          <a:ea typeface="ＭＳ Ｐゴシック" pitchFamily="50" charset="-128"/>
                        </a:rPr>
                        <a:t>for Java</a:t>
                      </a:r>
                      <a:endParaRPr kumimoji="1" lang="en-US" altLang="ja-JP" sz="1600" b="0" i="0" u="none" strike="noStrike" cap="none" normalizeH="0" baseline="0" smtClean="0">
                        <a:ln>
                          <a:noFill/>
                        </a:ln>
                        <a:solidFill>
                          <a:schemeClr val="tx1"/>
                        </a:solidFill>
                        <a:effectLst/>
                        <a:latin typeface="Arial" charset="0"/>
                        <a:ea typeface="ＭＳ Ｐゴシック" pitchFamily="50" charset="-128"/>
                      </a:endParaRPr>
                    </a:p>
                  </a:txBody>
                  <a:tcPr marT="46800"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40000"/>
                        </a:spcBef>
                        <a:spcAft>
                          <a:spcPct val="0"/>
                        </a:spcAft>
                        <a:buClr>
                          <a:srgbClr val="033D83"/>
                        </a:buClr>
                        <a:buSzTx/>
                        <a:buFont typeface="Wingdings" pitchFamily="2" charset="2"/>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a:t>
                      </a:r>
                    </a:p>
                  </a:txBody>
                  <a:tcPr marT="46800"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pitchFamily="50" charset="-128"/>
                        </a:rPr>
                        <a:t>TERASOLUNA</a:t>
                      </a:r>
                    </a:p>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pitchFamily="50" charset="-128"/>
                        </a:rPr>
                        <a:t>Batch Framework for Java</a:t>
                      </a:r>
                      <a:endParaRPr kumimoji="1" lang="en-US" altLang="ja-JP" sz="1600" b="0" i="0" u="none" strike="noStrike" cap="none" normalizeH="0" baseline="0" smtClean="0">
                        <a:ln>
                          <a:noFill/>
                        </a:ln>
                        <a:solidFill>
                          <a:schemeClr val="tx1"/>
                        </a:solidFill>
                        <a:effectLst/>
                        <a:latin typeface="Arial" charset="0"/>
                        <a:ea typeface="ＭＳ Ｐゴシック" pitchFamily="50" charset="-128"/>
                      </a:endParaRPr>
                    </a:p>
                  </a:txBody>
                  <a:tcPr marT="46800"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chemeClr val="bg1"/>
                    </a:solidFill>
                  </a:tcPr>
                </a:tc>
              </a:tr>
              <a:tr h="407988">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rgbClr val="800080"/>
                          </a:solidFill>
                          <a:effectLst/>
                          <a:latin typeface="Arial" charset="0"/>
                          <a:ea typeface="ＭＳ Ｐゴシック" pitchFamily="50" charset="-128"/>
                        </a:rPr>
                        <a:t>Ajax</a:t>
                      </a:r>
                    </a:p>
                  </a:txBody>
                  <a:tcPr marT="46800" horzOverflow="overflow">
                    <a:lnL cap="flat">
                      <a:noFill/>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E7F3"/>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a:t>
                      </a:r>
                    </a:p>
                    <a:p>
                      <a:pPr marL="342900" marR="0" lvl="0" indent="-342900" algn="l" defTabSz="914400" rtl="0" eaLnBrk="1" fontAlgn="b" latinLnBrk="0" hangingPunct="1">
                        <a:lnSpc>
                          <a:spcPct val="100000"/>
                        </a:lnSpc>
                        <a:spcBef>
                          <a:spcPct val="0"/>
                        </a:spcBef>
                        <a:spcAft>
                          <a:spcPct val="0"/>
                        </a:spcAft>
                        <a:buClrTx/>
                        <a:buSzTx/>
                        <a:buFontTx/>
                        <a:buNone/>
                        <a:tabLst/>
                      </a:pPr>
                      <a:endParaRPr kumimoji="1" lang="en-US" altLang="ja-JP" sz="1600" b="0" i="0" u="none" strike="noStrike" cap="none" normalizeH="0" baseline="0" smtClean="0">
                        <a:ln>
                          <a:noFill/>
                        </a:ln>
                        <a:solidFill>
                          <a:schemeClr val="tx1"/>
                        </a:solidFill>
                        <a:effectLst/>
                        <a:latin typeface="Arial" charset="0"/>
                        <a:ea typeface="ＭＳ Ｐゴシック" pitchFamily="50" charset="-128"/>
                      </a:endParaRPr>
                    </a:p>
                  </a:txBody>
                  <a:tcPr marT="46800"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pitchFamily="50" charset="-128"/>
                        </a:rPr>
                        <a:t>TERASOLUNA </a:t>
                      </a:r>
                    </a:p>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pitchFamily="50" charset="-128"/>
                        </a:rPr>
                        <a:t>Client Framework for Ajax (</a:t>
                      </a:r>
                      <a:r>
                        <a:rPr kumimoji="1" lang="ja-JP" altLang="en-US" sz="1600" b="1" i="0" u="none" strike="noStrike" cap="none" normalizeH="0" baseline="0" smtClean="0">
                          <a:ln>
                            <a:noFill/>
                          </a:ln>
                          <a:solidFill>
                            <a:schemeClr val="tx1"/>
                          </a:solidFill>
                          <a:effectLst/>
                          <a:latin typeface="Arial" charset="0"/>
                          <a:ea typeface="ＭＳ Ｐゴシック" pitchFamily="50" charset="-128"/>
                        </a:rPr>
                        <a:t>マスカット</a:t>
                      </a:r>
                      <a:r>
                        <a:rPr kumimoji="1" lang="en-US" altLang="ja-JP" sz="1600" b="1" i="0" u="none" strike="noStrike" cap="none" normalizeH="0" baseline="0" smtClean="0">
                          <a:ln>
                            <a:noFill/>
                          </a:ln>
                          <a:solidFill>
                            <a:schemeClr val="tx1"/>
                          </a:solidFill>
                          <a:effectLst/>
                          <a:latin typeface="Arial" charset="0"/>
                          <a:ea typeface="ＭＳ Ｐゴシック" pitchFamily="50" charset="-128"/>
                        </a:rPr>
                        <a:t>)</a:t>
                      </a:r>
                      <a:endParaRPr kumimoji="1" lang="en-US" altLang="ja-JP" sz="1600" b="0" i="1" u="sng" strike="noStrike" cap="none" normalizeH="0" baseline="0" smtClean="0">
                        <a:ln>
                          <a:noFill/>
                        </a:ln>
                        <a:solidFill>
                          <a:srgbClr val="003399"/>
                        </a:solidFill>
                        <a:effectLst/>
                        <a:latin typeface="Arial" charset="0"/>
                        <a:ea typeface="ＭＳ Ｐゴシック" pitchFamily="50" charset="-128"/>
                      </a:endParaRPr>
                    </a:p>
                  </a:txBody>
                  <a:tcPr marT="46800"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　－</a:t>
                      </a:r>
                    </a:p>
                  </a:txBody>
                  <a:tcPr marT="46800"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Oval 2"/>
          <p:cNvSpPr>
            <a:spLocks noChangeArrowheads="1"/>
          </p:cNvSpPr>
          <p:nvPr/>
        </p:nvSpPr>
        <p:spPr bwMode="auto">
          <a:xfrm>
            <a:off x="2857500" y="1916113"/>
            <a:ext cx="223838" cy="3097212"/>
          </a:xfrm>
          <a:prstGeom prst="ellipse">
            <a:avLst/>
          </a:prstGeom>
          <a:noFill/>
          <a:ln w="12700" algn="ctr">
            <a:solidFill>
              <a:schemeClr val="tx1"/>
            </a:solidFill>
            <a:prstDash val="dash"/>
            <a:round/>
            <a:headEnd/>
            <a:tailEnd/>
          </a:ln>
        </p:spPr>
        <p:txBody>
          <a:bodyPr tIns="46800" anchor="ctr"/>
          <a:lstStyle/>
          <a:p>
            <a:endParaRPr lang="ja-JP" altLang="ja-JP"/>
          </a:p>
        </p:txBody>
      </p:sp>
      <p:sp>
        <p:nvSpPr>
          <p:cNvPr id="486404" name="Rectangle 3"/>
          <p:cNvSpPr>
            <a:spLocks noChangeArrowheads="1"/>
          </p:cNvSpPr>
          <p:nvPr/>
        </p:nvSpPr>
        <p:spPr bwMode="auto">
          <a:xfrm>
            <a:off x="7553325" y="4868863"/>
            <a:ext cx="1982788" cy="1152525"/>
          </a:xfrm>
          <a:prstGeom prst="rect">
            <a:avLst/>
          </a:prstGeom>
          <a:solidFill>
            <a:schemeClr val="bg1"/>
          </a:solidFill>
          <a:ln w="50800">
            <a:solidFill>
              <a:srgbClr val="C0C0C0"/>
            </a:solidFill>
            <a:miter lim="800000"/>
            <a:headEnd/>
            <a:tailEnd/>
          </a:ln>
        </p:spPr>
        <p:txBody>
          <a:bodyPr tIns="46800" anchor="ctr"/>
          <a:lstStyle/>
          <a:p>
            <a:endParaRPr lang="ja-JP" altLang="ja-JP"/>
          </a:p>
        </p:txBody>
      </p:sp>
      <p:sp>
        <p:nvSpPr>
          <p:cNvPr id="486405" name="Text Box 4"/>
          <p:cNvSpPr txBox="1">
            <a:spLocks noChangeArrowheads="1"/>
          </p:cNvSpPr>
          <p:nvPr/>
        </p:nvSpPr>
        <p:spPr bwMode="auto">
          <a:xfrm>
            <a:off x="2625725" y="836613"/>
            <a:ext cx="742950" cy="396875"/>
          </a:xfrm>
          <a:prstGeom prst="rect">
            <a:avLst/>
          </a:prstGeom>
          <a:noFill/>
          <a:ln w="9525">
            <a:noFill/>
            <a:miter lim="800000"/>
            <a:headEnd/>
            <a:tailEnd/>
          </a:ln>
        </p:spPr>
        <p:txBody>
          <a:bodyPr>
            <a:spAutoFit/>
          </a:bodyPr>
          <a:lstStyle/>
          <a:p>
            <a:endParaRPr lang="en-US" altLang="ja-JP" sz="1000">
              <a:latin typeface="ＭＳ Ｐゴシック" pitchFamily="50" charset="-128"/>
            </a:endParaRPr>
          </a:p>
          <a:p>
            <a:r>
              <a:rPr lang="en-US" altLang="ja-JP" sz="1000">
                <a:latin typeface="ＭＳ Ｐゴシック" pitchFamily="50" charset="-128"/>
              </a:rPr>
              <a:t>HTTP(S)</a:t>
            </a:r>
          </a:p>
        </p:txBody>
      </p:sp>
      <p:sp>
        <p:nvSpPr>
          <p:cNvPr id="486406" name="Text Box 5"/>
          <p:cNvSpPr txBox="1">
            <a:spLocks noChangeArrowheads="1"/>
          </p:cNvSpPr>
          <p:nvPr/>
        </p:nvSpPr>
        <p:spPr bwMode="auto">
          <a:xfrm>
            <a:off x="6826250" y="1931988"/>
            <a:ext cx="500063" cy="244475"/>
          </a:xfrm>
          <a:prstGeom prst="rect">
            <a:avLst/>
          </a:prstGeom>
          <a:noFill/>
          <a:ln w="9525">
            <a:noFill/>
            <a:miter lim="800000"/>
            <a:headEnd/>
            <a:tailEnd/>
          </a:ln>
        </p:spPr>
        <p:txBody>
          <a:bodyPr wrap="none">
            <a:spAutoFit/>
          </a:bodyPr>
          <a:lstStyle/>
          <a:p>
            <a:r>
              <a:rPr lang="en-US" altLang="ja-JP" sz="1000">
                <a:latin typeface="ＭＳ Ｐゴシック" pitchFamily="50" charset="-128"/>
              </a:rPr>
              <a:t>JDBC</a:t>
            </a:r>
          </a:p>
        </p:txBody>
      </p:sp>
      <p:sp>
        <p:nvSpPr>
          <p:cNvPr id="486407" name="Rectangle 6"/>
          <p:cNvSpPr>
            <a:spLocks noChangeArrowheads="1"/>
          </p:cNvSpPr>
          <p:nvPr/>
        </p:nvSpPr>
        <p:spPr bwMode="auto">
          <a:xfrm>
            <a:off x="3516313" y="908050"/>
            <a:ext cx="3189287" cy="2449513"/>
          </a:xfrm>
          <a:prstGeom prst="rect">
            <a:avLst/>
          </a:prstGeom>
          <a:solidFill>
            <a:schemeClr val="bg1"/>
          </a:solidFill>
          <a:ln w="50800">
            <a:solidFill>
              <a:srgbClr val="C0C0C0"/>
            </a:solidFill>
            <a:miter lim="800000"/>
            <a:headEnd/>
            <a:tailEnd/>
          </a:ln>
        </p:spPr>
        <p:txBody>
          <a:bodyPr tIns="46800" anchor="ctr"/>
          <a:lstStyle/>
          <a:p>
            <a:endParaRPr lang="ja-JP" altLang="ja-JP"/>
          </a:p>
        </p:txBody>
      </p:sp>
      <p:sp>
        <p:nvSpPr>
          <p:cNvPr id="104455" name="Rectangle 7"/>
          <p:cNvSpPr>
            <a:spLocks noChangeArrowheads="1"/>
          </p:cNvSpPr>
          <p:nvPr/>
        </p:nvSpPr>
        <p:spPr bwMode="auto">
          <a:xfrm>
            <a:off x="3676650" y="2354263"/>
            <a:ext cx="944563" cy="223837"/>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Struts</a:t>
            </a:r>
          </a:p>
        </p:txBody>
      </p:sp>
      <p:sp>
        <p:nvSpPr>
          <p:cNvPr id="104456" name="Rectangle 8"/>
          <p:cNvSpPr>
            <a:spLocks noChangeArrowheads="1"/>
          </p:cNvSpPr>
          <p:nvPr/>
        </p:nvSpPr>
        <p:spPr bwMode="auto">
          <a:xfrm>
            <a:off x="3676650" y="2611438"/>
            <a:ext cx="933450" cy="223837"/>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Spring MVC</a:t>
            </a:r>
          </a:p>
        </p:txBody>
      </p:sp>
      <p:sp>
        <p:nvSpPr>
          <p:cNvPr id="486414" name="Rectangle 9"/>
          <p:cNvSpPr>
            <a:spLocks noChangeArrowheads="1"/>
          </p:cNvSpPr>
          <p:nvPr/>
        </p:nvSpPr>
        <p:spPr bwMode="auto">
          <a:xfrm>
            <a:off x="3676650" y="1239838"/>
            <a:ext cx="901700" cy="514350"/>
          </a:xfrm>
          <a:prstGeom prst="rect">
            <a:avLst/>
          </a:prstGeom>
          <a:gradFill rotWithShape="1">
            <a:gsLst>
              <a:gs pos="0">
                <a:srgbClr val="FDE9DF">
                  <a:alpha val="43999"/>
                </a:srgbClr>
              </a:gs>
              <a:gs pos="100000">
                <a:srgbClr val="F89254">
                  <a:alpha val="84000"/>
                </a:srgbClr>
              </a:gs>
            </a:gsLst>
            <a:lin ang="5400000" scaled="1"/>
          </a:gradFill>
          <a:ln w="9525">
            <a:solidFill>
              <a:schemeClr val="bg2"/>
            </a:solidFill>
            <a:miter lim="800000"/>
            <a:headEnd/>
            <a:tailEnd/>
          </a:ln>
        </p:spPr>
        <p:txBody>
          <a:bodyPr wrap="none" tIns="18000" anchor="ctr"/>
          <a:lstStyle/>
          <a:p>
            <a:r>
              <a:rPr lang="ja-JP" altLang="en-US" sz="1100">
                <a:latin typeface="ＭＳ Ｐゴシック" pitchFamily="50" charset="-128"/>
              </a:rPr>
              <a:t>業務</a:t>
            </a:r>
            <a:r>
              <a:rPr lang="en-US" altLang="ja-JP" sz="1100">
                <a:latin typeface="ＭＳ Ｐゴシック" pitchFamily="50" charset="-128"/>
              </a:rPr>
              <a:t>AP</a:t>
            </a:r>
          </a:p>
        </p:txBody>
      </p:sp>
      <p:sp>
        <p:nvSpPr>
          <p:cNvPr id="104458" name="Rectangle 10"/>
          <p:cNvSpPr>
            <a:spLocks noChangeArrowheads="1"/>
          </p:cNvSpPr>
          <p:nvPr/>
        </p:nvSpPr>
        <p:spPr bwMode="auto">
          <a:xfrm>
            <a:off x="3676650" y="2870200"/>
            <a:ext cx="2886075" cy="223838"/>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Arial" pitchFamily="34" charset="0"/>
              </a:rPr>
              <a:t>Spring Framework</a:t>
            </a:r>
          </a:p>
        </p:txBody>
      </p:sp>
      <p:sp>
        <p:nvSpPr>
          <p:cNvPr id="104459" name="Rectangle 11"/>
          <p:cNvSpPr>
            <a:spLocks noChangeArrowheads="1"/>
          </p:cNvSpPr>
          <p:nvPr/>
        </p:nvSpPr>
        <p:spPr bwMode="auto">
          <a:xfrm>
            <a:off x="3676650" y="3122613"/>
            <a:ext cx="2886075" cy="223837"/>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WebSphere / WebLogic / Cosminexus / Tomcat</a:t>
            </a:r>
          </a:p>
        </p:txBody>
      </p:sp>
      <p:sp>
        <p:nvSpPr>
          <p:cNvPr id="486421" name="Rectangle 12"/>
          <p:cNvSpPr>
            <a:spLocks noChangeArrowheads="1"/>
          </p:cNvSpPr>
          <p:nvPr/>
        </p:nvSpPr>
        <p:spPr bwMode="auto">
          <a:xfrm>
            <a:off x="4667250" y="1239838"/>
            <a:ext cx="901700" cy="514350"/>
          </a:xfrm>
          <a:prstGeom prst="rect">
            <a:avLst/>
          </a:prstGeom>
          <a:gradFill rotWithShape="1">
            <a:gsLst>
              <a:gs pos="0">
                <a:srgbClr val="FDE9DF">
                  <a:alpha val="43999"/>
                </a:srgbClr>
              </a:gs>
              <a:gs pos="100000">
                <a:srgbClr val="F89254">
                  <a:alpha val="84000"/>
                </a:srgbClr>
              </a:gs>
            </a:gsLst>
            <a:lin ang="5400000" scaled="1"/>
          </a:gradFill>
          <a:ln w="9525">
            <a:solidFill>
              <a:schemeClr val="bg2"/>
            </a:solidFill>
            <a:miter lim="800000"/>
            <a:headEnd/>
            <a:tailEnd/>
          </a:ln>
        </p:spPr>
        <p:txBody>
          <a:bodyPr wrap="none" tIns="18000" anchor="ctr"/>
          <a:lstStyle/>
          <a:p>
            <a:r>
              <a:rPr lang="ja-JP" altLang="en-US" sz="1100">
                <a:latin typeface="ＭＳ Ｐゴシック" pitchFamily="50" charset="-128"/>
              </a:rPr>
              <a:t>業務</a:t>
            </a:r>
            <a:r>
              <a:rPr lang="en-US" altLang="ja-JP" sz="1100">
                <a:latin typeface="ＭＳ Ｐゴシック" pitchFamily="50" charset="-128"/>
              </a:rPr>
              <a:t>AP</a:t>
            </a:r>
          </a:p>
        </p:txBody>
      </p:sp>
      <p:sp>
        <p:nvSpPr>
          <p:cNvPr id="486422" name="Rectangle 13"/>
          <p:cNvSpPr>
            <a:spLocks noChangeArrowheads="1"/>
          </p:cNvSpPr>
          <p:nvPr/>
        </p:nvSpPr>
        <p:spPr bwMode="auto">
          <a:xfrm>
            <a:off x="5661025" y="1239838"/>
            <a:ext cx="901700" cy="514350"/>
          </a:xfrm>
          <a:prstGeom prst="rect">
            <a:avLst/>
          </a:prstGeom>
          <a:gradFill rotWithShape="1">
            <a:gsLst>
              <a:gs pos="0">
                <a:srgbClr val="FDE9DF">
                  <a:alpha val="43999"/>
                </a:srgbClr>
              </a:gs>
              <a:gs pos="100000">
                <a:srgbClr val="F89254">
                  <a:alpha val="84000"/>
                </a:srgbClr>
              </a:gs>
            </a:gsLst>
            <a:lin ang="5400000" scaled="1"/>
          </a:gradFill>
          <a:ln w="9525">
            <a:solidFill>
              <a:schemeClr val="bg2"/>
            </a:solidFill>
            <a:miter lim="800000"/>
            <a:headEnd/>
            <a:tailEnd/>
          </a:ln>
        </p:spPr>
        <p:txBody>
          <a:bodyPr wrap="none" tIns="18000" anchor="ctr"/>
          <a:lstStyle/>
          <a:p>
            <a:r>
              <a:rPr lang="ja-JP" altLang="en-US" sz="1100">
                <a:latin typeface="ＭＳ Ｐゴシック" pitchFamily="50" charset="-128"/>
              </a:rPr>
              <a:t>業務</a:t>
            </a:r>
            <a:r>
              <a:rPr lang="en-US" altLang="ja-JP" sz="1100">
                <a:latin typeface="ＭＳ Ｐゴシック" pitchFamily="50" charset="-128"/>
              </a:rPr>
              <a:t>AP</a:t>
            </a:r>
          </a:p>
        </p:txBody>
      </p:sp>
      <p:sp>
        <p:nvSpPr>
          <p:cNvPr id="104462" name="Rectangle 14"/>
          <p:cNvSpPr>
            <a:spLocks noChangeArrowheads="1"/>
          </p:cNvSpPr>
          <p:nvPr/>
        </p:nvSpPr>
        <p:spPr bwMode="auto">
          <a:xfrm>
            <a:off x="7708900" y="5689600"/>
            <a:ext cx="1720850" cy="228600"/>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SQL Server/Oracle</a:t>
            </a:r>
          </a:p>
        </p:txBody>
      </p:sp>
      <p:sp>
        <p:nvSpPr>
          <p:cNvPr id="486426" name="AutoShape 15"/>
          <p:cNvSpPr>
            <a:spLocks noChangeArrowheads="1"/>
          </p:cNvSpPr>
          <p:nvPr/>
        </p:nvSpPr>
        <p:spPr bwMode="auto">
          <a:xfrm>
            <a:off x="8097838" y="5184775"/>
            <a:ext cx="887412" cy="460375"/>
          </a:xfrm>
          <a:prstGeom prst="flowChartMagneticDisk">
            <a:avLst/>
          </a:prstGeom>
          <a:gradFill rotWithShape="0">
            <a:gsLst>
              <a:gs pos="0">
                <a:srgbClr val="FDE9DF">
                  <a:alpha val="43999"/>
                </a:srgbClr>
              </a:gs>
              <a:gs pos="100000">
                <a:srgbClr val="F89254"/>
              </a:gs>
            </a:gsLst>
            <a:lin ang="5400000" scaled="1"/>
          </a:gradFill>
          <a:ln w="9525">
            <a:solidFill>
              <a:schemeClr val="bg2"/>
            </a:solidFill>
            <a:round/>
            <a:headEnd/>
            <a:tailEnd/>
          </a:ln>
        </p:spPr>
        <p:txBody>
          <a:bodyPr wrap="none" tIns="18000" anchor="ctr"/>
          <a:lstStyle/>
          <a:p>
            <a:r>
              <a:rPr lang="ja-JP" altLang="en-US" sz="1000">
                <a:latin typeface="ＭＳ Ｐゴシック" pitchFamily="50" charset="-128"/>
              </a:rPr>
              <a:t>業務</a:t>
            </a:r>
            <a:r>
              <a:rPr lang="en-US" altLang="ja-JP" sz="1000">
                <a:latin typeface="ＭＳ Ｐゴシック" pitchFamily="50" charset="-128"/>
              </a:rPr>
              <a:t>DB</a:t>
            </a:r>
          </a:p>
        </p:txBody>
      </p:sp>
      <p:sp>
        <p:nvSpPr>
          <p:cNvPr id="486427" name="Rectangle 16"/>
          <p:cNvSpPr>
            <a:spLocks noChangeArrowheads="1"/>
          </p:cNvSpPr>
          <p:nvPr/>
        </p:nvSpPr>
        <p:spPr bwMode="auto">
          <a:xfrm>
            <a:off x="7529513" y="908050"/>
            <a:ext cx="1982787" cy="1081088"/>
          </a:xfrm>
          <a:prstGeom prst="rect">
            <a:avLst/>
          </a:prstGeom>
          <a:solidFill>
            <a:schemeClr val="bg1"/>
          </a:solidFill>
          <a:ln w="50800">
            <a:solidFill>
              <a:srgbClr val="C0C0C0"/>
            </a:solidFill>
            <a:miter lim="800000"/>
            <a:headEnd/>
            <a:tailEnd/>
          </a:ln>
        </p:spPr>
        <p:txBody>
          <a:bodyPr tIns="46800" anchor="ctr"/>
          <a:lstStyle/>
          <a:p>
            <a:endParaRPr lang="ja-JP" altLang="ja-JP"/>
          </a:p>
        </p:txBody>
      </p:sp>
      <p:sp>
        <p:nvSpPr>
          <p:cNvPr id="104465" name="Rectangle 17"/>
          <p:cNvSpPr>
            <a:spLocks noChangeArrowheads="1"/>
          </p:cNvSpPr>
          <p:nvPr/>
        </p:nvSpPr>
        <p:spPr bwMode="auto">
          <a:xfrm>
            <a:off x="7640638" y="1727200"/>
            <a:ext cx="1722437" cy="215900"/>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Oracle/PostgreSQL</a:t>
            </a:r>
          </a:p>
        </p:txBody>
      </p:sp>
      <p:sp>
        <p:nvSpPr>
          <p:cNvPr id="486431" name="AutoShape 18"/>
          <p:cNvSpPr>
            <a:spLocks noChangeArrowheads="1"/>
          </p:cNvSpPr>
          <p:nvPr/>
        </p:nvSpPr>
        <p:spPr bwMode="auto">
          <a:xfrm>
            <a:off x="8085138" y="1223963"/>
            <a:ext cx="887412" cy="431800"/>
          </a:xfrm>
          <a:prstGeom prst="flowChartMagneticDisk">
            <a:avLst/>
          </a:prstGeom>
          <a:gradFill rotWithShape="0">
            <a:gsLst>
              <a:gs pos="0">
                <a:srgbClr val="FDE9DF">
                  <a:alpha val="43999"/>
                </a:srgbClr>
              </a:gs>
              <a:gs pos="100000">
                <a:srgbClr val="F89254"/>
              </a:gs>
            </a:gsLst>
            <a:lin ang="5400000" scaled="1"/>
          </a:gradFill>
          <a:ln w="9525">
            <a:solidFill>
              <a:schemeClr val="bg2"/>
            </a:solidFill>
            <a:round/>
            <a:headEnd/>
            <a:tailEnd/>
          </a:ln>
        </p:spPr>
        <p:txBody>
          <a:bodyPr wrap="none" tIns="18000" anchor="ctr"/>
          <a:lstStyle/>
          <a:p>
            <a:r>
              <a:rPr lang="ja-JP" altLang="en-US" sz="1000">
                <a:latin typeface="ＭＳ Ｐゴシック" pitchFamily="50" charset="-128"/>
              </a:rPr>
              <a:t>業務</a:t>
            </a:r>
            <a:r>
              <a:rPr lang="en-US" altLang="ja-JP" sz="1000">
                <a:latin typeface="ＭＳ Ｐゴシック" pitchFamily="50" charset="-128"/>
              </a:rPr>
              <a:t>DB</a:t>
            </a:r>
          </a:p>
        </p:txBody>
      </p:sp>
      <p:sp>
        <p:nvSpPr>
          <p:cNvPr id="486432" name="Text Box 19"/>
          <p:cNvSpPr txBox="1">
            <a:spLocks noChangeArrowheads="1"/>
          </p:cNvSpPr>
          <p:nvPr/>
        </p:nvSpPr>
        <p:spPr bwMode="auto">
          <a:xfrm>
            <a:off x="6673850" y="5683250"/>
            <a:ext cx="852488" cy="396875"/>
          </a:xfrm>
          <a:prstGeom prst="rect">
            <a:avLst/>
          </a:prstGeom>
          <a:solidFill>
            <a:schemeClr val="bg1"/>
          </a:solidFill>
          <a:ln w="9525">
            <a:noFill/>
            <a:miter lim="800000"/>
            <a:headEnd/>
            <a:tailEnd/>
          </a:ln>
        </p:spPr>
        <p:txBody>
          <a:bodyPr>
            <a:spAutoFit/>
          </a:bodyPr>
          <a:lstStyle/>
          <a:p>
            <a:r>
              <a:rPr lang="en-US" altLang="ja-JP" sz="1000">
                <a:latin typeface="ＭＳ Ｐゴシック" pitchFamily="50" charset="-128"/>
              </a:rPr>
              <a:t>ADO.NET</a:t>
            </a:r>
          </a:p>
          <a:p>
            <a:endParaRPr lang="en-US" altLang="ja-JP" sz="1000">
              <a:latin typeface="ＭＳ Ｐゴシック" pitchFamily="50" charset="-128"/>
            </a:endParaRPr>
          </a:p>
        </p:txBody>
      </p:sp>
      <p:sp>
        <p:nvSpPr>
          <p:cNvPr id="486433" name="Rectangle 20"/>
          <p:cNvSpPr>
            <a:spLocks noChangeArrowheads="1"/>
          </p:cNvSpPr>
          <p:nvPr/>
        </p:nvSpPr>
        <p:spPr bwMode="auto">
          <a:xfrm>
            <a:off x="368300" y="1412875"/>
            <a:ext cx="2106613" cy="1584325"/>
          </a:xfrm>
          <a:prstGeom prst="rect">
            <a:avLst/>
          </a:prstGeom>
          <a:solidFill>
            <a:schemeClr val="bg1"/>
          </a:solidFill>
          <a:ln w="50800">
            <a:solidFill>
              <a:srgbClr val="C0C0C0"/>
            </a:solidFill>
            <a:miter lim="800000"/>
            <a:headEnd/>
            <a:tailEnd/>
          </a:ln>
        </p:spPr>
        <p:txBody>
          <a:bodyPr tIns="46800" anchor="ctr"/>
          <a:lstStyle/>
          <a:p>
            <a:endParaRPr lang="ja-JP" altLang="ja-JP"/>
          </a:p>
        </p:txBody>
      </p:sp>
      <p:sp>
        <p:nvSpPr>
          <p:cNvPr id="104469" name="Rectangle 21"/>
          <p:cNvSpPr>
            <a:spLocks noChangeArrowheads="1"/>
          </p:cNvSpPr>
          <p:nvPr/>
        </p:nvSpPr>
        <p:spPr bwMode="auto">
          <a:xfrm>
            <a:off x="333375" y="1385888"/>
            <a:ext cx="2168525" cy="265112"/>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Web</a:t>
            </a:r>
            <a:r>
              <a:rPr lang="ja-JP" altLang="en-US" sz="1000">
                <a:latin typeface="ＭＳ Ｐゴシック" pitchFamily="50" charset="-128"/>
              </a:rPr>
              <a:t>ブラウザ</a:t>
            </a:r>
          </a:p>
        </p:txBody>
      </p:sp>
      <p:sp>
        <p:nvSpPr>
          <p:cNvPr id="104470" name="Rectangle 22"/>
          <p:cNvSpPr>
            <a:spLocks noChangeArrowheads="1"/>
          </p:cNvSpPr>
          <p:nvPr/>
        </p:nvSpPr>
        <p:spPr bwMode="auto">
          <a:xfrm>
            <a:off x="450850" y="2667000"/>
            <a:ext cx="1925638" cy="241300"/>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Internet Explorer / Firefox</a:t>
            </a:r>
          </a:p>
        </p:txBody>
      </p:sp>
      <p:sp>
        <p:nvSpPr>
          <p:cNvPr id="486438" name="Rectangle 23"/>
          <p:cNvSpPr>
            <a:spLocks noChangeArrowheads="1"/>
          </p:cNvSpPr>
          <p:nvPr/>
        </p:nvSpPr>
        <p:spPr bwMode="auto">
          <a:xfrm>
            <a:off x="3516313" y="3500438"/>
            <a:ext cx="3189287" cy="2592387"/>
          </a:xfrm>
          <a:prstGeom prst="rect">
            <a:avLst/>
          </a:prstGeom>
          <a:solidFill>
            <a:schemeClr val="bg1"/>
          </a:solidFill>
          <a:ln w="50800">
            <a:solidFill>
              <a:srgbClr val="C0C0C0"/>
            </a:solidFill>
            <a:miter lim="800000"/>
            <a:headEnd/>
            <a:tailEnd/>
          </a:ln>
        </p:spPr>
        <p:txBody>
          <a:bodyPr tIns="46800" anchor="ctr"/>
          <a:lstStyle/>
          <a:p>
            <a:endParaRPr lang="ja-JP" altLang="ja-JP"/>
          </a:p>
        </p:txBody>
      </p:sp>
      <p:sp>
        <p:nvSpPr>
          <p:cNvPr id="104472" name="Rectangle 24"/>
          <p:cNvSpPr>
            <a:spLocks noChangeArrowheads="1"/>
          </p:cNvSpPr>
          <p:nvPr/>
        </p:nvSpPr>
        <p:spPr bwMode="auto">
          <a:xfrm>
            <a:off x="3676650" y="5033963"/>
            <a:ext cx="2886075" cy="223837"/>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ASP.NET 2.0</a:t>
            </a:r>
          </a:p>
        </p:txBody>
      </p:sp>
      <p:sp>
        <p:nvSpPr>
          <p:cNvPr id="104473" name="Rectangle 25"/>
          <p:cNvSpPr>
            <a:spLocks noChangeArrowheads="1"/>
          </p:cNvSpPr>
          <p:nvPr/>
        </p:nvSpPr>
        <p:spPr bwMode="auto">
          <a:xfrm>
            <a:off x="3676650" y="5291138"/>
            <a:ext cx="2886075" cy="223837"/>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.NET Framework 2.0</a:t>
            </a:r>
          </a:p>
        </p:txBody>
      </p:sp>
      <p:sp>
        <p:nvSpPr>
          <p:cNvPr id="486445" name="Rectangle 26"/>
          <p:cNvSpPr>
            <a:spLocks noChangeArrowheads="1"/>
          </p:cNvSpPr>
          <p:nvPr/>
        </p:nvSpPr>
        <p:spPr bwMode="ltGray">
          <a:xfrm>
            <a:off x="3676650" y="4384675"/>
            <a:ext cx="2886075" cy="608013"/>
          </a:xfrm>
          <a:prstGeom prst="rect">
            <a:avLst/>
          </a:prstGeom>
          <a:gradFill rotWithShape="1">
            <a:gsLst>
              <a:gs pos="0">
                <a:srgbClr val="FF0000"/>
              </a:gs>
              <a:gs pos="100000">
                <a:srgbClr val="760000"/>
              </a:gs>
            </a:gsLst>
            <a:lin ang="5400000" scaled="1"/>
          </a:gradFill>
          <a:ln w="9525">
            <a:solidFill>
              <a:srgbClr val="5F5F5F"/>
            </a:solidFill>
            <a:miter lim="800000"/>
            <a:headEnd/>
            <a:tailEnd/>
          </a:ln>
        </p:spPr>
        <p:txBody>
          <a:bodyPr wrap="none" anchor="ctr"/>
          <a:lstStyle/>
          <a:p>
            <a:r>
              <a:rPr lang="en-US" altLang="ja-JP" sz="1400" b="1">
                <a:solidFill>
                  <a:srgbClr val="FFFF99"/>
                </a:solidFill>
                <a:latin typeface="ＭＳ Ｐゴシック" pitchFamily="50" charset="-128"/>
              </a:rPr>
              <a:t>TERASOLUNA</a:t>
            </a:r>
          </a:p>
          <a:p>
            <a:r>
              <a:rPr lang="en-US" altLang="ja-JP" sz="1200" b="1">
                <a:solidFill>
                  <a:srgbClr val="FFFF99"/>
                </a:solidFill>
                <a:latin typeface="ＭＳ Ｐゴシック" pitchFamily="50" charset="-128"/>
              </a:rPr>
              <a:t>Server Framework </a:t>
            </a:r>
          </a:p>
          <a:p>
            <a:r>
              <a:rPr lang="en-US" altLang="ja-JP" sz="1200" b="1">
                <a:solidFill>
                  <a:srgbClr val="FFFF99"/>
                </a:solidFill>
                <a:latin typeface="ＭＳ Ｐゴシック" pitchFamily="50" charset="-128"/>
              </a:rPr>
              <a:t>for .NET</a:t>
            </a:r>
          </a:p>
        </p:txBody>
      </p:sp>
      <p:sp>
        <p:nvSpPr>
          <p:cNvPr id="486446" name="Rectangle 27"/>
          <p:cNvSpPr>
            <a:spLocks noChangeArrowheads="1"/>
          </p:cNvSpPr>
          <p:nvPr/>
        </p:nvSpPr>
        <p:spPr bwMode="auto">
          <a:xfrm>
            <a:off x="3676650" y="3824288"/>
            <a:ext cx="901700" cy="514350"/>
          </a:xfrm>
          <a:prstGeom prst="rect">
            <a:avLst/>
          </a:prstGeom>
          <a:gradFill rotWithShape="1">
            <a:gsLst>
              <a:gs pos="0">
                <a:srgbClr val="FDE9DF">
                  <a:alpha val="43999"/>
                </a:srgbClr>
              </a:gs>
              <a:gs pos="100000">
                <a:srgbClr val="F89254">
                  <a:alpha val="84000"/>
                </a:srgbClr>
              </a:gs>
            </a:gsLst>
            <a:lin ang="5400000" scaled="1"/>
          </a:gradFill>
          <a:ln w="9525">
            <a:solidFill>
              <a:schemeClr val="bg2"/>
            </a:solidFill>
            <a:miter lim="800000"/>
            <a:headEnd/>
            <a:tailEnd/>
          </a:ln>
        </p:spPr>
        <p:txBody>
          <a:bodyPr wrap="none" tIns="18000" anchor="ctr"/>
          <a:lstStyle/>
          <a:p>
            <a:r>
              <a:rPr lang="ja-JP" altLang="en-US" sz="1100">
                <a:latin typeface="ＭＳ Ｐゴシック" pitchFamily="50" charset="-128"/>
              </a:rPr>
              <a:t>業務</a:t>
            </a:r>
            <a:r>
              <a:rPr lang="en-US" altLang="ja-JP" sz="1100">
                <a:latin typeface="ＭＳ Ｐゴシック" pitchFamily="50" charset="-128"/>
              </a:rPr>
              <a:t>AP</a:t>
            </a:r>
          </a:p>
        </p:txBody>
      </p:sp>
      <p:sp>
        <p:nvSpPr>
          <p:cNvPr id="104476" name="Rectangle 28"/>
          <p:cNvSpPr>
            <a:spLocks noChangeArrowheads="1"/>
          </p:cNvSpPr>
          <p:nvPr/>
        </p:nvSpPr>
        <p:spPr bwMode="auto">
          <a:xfrm>
            <a:off x="3676650" y="5549900"/>
            <a:ext cx="2886075" cy="223838"/>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Internet Information Service (IIS)</a:t>
            </a:r>
          </a:p>
        </p:txBody>
      </p:sp>
      <p:sp>
        <p:nvSpPr>
          <p:cNvPr id="104477" name="Rectangle 29"/>
          <p:cNvSpPr>
            <a:spLocks noChangeArrowheads="1"/>
          </p:cNvSpPr>
          <p:nvPr/>
        </p:nvSpPr>
        <p:spPr bwMode="auto">
          <a:xfrm>
            <a:off x="3676650" y="5802313"/>
            <a:ext cx="2886075" cy="223837"/>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Windows</a:t>
            </a:r>
          </a:p>
        </p:txBody>
      </p:sp>
      <p:sp>
        <p:nvSpPr>
          <p:cNvPr id="486453" name="Rectangle 30"/>
          <p:cNvSpPr>
            <a:spLocks noChangeArrowheads="1"/>
          </p:cNvSpPr>
          <p:nvPr/>
        </p:nvSpPr>
        <p:spPr bwMode="auto">
          <a:xfrm>
            <a:off x="4667250" y="3824288"/>
            <a:ext cx="901700" cy="514350"/>
          </a:xfrm>
          <a:prstGeom prst="rect">
            <a:avLst/>
          </a:prstGeom>
          <a:gradFill rotWithShape="1">
            <a:gsLst>
              <a:gs pos="0">
                <a:srgbClr val="FDE9DF">
                  <a:alpha val="43999"/>
                </a:srgbClr>
              </a:gs>
              <a:gs pos="100000">
                <a:srgbClr val="F89254">
                  <a:alpha val="84000"/>
                </a:srgbClr>
              </a:gs>
            </a:gsLst>
            <a:lin ang="5400000" scaled="1"/>
          </a:gradFill>
          <a:ln w="9525">
            <a:solidFill>
              <a:schemeClr val="bg2"/>
            </a:solidFill>
            <a:miter lim="800000"/>
            <a:headEnd/>
            <a:tailEnd/>
          </a:ln>
        </p:spPr>
        <p:txBody>
          <a:bodyPr wrap="none" tIns="18000" anchor="ctr"/>
          <a:lstStyle/>
          <a:p>
            <a:r>
              <a:rPr lang="ja-JP" altLang="en-US" sz="1100">
                <a:latin typeface="ＭＳ Ｐゴシック" pitchFamily="50" charset="-128"/>
              </a:rPr>
              <a:t>業務</a:t>
            </a:r>
            <a:r>
              <a:rPr lang="en-US" altLang="ja-JP" sz="1100">
                <a:latin typeface="ＭＳ Ｐゴシック" pitchFamily="50" charset="-128"/>
              </a:rPr>
              <a:t>AP</a:t>
            </a:r>
          </a:p>
        </p:txBody>
      </p:sp>
      <p:sp>
        <p:nvSpPr>
          <p:cNvPr id="486454" name="Rectangle 31"/>
          <p:cNvSpPr>
            <a:spLocks noChangeArrowheads="1"/>
          </p:cNvSpPr>
          <p:nvPr/>
        </p:nvSpPr>
        <p:spPr bwMode="auto">
          <a:xfrm>
            <a:off x="5661025" y="3824288"/>
            <a:ext cx="901700" cy="514350"/>
          </a:xfrm>
          <a:prstGeom prst="rect">
            <a:avLst/>
          </a:prstGeom>
          <a:gradFill rotWithShape="1">
            <a:gsLst>
              <a:gs pos="0">
                <a:srgbClr val="FDE9DF">
                  <a:alpha val="43999"/>
                </a:srgbClr>
              </a:gs>
              <a:gs pos="100000">
                <a:srgbClr val="F89254">
                  <a:alpha val="84000"/>
                </a:srgbClr>
              </a:gs>
            </a:gsLst>
            <a:lin ang="5400000" scaled="1"/>
          </a:gradFill>
          <a:ln w="9525">
            <a:solidFill>
              <a:schemeClr val="bg2"/>
            </a:solidFill>
            <a:miter lim="800000"/>
            <a:headEnd/>
            <a:tailEnd/>
          </a:ln>
        </p:spPr>
        <p:txBody>
          <a:bodyPr wrap="none" tIns="18000" anchor="ctr"/>
          <a:lstStyle/>
          <a:p>
            <a:r>
              <a:rPr lang="ja-JP" altLang="en-US" sz="1100">
                <a:latin typeface="ＭＳ Ｐゴシック" pitchFamily="50" charset="-128"/>
              </a:rPr>
              <a:t>業務</a:t>
            </a:r>
            <a:r>
              <a:rPr lang="en-US" altLang="ja-JP" sz="1100">
                <a:latin typeface="ＭＳ Ｐゴシック" pitchFamily="50" charset="-128"/>
              </a:rPr>
              <a:t>AP</a:t>
            </a:r>
          </a:p>
        </p:txBody>
      </p:sp>
      <p:sp>
        <p:nvSpPr>
          <p:cNvPr id="486455" name="AutoShape 32"/>
          <p:cNvSpPr>
            <a:spLocks noChangeArrowheads="1"/>
          </p:cNvSpPr>
          <p:nvPr/>
        </p:nvSpPr>
        <p:spPr bwMode="auto">
          <a:xfrm>
            <a:off x="6789738" y="1808163"/>
            <a:ext cx="622300" cy="134937"/>
          </a:xfrm>
          <a:prstGeom prst="leftRightArrow">
            <a:avLst>
              <a:gd name="adj1" fmla="val 47574"/>
              <a:gd name="adj2" fmla="val 113480"/>
            </a:avLst>
          </a:prstGeom>
          <a:solidFill>
            <a:srgbClr val="4C4C72"/>
          </a:solidFill>
          <a:ln w="9525">
            <a:noFill/>
            <a:miter lim="800000"/>
            <a:headEnd/>
            <a:tailEnd/>
          </a:ln>
        </p:spPr>
        <p:txBody>
          <a:bodyPr wrap="none" anchor="ctr"/>
          <a:lstStyle/>
          <a:p>
            <a:endParaRPr lang="ja-JP" altLang="ja-JP"/>
          </a:p>
        </p:txBody>
      </p:sp>
      <p:sp>
        <p:nvSpPr>
          <p:cNvPr id="486456" name="AutoShape 33"/>
          <p:cNvSpPr>
            <a:spLocks noChangeArrowheads="1"/>
          </p:cNvSpPr>
          <p:nvPr/>
        </p:nvSpPr>
        <p:spPr bwMode="auto">
          <a:xfrm>
            <a:off x="6789738" y="5586413"/>
            <a:ext cx="622300" cy="134937"/>
          </a:xfrm>
          <a:prstGeom prst="leftRightArrow">
            <a:avLst>
              <a:gd name="adj1" fmla="val 47574"/>
              <a:gd name="adj2" fmla="val 113480"/>
            </a:avLst>
          </a:prstGeom>
          <a:solidFill>
            <a:srgbClr val="4C4C72"/>
          </a:solidFill>
          <a:ln w="9525">
            <a:noFill/>
            <a:miter lim="800000"/>
            <a:headEnd/>
            <a:tailEnd/>
          </a:ln>
        </p:spPr>
        <p:txBody>
          <a:bodyPr wrap="none" anchor="ctr"/>
          <a:lstStyle/>
          <a:p>
            <a:endParaRPr lang="ja-JP" altLang="ja-JP"/>
          </a:p>
        </p:txBody>
      </p:sp>
      <p:sp>
        <p:nvSpPr>
          <p:cNvPr id="104482" name="Rectangle 34"/>
          <p:cNvSpPr>
            <a:spLocks noChangeArrowheads="1"/>
          </p:cNvSpPr>
          <p:nvPr/>
        </p:nvSpPr>
        <p:spPr bwMode="auto">
          <a:xfrm>
            <a:off x="3465513" y="908050"/>
            <a:ext cx="3273425" cy="26511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AP</a:t>
            </a:r>
            <a:r>
              <a:rPr lang="ja-JP" altLang="en-US" sz="1000">
                <a:latin typeface="ＭＳ Ｐゴシック" pitchFamily="50" charset="-128"/>
              </a:rPr>
              <a:t>サーバ</a:t>
            </a:r>
          </a:p>
        </p:txBody>
      </p:sp>
      <p:sp>
        <p:nvSpPr>
          <p:cNvPr id="104483" name="Rectangle 35"/>
          <p:cNvSpPr>
            <a:spLocks noChangeArrowheads="1"/>
          </p:cNvSpPr>
          <p:nvPr/>
        </p:nvSpPr>
        <p:spPr bwMode="auto">
          <a:xfrm>
            <a:off x="3495675" y="3506788"/>
            <a:ext cx="3243263" cy="265112"/>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AP</a:t>
            </a:r>
            <a:r>
              <a:rPr lang="ja-JP" altLang="en-US" sz="1000">
                <a:latin typeface="ＭＳ Ｐゴシック" pitchFamily="50" charset="-128"/>
              </a:rPr>
              <a:t>サーバ</a:t>
            </a:r>
          </a:p>
        </p:txBody>
      </p:sp>
      <p:sp>
        <p:nvSpPr>
          <p:cNvPr id="104484" name="Rectangle 36"/>
          <p:cNvSpPr>
            <a:spLocks noChangeArrowheads="1"/>
          </p:cNvSpPr>
          <p:nvPr/>
        </p:nvSpPr>
        <p:spPr bwMode="auto">
          <a:xfrm>
            <a:off x="7504113" y="903288"/>
            <a:ext cx="2030412" cy="265112"/>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DB</a:t>
            </a:r>
            <a:r>
              <a:rPr lang="ja-JP" altLang="en-US" sz="1000">
                <a:latin typeface="ＭＳ Ｐゴシック" pitchFamily="50" charset="-128"/>
              </a:rPr>
              <a:t>サーバ</a:t>
            </a:r>
          </a:p>
        </p:txBody>
      </p:sp>
      <p:sp>
        <p:nvSpPr>
          <p:cNvPr id="104485" name="Rectangle 37"/>
          <p:cNvSpPr>
            <a:spLocks noChangeArrowheads="1"/>
          </p:cNvSpPr>
          <p:nvPr/>
        </p:nvSpPr>
        <p:spPr bwMode="auto">
          <a:xfrm>
            <a:off x="7518400" y="4848225"/>
            <a:ext cx="2052638" cy="26511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DB</a:t>
            </a:r>
            <a:r>
              <a:rPr lang="ja-JP" altLang="en-US" sz="1000">
                <a:latin typeface="ＭＳ Ｐゴシック" pitchFamily="50" charset="-128"/>
              </a:rPr>
              <a:t>サーバ</a:t>
            </a:r>
          </a:p>
        </p:txBody>
      </p:sp>
      <p:sp>
        <p:nvSpPr>
          <p:cNvPr id="486461" name="AutoShape 38"/>
          <p:cNvSpPr>
            <a:spLocks noChangeArrowheads="1"/>
          </p:cNvSpPr>
          <p:nvPr/>
        </p:nvSpPr>
        <p:spPr bwMode="auto">
          <a:xfrm>
            <a:off x="2635250" y="1247775"/>
            <a:ext cx="698500" cy="828675"/>
          </a:xfrm>
          <a:prstGeom prst="foldedCorner">
            <a:avLst>
              <a:gd name="adj" fmla="val 12500"/>
            </a:avLst>
          </a:prstGeom>
          <a:solidFill>
            <a:schemeClr val="bg1"/>
          </a:solidFill>
          <a:ln w="25400">
            <a:solidFill>
              <a:srgbClr val="008000"/>
            </a:solidFill>
            <a:round/>
            <a:headEnd/>
            <a:tailEnd/>
          </a:ln>
        </p:spPr>
        <p:txBody>
          <a:bodyPr wrap="none" tIns="46800" anchor="ctr"/>
          <a:lstStyle/>
          <a:p>
            <a:r>
              <a:rPr lang="en-US" altLang="ja-JP" sz="1000">
                <a:solidFill>
                  <a:srgbClr val="339933"/>
                </a:solidFill>
                <a:latin typeface="ＭＳ Ｐゴシック" pitchFamily="50" charset="-128"/>
              </a:rPr>
              <a:t>HTML/</a:t>
            </a:r>
            <a:br>
              <a:rPr lang="en-US" altLang="ja-JP" sz="1000">
                <a:solidFill>
                  <a:srgbClr val="339933"/>
                </a:solidFill>
                <a:latin typeface="ＭＳ Ｐゴシック" pitchFamily="50" charset="-128"/>
              </a:rPr>
            </a:br>
            <a:r>
              <a:rPr lang="en-US" altLang="ja-JP" sz="1000">
                <a:solidFill>
                  <a:srgbClr val="339933"/>
                </a:solidFill>
                <a:latin typeface="ＭＳ Ｐゴシック" pitchFamily="50" charset="-128"/>
              </a:rPr>
              <a:t>XML</a:t>
            </a:r>
          </a:p>
          <a:p>
            <a:r>
              <a:rPr lang="ja-JP" altLang="en-US" sz="800">
                <a:solidFill>
                  <a:srgbClr val="339933"/>
                </a:solidFill>
                <a:latin typeface="ＭＳ Ｐゴシック" pitchFamily="50" charset="-128"/>
              </a:rPr>
              <a:t>・・・・・</a:t>
            </a:r>
          </a:p>
          <a:p>
            <a:r>
              <a:rPr lang="ja-JP" altLang="en-US" sz="800">
                <a:solidFill>
                  <a:srgbClr val="339933"/>
                </a:solidFill>
                <a:latin typeface="ＭＳ Ｐゴシック" pitchFamily="50" charset="-128"/>
              </a:rPr>
              <a:t>・・・・・</a:t>
            </a:r>
          </a:p>
          <a:p>
            <a:r>
              <a:rPr lang="ja-JP" altLang="en-US" sz="800">
                <a:solidFill>
                  <a:srgbClr val="339933"/>
                </a:solidFill>
                <a:latin typeface="ＭＳ Ｐゴシック" pitchFamily="50" charset="-128"/>
              </a:rPr>
              <a:t>・・・・・</a:t>
            </a:r>
          </a:p>
        </p:txBody>
      </p:sp>
      <p:sp>
        <p:nvSpPr>
          <p:cNvPr id="486462" name="AutoShape 39"/>
          <p:cNvSpPr>
            <a:spLocks noChangeArrowheads="1"/>
          </p:cNvSpPr>
          <p:nvPr/>
        </p:nvSpPr>
        <p:spPr bwMode="auto">
          <a:xfrm>
            <a:off x="2716213" y="5280025"/>
            <a:ext cx="593725" cy="679450"/>
          </a:xfrm>
          <a:prstGeom prst="foldedCorner">
            <a:avLst>
              <a:gd name="adj" fmla="val 12500"/>
            </a:avLst>
          </a:prstGeom>
          <a:solidFill>
            <a:schemeClr val="bg1"/>
          </a:solidFill>
          <a:ln w="25400">
            <a:solidFill>
              <a:srgbClr val="333399"/>
            </a:solidFill>
            <a:prstDash val="dash"/>
            <a:round/>
            <a:headEnd/>
            <a:tailEnd/>
          </a:ln>
        </p:spPr>
        <p:txBody>
          <a:bodyPr wrap="none" tIns="46800" anchor="ctr"/>
          <a:lstStyle/>
          <a:p>
            <a:r>
              <a:rPr lang="en-US" altLang="ja-JP" sz="1000">
                <a:solidFill>
                  <a:srgbClr val="000066"/>
                </a:solidFill>
                <a:latin typeface="ＭＳ Ｐゴシック" pitchFamily="50" charset="-128"/>
              </a:rPr>
              <a:t>XML</a:t>
            </a:r>
          </a:p>
          <a:p>
            <a:r>
              <a:rPr lang="ja-JP" altLang="en-US" sz="800">
                <a:solidFill>
                  <a:srgbClr val="000066"/>
                </a:solidFill>
                <a:latin typeface="ＭＳ Ｐゴシック" pitchFamily="50" charset="-128"/>
              </a:rPr>
              <a:t>・・・・・</a:t>
            </a:r>
          </a:p>
          <a:p>
            <a:r>
              <a:rPr lang="ja-JP" altLang="en-US" sz="800">
                <a:solidFill>
                  <a:srgbClr val="000066"/>
                </a:solidFill>
                <a:latin typeface="ＭＳ Ｐゴシック" pitchFamily="50" charset="-128"/>
              </a:rPr>
              <a:t>・・・・・</a:t>
            </a:r>
          </a:p>
          <a:p>
            <a:r>
              <a:rPr lang="ja-JP" altLang="en-US" sz="800">
                <a:solidFill>
                  <a:srgbClr val="000066"/>
                </a:solidFill>
                <a:latin typeface="ＭＳ Ｐゴシック" pitchFamily="50" charset="-128"/>
              </a:rPr>
              <a:t>・・・・・</a:t>
            </a:r>
          </a:p>
        </p:txBody>
      </p:sp>
      <p:sp>
        <p:nvSpPr>
          <p:cNvPr id="486463" name="AutoShape 40"/>
          <p:cNvSpPr>
            <a:spLocks noChangeArrowheads="1"/>
          </p:cNvSpPr>
          <p:nvPr/>
        </p:nvSpPr>
        <p:spPr bwMode="auto">
          <a:xfrm>
            <a:off x="6816725" y="1228725"/>
            <a:ext cx="595313" cy="501650"/>
          </a:xfrm>
          <a:prstGeom prst="flowChartDocument">
            <a:avLst/>
          </a:prstGeom>
          <a:solidFill>
            <a:schemeClr val="bg1"/>
          </a:solidFill>
          <a:ln w="9525">
            <a:solidFill>
              <a:schemeClr val="tx1"/>
            </a:solidFill>
            <a:miter lim="800000"/>
            <a:headEnd/>
            <a:tailEnd/>
          </a:ln>
        </p:spPr>
        <p:txBody>
          <a:bodyPr tIns="46800" anchor="ctr"/>
          <a:lstStyle/>
          <a:p>
            <a:r>
              <a:rPr lang="en-US" altLang="ja-JP" sz="1000">
                <a:latin typeface="ＭＳ Ｐゴシック" pitchFamily="50" charset="-128"/>
              </a:rPr>
              <a:t>SQL</a:t>
            </a:r>
          </a:p>
        </p:txBody>
      </p:sp>
      <p:sp>
        <p:nvSpPr>
          <p:cNvPr id="486464" name="AutoShape 41"/>
          <p:cNvSpPr>
            <a:spLocks noChangeArrowheads="1"/>
          </p:cNvSpPr>
          <p:nvPr/>
        </p:nvSpPr>
        <p:spPr bwMode="auto">
          <a:xfrm>
            <a:off x="6816725" y="5013325"/>
            <a:ext cx="595313" cy="501650"/>
          </a:xfrm>
          <a:prstGeom prst="flowChartDocument">
            <a:avLst/>
          </a:prstGeom>
          <a:solidFill>
            <a:schemeClr val="bg1"/>
          </a:solidFill>
          <a:ln w="9525">
            <a:solidFill>
              <a:schemeClr val="tx1"/>
            </a:solidFill>
            <a:miter lim="800000"/>
            <a:headEnd/>
            <a:tailEnd/>
          </a:ln>
        </p:spPr>
        <p:txBody>
          <a:bodyPr tIns="46800" anchor="ctr"/>
          <a:lstStyle/>
          <a:p>
            <a:r>
              <a:rPr lang="en-US" altLang="ja-JP" sz="1000">
                <a:latin typeface="ＭＳ Ｐゴシック" pitchFamily="50" charset="-128"/>
              </a:rPr>
              <a:t>SQL</a:t>
            </a:r>
          </a:p>
        </p:txBody>
      </p:sp>
      <p:sp>
        <p:nvSpPr>
          <p:cNvPr id="486466" name="Rectangle 43"/>
          <p:cNvSpPr>
            <a:spLocks noChangeArrowheads="1"/>
          </p:cNvSpPr>
          <p:nvPr/>
        </p:nvSpPr>
        <p:spPr bwMode="auto">
          <a:xfrm>
            <a:off x="379413" y="3716338"/>
            <a:ext cx="2100262" cy="1800225"/>
          </a:xfrm>
          <a:prstGeom prst="rect">
            <a:avLst/>
          </a:prstGeom>
          <a:solidFill>
            <a:schemeClr val="bg1"/>
          </a:solidFill>
          <a:ln w="50800">
            <a:solidFill>
              <a:srgbClr val="C0C0C0"/>
            </a:solidFill>
            <a:miter lim="800000"/>
            <a:headEnd/>
            <a:tailEnd/>
          </a:ln>
        </p:spPr>
        <p:txBody>
          <a:bodyPr tIns="46800" anchor="ctr"/>
          <a:lstStyle/>
          <a:p>
            <a:endParaRPr lang="ja-JP" altLang="ja-JP"/>
          </a:p>
        </p:txBody>
      </p:sp>
      <p:sp>
        <p:nvSpPr>
          <p:cNvPr id="486467" name="Rectangle 44"/>
          <p:cNvSpPr>
            <a:spLocks noChangeArrowheads="1"/>
          </p:cNvSpPr>
          <p:nvPr/>
        </p:nvSpPr>
        <p:spPr bwMode="auto">
          <a:xfrm>
            <a:off x="523875" y="3989388"/>
            <a:ext cx="1781175" cy="476250"/>
          </a:xfrm>
          <a:prstGeom prst="rect">
            <a:avLst/>
          </a:prstGeom>
          <a:gradFill rotWithShape="1">
            <a:gsLst>
              <a:gs pos="0">
                <a:srgbClr val="FDE9DF">
                  <a:alpha val="43999"/>
                </a:srgbClr>
              </a:gs>
              <a:gs pos="100000">
                <a:srgbClr val="F89254">
                  <a:alpha val="84000"/>
                </a:srgbClr>
              </a:gs>
            </a:gsLst>
            <a:lin ang="5400000" scaled="1"/>
          </a:gradFill>
          <a:ln w="9525">
            <a:solidFill>
              <a:schemeClr val="bg2"/>
            </a:solidFill>
            <a:miter lim="800000"/>
            <a:headEnd/>
            <a:tailEnd/>
          </a:ln>
        </p:spPr>
        <p:txBody>
          <a:bodyPr wrap="none" tIns="18000" anchor="ctr"/>
          <a:lstStyle/>
          <a:p>
            <a:r>
              <a:rPr lang="ja-JP" altLang="en-US" sz="1000">
                <a:latin typeface="ＭＳ Ｐゴシック" pitchFamily="50" charset="-128"/>
              </a:rPr>
              <a:t>業務</a:t>
            </a:r>
            <a:r>
              <a:rPr lang="en-US" altLang="ja-JP" sz="1000">
                <a:latin typeface="ＭＳ Ｐゴシック" pitchFamily="50" charset="-128"/>
              </a:rPr>
              <a:t>AP</a:t>
            </a:r>
          </a:p>
          <a:p>
            <a:r>
              <a:rPr lang="en-US" altLang="ja-JP" sz="1000">
                <a:latin typeface="ＭＳ Ｐゴシック" pitchFamily="50" charset="-128"/>
              </a:rPr>
              <a:t>(.NET Windows Forms </a:t>
            </a:r>
          </a:p>
          <a:p>
            <a:r>
              <a:rPr lang="ja-JP" altLang="en-US" sz="1000">
                <a:latin typeface="ＭＳ Ｐゴシック" pitchFamily="50" charset="-128"/>
              </a:rPr>
              <a:t>アプリケーション</a:t>
            </a:r>
            <a:r>
              <a:rPr lang="en-US" altLang="ja-JP" sz="1000">
                <a:latin typeface="ＭＳ Ｐゴシック" pitchFamily="50" charset="-128"/>
              </a:rPr>
              <a:t>)</a:t>
            </a:r>
          </a:p>
        </p:txBody>
      </p:sp>
      <p:sp>
        <p:nvSpPr>
          <p:cNvPr id="104493" name="Rectangle 45"/>
          <p:cNvSpPr>
            <a:spLocks noChangeArrowheads="1"/>
          </p:cNvSpPr>
          <p:nvPr/>
        </p:nvSpPr>
        <p:spPr bwMode="auto">
          <a:xfrm>
            <a:off x="524965" y="5221288"/>
            <a:ext cx="1778996" cy="223837"/>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.NET Framework</a:t>
            </a:r>
          </a:p>
        </p:txBody>
      </p:sp>
      <p:sp>
        <p:nvSpPr>
          <p:cNvPr id="104494" name="Rectangle 46"/>
          <p:cNvSpPr>
            <a:spLocks noChangeArrowheads="1"/>
          </p:cNvSpPr>
          <p:nvPr/>
        </p:nvSpPr>
        <p:spPr bwMode="auto">
          <a:xfrm>
            <a:off x="526916" y="4976813"/>
            <a:ext cx="1778996" cy="223837"/>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Windows Forms</a:t>
            </a:r>
          </a:p>
        </p:txBody>
      </p:sp>
      <p:sp>
        <p:nvSpPr>
          <p:cNvPr id="104495" name="Rectangle 47"/>
          <p:cNvSpPr>
            <a:spLocks noChangeArrowheads="1"/>
          </p:cNvSpPr>
          <p:nvPr/>
        </p:nvSpPr>
        <p:spPr bwMode="auto">
          <a:xfrm>
            <a:off x="352425" y="3694113"/>
            <a:ext cx="2166938" cy="265112"/>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a:effectLst/>
        </p:spPr>
        <p:txBody>
          <a:bodyPr wrap="none" anchor="ctr"/>
          <a:lstStyle/>
          <a:p>
            <a:pPr>
              <a:defRPr/>
            </a:pPr>
            <a:r>
              <a:rPr lang="ja-JP" altLang="en-US" sz="1000">
                <a:latin typeface="ＭＳ Ｐゴシック" pitchFamily="50" charset="-128"/>
              </a:rPr>
              <a:t>リッチクライアント</a:t>
            </a:r>
          </a:p>
        </p:txBody>
      </p:sp>
      <p:sp>
        <p:nvSpPr>
          <p:cNvPr id="486475" name="Rectangle 48"/>
          <p:cNvSpPr>
            <a:spLocks noChangeArrowheads="1"/>
          </p:cNvSpPr>
          <p:nvPr/>
        </p:nvSpPr>
        <p:spPr bwMode="ltGray">
          <a:xfrm>
            <a:off x="525463" y="4519613"/>
            <a:ext cx="1771650" cy="431800"/>
          </a:xfrm>
          <a:prstGeom prst="rect">
            <a:avLst/>
          </a:prstGeom>
          <a:gradFill rotWithShape="1">
            <a:gsLst>
              <a:gs pos="0">
                <a:srgbClr val="FF0000"/>
              </a:gs>
              <a:gs pos="100000">
                <a:srgbClr val="760000"/>
              </a:gs>
            </a:gsLst>
            <a:lin ang="5400000" scaled="1"/>
          </a:gradFill>
          <a:ln w="9525">
            <a:solidFill>
              <a:srgbClr val="5F5F5F"/>
            </a:solidFill>
            <a:miter lim="800000"/>
            <a:headEnd/>
            <a:tailEnd/>
          </a:ln>
        </p:spPr>
        <p:txBody>
          <a:bodyPr wrap="none" anchor="ctr"/>
          <a:lstStyle/>
          <a:p>
            <a:r>
              <a:rPr lang="en-US" altLang="ja-JP" sz="1000" b="1">
                <a:solidFill>
                  <a:srgbClr val="FFFF99"/>
                </a:solidFill>
                <a:latin typeface="ＭＳ Ｐゴシック" pitchFamily="50" charset="-128"/>
              </a:rPr>
              <a:t>TERASOLUNA</a:t>
            </a:r>
          </a:p>
          <a:p>
            <a:r>
              <a:rPr lang="en-US" altLang="ja-JP" sz="1000" b="1">
                <a:solidFill>
                  <a:srgbClr val="FFFF99"/>
                </a:solidFill>
                <a:latin typeface="ＭＳ Ｐゴシック" pitchFamily="50" charset="-128"/>
              </a:rPr>
              <a:t>Client Framework </a:t>
            </a:r>
          </a:p>
          <a:p>
            <a:r>
              <a:rPr lang="en-US" altLang="ja-JP" sz="1000" b="1">
                <a:solidFill>
                  <a:srgbClr val="FFFF99"/>
                </a:solidFill>
                <a:latin typeface="ＭＳ Ｐゴシック" pitchFamily="50" charset="-128"/>
              </a:rPr>
              <a:t>for .NET</a:t>
            </a:r>
          </a:p>
        </p:txBody>
      </p:sp>
      <p:sp>
        <p:nvSpPr>
          <p:cNvPr id="486476" name="Freeform 49"/>
          <p:cNvSpPr>
            <a:spLocks/>
          </p:cNvSpPr>
          <p:nvPr/>
        </p:nvSpPr>
        <p:spPr bwMode="gray">
          <a:xfrm>
            <a:off x="3675063" y="1779588"/>
            <a:ext cx="2886075" cy="1079500"/>
          </a:xfrm>
          <a:custGeom>
            <a:avLst/>
            <a:gdLst>
              <a:gd name="T0" fmla="*/ 0 w 1678"/>
              <a:gd name="T1" fmla="*/ 0 h 680"/>
              <a:gd name="T2" fmla="*/ 0 w 1678"/>
              <a:gd name="T3" fmla="*/ 340 h 680"/>
              <a:gd name="T4" fmla="*/ 612 w 1678"/>
              <a:gd name="T5" fmla="*/ 340 h 680"/>
              <a:gd name="T6" fmla="*/ 612 w 1678"/>
              <a:gd name="T7" fmla="*/ 680 h 680"/>
              <a:gd name="T8" fmla="*/ 1134 w 1678"/>
              <a:gd name="T9" fmla="*/ 680 h 680"/>
              <a:gd name="T10" fmla="*/ 1134 w 1678"/>
              <a:gd name="T11" fmla="*/ 340 h 680"/>
              <a:gd name="T12" fmla="*/ 1678 w 1678"/>
              <a:gd name="T13" fmla="*/ 340 h 680"/>
              <a:gd name="T14" fmla="*/ 1678 w 1678"/>
              <a:gd name="T15" fmla="*/ 0 h 680"/>
              <a:gd name="T16" fmla="*/ 0 w 1678"/>
              <a:gd name="T17" fmla="*/ 0 h 6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8"/>
              <a:gd name="T28" fmla="*/ 0 h 680"/>
              <a:gd name="T29" fmla="*/ 1678 w 1678"/>
              <a:gd name="T30" fmla="*/ 680 h 6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8" h="680">
                <a:moveTo>
                  <a:pt x="0" y="0"/>
                </a:moveTo>
                <a:lnTo>
                  <a:pt x="0" y="340"/>
                </a:lnTo>
                <a:lnTo>
                  <a:pt x="612" y="340"/>
                </a:lnTo>
                <a:lnTo>
                  <a:pt x="612" y="680"/>
                </a:lnTo>
                <a:lnTo>
                  <a:pt x="1134" y="680"/>
                </a:lnTo>
                <a:lnTo>
                  <a:pt x="1134" y="340"/>
                </a:lnTo>
                <a:lnTo>
                  <a:pt x="1678" y="340"/>
                </a:lnTo>
                <a:lnTo>
                  <a:pt x="1678" y="0"/>
                </a:lnTo>
                <a:lnTo>
                  <a:pt x="0" y="0"/>
                </a:lnTo>
                <a:close/>
              </a:path>
            </a:pathLst>
          </a:custGeom>
          <a:gradFill rotWithShape="1">
            <a:gsLst>
              <a:gs pos="0">
                <a:srgbClr val="5F7CCD"/>
              </a:gs>
              <a:gs pos="100000">
                <a:srgbClr val="2C395F">
                  <a:alpha val="89000"/>
                </a:srgbClr>
              </a:gs>
            </a:gsLst>
            <a:lin ang="5400000" scaled="1"/>
          </a:gradFill>
          <a:ln w="9525">
            <a:solidFill>
              <a:srgbClr val="5F5F5F"/>
            </a:solidFill>
            <a:round/>
            <a:headEnd/>
            <a:tailEnd/>
          </a:ln>
        </p:spPr>
        <p:txBody>
          <a:bodyPr wrap="none" anchor="ctr"/>
          <a:lstStyle/>
          <a:p>
            <a:endParaRPr lang="ja-JP" altLang="ja-JP"/>
          </a:p>
        </p:txBody>
      </p:sp>
      <p:sp>
        <p:nvSpPr>
          <p:cNvPr id="104498" name="Rectangle 50"/>
          <p:cNvSpPr>
            <a:spLocks noChangeArrowheads="1"/>
          </p:cNvSpPr>
          <p:nvPr/>
        </p:nvSpPr>
        <p:spPr bwMode="auto">
          <a:xfrm>
            <a:off x="5654675" y="2365375"/>
            <a:ext cx="930275" cy="460375"/>
          </a:xfrm>
          <a:prstGeom prst="rect">
            <a:avLst/>
          </a:prstGeom>
          <a:gradFill rotWithShape="1">
            <a:gsLst>
              <a:gs pos="0">
                <a:srgbClr val="C0C0C0">
                  <a:alpha val="80000"/>
                </a:srgbClr>
              </a:gs>
              <a:gs pos="50000">
                <a:schemeClr val="bg1">
                  <a:alpha val="5000"/>
                </a:schemeClr>
              </a:gs>
              <a:gs pos="100000">
                <a:srgbClr val="C0C0C0">
                  <a:alpha val="80000"/>
                </a:srgbClr>
              </a:gs>
            </a:gsLst>
            <a:lin ang="5400000" scaled="1"/>
          </a:gradFill>
          <a:ln w="9525">
            <a:noFill/>
            <a:miter lim="800000"/>
            <a:headEnd/>
            <a:tailEnd/>
          </a:ln>
          <a:effectLst/>
        </p:spPr>
        <p:txBody>
          <a:bodyPr wrap="none" anchor="ctr"/>
          <a:lstStyle/>
          <a:p>
            <a:pPr>
              <a:defRPr/>
            </a:pPr>
            <a:r>
              <a:rPr lang="en-US" altLang="ja-JP" sz="1000">
                <a:latin typeface="ＭＳ Ｐゴシック" pitchFamily="50" charset="-128"/>
              </a:rPr>
              <a:t>iBatis</a:t>
            </a:r>
          </a:p>
        </p:txBody>
      </p:sp>
      <p:sp>
        <p:nvSpPr>
          <p:cNvPr id="486480" name="Rectangle 51"/>
          <p:cNvSpPr>
            <a:spLocks noChangeArrowheads="1"/>
          </p:cNvSpPr>
          <p:nvPr/>
        </p:nvSpPr>
        <p:spPr bwMode="auto">
          <a:xfrm>
            <a:off x="4071938" y="1784350"/>
            <a:ext cx="2171700" cy="549275"/>
          </a:xfrm>
          <a:prstGeom prst="rect">
            <a:avLst/>
          </a:prstGeom>
          <a:noFill/>
          <a:ln w="15875" algn="ctr">
            <a:noFill/>
            <a:miter lim="800000"/>
            <a:headEnd/>
            <a:tailEnd/>
          </a:ln>
        </p:spPr>
        <p:txBody>
          <a:bodyPr tIns="46800">
            <a:spAutoFit/>
          </a:bodyPr>
          <a:lstStyle/>
          <a:p>
            <a:r>
              <a:rPr lang="en-US" altLang="ja-JP" sz="1400" b="1">
                <a:solidFill>
                  <a:srgbClr val="FFFF99"/>
                </a:solidFill>
                <a:latin typeface="ＭＳ Ｐゴシック" pitchFamily="50" charset="-128"/>
              </a:rPr>
              <a:t>TERASOLUNA</a:t>
            </a:r>
          </a:p>
          <a:p>
            <a:r>
              <a:rPr lang="en-US" altLang="ja-JP" sz="1400" b="1">
                <a:solidFill>
                  <a:srgbClr val="FFFF99"/>
                </a:solidFill>
                <a:latin typeface="ＭＳ Ｐゴシック" pitchFamily="50" charset="-128"/>
              </a:rPr>
              <a:t>Server Framework for</a:t>
            </a:r>
            <a:r>
              <a:rPr lang="en-US" altLang="ja-JP" sz="1600" b="1">
                <a:solidFill>
                  <a:srgbClr val="FFFF99"/>
                </a:solidFill>
                <a:latin typeface="ＭＳ Ｐゴシック" pitchFamily="50" charset="-128"/>
              </a:rPr>
              <a:t> </a:t>
            </a:r>
            <a:r>
              <a:rPr lang="en-US" altLang="ja-JP" sz="1200" b="1">
                <a:solidFill>
                  <a:srgbClr val="FFFF99"/>
                </a:solidFill>
                <a:latin typeface="ＭＳ Ｐゴシック" pitchFamily="50" charset="-128"/>
              </a:rPr>
              <a:t>Java</a:t>
            </a:r>
          </a:p>
        </p:txBody>
      </p:sp>
      <p:sp>
        <p:nvSpPr>
          <p:cNvPr id="486481" name="Rectangle 52"/>
          <p:cNvSpPr>
            <a:spLocks noChangeArrowheads="1"/>
          </p:cNvSpPr>
          <p:nvPr/>
        </p:nvSpPr>
        <p:spPr bwMode="auto">
          <a:xfrm>
            <a:off x="7548563" y="2420938"/>
            <a:ext cx="1990725" cy="1944687"/>
          </a:xfrm>
          <a:prstGeom prst="rect">
            <a:avLst/>
          </a:prstGeom>
          <a:solidFill>
            <a:schemeClr val="bg1"/>
          </a:solidFill>
          <a:ln w="50800">
            <a:solidFill>
              <a:srgbClr val="C0C0C0"/>
            </a:solidFill>
            <a:miter lim="800000"/>
            <a:headEnd/>
            <a:tailEnd/>
          </a:ln>
        </p:spPr>
        <p:txBody>
          <a:bodyPr tIns="46800" anchor="ctr"/>
          <a:lstStyle/>
          <a:p>
            <a:endParaRPr lang="ja-JP" altLang="ja-JP"/>
          </a:p>
        </p:txBody>
      </p:sp>
      <p:sp>
        <p:nvSpPr>
          <p:cNvPr id="104501" name="Rectangle 53"/>
          <p:cNvSpPr>
            <a:spLocks noChangeArrowheads="1"/>
          </p:cNvSpPr>
          <p:nvPr/>
        </p:nvSpPr>
        <p:spPr bwMode="auto">
          <a:xfrm>
            <a:off x="8639175" y="3673475"/>
            <a:ext cx="819150" cy="312738"/>
          </a:xfrm>
          <a:prstGeom prst="rect">
            <a:avLst/>
          </a:prstGeom>
          <a:gradFill rotWithShape="1">
            <a:gsLst>
              <a:gs pos="0">
                <a:srgbClr val="C0C0C0"/>
              </a:gs>
              <a:gs pos="50000">
                <a:schemeClr val="bg1">
                  <a:alpha val="0"/>
                </a:schemeClr>
              </a:gs>
              <a:gs pos="100000">
                <a:srgbClr val="C0C0C0"/>
              </a:gs>
            </a:gsLst>
            <a:lin ang="5400000" scaled="1"/>
          </a:gradFill>
          <a:ln w="9525" algn="ctr">
            <a:noFill/>
            <a:miter lim="800000"/>
            <a:headEnd/>
            <a:tailEnd/>
          </a:ln>
          <a:effectLst/>
        </p:spPr>
        <p:txBody>
          <a:bodyPr wrap="none" anchor="ctr"/>
          <a:lstStyle/>
          <a:p>
            <a:pPr>
              <a:defRPr/>
            </a:pPr>
            <a:r>
              <a:rPr lang="en-US" altLang="ja-JP" sz="1000">
                <a:latin typeface="ＭＳ Ｐゴシック" pitchFamily="50" charset="-128"/>
              </a:rPr>
              <a:t>iBATIS</a:t>
            </a:r>
          </a:p>
        </p:txBody>
      </p:sp>
      <p:sp>
        <p:nvSpPr>
          <p:cNvPr id="104502" name="Rectangle 54"/>
          <p:cNvSpPr>
            <a:spLocks noChangeArrowheads="1"/>
          </p:cNvSpPr>
          <p:nvPr/>
        </p:nvSpPr>
        <p:spPr bwMode="auto">
          <a:xfrm>
            <a:off x="7642225" y="4068763"/>
            <a:ext cx="1816100" cy="211137"/>
          </a:xfrm>
          <a:prstGeom prst="rect">
            <a:avLst/>
          </a:prstGeom>
          <a:gradFill rotWithShape="1">
            <a:gsLst>
              <a:gs pos="0">
                <a:srgbClr val="C0C0C0"/>
              </a:gs>
              <a:gs pos="50000">
                <a:schemeClr val="bg1">
                  <a:alpha val="0"/>
                </a:schemeClr>
              </a:gs>
              <a:gs pos="100000">
                <a:srgbClr val="C0C0C0"/>
              </a:gs>
            </a:gsLst>
            <a:lin ang="5400000" scaled="1"/>
          </a:gradFill>
          <a:ln w="9525" algn="ctr">
            <a:noFill/>
            <a:miter lim="800000"/>
            <a:headEnd/>
            <a:tailEnd/>
          </a:ln>
          <a:effectLst/>
        </p:spPr>
        <p:txBody>
          <a:bodyPr wrap="none" anchor="ctr"/>
          <a:lstStyle/>
          <a:p>
            <a:pPr>
              <a:defRPr/>
            </a:pPr>
            <a:r>
              <a:rPr lang="en-US" altLang="ja-JP" sz="1000">
                <a:latin typeface="ＭＳ Ｐゴシック" pitchFamily="50" charset="-128"/>
              </a:rPr>
              <a:t>Spring Framework</a:t>
            </a:r>
          </a:p>
        </p:txBody>
      </p:sp>
      <p:sp>
        <p:nvSpPr>
          <p:cNvPr id="104503" name="Rectangle 55"/>
          <p:cNvSpPr>
            <a:spLocks noChangeArrowheads="1"/>
          </p:cNvSpPr>
          <p:nvPr/>
        </p:nvSpPr>
        <p:spPr bwMode="gray">
          <a:xfrm>
            <a:off x="7504113" y="2413000"/>
            <a:ext cx="2068512" cy="27463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a:effectLst/>
        </p:spPr>
        <p:txBody>
          <a:bodyPr wrap="none" anchor="ctr"/>
          <a:lstStyle/>
          <a:p>
            <a:pPr>
              <a:defRPr/>
            </a:pPr>
            <a:r>
              <a:rPr lang="ja-JP" altLang="en-US" sz="1000">
                <a:latin typeface="ＭＳ Ｐゴシック" pitchFamily="50" charset="-128"/>
              </a:rPr>
              <a:t>バッチサーバ</a:t>
            </a:r>
          </a:p>
        </p:txBody>
      </p:sp>
      <p:sp>
        <p:nvSpPr>
          <p:cNvPr id="486489" name="Freeform 56"/>
          <p:cNvSpPr>
            <a:spLocks/>
          </p:cNvSpPr>
          <p:nvPr/>
        </p:nvSpPr>
        <p:spPr bwMode="auto">
          <a:xfrm>
            <a:off x="7621588" y="3113088"/>
            <a:ext cx="1836737" cy="892175"/>
          </a:xfrm>
          <a:custGeom>
            <a:avLst/>
            <a:gdLst>
              <a:gd name="T0" fmla="*/ 0 w 1068"/>
              <a:gd name="T1" fmla="*/ 4 h 680"/>
              <a:gd name="T2" fmla="*/ 2 w 1068"/>
              <a:gd name="T3" fmla="*/ 340 h 680"/>
              <a:gd name="T4" fmla="*/ 2 w 1068"/>
              <a:gd name="T5" fmla="*/ 680 h 680"/>
              <a:gd name="T6" fmla="*/ 524 w 1068"/>
              <a:gd name="T7" fmla="*/ 680 h 680"/>
              <a:gd name="T8" fmla="*/ 520 w 1068"/>
              <a:gd name="T9" fmla="*/ 400 h 680"/>
              <a:gd name="T10" fmla="*/ 1062 w 1068"/>
              <a:gd name="T11" fmla="*/ 400 h 680"/>
              <a:gd name="T12" fmla="*/ 1068 w 1068"/>
              <a:gd name="T13" fmla="*/ 0 h 680"/>
              <a:gd name="T14" fmla="*/ 0 w 1068"/>
              <a:gd name="T15" fmla="*/ 4 h 680"/>
              <a:gd name="T16" fmla="*/ 0 60000 65536"/>
              <a:gd name="T17" fmla="*/ 0 60000 65536"/>
              <a:gd name="T18" fmla="*/ 0 60000 65536"/>
              <a:gd name="T19" fmla="*/ 0 60000 65536"/>
              <a:gd name="T20" fmla="*/ 0 60000 65536"/>
              <a:gd name="T21" fmla="*/ 0 60000 65536"/>
              <a:gd name="T22" fmla="*/ 0 60000 65536"/>
              <a:gd name="T23" fmla="*/ 0 60000 65536"/>
              <a:gd name="T24" fmla="*/ 0 w 1068"/>
              <a:gd name="T25" fmla="*/ 0 h 680"/>
              <a:gd name="T26" fmla="*/ 1068 w 1068"/>
              <a:gd name="T27" fmla="*/ 680 h 6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8" h="680">
                <a:moveTo>
                  <a:pt x="0" y="4"/>
                </a:moveTo>
                <a:lnTo>
                  <a:pt x="2" y="340"/>
                </a:lnTo>
                <a:lnTo>
                  <a:pt x="2" y="680"/>
                </a:lnTo>
                <a:lnTo>
                  <a:pt x="524" y="680"/>
                </a:lnTo>
                <a:lnTo>
                  <a:pt x="520" y="400"/>
                </a:lnTo>
                <a:lnTo>
                  <a:pt x="1062" y="400"/>
                </a:lnTo>
                <a:lnTo>
                  <a:pt x="1068" y="0"/>
                </a:lnTo>
                <a:lnTo>
                  <a:pt x="0" y="4"/>
                </a:lnTo>
                <a:close/>
              </a:path>
            </a:pathLst>
          </a:custGeom>
          <a:gradFill rotWithShape="1">
            <a:gsLst>
              <a:gs pos="0">
                <a:srgbClr val="FFFF66"/>
              </a:gs>
              <a:gs pos="50000">
                <a:srgbClr val="FFFFFF"/>
              </a:gs>
              <a:gs pos="100000">
                <a:srgbClr val="FFFF66"/>
              </a:gs>
            </a:gsLst>
            <a:lin ang="5400000" scaled="1"/>
          </a:gradFill>
          <a:ln w="15875">
            <a:solidFill>
              <a:srgbClr val="663300"/>
            </a:solidFill>
            <a:round/>
            <a:headEnd/>
            <a:tailEnd/>
          </a:ln>
        </p:spPr>
        <p:txBody>
          <a:bodyPr wrap="none" tIns="46800" anchor="ctr"/>
          <a:lstStyle/>
          <a:p>
            <a:endParaRPr lang="ja-JP" altLang="ja-JP"/>
          </a:p>
        </p:txBody>
      </p:sp>
      <p:sp>
        <p:nvSpPr>
          <p:cNvPr id="486490" name="Rectangle 57"/>
          <p:cNvSpPr>
            <a:spLocks noChangeArrowheads="1"/>
          </p:cNvSpPr>
          <p:nvPr/>
        </p:nvSpPr>
        <p:spPr bwMode="auto">
          <a:xfrm>
            <a:off x="7497763" y="3151188"/>
            <a:ext cx="2070100" cy="427037"/>
          </a:xfrm>
          <a:prstGeom prst="rect">
            <a:avLst/>
          </a:prstGeom>
          <a:noFill/>
          <a:ln w="15875" algn="ctr">
            <a:noFill/>
            <a:miter lim="800000"/>
            <a:headEnd/>
            <a:tailEnd/>
          </a:ln>
        </p:spPr>
        <p:txBody>
          <a:bodyPr tIns="46800"/>
          <a:lstStyle/>
          <a:p>
            <a:r>
              <a:rPr lang="ja-JP" altLang="en-US" sz="1200">
                <a:latin typeface="ＭＳ Ｐゴシック" pitchFamily="50" charset="-128"/>
              </a:rPr>
              <a:t>　</a:t>
            </a:r>
            <a:r>
              <a:rPr lang="en-US" altLang="ja-JP" sz="1200" b="1">
                <a:latin typeface="ＭＳ Ｐゴシック" pitchFamily="50" charset="-128"/>
              </a:rPr>
              <a:t>TERASOLUNA</a:t>
            </a:r>
            <a:r>
              <a:rPr lang="ja-JP" altLang="en-US" sz="1200" b="1">
                <a:latin typeface="ＭＳ Ｐゴシック" pitchFamily="50" charset="-128"/>
              </a:rPr>
              <a:t>　</a:t>
            </a:r>
          </a:p>
          <a:p>
            <a:r>
              <a:rPr lang="en-US" altLang="ja-JP" sz="1000" b="1">
                <a:latin typeface="ＭＳ Ｐゴシック" pitchFamily="50" charset="-128"/>
              </a:rPr>
              <a:t>Batch Framework for Java</a:t>
            </a:r>
            <a:r>
              <a:rPr lang="ja-JP" altLang="en-US" sz="1000" b="1">
                <a:latin typeface="ＭＳ Ｐゴシック" pitchFamily="50" charset="-128"/>
              </a:rPr>
              <a:t>　</a:t>
            </a:r>
          </a:p>
        </p:txBody>
      </p:sp>
      <p:sp>
        <p:nvSpPr>
          <p:cNvPr id="486491" name="Rectangle 58"/>
          <p:cNvSpPr>
            <a:spLocks noChangeArrowheads="1"/>
          </p:cNvSpPr>
          <p:nvPr/>
        </p:nvSpPr>
        <p:spPr bwMode="auto">
          <a:xfrm>
            <a:off x="7613650" y="2803525"/>
            <a:ext cx="1855788" cy="268288"/>
          </a:xfrm>
          <a:prstGeom prst="rect">
            <a:avLst/>
          </a:prstGeom>
          <a:gradFill rotWithShape="1">
            <a:gsLst>
              <a:gs pos="0">
                <a:srgbClr val="FDE9DF"/>
              </a:gs>
              <a:gs pos="100000">
                <a:srgbClr val="F89254"/>
              </a:gs>
            </a:gsLst>
            <a:lin ang="5400000" scaled="1"/>
          </a:gradFill>
          <a:ln w="9525" algn="ctr">
            <a:solidFill>
              <a:schemeClr val="bg2"/>
            </a:solidFill>
            <a:miter lim="800000"/>
            <a:headEnd/>
            <a:tailEnd/>
          </a:ln>
        </p:spPr>
        <p:txBody>
          <a:bodyPr wrap="none" tIns="18000" anchor="ctr"/>
          <a:lstStyle/>
          <a:p>
            <a:r>
              <a:rPr lang="ja-JP" altLang="en-US" sz="1100">
                <a:latin typeface="ＭＳ Ｐゴシック" pitchFamily="50" charset="-128"/>
              </a:rPr>
              <a:t>業務</a:t>
            </a:r>
            <a:r>
              <a:rPr lang="en-US" altLang="ja-JP" sz="1100">
                <a:latin typeface="ＭＳ Ｐゴシック" pitchFamily="50" charset="-128"/>
              </a:rPr>
              <a:t>AP</a:t>
            </a:r>
          </a:p>
        </p:txBody>
      </p:sp>
      <p:sp>
        <p:nvSpPr>
          <p:cNvPr id="486492" name="AutoShape 59"/>
          <p:cNvSpPr>
            <a:spLocks noChangeArrowheads="1"/>
          </p:cNvSpPr>
          <p:nvPr/>
        </p:nvSpPr>
        <p:spPr bwMode="auto">
          <a:xfrm rot="5400000">
            <a:off x="8384382" y="2142331"/>
            <a:ext cx="361950" cy="153987"/>
          </a:xfrm>
          <a:prstGeom prst="leftRightArrow">
            <a:avLst>
              <a:gd name="adj1" fmla="val 47574"/>
              <a:gd name="adj2" fmla="val 57838"/>
            </a:avLst>
          </a:prstGeom>
          <a:solidFill>
            <a:srgbClr val="4C4C72"/>
          </a:solidFill>
          <a:ln w="9525">
            <a:noFill/>
            <a:miter lim="800000"/>
            <a:headEnd/>
            <a:tailEnd/>
          </a:ln>
        </p:spPr>
        <p:txBody>
          <a:bodyPr rot="10800000" vert="eaVert" wrap="none" anchor="ctr"/>
          <a:lstStyle/>
          <a:p>
            <a:endParaRPr lang="ja-JP" altLang="ja-JP"/>
          </a:p>
        </p:txBody>
      </p:sp>
      <p:sp>
        <p:nvSpPr>
          <p:cNvPr id="486493" name="AutoShape 60"/>
          <p:cNvSpPr>
            <a:spLocks noChangeArrowheads="1"/>
          </p:cNvSpPr>
          <p:nvPr/>
        </p:nvSpPr>
        <p:spPr bwMode="auto">
          <a:xfrm rot="5400000">
            <a:off x="8384382" y="4590256"/>
            <a:ext cx="361950" cy="153987"/>
          </a:xfrm>
          <a:prstGeom prst="leftRightArrow">
            <a:avLst>
              <a:gd name="adj1" fmla="val 47574"/>
              <a:gd name="adj2" fmla="val 57838"/>
            </a:avLst>
          </a:prstGeom>
          <a:solidFill>
            <a:srgbClr val="4C4C72"/>
          </a:solidFill>
          <a:ln w="9525">
            <a:noFill/>
            <a:miter lim="800000"/>
            <a:headEnd/>
            <a:tailEnd/>
          </a:ln>
        </p:spPr>
        <p:txBody>
          <a:bodyPr rot="10800000" vert="eaVert" wrap="none" anchor="ctr"/>
          <a:lstStyle/>
          <a:p>
            <a:endParaRPr lang="ja-JP" altLang="ja-JP"/>
          </a:p>
        </p:txBody>
      </p:sp>
      <p:sp>
        <p:nvSpPr>
          <p:cNvPr id="486494" name="AutoShape 61"/>
          <p:cNvSpPr>
            <a:spLocks noChangeArrowheads="1"/>
          </p:cNvSpPr>
          <p:nvPr/>
        </p:nvSpPr>
        <p:spPr bwMode="auto">
          <a:xfrm>
            <a:off x="8723313" y="2068513"/>
            <a:ext cx="579437" cy="306387"/>
          </a:xfrm>
          <a:prstGeom prst="flowChartDocument">
            <a:avLst/>
          </a:prstGeom>
          <a:solidFill>
            <a:schemeClr val="bg1"/>
          </a:solidFill>
          <a:ln w="9525">
            <a:solidFill>
              <a:schemeClr val="tx1"/>
            </a:solidFill>
            <a:miter lim="800000"/>
            <a:headEnd/>
            <a:tailEnd/>
          </a:ln>
        </p:spPr>
        <p:txBody>
          <a:bodyPr tIns="46800" anchor="ctr"/>
          <a:lstStyle/>
          <a:p>
            <a:r>
              <a:rPr lang="en-US" altLang="ja-JP" sz="1000">
                <a:latin typeface="ＭＳ Ｐゴシック" pitchFamily="50" charset="-128"/>
              </a:rPr>
              <a:t>SQL</a:t>
            </a:r>
          </a:p>
        </p:txBody>
      </p:sp>
      <p:sp>
        <p:nvSpPr>
          <p:cNvPr id="486495" name="AutoShape 62"/>
          <p:cNvSpPr>
            <a:spLocks noChangeArrowheads="1"/>
          </p:cNvSpPr>
          <p:nvPr/>
        </p:nvSpPr>
        <p:spPr bwMode="auto">
          <a:xfrm>
            <a:off x="8723313" y="4487863"/>
            <a:ext cx="579437" cy="306387"/>
          </a:xfrm>
          <a:prstGeom prst="flowChartDocument">
            <a:avLst/>
          </a:prstGeom>
          <a:solidFill>
            <a:schemeClr val="bg1"/>
          </a:solidFill>
          <a:ln w="9525">
            <a:solidFill>
              <a:schemeClr val="tx1"/>
            </a:solidFill>
            <a:miter lim="800000"/>
            <a:headEnd/>
            <a:tailEnd/>
          </a:ln>
        </p:spPr>
        <p:txBody>
          <a:bodyPr tIns="46800" anchor="ctr"/>
          <a:lstStyle/>
          <a:p>
            <a:r>
              <a:rPr lang="en-US" altLang="ja-JP" sz="1000">
                <a:latin typeface="ＭＳ Ｐゴシック" pitchFamily="50" charset="-128"/>
              </a:rPr>
              <a:t>SQL</a:t>
            </a:r>
          </a:p>
        </p:txBody>
      </p:sp>
      <p:sp>
        <p:nvSpPr>
          <p:cNvPr id="104511" name="Freeform 63"/>
          <p:cNvSpPr>
            <a:spLocks/>
          </p:cNvSpPr>
          <p:nvPr/>
        </p:nvSpPr>
        <p:spPr bwMode="auto">
          <a:xfrm>
            <a:off x="1284288" y="2116138"/>
            <a:ext cx="1074737" cy="492125"/>
          </a:xfrm>
          <a:custGeom>
            <a:avLst/>
            <a:gdLst/>
            <a:ahLst/>
            <a:cxnLst>
              <a:cxn ang="0">
                <a:pos x="0" y="3"/>
              </a:cxn>
              <a:cxn ang="0">
                <a:pos x="3" y="281"/>
              </a:cxn>
              <a:cxn ang="0">
                <a:pos x="3" y="562"/>
              </a:cxn>
              <a:cxn ang="0">
                <a:pos x="1495" y="566"/>
              </a:cxn>
              <a:cxn ang="0">
                <a:pos x="1495" y="0"/>
              </a:cxn>
              <a:cxn ang="0">
                <a:pos x="0" y="3"/>
              </a:cxn>
            </a:cxnLst>
            <a:rect l="0" t="0" r="r" b="b"/>
            <a:pathLst>
              <a:path w="1495" h="566">
                <a:moveTo>
                  <a:pt x="0" y="3"/>
                </a:moveTo>
                <a:lnTo>
                  <a:pt x="3" y="281"/>
                </a:lnTo>
                <a:lnTo>
                  <a:pt x="3" y="562"/>
                </a:lnTo>
                <a:lnTo>
                  <a:pt x="1495" y="566"/>
                </a:lnTo>
                <a:lnTo>
                  <a:pt x="1495" y="0"/>
                </a:lnTo>
                <a:lnTo>
                  <a:pt x="0" y="3"/>
                </a:lnTo>
                <a:close/>
              </a:path>
            </a:pathLst>
          </a:custGeom>
          <a:gradFill rotWithShape="1">
            <a:gsLst>
              <a:gs pos="0">
                <a:schemeClr val="accent1"/>
              </a:gs>
              <a:gs pos="50000">
                <a:srgbClr val="FFFFFF"/>
              </a:gs>
              <a:gs pos="100000">
                <a:schemeClr val="accent1"/>
              </a:gs>
            </a:gsLst>
            <a:lin ang="5400000" scaled="1"/>
          </a:gradFill>
          <a:ln w="15875" cap="flat" cmpd="sng">
            <a:solidFill>
              <a:srgbClr val="663300"/>
            </a:solidFill>
            <a:prstDash val="solid"/>
            <a:round/>
            <a:headEnd type="none" w="med" len="med"/>
            <a:tailEnd type="none" w="med" len="med"/>
          </a:ln>
          <a:effectLst/>
        </p:spPr>
        <p:txBody>
          <a:bodyPr wrap="none" tIns="46800" anchor="ctr"/>
          <a:lstStyle/>
          <a:p>
            <a:pPr>
              <a:defRPr/>
            </a:pPr>
            <a:endParaRPr lang="ja-JP" altLang="en-US"/>
          </a:p>
        </p:txBody>
      </p:sp>
      <p:sp>
        <p:nvSpPr>
          <p:cNvPr id="486497" name="Rectangle 64"/>
          <p:cNvSpPr>
            <a:spLocks noChangeArrowheads="1"/>
          </p:cNvSpPr>
          <p:nvPr/>
        </p:nvSpPr>
        <p:spPr bwMode="auto">
          <a:xfrm>
            <a:off x="1176338" y="2079625"/>
            <a:ext cx="1290637" cy="549275"/>
          </a:xfrm>
          <a:prstGeom prst="rect">
            <a:avLst/>
          </a:prstGeom>
          <a:noFill/>
          <a:ln w="15875" algn="ctr">
            <a:noFill/>
            <a:miter lim="800000"/>
            <a:headEnd/>
            <a:tailEnd/>
          </a:ln>
        </p:spPr>
        <p:txBody>
          <a:bodyPr tIns="46800">
            <a:spAutoFit/>
          </a:bodyPr>
          <a:lstStyle/>
          <a:p>
            <a:r>
              <a:rPr lang="en-US" altLang="ja-JP" sz="1000" b="1">
                <a:latin typeface="ＭＳ Ｐゴシック" pitchFamily="50" charset="-128"/>
              </a:rPr>
              <a:t>TERASOLUNA</a:t>
            </a:r>
            <a:r>
              <a:rPr lang="ja-JP" altLang="en-US" sz="1000" b="1">
                <a:latin typeface="ＭＳ Ｐゴシック" pitchFamily="50" charset="-128"/>
              </a:rPr>
              <a:t>　</a:t>
            </a:r>
          </a:p>
          <a:p>
            <a:r>
              <a:rPr lang="en-US" altLang="ja-JP" sz="1000" b="1">
                <a:latin typeface="ＭＳ Ｐゴシック" pitchFamily="50" charset="-128"/>
              </a:rPr>
              <a:t>Client Framework  </a:t>
            </a:r>
            <a:br>
              <a:rPr lang="en-US" altLang="ja-JP" sz="1000" b="1">
                <a:latin typeface="ＭＳ Ｐゴシック" pitchFamily="50" charset="-128"/>
              </a:rPr>
            </a:br>
            <a:r>
              <a:rPr lang="en-US" altLang="ja-JP" sz="1000" b="1">
                <a:latin typeface="ＭＳ Ｐゴシック" pitchFamily="50" charset="-128"/>
              </a:rPr>
              <a:t>for AJAX</a:t>
            </a:r>
            <a:r>
              <a:rPr lang="ja-JP" altLang="en-US" sz="1000" b="1">
                <a:latin typeface="ＭＳ Ｐゴシック" pitchFamily="50" charset="-128"/>
              </a:rPr>
              <a:t>　</a:t>
            </a:r>
          </a:p>
        </p:txBody>
      </p:sp>
      <p:cxnSp>
        <p:nvCxnSpPr>
          <p:cNvPr id="486498" name="AutoShape 65"/>
          <p:cNvCxnSpPr>
            <a:cxnSpLocks noChangeShapeType="1"/>
            <a:stCxn id="486433" idx="3"/>
            <a:endCxn id="486407" idx="1"/>
          </p:cNvCxnSpPr>
          <p:nvPr/>
        </p:nvCxnSpPr>
        <p:spPr bwMode="auto">
          <a:xfrm flipV="1">
            <a:off x="2500313" y="2133600"/>
            <a:ext cx="990600" cy="71438"/>
          </a:xfrm>
          <a:prstGeom prst="straightConnector1">
            <a:avLst/>
          </a:prstGeom>
          <a:noFill/>
          <a:ln w="50800">
            <a:solidFill>
              <a:srgbClr val="339966"/>
            </a:solidFill>
            <a:round/>
            <a:headEnd type="triangle" w="med" len="med"/>
            <a:tailEnd type="triangle" w="med" len="med"/>
          </a:ln>
        </p:spPr>
      </p:cxnSp>
      <p:cxnSp>
        <p:nvCxnSpPr>
          <p:cNvPr id="486499" name="AutoShape 66"/>
          <p:cNvCxnSpPr>
            <a:cxnSpLocks noChangeShapeType="1"/>
            <a:stCxn id="486438" idx="1"/>
            <a:endCxn id="486433" idx="3"/>
          </p:cNvCxnSpPr>
          <p:nvPr/>
        </p:nvCxnSpPr>
        <p:spPr bwMode="auto">
          <a:xfrm flipH="1" flipV="1">
            <a:off x="2500313" y="2205038"/>
            <a:ext cx="990600" cy="2592387"/>
          </a:xfrm>
          <a:prstGeom prst="straightConnector1">
            <a:avLst/>
          </a:prstGeom>
          <a:noFill/>
          <a:ln w="50800">
            <a:solidFill>
              <a:srgbClr val="339966"/>
            </a:solidFill>
            <a:round/>
            <a:headEnd type="triangle" w="med" len="med"/>
            <a:tailEnd type="triangle" w="med" len="med"/>
          </a:ln>
        </p:spPr>
      </p:cxnSp>
      <p:cxnSp>
        <p:nvCxnSpPr>
          <p:cNvPr id="486500" name="AutoShape 67"/>
          <p:cNvCxnSpPr>
            <a:cxnSpLocks noChangeShapeType="1"/>
            <a:stCxn id="486438" idx="1"/>
            <a:endCxn id="486466" idx="3"/>
          </p:cNvCxnSpPr>
          <p:nvPr/>
        </p:nvCxnSpPr>
        <p:spPr bwMode="auto">
          <a:xfrm flipH="1" flipV="1">
            <a:off x="2505075" y="4616450"/>
            <a:ext cx="985838" cy="180975"/>
          </a:xfrm>
          <a:prstGeom prst="straightConnector1">
            <a:avLst/>
          </a:prstGeom>
          <a:noFill/>
          <a:ln w="50800">
            <a:solidFill>
              <a:srgbClr val="333399"/>
            </a:solidFill>
            <a:prstDash val="dash"/>
            <a:round/>
            <a:headEnd type="triangle" w="med" len="med"/>
            <a:tailEnd type="triangle" w="med" len="med"/>
          </a:ln>
        </p:spPr>
      </p:cxnSp>
      <p:cxnSp>
        <p:nvCxnSpPr>
          <p:cNvPr id="486501" name="AutoShape 68"/>
          <p:cNvCxnSpPr>
            <a:cxnSpLocks noChangeShapeType="1"/>
            <a:stCxn id="486407" idx="1"/>
            <a:endCxn id="486466" idx="3"/>
          </p:cNvCxnSpPr>
          <p:nvPr/>
        </p:nvCxnSpPr>
        <p:spPr bwMode="auto">
          <a:xfrm flipH="1">
            <a:off x="2505075" y="2133600"/>
            <a:ext cx="985838" cy="2482850"/>
          </a:xfrm>
          <a:prstGeom prst="straightConnector1">
            <a:avLst/>
          </a:prstGeom>
          <a:noFill/>
          <a:ln w="50800">
            <a:solidFill>
              <a:srgbClr val="333399"/>
            </a:solidFill>
            <a:prstDash val="dash"/>
            <a:round/>
            <a:headEnd type="triangle" w="med" len="med"/>
            <a:tailEnd type="triangle" w="med" len="med"/>
          </a:ln>
        </p:spPr>
      </p:cxnSp>
      <p:sp>
        <p:nvSpPr>
          <p:cNvPr id="486502" name="Rectangle 69"/>
          <p:cNvSpPr>
            <a:spLocks noChangeArrowheads="1"/>
          </p:cNvSpPr>
          <p:nvPr/>
        </p:nvSpPr>
        <p:spPr bwMode="auto">
          <a:xfrm>
            <a:off x="1276350" y="1693863"/>
            <a:ext cx="1087438" cy="381000"/>
          </a:xfrm>
          <a:prstGeom prst="rect">
            <a:avLst/>
          </a:prstGeom>
          <a:gradFill rotWithShape="1">
            <a:gsLst>
              <a:gs pos="0">
                <a:srgbClr val="FDE9DF">
                  <a:alpha val="43999"/>
                </a:srgbClr>
              </a:gs>
              <a:gs pos="100000">
                <a:srgbClr val="F89254">
                  <a:alpha val="84000"/>
                </a:srgbClr>
              </a:gs>
            </a:gsLst>
            <a:lin ang="5400000" scaled="1"/>
          </a:gradFill>
          <a:ln w="9525">
            <a:solidFill>
              <a:schemeClr val="bg2"/>
            </a:solidFill>
            <a:miter lim="800000"/>
            <a:headEnd/>
            <a:tailEnd/>
          </a:ln>
        </p:spPr>
        <p:txBody>
          <a:bodyPr wrap="none" tIns="18000" anchor="ctr"/>
          <a:lstStyle/>
          <a:p>
            <a:endParaRPr lang="ja-JP" altLang="ja-JP" sz="1100">
              <a:latin typeface="ＭＳ Ｐゴシック" pitchFamily="50" charset="-128"/>
            </a:endParaRPr>
          </a:p>
        </p:txBody>
      </p:sp>
      <p:sp>
        <p:nvSpPr>
          <p:cNvPr id="486503" name="Rectangle 70"/>
          <p:cNvSpPr>
            <a:spLocks noChangeArrowheads="1"/>
          </p:cNvSpPr>
          <p:nvPr/>
        </p:nvSpPr>
        <p:spPr bwMode="auto">
          <a:xfrm>
            <a:off x="444500" y="1693863"/>
            <a:ext cx="790575" cy="914400"/>
          </a:xfrm>
          <a:prstGeom prst="rect">
            <a:avLst/>
          </a:prstGeom>
          <a:gradFill rotWithShape="1">
            <a:gsLst>
              <a:gs pos="0">
                <a:srgbClr val="FDE9DF">
                  <a:alpha val="43999"/>
                </a:srgbClr>
              </a:gs>
              <a:gs pos="100000">
                <a:srgbClr val="F89254">
                  <a:alpha val="84000"/>
                </a:srgbClr>
              </a:gs>
            </a:gsLst>
            <a:lin ang="5400000" scaled="1"/>
          </a:gradFill>
          <a:ln w="9525">
            <a:solidFill>
              <a:schemeClr val="bg2"/>
            </a:solidFill>
            <a:miter lim="800000"/>
            <a:headEnd/>
            <a:tailEnd/>
          </a:ln>
        </p:spPr>
        <p:txBody>
          <a:bodyPr wrap="none" tIns="18000" anchor="ctr"/>
          <a:lstStyle/>
          <a:p>
            <a:endParaRPr lang="ja-JP" altLang="ja-JP" sz="1100">
              <a:latin typeface="ＭＳ Ｐゴシック" pitchFamily="50" charset="-128"/>
            </a:endParaRPr>
          </a:p>
        </p:txBody>
      </p:sp>
      <p:sp>
        <p:nvSpPr>
          <p:cNvPr id="486504" name="Rectangle 71"/>
          <p:cNvSpPr>
            <a:spLocks noChangeArrowheads="1"/>
          </p:cNvSpPr>
          <p:nvPr/>
        </p:nvSpPr>
        <p:spPr bwMode="auto">
          <a:xfrm>
            <a:off x="455613" y="1971675"/>
            <a:ext cx="773112" cy="365125"/>
          </a:xfrm>
          <a:prstGeom prst="rect">
            <a:avLst/>
          </a:prstGeom>
          <a:noFill/>
          <a:ln w="15875" algn="ctr">
            <a:noFill/>
            <a:miter lim="800000"/>
            <a:headEnd/>
            <a:tailEnd/>
          </a:ln>
        </p:spPr>
        <p:txBody>
          <a:bodyPr tIns="46800">
            <a:spAutoFit/>
          </a:bodyPr>
          <a:lstStyle/>
          <a:p>
            <a:r>
              <a:rPr lang="en-US" altLang="ja-JP" sz="900">
                <a:latin typeface="ＭＳ Ｐゴシック" pitchFamily="50" charset="-128"/>
              </a:rPr>
              <a:t>HTML/</a:t>
            </a:r>
          </a:p>
          <a:p>
            <a:r>
              <a:rPr lang="en-US" altLang="ja-JP" sz="900">
                <a:latin typeface="ＭＳ Ｐゴシック" pitchFamily="50" charset="-128"/>
              </a:rPr>
              <a:t>JavaScript</a:t>
            </a:r>
          </a:p>
        </p:txBody>
      </p:sp>
      <p:sp>
        <p:nvSpPr>
          <p:cNvPr id="486505" name="Rectangle 72"/>
          <p:cNvSpPr>
            <a:spLocks noChangeArrowheads="1"/>
          </p:cNvSpPr>
          <p:nvPr/>
        </p:nvSpPr>
        <p:spPr bwMode="auto">
          <a:xfrm>
            <a:off x="1198563" y="1692275"/>
            <a:ext cx="1233487" cy="365125"/>
          </a:xfrm>
          <a:prstGeom prst="rect">
            <a:avLst/>
          </a:prstGeom>
          <a:noFill/>
          <a:ln w="15875" algn="ctr">
            <a:noFill/>
            <a:miter lim="800000"/>
            <a:headEnd/>
            <a:tailEnd/>
          </a:ln>
        </p:spPr>
        <p:txBody>
          <a:bodyPr tIns="46800">
            <a:spAutoFit/>
          </a:bodyPr>
          <a:lstStyle/>
          <a:p>
            <a:r>
              <a:rPr lang="ja-JP" altLang="en-US" sz="900">
                <a:latin typeface="ＭＳ Ｐゴシック" pitchFamily="50" charset="-128"/>
              </a:rPr>
              <a:t>マスカット</a:t>
            </a:r>
            <a:br>
              <a:rPr lang="ja-JP" altLang="en-US" sz="900">
                <a:latin typeface="ＭＳ Ｐゴシック" pitchFamily="50" charset="-128"/>
              </a:rPr>
            </a:br>
            <a:r>
              <a:rPr lang="ja-JP" altLang="en-US" sz="900">
                <a:latin typeface="ＭＳ Ｐゴシック" pitchFamily="50" charset="-128"/>
              </a:rPr>
              <a:t>アプリケーション</a:t>
            </a:r>
          </a:p>
        </p:txBody>
      </p:sp>
      <p:sp>
        <p:nvSpPr>
          <p:cNvPr id="486509" name="Rectangle 109"/>
          <p:cNvSpPr>
            <a:spLocks noGrp="1" noChangeArrowheads="1"/>
          </p:cNvSpPr>
          <p:nvPr>
            <p:ph type="title"/>
          </p:nvPr>
        </p:nvSpPr>
        <p:spPr/>
        <p:txBody>
          <a:bodyPr/>
          <a:lstStyle/>
          <a:p>
            <a:r>
              <a:rPr lang="en-US" altLang="ja-JP"/>
              <a:t>TERASOLUNA</a:t>
            </a:r>
            <a:r>
              <a:rPr lang="ja-JP" altLang="en-US"/>
              <a:t>フレームワークラインアップ</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r>
              <a:rPr lang="en-US" altLang="ja-JP"/>
              <a:t>Agenda</a:t>
            </a:r>
          </a:p>
        </p:txBody>
      </p:sp>
      <p:sp>
        <p:nvSpPr>
          <p:cNvPr id="553987" name="Rectangle 3"/>
          <p:cNvSpPr>
            <a:spLocks noGrp="1" noChangeArrowheads="1"/>
          </p:cNvSpPr>
          <p:nvPr>
            <p:ph type="body" idx="1"/>
          </p:nvPr>
        </p:nvSpPr>
        <p:spPr/>
        <p:txBody>
          <a:bodyPr/>
          <a:lstStyle/>
          <a:p>
            <a:r>
              <a:rPr lang="ja-JP" altLang="en-US">
                <a:solidFill>
                  <a:schemeClr val="bg2"/>
                </a:solidFill>
              </a:rPr>
              <a:t>はじめに</a:t>
            </a:r>
          </a:p>
          <a:p>
            <a:r>
              <a:rPr lang="en-US" altLang="ja-JP"/>
              <a:t>TERASOLUNA for .NET</a:t>
            </a:r>
            <a:r>
              <a:rPr lang="ja-JP" altLang="en-US"/>
              <a:t>概要</a:t>
            </a:r>
          </a:p>
          <a:p>
            <a:r>
              <a:rPr lang="ja-JP" altLang="en-US">
                <a:solidFill>
                  <a:schemeClr val="bg2"/>
                </a:solidFill>
              </a:rPr>
              <a:t>デモ</a:t>
            </a:r>
          </a:p>
          <a:p>
            <a:r>
              <a:rPr lang="ja-JP" altLang="en-US">
                <a:solidFill>
                  <a:schemeClr val="bg2"/>
                </a:solidFill>
              </a:rPr>
              <a:t>まとめ</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body" idx="1"/>
          </p:nvPr>
        </p:nvSpPr>
        <p:spPr>
          <a:xfrm>
            <a:off x="776288" y="908050"/>
            <a:ext cx="8585200" cy="5113338"/>
          </a:xfrm>
        </p:spPr>
        <p:txBody>
          <a:bodyPr/>
          <a:lstStyle/>
          <a:p>
            <a:pPr>
              <a:lnSpc>
                <a:spcPct val="80000"/>
              </a:lnSpc>
            </a:pPr>
            <a:r>
              <a:rPr lang="ja-JP" altLang="en-US" sz="2400"/>
              <a:t>品質の問題</a:t>
            </a:r>
          </a:p>
          <a:p>
            <a:pPr lvl="1">
              <a:lnSpc>
                <a:spcPct val="80000"/>
              </a:lnSpc>
            </a:pPr>
            <a:r>
              <a:rPr lang="ja-JP" altLang="en-US" sz="2000"/>
              <a:t>メンテナンスができないコード</a:t>
            </a:r>
          </a:p>
          <a:p>
            <a:pPr lvl="2">
              <a:lnSpc>
                <a:spcPct val="80000"/>
              </a:lnSpc>
            </a:pPr>
            <a:r>
              <a:rPr lang="en-US" altLang="ja-JP" sz="1800"/>
              <a:t>.NET</a:t>
            </a:r>
            <a:r>
              <a:rPr lang="ja-JP" altLang="en-US" sz="1800"/>
              <a:t>では</a:t>
            </a:r>
            <a:r>
              <a:rPr lang="en-US" altLang="ja-JP" sz="1800"/>
              <a:t>UI</a:t>
            </a:r>
            <a:r>
              <a:rPr lang="ja-JP" altLang="en-US" sz="1800"/>
              <a:t>とビジネスロジックの分離しなくても作れてしまうなど、自由度の高い開発が可能であるため、規約がないと開発者によって実装方法がバラバラになってしまう</a:t>
            </a:r>
          </a:p>
          <a:p>
            <a:pPr lvl="2">
              <a:lnSpc>
                <a:spcPct val="80000"/>
              </a:lnSpc>
            </a:pPr>
            <a:r>
              <a:rPr lang="ja-JP" altLang="en-US" sz="1800"/>
              <a:t>後でメンテナンスしようとしても、</a:t>
            </a:r>
            <a:r>
              <a:rPr lang="en-US" altLang="ja-JP" sz="1800"/>
              <a:t>1</a:t>
            </a:r>
            <a:r>
              <a:rPr lang="ja-JP" altLang="en-US" sz="1800"/>
              <a:t>つのメソッドが膨大かつ複雑になっていると、どこを直せばよいか、わからなくなってしまう</a:t>
            </a:r>
          </a:p>
          <a:p>
            <a:pPr lvl="2">
              <a:lnSpc>
                <a:spcPct val="80000"/>
              </a:lnSpc>
              <a:buFontTx/>
              <a:buNone/>
            </a:pPr>
            <a:r>
              <a:rPr lang="en-US" altLang="ja-JP" sz="1800"/>
              <a:t>※</a:t>
            </a:r>
            <a:r>
              <a:rPr lang="ja-JP" altLang="en-US" sz="1800"/>
              <a:t>クライアント・サーバシステムの悪夢の再来</a:t>
            </a:r>
          </a:p>
          <a:p>
            <a:pPr>
              <a:lnSpc>
                <a:spcPct val="80000"/>
              </a:lnSpc>
            </a:pPr>
            <a:r>
              <a:rPr lang="ja-JP" altLang="en-US" sz="2400"/>
              <a:t>コストの問題</a:t>
            </a:r>
          </a:p>
          <a:p>
            <a:pPr lvl="1">
              <a:lnSpc>
                <a:spcPct val="80000"/>
              </a:lnSpc>
            </a:pPr>
            <a:r>
              <a:rPr lang="ja-JP" altLang="en-US" sz="2000"/>
              <a:t>作りこみが多い</a:t>
            </a:r>
          </a:p>
          <a:p>
            <a:pPr lvl="2">
              <a:lnSpc>
                <a:spcPct val="80000"/>
              </a:lnSpc>
            </a:pPr>
            <a:r>
              <a:rPr lang="ja-JP" altLang="en-US" sz="1800"/>
              <a:t>クライアントアプリケーションだと、非同期処理など複雑な処理の作り込みが多い</a:t>
            </a:r>
          </a:p>
          <a:p>
            <a:pPr lvl="1">
              <a:lnSpc>
                <a:spcPct val="80000"/>
              </a:lnSpc>
            </a:pPr>
            <a:r>
              <a:rPr lang="ja-JP" altLang="en-US" sz="2000"/>
              <a:t>強力な</a:t>
            </a:r>
            <a:r>
              <a:rPr lang="en-US" altLang="ja-JP" sz="2000"/>
              <a:t>WindowsForms</a:t>
            </a:r>
            <a:r>
              <a:rPr lang="ja-JP" altLang="en-US" sz="2000"/>
              <a:t>や</a:t>
            </a:r>
            <a:r>
              <a:rPr lang="en-US" altLang="ja-JP" sz="2000"/>
              <a:t>ASP.NET</a:t>
            </a:r>
            <a:r>
              <a:rPr lang="ja-JP" altLang="en-US" sz="2000"/>
              <a:t>での開発において、どのプロジェクトでも毎回同じような共通機能を整備</a:t>
            </a:r>
          </a:p>
          <a:p>
            <a:pPr lvl="2">
              <a:lnSpc>
                <a:spcPct val="80000"/>
              </a:lnSpc>
            </a:pPr>
            <a:r>
              <a:rPr lang="ja-JP" altLang="en-US" sz="1800"/>
              <a:t>画面遷移機能の強化</a:t>
            </a:r>
          </a:p>
          <a:p>
            <a:pPr lvl="2">
              <a:lnSpc>
                <a:spcPct val="80000"/>
              </a:lnSpc>
            </a:pPr>
            <a:r>
              <a:rPr lang="ja-JP" altLang="en-US" sz="1800"/>
              <a:t>セッション管理機能の整備</a:t>
            </a:r>
          </a:p>
          <a:p>
            <a:pPr lvl="2">
              <a:lnSpc>
                <a:spcPct val="80000"/>
              </a:lnSpc>
            </a:pPr>
            <a:r>
              <a:rPr lang="ja-JP" altLang="en-US" sz="1800"/>
              <a:t>ログ出力機能の整備</a:t>
            </a:r>
          </a:p>
        </p:txBody>
      </p:sp>
      <p:sp>
        <p:nvSpPr>
          <p:cNvPr id="506883" name="AutoShape 3"/>
          <p:cNvSpPr>
            <a:spLocks noChangeArrowheads="1"/>
          </p:cNvSpPr>
          <p:nvPr/>
        </p:nvSpPr>
        <p:spPr bwMode="gray">
          <a:xfrm>
            <a:off x="4881563" y="4797425"/>
            <a:ext cx="4824412" cy="1168400"/>
          </a:xfrm>
          <a:prstGeom prst="irregularSeal1">
            <a:avLst/>
          </a:prstGeom>
          <a:solidFill>
            <a:srgbClr val="FFCC00"/>
          </a:solidFill>
          <a:ln w="38100" algn="ctr">
            <a:noFill/>
            <a:miter lim="800000"/>
            <a:headEnd/>
            <a:tailEnd/>
          </a:ln>
          <a:effectLst/>
        </p:spPr>
        <p:txBody>
          <a:bodyPr wrap="none" tIns="46800" anchor="ctr"/>
          <a:lstStyle/>
          <a:p>
            <a:r>
              <a:rPr lang="en-US" altLang="ja-JP" sz="2800">
                <a:latin typeface="HGPｺﾞｼｯｸE" pitchFamily="50" charset="-128"/>
                <a:ea typeface="HGPｺﾞｼｯｸE" pitchFamily="50" charset="-128"/>
              </a:rPr>
              <a:t>TERASOLUNA for .NET</a:t>
            </a:r>
            <a:r>
              <a:rPr lang="ja-JP" altLang="en-US" sz="2800">
                <a:latin typeface="HGPｺﾞｼｯｸE" pitchFamily="50" charset="-128"/>
                <a:ea typeface="HGPｺﾞｼｯｸE" pitchFamily="50" charset="-128"/>
              </a:rPr>
              <a:t>が解決</a:t>
            </a:r>
          </a:p>
        </p:txBody>
      </p:sp>
      <p:sp>
        <p:nvSpPr>
          <p:cNvPr id="506884" name="Rectangle 4"/>
          <p:cNvSpPr>
            <a:spLocks noGrp="1" noChangeArrowheads="1"/>
          </p:cNvSpPr>
          <p:nvPr>
            <p:ph type="title"/>
          </p:nvPr>
        </p:nvSpPr>
        <p:spPr/>
        <p:txBody>
          <a:bodyPr/>
          <a:lstStyle/>
          <a:p>
            <a:r>
              <a:rPr lang="ja-JP" altLang="en-US"/>
              <a:t>業務システムを開発するときの共通的な問題点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6883"/>
                                        </p:tgtEl>
                                        <p:attrNameLst>
                                          <p:attrName>style.visibility</p:attrName>
                                        </p:attrNameLst>
                                      </p:cBhvr>
                                      <p:to>
                                        <p:strVal val="visible"/>
                                      </p:to>
                                    </p:set>
                                    <p:animEffect transition="in" filter="dissolve">
                                      <p:cBhvr>
                                        <p:cTn id="7" dur="500"/>
                                        <p:tgtEl>
                                          <p:spTgt spid="506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animBg="1"/>
    </p:bldLst>
  </p:timing>
</p:sld>
</file>

<file path=ppt/theme/theme1.xml><?xml version="1.0" encoding="utf-8"?>
<a:theme xmlns:a="http://schemas.openxmlformats.org/drawingml/2006/main" name="スライドマスタT10">
  <a:themeElements>
    <a:clrScheme name="スライドマスタT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スライドマスタT1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FF9900"/>
          </a:solidFill>
          <a:prstDash val="solid"/>
          <a:round/>
          <a:headEnd type="none" w="med" len="med"/>
          <a:tailEnd type="none" w="med" len="med"/>
        </a:ln>
        <a:effectLst/>
      </a:spPr>
      <a:bodyPr vert="horz" wrap="none" lIns="0" tIns="46800" rIns="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rgbClr val="FF9900"/>
          </a:solidFill>
          <a:prstDash val="solid"/>
          <a:round/>
          <a:headEnd type="none" w="med" len="med"/>
          <a:tailEnd type="none" w="med" len="med"/>
        </a:ln>
        <a:effectLst/>
      </a:spPr>
      <a:bodyPr vert="horz" wrap="none" lIns="0" tIns="46800" rIns="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スライドマスタT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スライドマスタT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スライドマスタT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スライドマスタT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スライドマスタT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スライドマスタT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スライドマスタT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スライドマスタT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スライドマスタT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スライドマスタT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スライドマスタT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スライドマスタT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12232</TotalTime>
  <Words>1533</Words>
  <Application>Microsoft PowerPoint</Application>
  <PresentationFormat>A4 210 x 297 mm</PresentationFormat>
  <Paragraphs>385</Paragraphs>
  <Slides>24</Slides>
  <Notes>24</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40" baseType="lpstr">
      <vt:lpstr>Times New Roman</vt:lpstr>
      <vt:lpstr>ＭＳ Ｐゴシック</vt:lpstr>
      <vt:lpstr>Arial</vt:lpstr>
      <vt:lpstr>ＭＳ Ｐ明朝</vt:lpstr>
      <vt:lpstr>Gill Sans MT</vt:lpstr>
      <vt:lpstr>HGｺﾞｼｯｸE</vt:lpstr>
      <vt:lpstr>Wingdings 2</vt:lpstr>
      <vt:lpstr>Wingdings</vt:lpstr>
      <vt:lpstr>HGPｺﾞｼｯｸE</vt:lpstr>
      <vt:lpstr>Courier New</vt:lpstr>
      <vt:lpstr>Tahoma</vt:lpstr>
      <vt:lpstr>HGP創英角ｺﾞｼｯｸUB</vt:lpstr>
      <vt:lpstr>HGSｺﾞｼｯｸE</vt:lpstr>
      <vt:lpstr>MS UI Gothic</vt:lpstr>
      <vt:lpstr>スライドマスタT10</vt:lpstr>
      <vt:lpstr>Microsoft Visio 図面</vt:lpstr>
      <vt:lpstr>業務システム開発用フレームワーク TERASOLUNA Framework for .NET</vt:lpstr>
      <vt:lpstr>Agenda</vt:lpstr>
      <vt:lpstr>Agenda</vt:lpstr>
      <vt:lpstr>自己紹介</vt:lpstr>
      <vt:lpstr>TERASOLUNAとは？</vt:lpstr>
      <vt:lpstr>TERASOLUNAフレームワークラインアップ</vt:lpstr>
      <vt:lpstr>TERASOLUNAフレームワークラインアップ</vt:lpstr>
      <vt:lpstr>Agenda</vt:lpstr>
      <vt:lpstr>業務システムを開発するときの共通的な問題点</vt:lpstr>
      <vt:lpstr>TERASOLUNA Framework for .NET概要</vt:lpstr>
      <vt:lpstr>TERASOLUNA Framework for .NETの狙い</vt:lpstr>
      <vt:lpstr>1. アーキテクチャの統一</vt:lpstr>
      <vt:lpstr>2. 学習コストの最小化(1/2)</vt:lpstr>
      <vt:lpstr>2. 学習コストの最小化(2/2)</vt:lpstr>
      <vt:lpstr>3. .NET Frameworkに足りない機能の強化(1/3)</vt:lpstr>
      <vt:lpstr>3. .NET Frameworkに足りない機能の強化(2/3)</vt:lpstr>
      <vt:lpstr>3. .NET Frameworkに足りない機能の強化(3/3)</vt:lpstr>
      <vt:lpstr>（参考）機能一覧</vt:lpstr>
      <vt:lpstr>導入事例</vt:lpstr>
      <vt:lpstr>Agenda</vt:lpstr>
      <vt:lpstr>デモ</vt:lpstr>
      <vt:lpstr>Agenda</vt:lpstr>
      <vt:lpstr>まとめ</vt:lpstr>
      <vt:lpstr>社外 Web サイト、フレームワーク公開サイトのお知らせ</vt:lpstr>
    </vt:vector>
  </TitlesOfParts>
  <Company>(株)NTTデータ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HATSUNE</dc:creator>
  <cp:lastModifiedBy>Hatsune, Akira</cp:lastModifiedBy>
  <cp:revision>461</cp:revision>
  <cp:lastPrinted>2000-06-09T10:50:24Z</cp:lastPrinted>
  <dcterms:created xsi:type="dcterms:W3CDTF">1998-09-28T05:47:37Z</dcterms:created>
  <dcterms:modified xsi:type="dcterms:W3CDTF">2009-01-11T08:49:24Z</dcterms:modified>
</cp:coreProperties>
</file>