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50" r:id="rId2"/>
    <p:sldMasterId id="2147483651" r:id="rId3"/>
    <p:sldMasterId id="2147483652" r:id="rId4"/>
    <p:sldMasterId id="2147483653" r:id="rId5"/>
    <p:sldMasterId id="2147483654" r:id="rId6"/>
  </p:sldMasterIdLst>
  <p:notesMasterIdLst>
    <p:notesMasterId r:id="rId33"/>
  </p:notesMasterIdLst>
  <p:sldIdLst>
    <p:sldId id="290" r:id="rId7"/>
    <p:sldId id="265" r:id="rId8"/>
    <p:sldId id="274" r:id="rId9"/>
    <p:sldId id="267" r:id="rId10"/>
    <p:sldId id="283" r:id="rId11"/>
    <p:sldId id="268" r:id="rId12"/>
    <p:sldId id="276" r:id="rId13"/>
    <p:sldId id="277" r:id="rId14"/>
    <p:sldId id="269" r:id="rId15"/>
    <p:sldId id="270" r:id="rId16"/>
    <p:sldId id="273" r:id="rId17"/>
    <p:sldId id="272" r:id="rId18"/>
    <p:sldId id="271" r:id="rId19"/>
    <p:sldId id="286" r:id="rId20"/>
    <p:sldId id="287" r:id="rId21"/>
    <p:sldId id="292" r:id="rId22"/>
    <p:sldId id="291" r:id="rId23"/>
    <p:sldId id="285" r:id="rId24"/>
    <p:sldId id="279" r:id="rId25"/>
    <p:sldId id="280" r:id="rId26"/>
    <p:sldId id="275" r:id="rId27"/>
    <p:sldId id="278" r:id="rId28"/>
    <p:sldId id="289" r:id="rId29"/>
    <p:sldId id="281" r:id="rId30"/>
    <p:sldId id="282" r:id="rId31"/>
    <p:sldId id="288" r:id="rId3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2" autoAdjust="0"/>
    <p:restoredTop sz="91725" autoAdjust="0"/>
  </p:normalViewPr>
  <p:slideViewPr>
    <p:cSldViewPr showGuides="1">
      <p:cViewPr>
        <p:scale>
          <a:sx n="75" d="100"/>
          <a:sy n="75" d="100"/>
        </p:scale>
        <p:origin x="-2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18EA2A5D-4C59-4FC0-8122-8B3FFCD62F08}" type="datetimeFigureOut">
              <a:rPr lang="ja-JP" altLang="en-US"/>
              <a:pPr>
                <a:defRPr/>
              </a:pPr>
              <a:t>2009/1/11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8B3E258A-F709-4C4B-BE79-FF810FC5AE2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658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658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東京勉強会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#25</a:t>
            </a:r>
          </a:p>
        </p:txBody>
      </p:sp>
      <p:pic>
        <p:nvPicPr>
          <p:cNvPr id="615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アジェンダ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組込みの魅力</a:t>
            </a:r>
          </a:p>
          <a:p>
            <a:pPr lvl="0"/>
            <a:r>
              <a:rPr lang="ja-JP" altLang="en-US" smtClean="0"/>
              <a:t>使用する環境</a:t>
            </a:r>
          </a:p>
          <a:p>
            <a:pPr lvl="0"/>
            <a:r>
              <a:rPr lang="en-US" altLang="ja-JP" smtClean="0"/>
              <a:t>CPU</a:t>
            </a:r>
            <a:r>
              <a:rPr lang="ja-JP" altLang="en-US" smtClean="0"/>
              <a:t>の動作</a:t>
            </a:r>
          </a:p>
          <a:p>
            <a:pPr lvl="0"/>
            <a:r>
              <a:rPr lang="en-US" altLang="ja-JP" smtClean="0"/>
              <a:t>H8/3052</a:t>
            </a:r>
            <a:r>
              <a:rPr lang="ja-JP" altLang="en-US" smtClean="0"/>
              <a:t>の説明</a:t>
            </a:r>
          </a:p>
          <a:p>
            <a:pPr lvl="0"/>
            <a:r>
              <a:rPr lang="ja-JP" altLang="en-US" smtClean="0"/>
              <a:t>組込みプログラミングの初歩</a:t>
            </a:r>
          </a:p>
          <a:p>
            <a:pPr lvl="0"/>
            <a:r>
              <a:rPr lang="ja-JP" altLang="en-US" smtClean="0"/>
              <a:t>環境を作ってみる</a:t>
            </a:r>
          </a:p>
          <a:p>
            <a:pPr lvl="0"/>
            <a:r>
              <a:rPr lang="en-US" altLang="ja-JP" smtClean="0"/>
              <a:t>LED</a:t>
            </a:r>
            <a:r>
              <a:rPr lang="ja-JP" altLang="en-US" smtClean="0"/>
              <a:t>を点灯させてみる</a:t>
            </a:r>
          </a:p>
          <a:p>
            <a:pPr lvl="0"/>
            <a:r>
              <a:rPr lang="ja-JP" altLang="en-US" smtClean="0"/>
              <a:t>スイッチから入力をしてみる</a:t>
            </a:r>
          </a:p>
          <a:p>
            <a:pPr lvl="0"/>
            <a:endParaRPr lang="ja-JP" altLang="en-US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7174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組込みの魅力</a:t>
            </a:r>
            <a:endParaRPr lang="ja-JP" altLang="ja-JP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光る・回る・音がする</a:t>
            </a:r>
          </a:p>
          <a:p>
            <a:pPr lvl="1"/>
            <a:r>
              <a:rPr lang="ja-JP" altLang="en-US" smtClean="0"/>
              <a:t>モータなど実際に目の前で物が動く</a:t>
            </a:r>
          </a:p>
          <a:p>
            <a:pPr lvl="1"/>
            <a:r>
              <a:rPr lang="en-US" altLang="ja-JP" smtClean="0"/>
              <a:t>LED</a:t>
            </a:r>
            <a:r>
              <a:rPr lang="ja-JP" altLang="en-US" smtClean="0"/>
              <a:t>などが実際に目の前で光る</a:t>
            </a:r>
          </a:p>
          <a:p>
            <a:pPr lvl="1"/>
            <a:r>
              <a:rPr lang="en-US" altLang="ja-JP" smtClean="0"/>
              <a:t>PCM</a:t>
            </a:r>
            <a:r>
              <a:rPr lang="ja-JP" altLang="en-US" smtClean="0"/>
              <a:t>再生など実際に音が出る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8198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組込みが難しいと思われる要素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制約が大きい</a:t>
            </a:r>
          </a:p>
          <a:p>
            <a:pPr lvl="1"/>
            <a:r>
              <a:rPr lang="ja-JP" altLang="en-US" smtClean="0"/>
              <a:t>未だに</a:t>
            </a:r>
            <a:r>
              <a:rPr lang="en-US" altLang="ja-JP" smtClean="0"/>
              <a:t>RAM</a:t>
            </a:r>
            <a:r>
              <a:rPr lang="ja-JP" altLang="en-US" smtClean="0"/>
              <a:t>が数</a:t>
            </a:r>
            <a:r>
              <a:rPr lang="en-US" altLang="ja-JP" smtClean="0"/>
              <a:t>KB</a:t>
            </a:r>
            <a:r>
              <a:rPr lang="ja-JP" altLang="en-US" smtClean="0"/>
              <a:t>などという開発もある。</a:t>
            </a:r>
          </a:p>
          <a:p>
            <a:pPr lvl="2"/>
            <a:r>
              <a:rPr lang="ja-JP" altLang="en-US" smtClean="0"/>
              <a:t>場合によってはアセンブラが必須となる</a:t>
            </a:r>
          </a:p>
          <a:p>
            <a:pPr lvl="1"/>
            <a:r>
              <a:rPr lang="ja-JP" altLang="en-US" smtClean="0"/>
              <a:t>タイミングがシビア</a:t>
            </a:r>
          </a:p>
          <a:p>
            <a:pPr lvl="2"/>
            <a:r>
              <a:rPr lang="en-US" altLang="ja-JP" smtClean="0"/>
              <a:t>μ</a:t>
            </a:r>
            <a:r>
              <a:rPr lang="ja-JP" altLang="en-US" smtClean="0"/>
              <a:t>秒単位の制御などを行う必要がある場合がある</a:t>
            </a:r>
          </a:p>
          <a:p>
            <a:pPr lvl="2"/>
            <a:endParaRPr lang="ja-JP" altLang="en-US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9222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今回のセッションで使用する環境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AKI H8-3052 + AKI-USB</a:t>
            </a:r>
          </a:p>
          <a:p>
            <a:pPr lvl="1"/>
            <a:r>
              <a:rPr lang="ja-JP" altLang="en-US" smtClean="0"/>
              <a:t>秋月電子通商から販売されている</a:t>
            </a:r>
            <a:r>
              <a:rPr lang="en-US" altLang="ja-JP" smtClean="0"/>
              <a:t>H8/3052CPU</a:t>
            </a:r>
            <a:r>
              <a:rPr lang="ja-JP" altLang="en-US" smtClean="0"/>
              <a:t>を実装した基板と</a:t>
            </a:r>
            <a:r>
              <a:rPr lang="en-US" altLang="ja-JP" smtClean="0"/>
              <a:t>USB</a:t>
            </a:r>
            <a:r>
              <a:rPr lang="ja-JP" altLang="en-US" smtClean="0"/>
              <a:t>ボード</a:t>
            </a:r>
          </a:p>
          <a:p>
            <a:pPr lvl="2"/>
            <a:r>
              <a:rPr lang="en-US" altLang="ja-JP" smtClean="0"/>
              <a:t>CPU</a:t>
            </a:r>
          </a:p>
          <a:p>
            <a:pPr lvl="3"/>
            <a:r>
              <a:rPr lang="en-US" altLang="ja-JP" smtClean="0"/>
              <a:t>H8/3052 (25MHz)</a:t>
            </a:r>
          </a:p>
          <a:p>
            <a:pPr lvl="2"/>
            <a:r>
              <a:rPr lang="en-US" altLang="ja-JP" smtClean="0"/>
              <a:t>RAM</a:t>
            </a:r>
          </a:p>
          <a:p>
            <a:pPr lvl="3"/>
            <a:r>
              <a:rPr lang="en-US" altLang="ja-JP" smtClean="0"/>
              <a:t>8KB (+128K)</a:t>
            </a:r>
            <a:endParaRPr lang="ja-JP" altLang="en-US" smtClean="0"/>
          </a:p>
          <a:p>
            <a:pPr lvl="2"/>
            <a:r>
              <a:rPr lang="en-US" altLang="ja-JP" smtClean="0"/>
              <a:t>ROM</a:t>
            </a:r>
          </a:p>
          <a:p>
            <a:pPr lvl="3"/>
            <a:r>
              <a:rPr lang="en-US" altLang="ja-JP" smtClean="0"/>
              <a:t>512KB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10246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:\Users\localnaka\Desktop\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H</a:t>
            </a:r>
            <a:r>
              <a:rPr lang="en-US" altLang="ja-JP" smtClean="0"/>
              <a:t>8/3052</a:t>
            </a:r>
            <a:r>
              <a:rPr lang="ja-JP" altLang="en-US" smtClean="0"/>
              <a:t>の</a:t>
            </a:r>
            <a:r>
              <a:rPr lang="en-US" altLang="ja-JP" smtClean="0"/>
              <a:t>CPU</a:t>
            </a:r>
            <a:r>
              <a:rPr lang="ja-JP" altLang="en-US" smtClean="0"/>
              <a:t>コア・</a:t>
            </a:r>
            <a:r>
              <a:rPr lang="en-US" altLang="ja-JP" smtClean="0"/>
              <a:t>H8 300H</a:t>
            </a:r>
            <a:r>
              <a:rPr lang="ja-JP" altLang="en-US" smtClean="0"/>
              <a:t>の概要</a:t>
            </a:r>
            <a:endParaRPr lang="ja-JP" altLang="ja-JP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1127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タイトル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97200"/>
            <a:ext cx="8229600" cy="1223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sz="4800" smtClean="0"/>
              <a:t>初歩の組み込みプログラム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H</a:t>
            </a:r>
            <a:r>
              <a:rPr lang="en-US" altLang="ja-JP" smtClean="0"/>
              <a:t>8/3052</a:t>
            </a:r>
            <a:r>
              <a:rPr lang="ja-JP" altLang="en-US" smtClean="0"/>
              <a:t>の</a:t>
            </a:r>
            <a:r>
              <a:rPr lang="en-US" altLang="ja-JP" smtClean="0"/>
              <a:t>CPU</a:t>
            </a:r>
            <a:r>
              <a:rPr lang="ja-JP" altLang="en-US" smtClean="0"/>
              <a:t>コア・</a:t>
            </a:r>
            <a:r>
              <a:rPr lang="en-US" altLang="ja-JP" smtClean="0"/>
              <a:t>H8/300H</a:t>
            </a:r>
            <a:r>
              <a:rPr lang="ja-JP" altLang="en-US" smtClean="0"/>
              <a:t>の概要</a:t>
            </a:r>
            <a:endParaRPr lang="ja-JP" altLang="ja-JP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概要</a:t>
            </a:r>
          </a:p>
          <a:p>
            <a:pPr lvl="1" eaLnBrk="1" hangingPunct="1"/>
            <a:r>
              <a:rPr lang="en-US" altLang="ja-JP" smtClean="0"/>
              <a:t>16bit×16</a:t>
            </a:r>
            <a:r>
              <a:rPr lang="ja-JP" altLang="en-US" smtClean="0"/>
              <a:t>本のレジスタセット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8bit×16/32bit×8</a:t>
            </a:r>
            <a:r>
              <a:rPr lang="ja-JP" altLang="en-US" smtClean="0"/>
              <a:t>としても使用可</a:t>
            </a:r>
          </a:p>
          <a:p>
            <a:pPr lvl="1" eaLnBrk="1" hangingPunct="1"/>
            <a:r>
              <a:rPr lang="en-US" altLang="ja-JP" smtClean="0"/>
              <a:t>62</a:t>
            </a:r>
            <a:r>
              <a:rPr lang="ja-JP" altLang="en-US" smtClean="0"/>
              <a:t>種類の命令セット</a:t>
            </a:r>
          </a:p>
          <a:p>
            <a:pPr lvl="1" eaLnBrk="1" hangingPunct="1"/>
            <a:r>
              <a:rPr lang="en-US" altLang="ja-JP" smtClean="0"/>
              <a:t>8</a:t>
            </a:r>
            <a:r>
              <a:rPr lang="ja-JP" altLang="en-US" smtClean="0"/>
              <a:t>種類のアドレッシングモード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H8/3052</a:t>
            </a:r>
            <a:r>
              <a:rPr lang="ja-JP" altLang="en-US" smtClean="0"/>
              <a:t>のメモリマップ</a:t>
            </a:r>
          </a:p>
        </p:txBody>
      </p:sp>
      <p:sp>
        <p:nvSpPr>
          <p:cNvPr id="1028" name="テキスト ボックス 7"/>
          <p:cNvSpPr txBox="1">
            <a:spLocks noChangeArrowheads="1"/>
          </p:cNvSpPr>
          <p:nvPr/>
        </p:nvSpPr>
        <p:spPr bwMode="auto">
          <a:xfrm>
            <a:off x="571500" y="1071563"/>
            <a:ext cx="3198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H8/3052 </a:t>
            </a:r>
            <a:r>
              <a:rPr lang="ja-JP" altLang="en-US"/>
              <a:t>モード</a:t>
            </a:r>
            <a:r>
              <a:rPr lang="en-US" altLang="ja-JP"/>
              <a:t>6</a:t>
            </a:r>
            <a:r>
              <a:rPr lang="ja-JP" altLang="en-US"/>
              <a:t>のメモリマップ</a:t>
            </a:r>
          </a:p>
        </p:txBody>
      </p:sp>
      <p:sp>
        <p:nvSpPr>
          <p:cNvPr id="1029" name="テキスト ボックス 7"/>
          <p:cNvSpPr txBox="1">
            <a:spLocks noChangeArrowheads="1"/>
          </p:cNvSpPr>
          <p:nvPr/>
        </p:nvSpPr>
        <p:spPr bwMode="auto">
          <a:xfrm>
            <a:off x="5945188" y="1714500"/>
            <a:ext cx="2627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/>
              <a:t>リセット時、リセットベクタのアドレスを読み出し、</a:t>
            </a:r>
            <a:r>
              <a:rPr lang="en-US" altLang="ja-JP" sz="1200"/>
              <a:t>PC</a:t>
            </a:r>
            <a:r>
              <a:rPr lang="ja-JP" altLang="en-US" sz="1200"/>
              <a:t>へセットする</a:t>
            </a: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642938" y="1500188"/>
          <a:ext cx="5295900" cy="4286250"/>
        </p:xfrm>
        <a:graphic>
          <a:graphicData uri="http://schemas.openxmlformats.org/presentationml/2006/ole">
            <p:oleObj spid="_x0000_s1026" name="Visio" r:id="rId3" imgW="5892950" imgH="476871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エンディアンの違い</a:t>
            </a:r>
            <a:endParaRPr lang="ja-JP" altLang="ja-JP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4752975"/>
          </a:xfrm>
        </p:spPr>
        <p:txBody>
          <a:bodyPr/>
          <a:lstStyle/>
          <a:p>
            <a:pPr eaLnBrk="1" hangingPunct="1"/>
            <a:r>
              <a:rPr lang="ja-JP" altLang="en-US" smtClean="0"/>
              <a:t>エンディアン</a:t>
            </a:r>
          </a:p>
          <a:p>
            <a:pPr lvl="1" eaLnBrk="1" hangingPunct="1"/>
            <a:r>
              <a:rPr lang="ja-JP" altLang="en-US" smtClean="0"/>
              <a:t>リトルエンディアン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最下位バイトから最小のアドレスに格納される</a:t>
            </a:r>
          </a:p>
          <a:p>
            <a:pPr lvl="1" eaLnBrk="1" hangingPunct="1"/>
            <a:r>
              <a:rPr lang="ja-JP" altLang="en-US" smtClean="0"/>
              <a:t>リトルエンディアン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最上位バイトから最小のアドレスに格納される</a:t>
            </a:r>
          </a:p>
        </p:txBody>
      </p:sp>
      <p:graphicFrame>
        <p:nvGraphicFramePr>
          <p:cNvPr id="19462" name="Group 6"/>
          <p:cNvGraphicFramePr>
            <a:graphicFrameLocks noGrp="1"/>
          </p:cNvGraphicFramePr>
          <p:nvPr/>
        </p:nvGraphicFramePr>
        <p:xfrm>
          <a:off x="3348038" y="3789363"/>
          <a:ext cx="2324100" cy="518160"/>
        </p:xfrm>
        <a:graphic>
          <a:graphicData uri="http://schemas.openxmlformats.org/drawingml/2006/table">
            <a:tbl>
              <a:tblPr/>
              <a:tblGrid>
                <a:gridCol w="581025"/>
                <a:gridCol w="581025"/>
                <a:gridCol w="581025"/>
                <a:gridCol w="5810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474" name="Group 18"/>
          <p:cNvGraphicFramePr>
            <a:graphicFrameLocks noGrp="1"/>
          </p:cNvGraphicFramePr>
          <p:nvPr/>
        </p:nvGraphicFramePr>
        <p:xfrm>
          <a:off x="1403350" y="5013325"/>
          <a:ext cx="2948940" cy="518160"/>
        </p:xfrm>
        <a:graphic>
          <a:graphicData uri="http://schemas.openxmlformats.org/drawingml/2006/table">
            <a:tbl>
              <a:tblPr/>
              <a:tblGrid>
                <a:gridCol w="581025"/>
                <a:gridCol w="208280"/>
                <a:gridCol w="581025"/>
                <a:gridCol w="208280"/>
                <a:gridCol w="581025"/>
                <a:gridCol w="208280"/>
                <a:gridCol w="5810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504" name="Group 48"/>
          <p:cNvGraphicFramePr>
            <a:graphicFrameLocks noGrp="1"/>
          </p:cNvGraphicFramePr>
          <p:nvPr/>
        </p:nvGraphicFramePr>
        <p:xfrm>
          <a:off x="4932363" y="5013325"/>
          <a:ext cx="2948940" cy="518160"/>
        </p:xfrm>
        <a:graphic>
          <a:graphicData uri="http://schemas.openxmlformats.org/drawingml/2006/table">
            <a:tbl>
              <a:tblPr/>
              <a:tblGrid>
                <a:gridCol w="581025"/>
                <a:gridCol w="208280"/>
                <a:gridCol w="581025"/>
                <a:gridCol w="208280"/>
                <a:gridCol w="581025"/>
                <a:gridCol w="208280"/>
                <a:gridCol w="5810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92" name="Line 78"/>
          <p:cNvSpPr>
            <a:spLocks noChangeShapeType="1"/>
          </p:cNvSpPr>
          <p:nvPr/>
        </p:nvSpPr>
        <p:spPr bwMode="auto">
          <a:xfrm flipH="1">
            <a:off x="3924300" y="4365625"/>
            <a:ext cx="287338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93" name="Line 79"/>
          <p:cNvSpPr>
            <a:spLocks noChangeShapeType="1"/>
          </p:cNvSpPr>
          <p:nvPr/>
        </p:nvSpPr>
        <p:spPr bwMode="auto">
          <a:xfrm>
            <a:off x="4787900" y="4365625"/>
            <a:ext cx="360363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94" name="Text Box 80"/>
          <p:cNvSpPr txBox="1">
            <a:spLocks noChangeArrowheads="1"/>
          </p:cNvSpPr>
          <p:nvPr/>
        </p:nvSpPr>
        <p:spPr bwMode="auto">
          <a:xfrm>
            <a:off x="1763713" y="4581525"/>
            <a:ext cx="190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リトルエンディアン</a:t>
            </a:r>
          </a:p>
        </p:txBody>
      </p:sp>
      <p:sp>
        <p:nvSpPr>
          <p:cNvPr id="22595" name="Text Box 81"/>
          <p:cNvSpPr txBox="1">
            <a:spLocks noChangeArrowheads="1"/>
          </p:cNvSpPr>
          <p:nvPr/>
        </p:nvSpPr>
        <p:spPr bwMode="auto">
          <a:xfrm>
            <a:off x="5435600" y="4581525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ビッグエンディアン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H</a:t>
            </a:r>
            <a:r>
              <a:rPr lang="en-US" altLang="ja-JP" smtClean="0"/>
              <a:t>8/3052</a:t>
            </a:r>
            <a:r>
              <a:rPr lang="ja-JP" altLang="en-US" smtClean="0"/>
              <a:t>の</a:t>
            </a:r>
            <a:r>
              <a:rPr lang="en-US" altLang="ja-JP" smtClean="0"/>
              <a:t>CPU</a:t>
            </a:r>
            <a:r>
              <a:rPr lang="ja-JP" altLang="en-US" smtClean="0"/>
              <a:t>コア・</a:t>
            </a:r>
            <a:r>
              <a:rPr lang="en-US" altLang="ja-JP" smtClean="0"/>
              <a:t>H8/300H</a:t>
            </a:r>
            <a:r>
              <a:rPr lang="ja-JP" altLang="en-US" smtClean="0"/>
              <a:t>の概要</a:t>
            </a:r>
            <a:endParaRPr lang="ja-JP" altLang="ja-JP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レジスタ構成</a:t>
            </a:r>
          </a:p>
        </p:txBody>
      </p:sp>
      <p:graphicFrame>
        <p:nvGraphicFramePr>
          <p:cNvPr id="18438" name="Group 6"/>
          <p:cNvGraphicFramePr>
            <a:graphicFrameLocks noGrp="1"/>
          </p:cNvGraphicFramePr>
          <p:nvPr/>
        </p:nvGraphicFramePr>
        <p:xfrm>
          <a:off x="1692275" y="1785938"/>
          <a:ext cx="6096000" cy="2194560"/>
        </p:xfrm>
        <a:graphic>
          <a:graphicData uri="http://schemas.openxmlformats.org/drawingml/2006/table">
            <a:tbl>
              <a:tblPr/>
              <a:tblGrid>
                <a:gridCol w="1219200"/>
                <a:gridCol w="2438400"/>
                <a:gridCol w="1219200"/>
                <a:gridCol w="1219200"/>
              </a:tblGrid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R0H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R0L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ER1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R1H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R1L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ER2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R2H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R2L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ER3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R3H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R3L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ER4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R4H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R4L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ER5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R5H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R5L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ER6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R6H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R6L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ER7(SP)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R7H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R7L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94" name="Group 62"/>
          <p:cNvGraphicFramePr>
            <a:graphicFrameLocks noGrp="1"/>
          </p:cNvGraphicFramePr>
          <p:nvPr/>
        </p:nvGraphicFramePr>
        <p:xfrm>
          <a:off x="2916238" y="4522788"/>
          <a:ext cx="4870450" cy="274320"/>
        </p:xfrm>
        <a:graphic>
          <a:graphicData uri="http://schemas.openxmlformats.org/drawingml/2006/table">
            <a:tbl>
              <a:tblPr/>
              <a:tblGrid>
                <a:gridCol w="1223962"/>
                <a:gridCol w="3646488"/>
              </a:tblGrid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PC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504" name="Group 72"/>
          <p:cNvGraphicFramePr>
            <a:graphicFrameLocks noGrp="1"/>
          </p:cNvGraphicFramePr>
          <p:nvPr/>
        </p:nvGraphicFramePr>
        <p:xfrm>
          <a:off x="4716463" y="5243513"/>
          <a:ext cx="3032125" cy="274320"/>
        </p:xfrm>
        <a:graphic>
          <a:graphicData uri="http://schemas.openxmlformats.org/drawingml/2006/table">
            <a:tbl>
              <a:tblPr/>
              <a:tblGrid>
                <a:gridCol w="665162"/>
                <a:gridCol w="233363"/>
                <a:gridCol w="346075"/>
                <a:gridCol w="301625"/>
                <a:gridCol w="303212"/>
                <a:gridCol w="301625"/>
                <a:gridCol w="285750"/>
                <a:gridCol w="293688"/>
                <a:gridCol w="301625"/>
              </a:tblGrid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CCR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30" name="Text Box 96"/>
          <p:cNvSpPr txBox="1">
            <a:spLocks noChangeArrowheads="1"/>
          </p:cNvSpPr>
          <p:nvPr/>
        </p:nvSpPr>
        <p:spPr bwMode="auto">
          <a:xfrm>
            <a:off x="663575" y="1720850"/>
            <a:ext cx="142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汎用レジスタ</a:t>
            </a:r>
          </a:p>
        </p:txBody>
      </p:sp>
      <p:sp>
        <p:nvSpPr>
          <p:cNvPr id="23631" name="Text Box 97"/>
          <p:cNvSpPr txBox="1">
            <a:spLocks noChangeArrowheads="1"/>
          </p:cNvSpPr>
          <p:nvPr/>
        </p:nvSpPr>
        <p:spPr bwMode="auto">
          <a:xfrm>
            <a:off x="714375" y="4429125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 コントロールレジスタ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命令セット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500" y="1285875"/>
          <a:ext cx="7848285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343"/>
                <a:gridCol w="878205"/>
                <a:gridCol w="749618"/>
                <a:gridCol w="716280"/>
                <a:gridCol w="870268"/>
                <a:gridCol w="870268"/>
                <a:gridCol w="759143"/>
                <a:gridCol w="640080"/>
                <a:gridCol w="665480"/>
                <a:gridCol w="6096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命令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データ転送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MOV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POP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PUSH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MOVFPE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MOVTPE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算術演算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ADD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CMP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SUB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ADDX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SUBX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ADDS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SUBS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INC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DEC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MULXU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MULXS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DIVXU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DIVXS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NEG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EXTU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EXTS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論理演算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AND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XOR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NOT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11716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シフト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SHAL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SHAR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SHLL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SHLR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ROTXL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ROTXR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ROTL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ROTR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</a:tr>
              <a:tr h="128598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ビット操作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BSET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BCLR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BNOT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BTST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BLD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BILD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BAND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4003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BIAND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BXOR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BIXOR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14003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分岐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Bcc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BSR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JMP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JSR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RTS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15146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システム制御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TRAPA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RTE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SLEEP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LDC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STC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ANDC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ORC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XORC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NOP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5146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ブロック転送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EEPMOV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7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429125"/>
            <a:ext cx="8229600" cy="1214438"/>
          </a:xfrm>
        </p:spPr>
        <p:txBody>
          <a:bodyPr/>
          <a:lstStyle/>
          <a:p>
            <a:pPr eaLnBrk="1" hangingPunct="1"/>
            <a:r>
              <a:rPr lang="ja-JP" altLang="en-US" smtClean="0"/>
              <a:t>アセンブラでの表記</a:t>
            </a:r>
            <a:endParaRPr lang="en-US" altLang="ja-JP" smtClean="0"/>
          </a:p>
          <a:p>
            <a:pPr lvl="1" eaLnBrk="1" hangingPunct="1"/>
            <a:r>
              <a:rPr lang="ja-JP" altLang="en-US" sz="1600" smtClean="0"/>
              <a:t>命令　ソース</a:t>
            </a:r>
            <a:r>
              <a:rPr lang="en-US" altLang="ja-JP" sz="1600" smtClean="0"/>
              <a:t>,</a:t>
            </a:r>
            <a:r>
              <a:rPr lang="ja-JP" altLang="en-US" sz="1600" smtClean="0"/>
              <a:t>デスティネーション</a:t>
            </a:r>
            <a:endParaRPr lang="en-US" altLang="ja-JP" sz="1600" smtClean="0"/>
          </a:p>
          <a:p>
            <a:pPr lvl="2" eaLnBrk="1" hangingPunct="1"/>
            <a:r>
              <a:rPr lang="ja-JP" altLang="en-US" sz="1200" smtClean="0"/>
              <a:t>例</a:t>
            </a:r>
            <a:r>
              <a:rPr lang="en-US" altLang="ja-JP" sz="1200" smtClean="0"/>
              <a:t>) MOV R0, R1</a:t>
            </a:r>
            <a:endParaRPr lang="ja-JP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アドレッシングモード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143000" y="1357313"/>
          <a:ext cx="6834214" cy="261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306"/>
                <a:gridCol w="4714908"/>
              </a:tblGrid>
              <a:tr h="3284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記号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アドレッシングモード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Rn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レジスタ直接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</a:t>
                      </a:r>
                      <a:r>
                        <a:rPr kumimoji="1" lang="en-US" altLang="ja-JP" sz="1200" dirty="0" err="1" smtClean="0"/>
                        <a:t>ERn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レジスタ間接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@(d:16,ERn)/@(d:24,ERn)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ディスプレースメント</a:t>
                      </a:r>
                      <a:r>
                        <a:rPr kumimoji="1" lang="en-US" altLang="ja-JP" sz="1200" dirty="0" smtClean="0"/>
                        <a:t>(16/24</a:t>
                      </a:r>
                      <a:r>
                        <a:rPr kumimoji="1" lang="ja-JP" altLang="en-US" sz="1200" dirty="0" smtClean="0"/>
                        <a:t>ビット</a:t>
                      </a:r>
                      <a:r>
                        <a:rPr kumimoji="1" lang="en-US" altLang="ja-JP" sz="1200" dirty="0" smtClean="0"/>
                        <a:t>)</a:t>
                      </a:r>
                      <a:r>
                        <a:rPr kumimoji="1" lang="ja-JP" altLang="en-US" sz="1200" dirty="0" smtClean="0"/>
                        <a:t>付レジスタ間接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</a:t>
                      </a:r>
                      <a:r>
                        <a:rPr kumimoji="1" lang="en-US" altLang="ja-JP" sz="1200" dirty="0" err="1" smtClean="0"/>
                        <a:t>ERn</a:t>
                      </a:r>
                      <a:r>
                        <a:rPr kumimoji="1" lang="en-US" altLang="ja-JP" sz="1200" dirty="0" smtClean="0"/>
                        <a:t>+/@-</a:t>
                      </a:r>
                      <a:r>
                        <a:rPr kumimoji="1" lang="en-US" altLang="ja-JP" sz="1200" dirty="0" err="1" smtClean="0"/>
                        <a:t>ERn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ポストインクリメント</a:t>
                      </a:r>
                      <a:r>
                        <a:rPr kumimoji="1" lang="en-US" altLang="ja-JP" sz="1200" dirty="0" smtClean="0"/>
                        <a:t>/</a:t>
                      </a:r>
                      <a:r>
                        <a:rPr kumimoji="1" lang="ja-JP" altLang="en-US" sz="1200" dirty="0" smtClean="0"/>
                        <a:t>プリデクリメントレジスタ間接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</a:t>
                      </a:r>
                      <a:r>
                        <a:rPr kumimoji="1" lang="en-US" altLang="ja-JP" sz="1200" dirty="0" err="1" smtClean="0"/>
                        <a:t>aa</a:t>
                      </a:r>
                      <a:r>
                        <a:rPr kumimoji="1" lang="en-US" altLang="ja-JP" sz="1200" dirty="0" smtClean="0"/>
                        <a:t>:8/@aa:16/@aa:24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絶対アドレス</a:t>
                      </a:r>
                      <a:r>
                        <a:rPr kumimoji="1" lang="en-US" altLang="ja-JP" sz="1200" dirty="0" smtClean="0"/>
                        <a:t>(8/16/24</a:t>
                      </a:r>
                      <a:r>
                        <a:rPr kumimoji="1" lang="ja-JP" altLang="en-US" sz="1200" dirty="0" smtClean="0"/>
                        <a:t>ビット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#xx:8/#xx:16/#xx:32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イミディエイト</a:t>
                      </a:r>
                      <a:r>
                        <a:rPr kumimoji="1" lang="en-US" altLang="ja-JP" sz="1200" dirty="0" smtClean="0"/>
                        <a:t>(8/16/32</a:t>
                      </a:r>
                      <a:r>
                        <a:rPr kumimoji="1" lang="ja-JP" altLang="en-US" sz="1200" dirty="0" smtClean="0"/>
                        <a:t>ビット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@(d:8,PC)/@(d:16,PC)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プログラムカウンタ相対</a:t>
                      </a:r>
                      <a:r>
                        <a:rPr kumimoji="1" lang="en-US" altLang="ja-JP" sz="1200" dirty="0" smtClean="0"/>
                        <a:t>(8/16</a:t>
                      </a:r>
                      <a:r>
                        <a:rPr kumimoji="1" lang="ja-JP" altLang="en-US" sz="1200" dirty="0" smtClean="0"/>
                        <a:t>ビット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2842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@@aa:8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メモリ間接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インストラクションマップ・１ワード目上位バイト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500" y="1285875"/>
          <a:ext cx="7858178" cy="435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64055"/>
                <a:gridCol w="433298"/>
              </a:tblGrid>
              <a:tr h="233363"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chemeClr val="tx1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chemeClr val="tx1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chemeClr val="tx1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chemeClr val="tx1"/>
                          </a:solidFill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latin typeface="ＭＳ Ｐゴシック"/>
                        </a:rPr>
                        <a:t>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latin typeface="ＭＳ Ｐゴシック"/>
                        </a:rPr>
                        <a:t>B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latin typeface="ＭＳ Ｐゴシック"/>
                        </a:rPr>
                        <a:t>C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latin typeface="ＭＳ Ｐゴシック"/>
                        </a:rPr>
                        <a:t>D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F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528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NOP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STC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LDC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ORC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XORC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ANDC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LDC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ADD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EX0A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EX0B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MOV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ADDX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EX0F</a:t>
                      </a:r>
                    </a:p>
                  </a:txBody>
                  <a:tcPr marL="9525" marR="9525" marT="952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EX12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XOR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AND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EX17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SUB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EX1A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EX1B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CMP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SUBX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EX1F</a:t>
                      </a:r>
                    </a:p>
                  </a:txBody>
                  <a:tcPr marL="9525" marR="9525" marT="952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MOVB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966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966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BRN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BHI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BEQ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BVC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BVS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BPL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BMI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BLT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BGT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BLE</a:t>
                      </a:r>
                    </a:p>
                  </a:txBody>
                  <a:tcPr marL="9525" marR="9525" marT="9525" marB="0" anchor="ctr"/>
                </a:tc>
              </a:tr>
              <a:tr h="1966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MLXU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DVXU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MLXU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DVXU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BSR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TRPA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EX58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JMP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BSR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JSR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966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BNOT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BCLR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BTST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XOR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AND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BST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BIST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MOV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1369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BNOT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BCLR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BTST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BOR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BIOR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BXOR/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BIXOR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BAND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BIAND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BLD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BILD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MOV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EX7A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EEPM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ＭＳ Ｐゴシック"/>
                        </a:rPr>
                        <a:t>X7C0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X7D0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X7EX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ＭＳ Ｐゴシック"/>
                        </a:rPr>
                        <a:t>X7FX</a:t>
                      </a:r>
                    </a:p>
                  </a:txBody>
                  <a:tcPr marL="9525" marR="9525" marT="9525" marB="0" anchor="ctr"/>
                </a:tc>
              </a:tr>
              <a:tr h="23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ADD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ADDX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290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latin typeface="ＭＳ Ｐゴシック"/>
                        </a:rPr>
                        <a:t>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CMP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96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ＭＳ Ｐゴシック"/>
                        </a:rPr>
                        <a:t>B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SUBX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173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ＭＳ Ｐゴシック"/>
                        </a:rPr>
                        <a:t>C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OR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96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ＭＳ Ｐゴシック"/>
                        </a:rPr>
                        <a:t>D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XOR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32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ＭＳ Ｐゴシック"/>
                        </a:rPr>
                        <a:t>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AND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ＭＳ Ｐゴシック"/>
                        </a:rPr>
                        <a:t>F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latin typeface="ＭＳ Ｐゴシック"/>
                        </a:rPr>
                        <a:t>MOV</a:t>
                      </a:r>
                      <a:endParaRPr lang="en-US" sz="12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インストラクション長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643063" y="1571625"/>
          <a:ext cx="6072187" cy="3857309"/>
        </p:xfrm>
        <a:graphic>
          <a:graphicData uri="http://schemas.openxmlformats.org/drawingml/2006/table">
            <a:tbl>
              <a:tblPr/>
              <a:tblGrid>
                <a:gridCol w="358775"/>
                <a:gridCol w="358775"/>
                <a:gridCol w="358775"/>
                <a:gridCol w="358775"/>
                <a:gridCol w="357187"/>
                <a:gridCol w="358775"/>
                <a:gridCol w="358775"/>
                <a:gridCol w="358775"/>
                <a:gridCol w="358775"/>
                <a:gridCol w="358775"/>
                <a:gridCol w="358775"/>
                <a:gridCol w="358775"/>
                <a:gridCol w="357188"/>
                <a:gridCol w="358775"/>
                <a:gridCol w="358775"/>
                <a:gridCol w="358775"/>
                <a:gridCol w="334962"/>
              </a:tblGrid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B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C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D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F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*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*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*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B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C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D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F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バスタイミング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1908175" y="1808163"/>
          <a:ext cx="4392613" cy="4071937"/>
        </p:xfrm>
        <a:graphic>
          <a:graphicData uri="http://schemas.openxmlformats.org/presentationml/2006/ole">
            <p:oleObj spid="_x0000_s2050" name="Visio" r:id="rId3" imgW="5864586" imgH="5437762" progId="Visio.Drawing.11">
              <p:embed/>
            </p:oleObj>
          </a:graphicData>
        </a:graphic>
      </p:graphicFrame>
      <p:sp>
        <p:nvSpPr>
          <p:cNvPr id="2052" name="コンテンツ プレースホルダ 2"/>
          <p:cNvSpPr>
            <a:spLocks/>
          </p:cNvSpPr>
          <p:nvPr/>
        </p:nvSpPr>
        <p:spPr bwMode="auto">
          <a:xfrm>
            <a:off x="457200" y="10525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ja-JP" altLang="en-US" sz="3200"/>
              <a:t>内部メモリアクセスの場合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開発環境の構築</a:t>
            </a:r>
          </a:p>
        </p:txBody>
      </p:sp>
      <p:sp>
        <p:nvSpPr>
          <p:cNvPr id="286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開発環境</a:t>
            </a:r>
            <a:r>
              <a:rPr lang="en-US" altLang="ja-JP" smtClean="0"/>
              <a:t>(gcc)</a:t>
            </a:r>
            <a:r>
              <a:rPr lang="ja-JP" altLang="en-US" smtClean="0"/>
              <a:t>の作成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binutils/gcc</a:t>
            </a:r>
            <a:r>
              <a:rPr lang="ja-JP" altLang="en-US" smtClean="0"/>
              <a:t>をダウンロード</a:t>
            </a:r>
            <a:r>
              <a:rPr lang="en-US" altLang="ja-JP" smtClean="0"/>
              <a:t>/</a:t>
            </a:r>
            <a:r>
              <a:rPr lang="ja-JP" altLang="en-US" smtClean="0"/>
              <a:t>展開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z="1800" smtClean="0"/>
              <a:t>(http://www.gnu.org/software/binutils/ http://gcc.gnu.org/)</a:t>
            </a:r>
          </a:p>
          <a:p>
            <a:pPr lvl="1" eaLnBrk="1" hangingPunct="1"/>
            <a:r>
              <a:rPr lang="en-US" altLang="ja-JP" smtClean="0"/>
              <a:t>binutils</a:t>
            </a:r>
            <a:r>
              <a:rPr lang="ja-JP" altLang="en-US" smtClean="0"/>
              <a:t>の作成</a:t>
            </a:r>
            <a:r>
              <a:rPr lang="en-US" altLang="ja-JP" smtClean="0"/>
              <a:t>(binutils2.16</a:t>
            </a:r>
            <a:r>
              <a:rPr lang="ja-JP" altLang="en-US" smtClean="0"/>
              <a:t>迄</a:t>
            </a:r>
            <a:r>
              <a:rPr lang="en-US" altLang="ja-JP" smtClean="0"/>
              <a:t>)</a:t>
            </a:r>
          </a:p>
          <a:p>
            <a:pPr lvl="2" eaLnBrk="1" hangingPunct="1"/>
            <a:r>
              <a:rPr lang="en-US" altLang="ja-JP" smtClean="0"/>
              <a:t>configure --target=h8300-hms --prefix=[installed directory]</a:t>
            </a:r>
          </a:p>
          <a:p>
            <a:pPr lvl="1" eaLnBrk="1" hangingPunct="1"/>
            <a:r>
              <a:rPr lang="en-US" altLang="ja-JP" smtClean="0"/>
              <a:t>gcc</a:t>
            </a:r>
            <a:r>
              <a:rPr lang="ja-JP" altLang="en-US" smtClean="0"/>
              <a:t>の作成</a:t>
            </a:r>
            <a:r>
              <a:rPr lang="en-US" altLang="ja-JP" smtClean="0"/>
              <a:t>(gcc3.x</a:t>
            </a:r>
            <a:r>
              <a:rPr lang="ja-JP" altLang="en-US" smtClean="0"/>
              <a:t>迄</a:t>
            </a:r>
            <a:r>
              <a:rPr lang="en-US" altLang="ja-JP" smtClean="0"/>
              <a:t>)</a:t>
            </a:r>
          </a:p>
          <a:p>
            <a:pPr lvl="2" eaLnBrk="1" hangingPunct="1"/>
            <a:r>
              <a:rPr lang="en-US" altLang="ja-JP" smtClean="0"/>
              <a:t>configure --target=h8300-hms --prefix=[installed directory] --wigh-gnu-as --with-gnu-ld --enable-languages=c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ja-JP" smtClean="0"/>
              <a:t>わんくま名古屋勉強会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自己紹介</a:t>
            </a:r>
          </a:p>
          <a:p>
            <a:pPr lvl="1" eaLnBrk="1" hangingPunct="1"/>
            <a:r>
              <a:rPr lang="ja-JP" altLang="en-US" smtClean="0"/>
              <a:t>名前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あんどちん（安藤敏彦）</a:t>
            </a:r>
          </a:p>
          <a:p>
            <a:pPr lvl="1" eaLnBrk="1" hangingPunct="1"/>
            <a:r>
              <a:rPr lang="ja-JP" altLang="en-US" smtClean="0"/>
              <a:t>所在地</a:t>
            </a:r>
          </a:p>
          <a:p>
            <a:pPr lvl="2" eaLnBrk="1" hangingPunct="1"/>
            <a:r>
              <a:rPr lang="ja-JP" altLang="en-US" smtClean="0"/>
              <a:t>千葉県</a:t>
            </a:r>
          </a:p>
          <a:p>
            <a:pPr lvl="1" eaLnBrk="1" hangingPunct="1"/>
            <a:r>
              <a:rPr lang="ja-JP" altLang="en-US" smtClean="0"/>
              <a:t>職業</a:t>
            </a:r>
          </a:p>
          <a:p>
            <a:pPr lvl="2" eaLnBrk="1" hangingPunct="1"/>
            <a:r>
              <a:rPr lang="ja-JP" altLang="en-US" smtClean="0"/>
              <a:t>プログラマ（主に組込系）</a:t>
            </a:r>
          </a:p>
          <a:p>
            <a:pPr lvl="1" eaLnBrk="1" hangingPunct="1"/>
            <a:r>
              <a:rPr lang="ja-JP" altLang="en-US" smtClean="0"/>
              <a:t>覚えたい言語</a:t>
            </a:r>
          </a:p>
          <a:p>
            <a:pPr lvl="2" eaLnBrk="1" hangingPunct="1"/>
            <a:r>
              <a:rPr lang="ja-JP" altLang="en-US" smtClean="0"/>
              <a:t>英語</a:t>
            </a:r>
          </a:p>
          <a:p>
            <a:pPr lvl="4" eaLnBrk="1" hangingPunct="1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ポート設定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14375" y="1500188"/>
          <a:ext cx="2774506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46926"/>
                <a:gridCol w="70358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アサイン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SW0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286375" y="1500188"/>
          <a:ext cx="3109786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46926"/>
                <a:gridCol w="703580"/>
                <a:gridCol w="1859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アサイン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LCD-RS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LCD-DB7/LED3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LCD-DB6/LED2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LCD-DB5/LED1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LCD-DB4/LED0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入力ポート</a:t>
            </a:r>
          </a:p>
        </p:txBody>
      </p:sp>
      <p:sp>
        <p:nvSpPr>
          <p:cNvPr id="307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スイッチは</a:t>
            </a:r>
            <a:r>
              <a:rPr lang="en-US" altLang="ja-JP" smtClean="0"/>
              <a:t>PA0</a:t>
            </a:r>
            <a:r>
              <a:rPr lang="ja-JP" altLang="en-US" smtClean="0"/>
              <a:t>～</a:t>
            </a:r>
            <a:r>
              <a:rPr lang="en-US" altLang="ja-JP" smtClean="0"/>
              <a:t>PA3</a:t>
            </a:r>
            <a:r>
              <a:rPr lang="ja-JP" altLang="en-US" smtClean="0"/>
              <a:t>に接続されている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3030538" y="1870075"/>
          <a:ext cx="3081337" cy="3116263"/>
        </p:xfrm>
        <a:graphic>
          <a:graphicData uri="http://schemas.openxmlformats.org/presentationml/2006/ole">
            <p:oleObj spid="_x0000_s3074" name="Visio" r:id="rId3" imgW="3081406" imgH="311609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出力ポート</a:t>
            </a:r>
          </a:p>
        </p:txBody>
      </p:sp>
      <p:sp>
        <p:nvSpPr>
          <p:cNvPr id="4100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LED</a:t>
            </a:r>
            <a:r>
              <a:rPr lang="ja-JP" altLang="en-US" smtClean="0"/>
              <a:t>が</a:t>
            </a:r>
            <a:r>
              <a:rPr lang="en-US" altLang="ja-JP" smtClean="0"/>
              <a:t>PB0</a:t>
            </a:r>
            <a:r>
              <a:rPr lang="ja-JP" altLang="en-US" smtClean="0"/>
              <a:t>～</a:t>
            </a:r>
            <a:r>
              <a:rPr lang="en-US" altLang="ja-JP" smtClean="0"/>
              <a:t>PB3</a:t>
            </a:r>
            <a:r>
              <a:rPr lang="ja-JP" altLang="en-US" smtClean="0"/>
              <a:t>に接続されている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357563" y="1857375"/>
          <a:ext cx="1984375" cy="1735138"/>
        </p:xfrm>
        <a:graphic>
          <a:graphicData uri="http://schemas.openxmlformats.org/presentationml/2006/ole">
            <p:oleObj spid="_x0000_s4098" name="Visio" r:id="rId3" imgW="1983586" imgH="173449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143875" cy="552450"/>
          </a:xfrm>
        </p:spPr>
        <p:txBody>
          <a:bodyPr/>
          <a:lstStyle/>
          <a:p>
            <a:pPr eaLnBrk="1" hangingPunct="1"/>
            <a:r>
              <a:rPr lang="ja-JP" altLang="en-US" smtClean="0"/>
              <a:t>ポートの初期化</a:t>
            </a:r>
          </a:p>
        </p:txBody>
      </p:sp>
      <p:sp>
        <p:nvSpPr>
          <p:cNvPr id="30723" name="コンテンツ プレースホルダ 5"/>
          <p:cNvSpPr>
            <a:spLocks noGrp="1"/>
          </p:cNvSpPr>
          <p:nvPr>
            <p:ph idx="1"/>
          </p:nvPr>
        </p:nvSpPr>
        <p:spPr>
          <a:xfrm>
            <a:off x="428625" y="1214438"/>
            <a:ext cx="8143875" cy="785812"/>
          </a:xfrm>
        </p:spPr>
        <p:txBody>
          <a:bodyPr/>
          <a:lstStyle/>
          <a:p>
            <a:pPr eaLnBrk="1" hangingPunct="1"/>
            <a:r>
              <a:rPr lang="en-US" altLang="ja-JP" smtClean="0"/>
              <a:t>IO</a:t>
            </a:r>
            <a:r>
              <a:rPr lang="ja-JP" altLang="en-US" smtClean="0"/>
              <a:t>ポートのレジスタ構成</a:t>
            </a:r>
            <a:endParaRPr lang="en-US" altLang="ja-JP" smtClean="0"/>
          </a:p>
          <a:p>
            <a:pPr eaLnBrk="1" hangingPunct="1"/>
            <a:endParaRPr lang="ja-JP" altLang="en-US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071563" y="2143125"/>
          <a:ext cx="635798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618"/>
                <a:gridCol w="690880"/>
                <a:gridCol w="36474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レジスタ名称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R/W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データディレクションレジスタ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W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ポートの入出力方向設定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データレジスタ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R/W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ポート入出力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スタートアップの作成</a:t>
            </a:r>
          </a:p>
        </p:txBody>
      </p:sp>
      <p:sp>
        <p:nvSpPr>
          <p:cNvPr id="317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リセットベクタを設定する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.data/.bss</a:t>
            </a:r>
            <a:r>
              <a:rPr lang="ja-JP" altLang="en-US" smtClean="0"/>
              <a:t>を初期化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main</a:t>
            </a:r>
            <a:r>
              <a:rPr lang="ja-JP" altLang="en-US" smtClean="0"/>
              <a:t>を呼び出す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Main</a:t>
            </a:r>
            <a:r>
              <a:rPr lang="ja-JP" altLang="en-US" smtClean="0"/>
              <a:t>以降の処理</a:t>
            </a:r>
          </a:p>
        </p:txBody>
      </p:sp>
      <p:sp>
        <p:nvSpPr>
          <p:cNvPr id="327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ポート</a:t>
            </a:r>
            <a:r>
              <a:rPr lang="en-US" altLang="ja-JP" smtClean="0"/>
              <a:t>A0</a:t>
            </a:r>
            <a:r>
              <a:rPr lang="ja-JP" altLang="en-US" smtClean="0"/>
              <a:t>～</a:t>
            </a:r>
            <a:r>
              <a:rPr lang="en-US" altLang="ja-JP" smtClean="0"/>
              <a:t>A3</a:t>
            </a:r>
            <a:r>
              <a:rPr lang="ja-JP" altLang="en-US" smtClean="0"/>
              <a:t>を入力にする</a:t>
            </a:r>
          </a:p>
          <a:p>
            <a:pPr eaLnBrk="1" hangingPunct="1"/>
            <a:r>
              <a:rPr lang="ja-JP" altLang="en-US" smtClean="0"/>
              <a:t>ポート</a:t>
            </a:r>
            <a:r>
              <a:rPr lang="en-US" altLang="ja-JP" smtClean="0"/>
              <a:t>B0</a:t>
            </a:r>
            <a:r>
              <a:rPr lang="ja-JP" altLang="en-US" smtClean="0"/>
              <a:t>～</a:t>
            </a:r>
            <a:r>
              <a:rPr lang="en-US" altLang="ja-JP" smtClean="0"/>
              <a:t>B3</a:t>
            </a:r>
            <a:r>
              <a:rPr lang="ja-JP" altLang="en-US" smtClean="0"/>
              <a:t>を出力にする</a:t>
            </a:r>
          </a:p>
          <a:p>
            <a:pPr eaLnBrk="1" hangingPunct="1"/>
            <a:r>
              <a:rPr lang="ja-JP" altLang="en-US" smtClean="0"/>
              <a:t>ポート</a:t>
            </a:r>
            <a:r>
              <a:rPr lang="en-US" altLang="ja-JP" smtClean="0"/>
              <a:t>A</a:t>
            </a:r>
            <a:r>
              <a:rPr lang="ja-JP" altLang="en-US" smtClean="0"/>
              <a:t>から入力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ポート</a:t>
            </a:r>
            <a:r>
              <a:rPr lang="en-US" altLang="ja-JP" smtClean="0"/>
              <a:t>B</a:t>
            </a:r>
            <a:r>
              <a:rPr lang="ja-JP" altLang="en-US" smtClean="0"/>
              <a:t>へ出力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ハードのみで実現すると</a:t>
            </a:r>
          </a:p>
        </p:txBody>
      </p:sp>
      <p:sp>
        <p:nvSpPr>
          <p:cNvPr id="512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ソフトで制御するより圧倒的に簡単で低コスト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3786188" y="2214563"/>
          <a:ext cx="1654175" cy="3206750"/>
        </p:xfrm>
        <a:graphic>
          <a:graphicData uri="http://schemas.openxmlformats.org/presentationml/2006/ole">
            <p:oleObj spid="_x0000_s5122" name="Visio" r:id="rId3" imgW="1654834" imgH="320607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組み込みプログラムとは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機器の制御を行うためのプログラム</a:t>
            </a:r>
            <a:endParaRPr lang="en-US" altLang="ja-JP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ターゲットの種類は様々</a:t>
            </a:r>
            <a:endParaRPr lang="en-US" altLang="ja-JP" smtClean="0"/>
          </a:p>
          <a:p>
            <a:pPr lvl="2" eaLnBrk="1" hangingPunct="1">
              <a:lnSpc>
                <a:spcPct val="90000"/>
              </a:lnSpc>
            </a:pPr>
            <a:r>
              <a:rPr lang="en-US" altLang="ja-JP" smtClean="0"/>
              <a:t>CPU</a:t>
            </a:r>
            <a:r>
              <a:rPr lang="ja-JP" altLang="en-US" smtClean="0"/>
              <a:t>は</a:t>
            </a:r>
            <a:r>
              <a:rPr lang="en-US" altLang="ja-JP" smtClean="0"/>
              <a:t>4bit</a:t>
            </a:r>
            <a:r>
              <a:rPr lang="ja-JP" altLang="en-US" smtClean="0"/>
              <a:t>～</a:t>
            </a:r>
            <a:r>
              <a:rPr lang="en-US" altLang="ja-JP" smtClean="0"/>
              <a:t>64bit</a:t>
            </a:r>
            <a:r>
              <a:rPr lang="ja-JP" altLang="en-US" smtClean="0"/>
              <a:t>等様々</a:t>
            </a:r>
            <a:endParaRPr lang="en-US" altLang="ja-JP" smtClean="0"/>
          </a:p>
          <a:p>
            <a:pPr lvl="2" eaLnBrk="1" hangingPunct="1">
              <a:lnSpc>
                <a:spcPct val="90000"/>
              </a:lnSpc>
            </a:pPr>
            <a:r>
              <a:rPr lang="ja-JP" altLang="en-US" smtClean="0"/>
              <a:t>メモリのサイズも数</a:t>
            </a:r>
            <a:r>
              <a:rPr lang="en-US" altLang="ja-JP" smtClean="0"/>
              <a:t>KB</a:t>
            </a:r>
            <a:r>
              <a:rPr lang="ja-JP" altLang="en-US" smtClean="0"/>
              <a:t>～</a:t>
            </a:r>
            <a:r>
              <a:rPr lang="en-US" altLang="ja-JP" smtClean="0"/>
              <a:t>100MB</a:t>
            </a:r>
            <a:r>
              <a:rPr lang="ja-JP" altLang="en-US" smtClean="0"/>
              <a:t>超まで様々</a:t>
            </a:r>
            <a:endParaRPr lang="en-US" altLang="ja-JP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主に使われる</a:t>
            </a:r>
            <a:r>
              <a:rPr lang="en-US" altLang="ja-JP" smtClean="0"/>
              <a:t>OS</a:t>
            </a:r>
          </a:p>
          <a:p>
            <a:pPr lvl="2" eaLnBrk="1" hangingPunct="1">
              <a:lnSpc>
                <a:spcPct val="90000"/>
              </a:lnSpc>
            </a:pPr>
            <a:r>
              <a:rPr lang="ja-JP" altLang="en-US" smtClean="0"/>
              <a:t>無し</a:t>
            </a:r>
            <a:endParaRPr lang="en-US" altLang="ja-JP" smtClean="0"/>
          </a:p>
          <a:p>
            <a:pPr lvl="2" eaLnBrk="1" hangingPunct="1">
              <a:lnSpc>
                <a:spcPct val="90000"/>
              </a:lnSpc>
            </a:pPr>
            <a:r>
              <a:rPr lang="en-US" altLang="ja-JP" smtClean="0"/>
              <a:t>ITRON (T-Kernel)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ja-JP" smtClean="0"/>
              <a:t>Linux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ja-JP" smtClean="0"/>
              <a:t>Windows CE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開発言語は主に</a:t>
            </a:r>
            <a:r>
              <a:rPr lang="en-US" altLang="ja-JP" smtClean="0"/>
              <a:t>C/</a:t>
            </a:r>
            <a:r>
              <a:rPr lang="ja-JP" altLang="en-US" smtClean="0"/>
              <a:t>アセンブラ</a:t>
            </a:r>
            <a:r>
              <a:rPr lang="en-US" altLang="ja-JP" smtClean="0"/>
              <a:t>(C++/Java</a:t>
            </a:r>
            <a:r>
              <a:rPr lang="ja-JP" altLang="en-US" smtClean="0"/>
              <a:t>も</a:t>
            </a:r>
            <a:r>
              <a:rPr lang="en-US" altLang="ja-JP" smtClean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ja-JP" smtClean="0"/>
          </a:p>
          <a:p>
            <a:pPr lvl="1" eaLnBrk="1" hangingPunct="1">
              <a:lnSpc>
                <a:spcPct val="90000"/>
              </a:lnSpc>
            </a:pP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組込みの魅力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光る・回る・音がする</a:t>
            </a:r>
          </a:p>
          <a:p>
            <a:pPr lvl="1" eaLnBrk="1" hangingPunct="1"/>
            <a:r>
              <a:rPr lang="ja-JP" altLang="en-US" smtClean="0"/>
              <a:t>モータなど実際に目の前で物が動く</a:t>
            </a:r>
          </a:p>
          <a:p>
            <a:pPr lvl="1" eaLnBrk="1" hangingPunct="1"/>
            <a:r>
              <a:rPr lang="en-US" altLang="ja-JP" smtClean="0"/>
              <a:t>LED</a:t>
            </a:r>
            <a:r>
              <a:rPr lang="ja-JP" altLang="en-US" smtClean="0"/>
              <a:t>などが実際に目の前で光る</a:t>
            </a:r>
          </a:p>
          <a:p>
            <a:pPr lvl="1" eaLnBrk="1" hangingPunct="1"/>
            <a:r>
              <a:rPr lang="en-US" altLang="ja-JP" smtClean="0"/>
              <a:t>PCM</a:t>
            </a:r>
            <a:r>
              <a:rPr lang="ja-JP" altLang="en-US" smtClean="0"/>
              <a:t>再生など実際に音が出る</a:t>
            </a:r>
          </a:p>
          <a:p>
            <a:pPr eaLnBrk="1" hangingPunct="1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143875" cy="642938"/>
          </a:xfrm>
        </p:spPr>
        <p:txBody>
          <a:bodyPr/>
          <a:lstStyle/>
          <a:p>
            <a:pPr eaLnBrk="1" hangingPunct="1"/>
            <a:r>
              <a:rPr lang="ja-JP" altLang="en-US" smtClean="0"/>
              <a:t>組み込みやってて良かったこと</a:t>
            </a:r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>
          <a:xfrm>
            <a:off x="428625" y="1357313"/>
            <a:ext cx="8143875" cy="3500437"/>
          </a:xfrm>
        </p:spPr>
        <p:txBody>
          <a:bodyPr/>
          <a:lstStyle/>
          <a:p>
            <a:pPr eaLnBrk="1" hangingPunct="1"/>
            <a:r>
              <a:rPr lang="ja-JP" altLang="en-US" smtClean="0"/>
              <a:t>ハードのことが分かるようになる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躊躇なく</a:t>
            </a:r>
            <a:r>
              <a:rPr lang="en-US" altLang="ja-JP" smtClean="0"/>
              <a:t>PC</a:t>
            </a:r>
            <a:r>
              <a:rPr lang="ja-JP" altLang="en-US" smtClean="0"/>
              <a:t>の改造ができる</a:t>
            </a:r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ja-JP" altLang="en-US" smtClean="0"/>
              <a:t>その結果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Zaurus</a:t>
            </a:r>
            <a:r>
              <a:rPr lang="ja-JP" altLang="en-US" smtClean="0"/>
              <a:t>の</a:t>
            </a:r>
            <a:r>
              <a:rPr lang="en-US" altLang="ja-JP" smtClean="0"/>
              <a:t>MD-&gt;CF</a:t>
            </a:r>
          </a:p>
          <a:p>
            <a:pPr lvl="1" eaLnBrk="1" hangingPunct="1"/>
            <a:r>
              <a:rPr lang="en-US" altLang="ja-JP" smtClean="0"/>
              <a:t>EeePC</a:t>
            </a:r>
            <a:r>
              <a:rPr lang="ja-JP" altLang="en-US" smtClean="0"/>
              <a:t>の</a:t>
            </a:r>
            <a:r>
              <a:rPr lang="en-US" altLang="ja-JP" smtClean="0"/>
              <a:t>SSD-&gt;CF/</a:t>
            </a:r>
            <a:r>
              <a:rPr lang="ja-JP" altLang="en-US" smtClean="0"/>
              <a:t>大容量</a:t>
            </a:r>
            <a:r>
              <a:rPr lang="en-US" altLang="ja-JP" smtClean="0"/>
              <a:t>SSD</a:t>
            </a:r>
          </a:p>
          <a:p>
            <a:pPr eaLnBrk="1" hangingPunct="1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ja-JP" smtClean="0"/>
              <a:t>組込みが難しいと思われる要素</a:t>
            </a:r>
            <a:endParaRPr lang="ja-JP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制約が大きい</a:t>
            </a:r>
          </a:p>
          <a:p>
            <a:pPr lvl="1" eaLnBrk="1" hangingPunct="1"/>
            <a:r>
              <a:rPr lang="ja-JP" altLang="en-US" smtClean="0"/>
              <a:t>未だに</a:t>
            </a:r>
            <a:r>
              <a:rPr lang="en-US" altLang="ja-JP" smtClean="0"/>
              <a:t>RAM/ROM</a:t>
            </a:r>
            <a:r>
              <a:rPr lang="ja-JP" altLang="en-US" smtClean="0"/>
              <a:t>が数</a:t>
            </a:r>
            <a:r>
              <a:rPr lang="en-US" altLang="ja-JP" smtClean="0"/>
              <a:t>KB</a:t>
            </a:r>
            <a:r>
              <a:rPr lang="ja-JP" altLang="en-US" smtClean="0"/>
              <a:t>などという開発もある。</a:t>
            </a:r>
          </a:p>
          <a:p>
            <a:pPr lvl="2" eaLnBrk="1" hangingPunct="1"/>
            <a:r>
              <a:rPr lang="ja-JP" altLang="en-US" smtClean="0"/>
              <a:t>場合によってはアセンブラが必須となる</a:t>
            </a:r>
          </a:p>
          <a:p>
            <a:pPr lvl="1" eaLnBrk="1" hangingPunct="1"/>
            <a:r>
              <a:rPr lang="ja-JP" altLang="en-US" smtClean="0"/>
              <a:t>タイミングがシビア</a:t>
            </a:r>
          </a:p>
          <a:p>
            <a:pPr lvl="2" eaLnBrk="1" hangingPunct="1"/>
            <a:r>
              <a:rPr lang="en-US" altLang="ja-JP" smtClean="0"/>
              <a:t>μ</a:t>
            </a:r>
            <a:r>
              <a:rPr lang="ja-JP" altLang="en-US" smtClean="0"/>
              <a:t>秒単位の制御を行う必要がある場合もある</a:t>
            </a:r>
          </a:p>
          <a:p>
            <a:pPr lvl="2" eaLnBrk="1" hangingPunct="1"/>
            <a:endParaRPr lang="ja-JP" altLang="en-US" smtClean="0"/>
          </a:p>
          <a:p>
            <a:pPr eaLnBrk="1" hangingPunct="1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開発方法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071563"/>
            <a:ext cx="82296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ja-JP" altLang="en-US" sz="3200" kern="0" dirty="0">
                <a:latin typeface="+mn-lt"/>
                <a:ea typeface="+mn-ea"/>
              </a:rPr>
              <a:t>開発言語</a:t>
            </a:r>
            <a:endParaRPr lang="en-US" altLang="ja-JP" sz="3200" kern="0" dirty="0">
              <a:latin typeface="+mn-lt"/>
              <a:ea typeface="+mn-ea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アセンブラ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ja-JP" altLang="en-US" sz="2400" kern="0" dirty="0">
                <a:ea typeface="ＭＳ Ｐゴシック" pitchFamily="50" charset="-128"/>
              </a:rPr>
              <a:t>小規模開発ではフルアセンブラもある</a:t>
            </a:r>
            <a:endParaRPr kumimoji="0" lang="en-US" altLang="ja-JP" sz="2400" kern="0" dirty="0">
              <a:ea typeface="ＭＳ Ｐゴシック" pitchFamily="50" charset="-128"/>
            </a:endParaRP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ja-JP" altLang="en-US" sz="2400" kern="0" dirty="0">
                <a:ea typeface="ＭＳ Ｐゴシック" pitchFamily="50" charset="-128"/>
              </a:rPr>
              <a:t>大規模開発でもブートストラップ部分はアセンブラ</a:t>
            </a:r>
            <a:endParaRPr kumimoji="0" lang="en-US" altLang="ja-JP" sz="2400" kern="0" dirty="0">
              <a:ea typeface="ＭＳ Ｐゴシック" pitchFamily="50" charset="-128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ja-JP" sz="2800" kern="0" dirty="0">
                <a:latin typeface="+mn-lt"/>
                <a:ea typeface="+mn-ea"/>
              </a:rPr>
              <a:t>C/C++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ja-JP" altLang="en-US" sz="2400" kern="0" dirty="0">
                <a:latin typeface="+mn-lt"/>
                <a:ea typeface="+mn-ea"/>
              </a:rPr>
              <a:t>主流開発言語</a:t>
            </a:r>
            <a:endParaRPr kumimoji="0" lang="en-US" altLang="ja-JP" sz="2400" kern="0" dirty="0">
              <a:latin typeface="+mn-lt"/>
              <a:ea typeface="+mn-ea"/>
            </a:endParaRP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ja-JP" altLang="en-US" sz="2400" kern="0" dirty="0">
                <a:latin typeface="+mn-lt"/>
                <a:ea typeface="+mn-ea"/>
              </a:rPr>
              <a:t>大規模開発ではデバイスドライバ・ミドルウェアなど</a:t>
            </a:r>
            <a:endParaRPr kumimoji="0" lang="en-US" altLang="ja-JP" sz="2400" kern="0" dirty="0">
              <a:latin typeface="+mn-lt"/>
              <a:ea typeface="+mn-ea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ja-JP" sz="2800" kern="0" dirty="0">
                <a:ea typeface="ＭＳ Ｐゴシック" pitchFamily="50" charset="-128"/>
              </a:rPr>
              <a:t>Java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ja-JP" altLang="en-US" sz="2400" kern="0" dirty="0">
                <a:ea typeface="ＭＳ Ｐゴシック" pitchFamily="50" charset="-128"/>
              </a:rPr>
              <a:t>携帯電話のアプリケーションなど</a:t>
            </a:r>
            <a:endParaRPr kumimoji="0" lang="en-US" altLang="ja-JP" sz="2400" kern="0" dirty="0">
              <a:ea typeface="ＭＳ Ｐゴシック" pitchFamily="50" charset="-128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endParaRPr lang="en-US" altLang="ja-JP" sz="2800" kern="0" dirty="0">
              <a:latin typeface="+mn-lt"/>
              <a:ea typeface="+mn-ea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ja-JP" altLang="en-US" sz="32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開発環境</a:t>
            </a:r>
          </a:p>
        </p:txBody>
      </p:sp>
      <p:sp>
        <p:nvSpPr>
          <p:cNvPr id="1945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開発対象により開発環境は色々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エディタ</a:t>
            </a:r>
            <a:r>
              <a:rPr lang="en-US" altLang="ja-JP" smtClean="0"/>
              <a:t>+</a:t>
            </a:r>
            <a:r>
              <a:rPr lang="ja-JP" altLang="en-US" smtClean="0"/>
              <a:t>コンパイラ</a:t>
            </a:r>
            <a:r>
              <a:rPr lang="en-US" altLang="ja-JP" smtClean="0"/>
              <a:t>+</a:t>
            </a:r>
            <a:r>
              <a:rPr lang="ja-JP" altLang="en-US" smtClean="0"/>
              <a:t>デバッガ</a:t>
            </a:r>
            <a:r>
              <a:rPr lang="en-US" altLang="ja-JP" smtClean="0"/>
              <a:t>(ICE)</a:t>
            </a:r>
          </a:p>
          <a:p>
            <a:pPr lvl="1" eaLnBrk="1" hangingPunct="1"/>
            <a:r>
              <a:rPr lang="en-US" altLang="ja-JP" smtClean="0"/>
              <a:t>Eclipse</a:t>
            </a:r>
          </a:p>
          <a:p>
            <a:pPr lvl="1" eaLnBrk="1" hangingPunct="1"/>
            <a:r>
              <a:rPr lang="en-US" altLang="ja-JP" smtClean="0"/>
              <a:t>Visual Studio (eMbedded VC)</a:t>
            </a:r>
          </a:p>
          <a:p>
            <a:pPr lvl="1" eaLnBrk="1" hangingPunct="1"/>
            <a:r>
              <a:rPr lang="en-US" altLang="ja-JP" smtClean="0"/>
              <a:t>Hew (Renesas)</a:t>
            </a:r>
          </a:p>
          <a:p>
            <a:pPr lvl="1" eaLnBrk="1" hangingPunct="1"/>
            <a:r>
              <a:rPr lang="en-US" altLang="ja-JP" smtClean="0"/>
              <a:t>MULTI (ADAC)</a:t>
            </a:r>
          </a:p>
          <a:p>
            <a:pPr lvl="1" eaLnBrk="1" hangingPunct="1"/>
            <a:r>
              <a:rPr lang="en-US" altLang="ja-JP" smtClean="0"/>
              <a:t>eBinder (eSOL)</a:t>
            </a:r>
          </a:p>
          <a:p>
            <a:pPr eaLnBrk="1" hangingPunct="1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今回のセッションで使用する環境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AKI H8-3052 + AKI-USB</a:t>
            </a:r>
          </a:p>
          <a:p>
            <a:pPr lvl="1" eaLnBrk="1" hangingPunct="1"/>
            <a:r>
              <a:rPr lang="ja-JP" altLang="en-US" smtClean="0"/>
              <a:t>秋月電子通商から販売されている</a:t>
            </a:r>
            <a:r>
              <a:rPr lang="en-US" altLang="ja-JP" smtClean="0"/>
              <a:t>H8/3052CPU</a:t>
            </a:r>
            <a:r>
              <a:rPr lang="ja-JP" altLang="en-US" smtClean="0"/>
              <a:t>を実装した基板と</a:t>
            </a:r>
            <a:r>
              <a:rPr lang="en-US" altLang="ja-JP" smtClean="0"/>
              <a:t>USB</a:t>
            </a:r>
            <a:r>
              <a:rPr lang="ja-JP" altLang="en-US" smtClean="0"/>
              <a:t>ボード</a:t>
            </a:r>
          </a:p>
          <a:p>
            <a:pPr lvl="2" eaLnBrk="1" hangingPunct="1"/>
            <a:r>
              <a:rPr lang="en-US" altLang="ja-JP" smtClean="0"/>
              <a:t>CPU</a:t>
            </a:r>
          </a:p>
          <a:p>
            <a:pPr lvl="3" eaLnBrk="1" hangingPunct="1"/>
            <a:r>
              <a:rPr lang="en-US" altLang="ja-JP" smtClean="0"/>
              <a:t>H8/3052 (25MHz)</a:t>
            </a:r>
          </a:p>
          <a:p>
            <a:pPr lvl="2" eaLnBrk="1" hangingPunct="1"/>
            <a:r>
              <a:rPr lang="en-US" altLang="ja-JP" smtClean="0"/>
              <a:t>RAM</a:t>
            </a:r>
          </a:p>
          <a:p>
            <a:pPr lvl="3" eaLnBrk="1" hangingPunct="1"/>
            <a:r>
              <a:rPr lang="en-US" altLang="ja-JP" smtClean="0"/>
              <a:t>8KB (+128K)</a:t>
            </a:r>
            <a:endParaRPr lang="ja-JP" altLang="en-US" smtClean="0"/>
          </a:p>
          <a:p>
            <a:pPr lvl="2" eaLnBrk="1" hangingPunct="1"/>
            <a:r>
              <a:rPr lang="en-US" altLang="ja-JP" smtClean="0"/>
              <a:t>ROM</a:t>
            </a:r>
          </a:p>
          <a:p>
            <a:pPr lvl="3" eaLnBrk="1" hangingPunct="1"/>
            <a:r>
              <a:rPr lang="en-US" altLang="ja-JP" smtClean="0"/>
              <a:t>512KB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2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スライドマスタN03">
  <a:themeElements>
    <a:clrScheme name="1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スライドマスタN03">
  <a:themeElements>
    <a:clrScheme name="2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スライドマスタN03">
  <a:themeElements>
    <a:clrScheme name="3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スライドマスタN03">
  <a:themeElements>
    <a:clrScheme name="4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スライドマスタN03">
  <a:themeElements>
    <a:clrScheme name="5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2810</TotalTime>
  <Words>1231</Words>
  <Application>Microsoft Office PowerPoint</Application>
  <PresentationFormat>画面に合わせる (4:3)</PresentationFormat>
  <Paragraphs>744</Paragraphs>
  <Slides>26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6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6" baseType="lpstr">
      <vt:lpstr>Arial</vt:lpstr>
      <vt:lpstr>ＭＳ Ｐゴシック</vt:lpstr>
      <vt:lpstr>Calibri</vt:lpstr>
      <vt:lpstr>スライドマスタT25</vt:lpstr>
      <vt:lpstr>1_スライドマスタN03</vt:lpstr>
      <vt:lpstr>2_スライドマスタN03</vt:lpstr>
      <vt:lpstr>3_スライドマスタN03</vt:lpstr>
      <vt:lpstr>4_スライドマスタN03</vt:lpstr>
      <vt:lpstr>5_スライドマスタN03</vt:lpstr>
      <vt:lpstr>Microsoft Office Visio 図面</vt:lpstr>
      <vt:lpstr>タイトル</vt:lpstr>
      <vt:lpstr>わんくま名古屋勉強会</vt:lpstr>
      <vt:lpstr>組み込みプログラムとは</vt:lpstr>
      <vt:lpstr>組込みの魅力</vt:lpstr>
      <vt:lpstr>組み込みやってて良かったこと</vt:lpstr>
      <vt:lpstr>組込みが難しいと思われる要素</vt:lpstr>
      <vt:lpstr>開発方法</vt:lpstr>
      <vt:lpstr>開発環境</vt:lpstr>
      <vt:lpstr>今回のセッションで使用する環境</vt:lpstr>
      <vt:lpstr>H8/3052のCPUコア・H8/300Hの概要</vt:lpstr>
      <vt:lpstr>H8/3052のメモリマップ</vt:lpstr>
      <vt:lpstr>エンディアンの違い</vt:lpstr>
      <vt:lpstr>H8/3052のCPUコア・H8/300Hの概要</vt:lpstr>
      <vt:lpstr>命令セット</vt:lpstr>
      <vt:lpstr>アドレッシングモード</vt:lpstr>
      <vt:lpstr>インストラクションマップ・１ワード目上位バイト</vt:lpstr>
      <vt:lpstr>インストラクション長</vt:lpstr>
      <vt:lpstr>バスタイミング</vt:lpstr>
      <vt:lpstr>開発環境の構築</vt:lpstr>
      <vt:lpstr>ポート設定</vt:lpstr>
      <vt:lpstr>入力ポート</vt:lpstr>
      <vt:lpstr>出力ポート</vt:lpstr>
      <vt:lpstr>ポートの初期化</vt:lpstr>
      <vt:lpstr>スタートアップの作成</vt:lpstr>
      <vt:lpstr>Main以降の処理</vt:lpstr>
      <vt:lpstr>ハードのみで実現すると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ryoichi</dc:creator>
  <cp:lastModifiedBy>Hatsune, Akira</cp:lastModifiedBy>
  <cp:revision>92</cp:revision>
  <dcterms:created xsi:type="dcterms:W3CDTF">2008-07-06T11:22:03Z</dcterms:created>
  <dcterms:modified xsi:type="dcterms:W3CDTF">2009-01-11T08:51:04Z</dcterms:modified>
</cp:coreProperties>
</file>