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3" r:id="rId11"/>
    <p:sldId id="269" r:id="rId12"/>
    <p:sldId id="264" r:id="rId13"/>
    <p:sldId id="270" r:id="rId14"/>
    <p:sldId id="265" r:id="rId15"/>
    <p:sldId id="271" r:id="rId16"/>
    <p:sldId id="266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1616"/>
        <p:guide pos="215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latin typeface="+mn-lt"/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latin typeface="+mn-lt"/>
                <a:ea typeface="ＭＳ Ｐゴシック" pitchFamily="50" charset="-128"/>
              </a:rPr>
              <a:t>同盟 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latin typeface="+mn-lt"/>
                <a:ea typeface="ＭＳ Ｐゴシック" pitchFamily="50" charset="-128"/>
              </a:rPr>
              <a:t>#4</a:t>
            </a:r>
            <a:endParaRPr kumimoji="0" lang="en-US" altLang="ja-JP" sz="2300" dirty="0">
              <a:solidFill>
                <a:schemeClr val="tx2"/>
              </a:solidFill>
              <a:latin typeface="+mn-lt"/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8001000" y="6357938"/>
            <a:ext cx="5826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62966EA-C034-4897-B15F-866ECEABD7E6}" type="slidenum">
              <a:rPr lang="ja-JP" altLang="en-US"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&lt;#&gt;</a:t>
            </a:fld>
            <a:endParaRPr lang="ja-JP" altLang="en-US" dirty="0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2800" dirty="0" smtClean="0"/>
              <a:t>勝手にインフラ隊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の中の人といっしょ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ja-JP" altLang="en-US" sz="2800" dirty="0" smtClean="0"/>
              <a:t>に学ぶネットワーク講座 </a:t>
            </a:r>
            <a:r>
              <a:rPr lang="en-US" altLang="ja-JP" sz="2800" dirty="0" smtClean="0"/>
              <a:t>Part2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まー</a:t>
            </a:r>
            <a:r>
              <a:rPr lang="ja-JP" altLang="en-US" dirty="0" err="1" smtClean="0"/>
              <a:t>る</a:t>
            </a:r>
            <a:endParaRPr lang="en-US" altLang="ja-JP" dirty="0" smtClean="0"/>
          </a:p>
          <a:p>
            <a:r>
              <a:rPr lang="en-US" altLang="ja-JP" dirty="0" smtClean="0"/>
              <a:t>maruesh@wankuma.com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イーサネットは</a:t>
            </a:r>
            <a:r>
              <a:rPr lang="ja-JP" altLang="en-US" dirty="0" smtClean="0"/>
              <a:t>レイヤ２のプロトコル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ネットワーク内での相互通信手順</a:t>
            </a:r>
            <a:endParaRPr kumimoji="1" lang="en-US" altLang="ja-JP" dirty="0" smtClean="0"/>
          </a:p>
          <a:p>
            <a:r>
              <a:rPr lang="ja-JP" altLang="en-US" dirty="0" smtClean="0"/>
              <a:t>対して</a:t>
            </a:r>
            <a:r>
              <a:rPr lang="en-US" altLang="ja-JP" dirty="0" smtClean="0"/>
              <a:t>TCP/IP</a:t>
            </a:r>
            <a:r>
              <a:rPr lang="ja-JP" altLang="en-US" dirty="0" smtClean="0"/>
              <a:t>はレイヤ３以上のプロトコル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がレイヤ３、</a:t>
            </a:r>
            <a:r>
              <a:rPr kumimoji="1" lang="en-US" altLang="ja-JP" dirty="0" smtClean="0"/>
              <a:t>TCP</a:t>
            </a:r>
            <a:r>
              <a:rPr kumimoji="1" lang="ja-JP" altLang="en-US" dirty="0" smtClean="0"/>
              <a:t>がレイヤ４、そのほかアプリケーションプロトコルがレイヤ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7</a:t>
            </a:r>
          </a:p>
          <a:p>
            <a:r>
              <a:rPr lang="ja-JP" altLang="en-US" dirty="0" smtClean="0"/>
              <a:t>ここからはレイヤ</a:t>
            </a:r>
            <a:r>
              <a:rPr lang="en-US" altLang="ja-JP" dirty="0" smtClean="0"/>
              <a:t>3</a:t>
            </a:r>
            <a:r>
              <a:rPr lang="ja-JP" altLang="en-US" dirty="0" smtClean="0"/>
              <a:t>プロトコルの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を説明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ネットワーク間の相互通信手順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ネットワークとネットワークをつないで大きなネットワークとして通信しているのが今のインターネット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逆に言うと巨大なネットワークを小さなネットワークに分割してそれらを相互に接続しているともいえる</a:t>
            </a:r>
            <a:endParaRPr kumimoji="1" lang="en-US" altLang="ja-JP" dirty="0" smtClean="0"/>
          </a:p>
          <a:p>
            <a:r>
              <a:rPr lang="en-US" altLang="ja-JP" dirty="0" smtClean="0"/>
              <a:t>IP</a:t>
            </a:r>
            <a:r>
              <a:rPr lang="ja-JP" altLang="en-US" dirty="0" smtClean="0"/>
              <a:t>はネットワークをまたいだノード間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エンド</a:t>
            </a:r>
            <a:r>
              <a:rPr lang="en-US" altLang="ja-JP" dirty="0" smtClean="0"/>
              <a:t>to</a:t>
            </a:r>
            <a:r>
              <a:rPr lang="ja-JP" altLang="en-US" dirty="0" smtClean="0"/>
              <a:t>エンド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の通信を提供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アドレッシングは</a:t>
            </a:r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アドレスを利用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lang="ja-JP" altLang="en-US" dirty="0" smtClean="0"/>
              <a:t>ではイーサネット等のレイヤ２の機能を使って通信を行う。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アドレスとイーサネットのアドレスである</a:t>
            </a:r>
            <a:r>
              <a:rPr kumimoji="1" lang="en-US" altLang="ja-JP" dirty="0" smtClean="0"/>
              <a:t>MAC</a:t>
            </a:r>
            <a:r>
              <a:rPr kumimoji="1" lang="ja-JP" altLang="en-US" dirty="0" smtClean="0"/>
              <a:t>アドレスの</a:t>
            </a:r>
            <a:r>
              <a:rPr kumimoji="1" lang="ja-JP" altLang="en-US" dirty="0" err="1" smtClean="0"/>
              <a:t>ひも</a:t>
            </a:r>
            <a:r>
              <a:rPr kumimoji="1" lang="ja-JP" altLang="en-US" dirty="0" smtClean="0"/>
              <a:t>付けが必要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自分自身の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アドレスは当然わかるが、相手の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アドレスは静的に設定してなければ通常はわからない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そのため</a:t>
            </a:r>
            <a:r>
              <a:rPr kumimoji="1" lang="en-US" altLang="ja-JP" dirty="0" smtClean="0"/>
              <a:t>ARP</a:t>
            </a:r>
            <a:r>
              <a:rPr kumimoji="1" lang="ja-JP" altLang="en-US" dirty="0" smtClean="0"/>
              <a:t>を使って相手のアドレスを調べる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r>
              <a:rPr kumimoji="1" lang="en-US" altLang="ja-JP" dirty="0" smtClean="0"/>
              <a:t>(ARP)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「</a:t>
            </a:r>
            <a:r>
              <a:rPr lang="en-US" altLang="ja-JP" dirty="0" smtClean="0"/>
              <a:t>IP</a:t>
            </a:r>
            <a:r>
              <a:rPr lang="ja-JP" altLang="en-US" dirty="0" smtClean="0"/>
              <a:t>アドレス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xxx.xxx.xxx.xxx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を持つ人は応答してください。」というニュアンスのイーサネットフレームをブロードキャスト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</a:t>
            </a:r>
            <a:r>
              <a:rPr kumimoji="1" lang="en-US" altLang="ja-JP" dirty="0" smtClean="0"/>
              <a:t>”</a:t>
            </a:r>
            <a:r>
              <a:rPr kumimoji="1" lang="en-US" altLang="ja-JP" dirty="0" err="1" smtClean="0"/>
              <a:t>xxx.xxx.xxx.xxx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を持つマシンが自分の</a:t>
            </a:r>
            <a:r>
              <a:rPr kumimoji="1" lang="en-US" altLang="ja-JP" dirty="0" smtClean="0"/>
              <a:t>MAC</a:t>
            </a:r>
            <a:r>
              <a:rPr kumimoji="1" lang="ja-JP" altLang="en-US" dirty="0" smtClean="0"/>
              <a:t>アドレスを通知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/>
            <a:r>
              <a:rPr kumimoji="1" lang="ja-JP" altLang="en-US" dirty="0" smtClean="0"/>
              <a:t>というように大変単純なプロトコル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ARP</a:t>
            </a:r>
            <a:r>
              <a:rPr kumimoji="1" lang="ja-JP" altLang="en-US" dirty="0" smtClean="0"/>
              <a:t>により相手の</a:t>
            </a:r>
            <a:r>
              <a:rPr kumimoji="1" lang="en-US" altLang="ja-JP" dirty="0" smtClean="0"/>
              <a:t>MAC</a:t>
            </a:r>
            <a:r>
              <a:rPr kumimoji="1" lang="ja-JP" altLang="en-US" dirty="0" smtClean="0"/>
              <a:t>アドレスがわかればあとはイーサネットを利用してパケットを相手に送れば通信可能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イーサネットはネットワークをまたいだ通信はできない</a:t>
            </a:r>
            <a:endParaRPr lang="en-US" altLang="ja-JP" dirty="0" smtClean="0"/>
          </a:p>
          <a:p>
            <a:r>
              <a:rPr kumimoji="1" lang="ja-JP" altLang="en-US" dirty="0" smtClean="0"/>
              <a:t>ここで</a:t>
            </a:r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のルータ、ルーティングが登場</a:t>
            </a:r>
            <a:endParaRPr kumimoji="1" lang="en-US" altLang="ja-JP" dirty="0" smtClean="0"/>
          </a:p>
          <a:p>
            <a:r>
              <a:rPr lang="ja-JP" altLang="en-US" dirty="0" smtClean="0"/>
              <a:t>が、ルーティングだけで１セッション必要と思うのでルーティングの詳細はまた後日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233743"/>
          </a:xfrm>
        </p:spPr>
        <p:txBody>
          <a:bodyPr/>
          <a:lstStyle/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の通信の場合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</a:t>
            </a:r>
            <a:r>
              <a:rPr lang="ja-JP" altLang="en-US" dirty="0" smtClean="0"/>
              <a:t>にとって</a:t>
            </a:r>
            <a:r>
              <a:rPr lang="en-US" altLang="ja-JP" dirty="0" smtClean="0"/>
              <a:t>192.168.2.20</a:t>
            </a:r>
            <a:r>
              <a:rPr lang="ja-JP" altLang="en-US" dirty="0" smtClean="0"/>
              <a:t>は違うネットワークのためルータにパケットを転送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ルータは</a:t>
            </a:r>
            <a:r>
              <a:rPr kumimoji="1" lang="en-US" altLang="ja-JP" dirty="0" smtClean="0"/>
              <a:t>192.168.2.20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192.168.2.1</a:t>
            </a:r>
            <a:r>
              <a:rPr kumimoji="1" lang="ja-JP" altLang="en-US" dirty="0" smtClean="0"/>
              <a:t>側にいるのでそちらから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にパケットを転送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71472" y="5857892"/>
            <a:ext cx="77867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50003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35821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computr1"/>
          <p:cNvSpPr>
            <a:spLocks noEditPoints="1" noChangeArrowheads="1"/>
          </p:cNvSpPr>
          <p:nvPr/>
        </p:nvSpPr>
        <p:spPr bwMode="auto">
          <a:xfrm>
            <a:off x="107153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8" name="computr1"/>
          <p:cNvSpPr>
            <a:spLocks noEditPoints="1" noChangeArrowheads="1"/>
          </p:cNvSpPr>
          <p:nvPr/>
        </p:nvSpPr>
        <p:spPr bwMode="auto">
          <a:xfrm>
            <a:off x="2789250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9" name="computr1"/>
          <p:cNvSpPr>
            <a:spLocks noEditPoints="1" noChangeArrowheads="1"/>
          </p:cNvSpPr>
          <p:nvPr/>
        </p:nvSpPr>
        <p:spPr bwMode="auto">
          <a:xfrm>
            <a:off x="536101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</a:t>
            </a:r>
            <a:endParaRPr lang="ja-JP" altLang="en-US" dirty="0"/>
          </a:p>
        </p:txBody>
      </p:sp>
      <p:sp>
        <p:nvSpPr>
          <p:cNvPr id="10" name="computr1"/>
          <p:cNvSpPr>
            <a:spLocks noEditPoints="1" noChangeArrowheads="1"/>
          </p:cNvSpPr>
          <p:nvPr/>
        </p:nvSpPr>
        <p:spPr bwMode="auto">
          <a:xfrm>
            <a:off x="714376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D</a:t>
            </a:r>
            <a:endParaRPr lang="ja-JP" altLang="en-US" dirty="0"/>
          </a:p>
        </p:txBody>
      </p:sp>
      <p:cxnSp>
        <p:nvCxnSpPr>
          <p:cNvPr id="11" name="直線コネクタ 10"/>
          <p:cNvCxnSpPr>
            <a:stCxn id="7" idx="5"/>
          </p:cNvCxnSpPr>
          <p:nvPr/>
        </p:nvCxnSpPr>
        <p:spPr>
          <a:xfrm>
            <a:off x="149856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214678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78644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757239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1476374" y="5643578"/>
            <a:ext cx="28575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619250" y="5786454"/>
            <a:ext cx="1666866" cy="1588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endCxn id="22" idx="1"/>
          </p:cNvCxnSpPr>
          <p:nvPr/>
        </p:nvCxnSpPr>
        <p:spPr>
          <a:xfrm flipV="1">
            <a:off x="3285322" y="5767402"/>
            <a:ext cx="737406" cy="1984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5400000" flipH="1" flipV="1">
            <a:off x="7500163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22" idx="3"/>
          </p:cNvCxnSpPr>
          <p:nvPr/>
        </p:nvCxnSpPr>
        <p:spPr>
          <a:xfrm>
            <a:off x="4929190" y="5767402"/>
            <a:ext cx="927900" cy="1984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5857884" y="5786454"/>
            <a:ext cx="178595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3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2728" y="5500702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テキスト ボックス 24"/>
          <p:cNvSpPr txBox="1"/>
          <p:nvPr/>
        </p:nvSpPr>
        <p:spPr>
          <a:xfrm>
            <a:off x="785786" y="428625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192.168.1.10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500298" y="428625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192.168.1.20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72066" y="428625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192.168.2.10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858016" y="428625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192.168.2.20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11862" y="585789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192.168.1.1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14876" y="585789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192.168.2.1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イーサネットの基本動作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CSMA/CD</a:t>
            </a:r>
          </a:p>
          <a:p>
            <a:pPr lvl="1"/>
            <a:r>
              <a:rPr lang="ja-JP" altLang="en-US" dirty="0" smtClean="0"/>
              <a:t>「いかにコリジョンを減らすか？」</a:t>
            </a:r>
            <a:endParaRPr lang="en-US" altLang="ja-JP" dirty="0" smtClean="0"/>
          </a:p>
          <a:p>
            <a:r>
              <a:rPr kumimoji="1" lang="ja-JP" altLang="en-US" dirty="0" smtClean="0"/>
              <a:t>コリジョン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コリジョンドメイン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ブリッジ、スイッチングハブ</a:t>
            </a:r>
            <a:endParaRPr lang="en-US" altLang="ja-JP" dirty="0" smtClean="0"/>
          </a:p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通信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ネットワークをまたいだノード間の通信を提供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ルータによるルーティング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前回の復習</a:t>
            </a:r>
            <a:endParaRPr kumimoji="1" lang="en-US" altLang="ja-JP" dirty="0" smtClean="0"/>
          </a:p>
          <a:p>
            <a:r>
              <a:rPr lang="ja-JP" altLang="en-US" dirty="0" smtClean="0"/>
              <a:t>イーサネットの基本動作</a:t>
            </a:r>
            <a:endParaRPr lang="en-US" altLang="ja-JP" dirty="0" smtClean="0"/>
          </a:p>
          <a:p>
            <a:r>
              <a:rPr kumimoji="1" lang="ja-JP" altLang="en-US" dirty="0" smtClean="0"/>
              <a:t>コリジョン</a:t>
            </a:r>
            <a:endParaRPr kumimoji="1" lang="en-US" altLang="ja-JP" dirty="0" smtClean="0"/>
          </a:p>
          <a:p>
            <a:r>
              <a:rPr lang="en-US" altLang="ja-JP" dirty="0" smtClean="0"/>
              <a:t>IP</a:t>
            </a:r>
            <a:r>
              <a:rPr lang="ja-JP" altLang="en-US" dirty="0" smtClean="0"/>
              <a:t>通信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前回の復習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前回学んだこと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プロトコル：通信手順のこと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通信手順は双方で同じでないと意味がない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OSI</a:t>
            </a:r>
            <a:r>
              <a:rPr kumimoji="1" lang="ja-JP" altLang="en-US" dirty="0" smtClean="0"/>
              <a:t>参照モデル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通信プロトコルは階層構造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ネットワーク機器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リピータ、ブリッジ、ルータ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イーサネットの基本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CSMA/CD</a:t>
            </a:r>
            <a:r>
              <a:rPr lang="ja-JP" altLang="en-US" dirty="0" smtClean="0"/>
              <a:t>とブロードキャスト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イーサネットの基本動作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CSMA/CD</a:t>
            </a:r>
          </a:p>
          <a:p>
            <a:pPr lvl="1"/>
            <a:r>
              <a:rPr lang="en-US" altLang="ja-JP" dirty="0" smtClean="0"/>
              <a:t>CS(Carrier Sense)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ケーブル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メディア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の通信状況を監視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MA(Multiple Access)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誰でもアクセス可能</a:t>
            </a:r>
            <a:r>
              <a:rPr lang="en-US" altLang="ja-JP" dirty="0" smtClean="0"/>
              <a:t>(</a:t>
            </a:r>
            <a:r>
              <a:rPr lang="ja-JP" altLang="en-US" dirty="0" smtClean="0"/>
              <a:t>特殊なトークン等は必要なし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CD(Collision Detection)</a:t>
            </a:r>
          </a:p>
          <a:p>
            <a:pPr lvl="2"/>
            <a:r>
              <a:rPr kumimoji="1" lang="ja-JP" altLang="en-US" dirty="0" smtClean="0"/>
              <a:t>複数ノードが同時に送信すると衝突する。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衝突を検知してランダム時間待ってから送信再開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イーサネットの基本動作</a:t>
            </a:r>
            <a:endParaRPr kumimoji="1"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CSMA/CD</a:t>
            </a:r>
            <a:r>
              <a:rPr kumimoji="1" lang="ja-JP" altLang="en-US" dirty="0" smtClean="0"/>
              <a:t>の原理から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誰かが送信したデータはメディアを共有した全員に届く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同時に複数が送信すると衝突が起こる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衝突が起こると誰も通信できない</a:t>
            </a:r>
            <a:endParaRPr lang="en-US" altLang="ja-JP" dirty="0" smtClean="0"/>
          </a:p>
          <a:p>
            <a:r>
              <a:rPr lang="ja-JP" altLang="en-US" dirty="0" smtClean="0"/>
              <a:t>イーサネット</a:t>
            </a:r>
            <a:r>
              <a:rPr kumimoji="1" lang="ja-JP" altLang="en-US" dirty="0" smtClean="0"/>
              <a:t>の進化は「いかに衝突を防ぐか」の技術革新の歴史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コリジョン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305181"/>
          </a:xfrm>
        </p:spPr>
        <p:txBody>
          <a:bodyPr/>
          <a:lstStyle/>
          <a:p>
            <a:r>
              <a:rPr kumimoji="1" lang="ja-JP" altLang="en-US" dirty="0" smtClean="0"/>
              <a:t>コリジョンドメイン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ネットワーク中で衝突</a:t>
            </a:r>
            <a:r>
              <a:rPr lang="en-US" altLang="ja-JP" dirty="0" smtClean="0"/>
              <a:t>(</a:t>
            </a:r>
            <a:r>
              <a:rPr lang="ja-JP" altLang="en-US" dirty="0" smtClean="0"/>
              <a:t>コリジョン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が起こる範囲</a:t>
            </a:r>
            <a:r>
              <a:rPr lang="en-US" altLang="ja-JP" dirty="0" smtClean="0"/>
              <a:t>(</a:t>
            </a:r>
            <a:r>
              <a:rPr lang="ja-JP" altLang="en-US" dirty="0" smtClean="0"/>
              <a:t>ドメイン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下の図の場合、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の通信をしていた場合、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・</a:t>
            </a:r>
            <a:r>
              <a:rPr lang="en-US" altLang="ja-JP" dirty="0" smtClean="0"/>
              <a:t>D</a:t>
            </a:r>
            <a:r>
              <a:rPr lang="ja-JP" altLang="en-US" dirty="0" smtClean="0"/>
              <a:t>も同じコリジョンドメインのため</a:t>
            </a:r>
            <a:r>
              <a:rPr lang="en-US" altLang="ja-JP" dirty="0" smtClean="0"/>
              <a:t>C</a:t>
            </a:r>
            <a:r>
              <a:rPr lang="ja-JP" altLang="en-US" dirty="0" smtClean="0"/>
              <a:t>→</a:t>
            </a:r>
            <a:r>
              <a:rPr lang="en-US" altLang="ja-JP" dirty="0" smtClean="0"/>
              <a:t>D</a:t>
            </a:r>
            <a:r>
              <a:rPr lang="ja-JP" altLang="en-US" dirty="0" smtClean="0"/>
              <a:t>の通信を同時にできない。</a:t>
            </a:r>
            <a:endParaRPr lang="en-US" altLang="ja-JP" dirty="0" smtClean="0"/>
          </a:p>
        </p:txBody>
      </p:sp>
      <p:cxnSp>
        <p:nvCxnSpPr>
          <p:cNvPr id="6" name="直線コネクタ 5"/>
          <p:cNvCxnSpPr/>
          <p:nvPr/>
        </p:nvCxnSpPr>
        <p:spPr>
          <a:xfrm>
            <a:off x="571472" y="5857892"/>
            <a:ext cx="77867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50003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35821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026" name="computr1"/>
          <p:cNvSpPr>
            <a:spLocks noEditPoints="1" noChangeArrowheads="1"/>
          </p:cNvSpPr>
          <p:nvPr/>
        </p:nvSpPr>
        <p:spPr bwMode="auto">
          <a:xfrm>
            <a:off x="107153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9" name="computr1"/>
          <p:cNvSpPr>
            <a:spLocks noEditPoints="1" noChangeArrowheads="1"/>
          </p:cNvSpPr>
          <p:nvPr/>
        </p:nvSpPr>
        <p:spPr bwMode="auto">
          <a:xfrm>
            <a:off x="2789250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10" name="computr1"/>
          <p:cNvSpPr>
            <a:spLocks noEditPoints="1" noChangeArrowheads="1"/>
          </p:cNvSpPr>
          <p:nvPr/>
        </p:nvSpPr>
        <p:spPr bwMode="auto">
          <a:xfrm>
            <a:off x="536101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</a:t>
            </a:r>
            <a:endParaRPr lang="ja-JP" altLang="en-US" dirty="0"/>
          </a:p>
        </p:txBody>
      </p:sp>
      <p:sp>
        <p:nvSpPr>
          <p:cNvPr id="11" name="computr1"/>
          <p:cNvSpPr>
            <a:spLocks noEditPoints="1" noChangeArrowheads="1"/>
          </p:cNvSpPr>
          <p:nvPr/>
        </p:nvSpPr>
        <p:spPr bwMode="auto">
          <a:xfrm>
            <a:off x="714376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D</a:t>
            </a:r>
            <a:endParaRPr lang="ja-JP" altLang="en-US" dirty="0"/>
          </a:p>
        </p:txBody>
      </p:sp>
      <p:cxnSp>
        <p:nvCxnSpPr>
          <p:cNvPr id="13" name="直線コネクタ 12"/>
          <p:cNvCxnSpPr>
            <a:stCxn id="1026" idx="5"/>
          </p:cNvCxnSpPr>
          <p:nvPr/>
        </p:nvCxnSpPr>
        <p:spPr>
          <a:xfrm>
            <a:off x="149856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214678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578644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757239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1476374" y="5643578"/>
            <a:ext cx="28575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619250" y="5786454"/>
            <a:ext cx="588170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5400000" flipH="1" flipV="1">
            <a:off x="3143240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rot="5400000" flipH="1" flipV="1">
            <a:off x="5715802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 flipH="1" flipV="1">
            <a:off x="7358876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コリジョン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ブリッジによるコリジョンドメインの分割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</a:t>
            </a:r>
            <a:r>
              <a:rPr lang="ja-JP" altLang="en-US" dirty="0" smtClean="0"/>
              <a:t>と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の間にブリッジが入ることによりコリジョンドメインが分割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A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の通信と同時に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の通信が可能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もちろん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の通信も可能</a:t>
            </a:r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71472" y="5857892"/>
            <a:ext cx="77867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50003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358214" y="5786454"/>
            <a:ext cx="142876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computr1"/>
          <p:cNvSpPr>
            <a:spLocks noEditPoints="1" noChangeArrowheads="1"/>
          </p:cNvSpPr>
          <p:nvPr/>
        </p:nvSpPr>
        <p:spPr bwMode="auto">
          <a:xfrm>
            <a:off x="107153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8" name="computr1"/>
          <p:cNvSpPr>
            <a:spLocks noEditPoints="1" noChangeArrowheads="1"/>
          </p:cNvSpPr>
          <p:nvPr/>
        </p:nvSpPr>
        <p:spPr bwMode="auto">
          <a:xfrm>
            <a:off x="2789250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9" name="computr1"/>
          <p:cNvSpPr>
            <a:spLocks noEditPoints="1" noChangeArrowheads="1"/>
          </p:cNvSpPr>
          <p:nvPr/>
        </p:nvSpPr>
        <p:spPr bwMode="auto">
          <a:xfrm>
            <a:off x="536101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</a:t>
            </a:r>
            <a:endParaRPr lang="ja-JP" altLang="en-US" dirty="0"/>
          </a:p>
        </p:txBody>
      </p:sp>
      <p:sp>
        <p:nvSpPr>
          <p:cNvPr id="10" name="computr1"/>
          <p:cNvSpPr>
            <a:spLocks noEditPoints="1" noChangeArrowheads="1"/>
          </p:cNvSpPr>
          <p:nvPr/>
        </p:nvSpPr>
        <p:spPr bwMode="auto">
          <a:xfrm>
            <a:off x="714376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D</a:t>
            </a:r>
            <a:endParaRPr lang="ja-JP" altLang="en-US" dirty="0"/>
          </a:p>
        </p:txBody>
      </p:sp>
      <p:cxnSp>
        <p:nvCxnSpPr>
          <p:cNvPr id="11" name="直線コネクタ 10"/>
          <p:cNvCxnSpPr>
            <a:stCxn id="7" idx="5"/>
          </p:cNvCxnSpPr>
          <p:nvPr/>
        </p:nvCxnSpPr>
        <p:spPr>
          <a:xfrm>
            <a:off x="149856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214678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78644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7572396" y="5443534"/>
            <a:ext cx="1600" cy="4143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1476374" y="5643578"/>
            <a:ext cx="28575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619250" y="5786454"/>
            <a:ext cx="1666866" cy="1588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 flipH="1" flipV="1">
            <a:off x="3143240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5400000" flipH="1" flipV="1">
            <a:off x="7500163" y="5643578"/>
            <a:ext cx="28575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259404"/>
            <a:ext cx="1056220" cy="741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直線コネクタ 21"/>
          <p:cNvCxnSpPr/>
          <p:nvPr/>
        </p:nvCxnSpPr>
        <p:spPr>
          <a:xfrm rot="5400000">
            <a:off x="5715008" y="5643578"/>
            <a:ext cx="28575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5857884" y="5786454"/>
            <a:ext cx="178595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コリジョン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スイッチングハブによる全二重通信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今までの説明は通信メディアを各ノードで共有していたためどうしても半二重通信となる。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次の３つの条件をそろえることで全二重通信可能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各ノードが送受信ポートを持つ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コリジョンドメインをハブと各ノードに限定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ハブの中でそれぞれのノード間通信をスイッチング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コリジョン</a:t>
            </a:r>
            <a:endParaRPr kumimoji="1" lang="ja-JP" altLang="en-US" dirty="0"/>
          </a:p>
        </p:txBody>
      </p:sp>
      <p:sp>
        <p:nvSpPr>
          <p:cNvPr id="4" name="computr1"/>
          <p:cNvSpPr>
            <a:spLocks noEditPoints="1" noChangeArrowheads="1"/>
          </p:cNvSpPr>
          <p:nvPr/>
        </p:nvSpPr>
        <p:spPr bwMode="auto">
          <a:xfrm>
            <a:off x="107153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5" name="computr1"/>
          <p:cNvSpPr>
            <a:spLocks noEditPoints="1" noChangeArrowheads="1"/>
          </p:cNvSpPr>
          <p:nvPr/>
        </p:nvSpPr>
        <p:spPr bwMode="auto">
          <a:xfrm>
            <a:off x="321787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6" name="computr1"/>
          <p:cNvSpPr>
            <a:spLocks noEditPoints="1" noChangeArrowheads="1"/>
          </p:cNvSpPr>
          <p:nvPr/>
        </p:nvSpPr>
        <p:spPr bwMode="auto">
          <a:xfrm>
            <a:off x="5361018" y="4572008"/>
            <a:ext cx="854056" cy="871526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14348" y="928670"/>
            <a:ext cx="5715040" cy="2000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510508" y="4071942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224756" y="4071942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510508" y="2714620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24756" y="2714620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643306" y="2714620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312318" y="2714620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904706" y="2714620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572132" y="2714620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904706" y="4071942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5572132" y="4071942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643306" y="4071942"/>
            <a:ext cx="214314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受信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312318" y="4071942"/>
            <a:ext cx="214314" cy="428628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送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信</a:t>
            </a:r>
          </a:p>
        </p:txBody>
      </p:sp>
      <p:cxnSp>
        <p:nvCxnSpPr>
          <p:cNvPr id="21" name="直線コネクタ 20"/>
          <p:cNvCxnSpPr>
            <a:stCxn id="13" idx="2"/>
            <a:endCxn id="18" idx="0"/>
          </p:cNvCxnSpPr>
          <p:nvPr/>
        </p:nvCxnSpPr>
        <p:spPr>
          <a:xfrm rot="16200000" flipH="1">
            <a:off x="3120622" y="3442101"/>
            <a:ext cx="928694" cy="3309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2" idx="2"/>
            <a:endCxn id="19" idx="0"/>
          </p:cNvCxnSpPr>
          <p:nvPr/>
        </p:nvCxnSpPr>
        <p:spPr>
          <a:xfrm rot="5400000">
            <a:off x="3120622" y="3442101"/>
            <a:ext cx="928694" cy="3309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5" idx="2"/>
            <a:endCxn id="16" idx="0"/>
          </p:cNvCxnSpPr>
          <p:nvPr/>
        </p:nvCxnSpPr>
        <p:spPr>
          <a:xfrm rot="16200000" flipH="1">
            <a:off x="5381229" y="3441308"/>
            <a:ext cx="928694" cy="33257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4" idx="2"/>
            <a:endCxn id="17" idx="0"/>
          </p:cNvCxnSpPr>
          <p:nvPr/>
        </p:nvCxnSpPr>
        <p:spPr>
          <a:xfrm rot="5400000">
            <a:off x="5381229" y="3441308"/>
            <a:ext cx="928694" cy="33257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10" idx="2"/>
            <a:endCxn id="9" idx="0"/>
          </p:cNvCxnSpPr>
          <p:nvPr/>
        </p:nvCxnSpPr>
        <p:spPr>
          <a:xfrm rot="5400000">
            <a:off x="1010442" y="3464719"/>
            <a:ext cx="928694" cy="28575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1" idx="2"/>
            <a:endCxn id="8" idx="0"/>
          </p:cNvCxnSpPr>
          <p:nvPr/>
        </p:nvCxnSpPr>
        <p:spPr>
          <a:xfrm rot="16200000" flipH="1">
            <a:off x="1010442" y="3464719"/>
            <a:ext cx="928694" cy="28575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14" idx="0"/>
          </p:cNvCxnSpPr>
          <p:nvPr/>
        </p:nvCxnSpPr>
        <p:spPr>
          <a:xfrm rot="5400000">
            <a:off x="5368923" y="2071678"/>
            <a:ext cx="1285882" cy="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endCxn id="11" idx="0"/>
          </p:cNvCxnSpPr>
          <p:nvPr/>
        </p:nvCxnSpPr>
        <p:spPr>
          <a:xfrm rot="5400000">
            <a:off x="688971" y="2071678"/>
            <a:ext cx="1285884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rot="10800000">
            <a:off x="1331914" y="1428736"/>
            <a:ext cx="4668847" cy="15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endCxn id="10" idx="0"/>
          </p:cNvCxnSpPr>
          <p:nvPr/>
        </p:nvCxnSpPr>
        <p:spPr>
          <a:xfrm rot="5400000">
            <a:off x="1082674" y="2178044"/>
            <a:ext cx="1071568" cy="1585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endCxn id="13" idx="0"/>
          </p:cNvCxnSpPr>
          <p:nvPr/>
        </p:nvCxnSpPr>
        <p:spPr>
          <a:xfrm rot="5400000">
            <a:off x="2883690" y="2178835"/>
            <a:ext cx="1071570" cy="1588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1643042" y="1643050"/>
            <a:ext cx="1776435" cy="1588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2570524" y="928670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Layer 2 Switch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名古屋勉強会＃３_勝手にインフラ隊ネットワーク講座</Template>
  <TotalTime>541</TotalTime>
  <Words>738</Words>
  <Application>Microsoft Office PowerPoint</Application>
  <PresentationFormat>画面に合わせる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スライドマスタN03</vt:lpstr>
      <vt:lpstr>勝手にインフラ隊 (の中の人といっしょ) に学ぶネットワーク講座 Part2</vt:lpstr>
      <vt:lpstr>Agenda</vt:lpstr>
      <vt:lpstr>前回の復習</vt:lpstr>
      <vt:lpstr>イーサネットの基本動作</vt:lpstr>
      <vt:lpstr>イーサネットの基本動作</vt:lpstr>
      <vt:lpstr>コリジョン</vt:lpstr>
      <vt:lpstr>コリジョン</vt:lpstr>
      <vt:lpstr>コリジョン</vt:lpstr>
      <vt:lpstr>コリジョン</vt:lpstr>
      <vt:lpstr>IP通信</vt:lpstr>
      <vt:lpstr>IP通信</vt:lpstr>
      <vt:lpstr>IP通信</vt:lpstr>
      <vt:lpstr>IP通信(ARP)</vt:lpstr>
      <vt:lpstr>IP通信</vt:lpstr>
      <vt:lpstr>IP通信 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勝手にインフラ隊 (の中の人といっしょ) に学ぶネットワーク講座 Part2</dc:title>
  <dc:creator>寺澤 真</dc:creator>
  <cp:lastModifiedBy>寺澤 真</cp:lastModifiedBy>
  <cp:revision>56</cp:revision>
  <dcterms:created xsi:type="dcterms:W3CDTF">2008-10-13T03:43:29Z</dcterms:created>
  <dcterms:modified xsi:type="dcterms:W3CDTF">2008-10-13T14:18:17Z</dcterms:modified>
</cp:coreProperties>
</file>