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302" r:id="rId3"/>
    <p:sldId id="258" r:id="rId4"/>
    <p:sldId id="330"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5" r:id="rId18"/>
    <p:sldId id="344" r:id="rId19"/>
    <p:sldId id="346" r:id="rId20"/>
    <p:sldId id="347" r:id="rId21"/>
    <p:sldId id="348" r:id="rId22"/>
    <p:sldId id="349" r:id="rId23"/>
    <p:sldId id="350" r:id="rId24"/>
    <p:sldId id="351" r:id="rId25"/>
    <p:sldId id="352" r:id="rId26"/>
    <p:sldId id="353" r:id="rId27"/>
    <p:sldId id="354" r:id="rId28"/>
    <p:sldId id="355" r:id="rId29"/>
    <p:sldId id="356" r:id="rId30"/>
    <p:sldId id="358" r:id="rId3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5CD6"/>
    <a:srgbClr val="3333CC"/>
    <a:srgbClr val="CCECFF"/>
    <a:srgbClr val="6699FF"/>
    <a:srgbClr val="3366FF"/>
    <a:srgbClr val="99CCFF"/>
    <a:srgbClr val="FF0000"/>
    <a:srgbClr val="FF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8" autoAdjust="0"/>
    <p:restoredTop sz="87790" autoAdjust="0"/>
  </p:normalViewPr>
  <p:slideViewPr>
    <p:cSldViewPr showGuides="1">
      <p:cViewPr varScale="1">
        <p:scale>
          <a:sx n="61" d="100"/>
          <a:sy n="61" d="100"/>
        </p:scale>
        <p:origin x="-67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5" d="100"/>
          <a:sy n="55" d="100"/>
        </p:scale>
        <p:origin x="-1902" y="-96"/>
      </p:cViewPr>
      <p:guideLst>
        <p:guide orient="horz" pos="3108"/>
        <p:guide pos="212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ja-JP"/>
          </a:p>
        </p:txBody>
      </p:sp>
      <p:sp>
        <p:nvSpPr>
          <p:cNvPr id="143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ja-JP"/>
          </a:p>
        </p:txBody>
      </p:sp>
      <p:sp>
        <p:nvSpPr>
          <p:cNvPr id="143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a:p>
        </p:txBody>
      </p:sp>
      <p:sp>
        <p:nvSpPr>
          <p:cNvPr id="143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71E8D11-B6C7-4F7F-A657-B7748AADFEB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ja-JP"/>
          </a:p>
        </p:txBody>
      </p:sp>
      <p:sp>
        <p:nvSpPr>
          <p:cNvPr id="32771"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ja-JP"/>
          </a:p>
        </p:txBody>
      </p:sp>
      <p:sp>
        <p:nvSpPr>
          <p:cNvPr id="33796" name="Rectangle 4"/>
          <p:cNvSpPr>
            <a:spLocks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2774"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a:p>
        </p:txBody>
      </p:sp>
      <p:sp>
        <p:nvSpPr>
          <p:cNvPr id="32775"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C62A688-B3E2-4D91-AEDD-3CE8A34A678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5ED5851-1B43-46C6-9566-819F6D9B070C}" type="slidenum">
              <a:rPr lang="en-US" altLang="ja-JP"/>
              <a:pPr/>
              <a:t>1</a:t>
            </a:fld>
            <a:endParaRPr lang="en-US" altLang="ja-JP"/>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A9B0308-45DB-464C-98E7-CD620582755F}" type="slidenum">
              <a:rPr lang="en-US" altLang="ja-JP"/>
              <a:pPr/>
              <a:t>10</a:t>
            </a:fld>
            <a:endParaRPr lang="en-US" altLang="ja-JP"/>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C3D9805-5F4F-46AB-BE1C-DB1ACFF463AA}" type="slidenum">
              <a:rPr lang="en-US" altLang="ja-JP"/>
              <a:pPr/>
              <a:t>11</a:t>
            </a:fld>
            <a:endParaRPr lang="en-US" altLang="ja-JP"/>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2560986-FBD9-4755-9810-7E9AE7CC946E}" type="slidenum">
              <a:rPr lang="en-US" altLang="ja-JP"/>
              <a:pPr/>
              <a:t>12</a:t>
            </a:fld>
            <a:endParaRPr lang="en-US" altLang="ja-JP"/>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1278207-02E6-4844-8555-AB2A5A90EDB4}" type="slidenum">
              <a:rPr lang="en-US" altLang="ja-JP"/>
              <a:pPr/>
              <a:t>13</a:t>
            </a:fld>
            <a:endParaRPr lang="en-US" altLang="ja-JP"/>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31BD12F-0111-4954-88E9-67DE8E9C896D}" type="slidenum">
              <a:rPr lang="en-US" altLang="ja-JP"/>
              <a:pPr/>
              <a:t>14</a:t>
            </a:fld>
            <a:endParaRPr lang="en-US" altLang="ja-JP"/>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938BD0E-0256-4302-B076-12E96CE86C0B}" type="slidenum">
              <a:rPr lang="en-US" altLang="ja-JP"/>
              <a:pPr/>
              <a:t>15</a:t>
            </a:fld>
            <a:endParaRPr lang="en-US" altLang="ja-JP"/>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95B166A-C47E-490E-A3A1-E32A1BFCE340}" type="slidenum">
              <a:rPr lang="en-US" altLang="ja-JP"/>
              <a:pPr/>
              <a:t>16</a:t>
            </a:fld>
            <a:endParaRPr lang="en-US" altLang="ja-JP"/>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7FF6482-6A56-4BFB-BCCE-72E3079DB725}" type="slidenum">
              <a:rPr lang="en-US" altLang="ja-JP"/>
              <a:pPr/>
              <a:t>17</a:t>
            </a:fld>
            <a:endParaRPr lang="en-US" altLang="ja-JP"/>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E854260-DE19-430B-8CA4-3A74EC4BB70C}" type="slidenum">
              <a:rPr lang="en-US" altLang="ja-JP"/>
              <a:pPr/>
              <a:t>18</a:t>
            </a:fld>
            <a:endParaRPr lang="en-US" altLang="ja-JP"/>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9B9E21B-F19E-42DD-B715-B22F17C179DD}" type="slidenum">
              <a:rPr lang="en-US" altLang="ja-JP"/>
              <a:pPr/>
              <a:t>19</a:t>
            </a:fld>
            <a:endParaRPr lang="en-US" altLang="ja-JP"/>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90522E9-22AB-4F53-A2FE-44DFC0A9C69C}" type="slidenum">
              <a:rPr lang="en-US" altLang="ja-JP"/>
              <a:pPr/>
              <a:t>2</a:t>
            </a:fld>
            <a:endParaRPr lang="en-US" altLang="ja-JP"/>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DCE74E4D-6338-4EBE-9EE9-928A94A15836}" type="slidenum">
              <a:rPr lang="en-US" altLang="ja-JP"/>
              <a:pPr/>
              <a:t>20</a:t>
            </a:fld>
            <a:endParaRPr lang="en-US" altLang="ja-JP"/>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375C756-14BA-4EA0-881B-66AFBCC7F7C0}" type="slidenum">
              <a:rPr lang="en-US" altLang="ja-JP"/>
              <a:pPr/>
              <a:t>21</a:t>
            </a:fld>
            <a:endParaRPr lang="en-US" altLang="ja-JP"/>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36CF28C-4510-4C4B-A6EB-D3FF4986EBD5}" type="slidenum">
              <a:rPr lang="en-US" altLang="ja-JP"/>
              <a:pPr/>
              <a:t>22</a:t>
            </a:fld>
            <a:endParaRPr lang="en-US" altLang="ja-JP"/>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1513740-A4C4-4291-993A-F7EC39875975}" type="slidenum">
              <a:rPr lang="en-US" altLang="ja-JP"/>
              <a:pPr/>
              <a:t>23</a:t>
            </a:fld>
            <a:endParaRPr lang="en-US" altLang="ja-JP"/>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9BEF0B3-E6A8-47D7-B634-FD96931EE590}" type="slidenum">
              <a:rPr lang="en-US" altLang="ja-JP"/>
              <a:pPr/>
              <a:t>24</a:t>
            </a:fld>
            <a:endParaRPr lang="en-US" altLang="ja-JP"/>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E314BCD-2DFB-412D-85D6-295C355B7771}" type="slidenum">
              <a:rPr lang="en-US" altLang="ja-JP"/>
              <a:pPr/>
              <a:t>25</a:t>
            </a:fld>
            <a:endParaRPr lang="en-US" altLang="ja-JP"/>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9846B83-9CE1-497B-95D1-6C27E0C18228}" type="slidenum">
              <a:rPr lang="en-US" altLang="ja-JP"/>
              <a:pPr/>
              <a:t>26</a:t>
            </a:fld>
            <a:endParaRPr lang="en-US" altLang="ja-JP"/>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D84A2B6-60BD-40F4-92C9-07DB09088D07}" type="slidenum">
              <a:rPr lang="en-US" altLang="ja-JP"/>
              <a:pPr/>
              <a:t>27</a:t>
            </a:fld>
            <a:endParaRPr lang="en-US" altLang="ja-JP"/>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3D92C09-5202-42EF-B51F-F100CFC35496}" type="slidenum">
              <a:rPr lang="en-US" altLang="ja-JP"/>
              <a:pPr/>
              <a:t>28</a:t>
            </a:fld>
            <a:endParaRPr lang="en-US" altLang="ja-JP"/>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690BB75-EF1B-483D-A155-2BD6228B89C1}" type="slidenum">
              <a:rPr lang="en-US" altLang="ja-JP"/>
              <a:pPr/>
              <a:t>29</a:t>
            </a:fld>
            <a:endParaRPr lang="en-US" altLang="ja-JP"/>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FB8E508-C9D4-4F2C-82B7-65426426A67A}" type="slidenum">
              <a:rPr lang="en-US" altLang="ja-JP"/>
              <a:pPr/>
              <a:t>3</a:t>
            </a:fld>
            <a:endParaRPr lang="en-US" altLang="ja-JP"/>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D3B43DA-94F8-4243-B9F9-127761D2B5D2}" type="slidenum">
              <a:rPr lang="en-US" altLang="ja-JP"/>
              <a:pPr/>
              <a:t>30</a:t>
            </a:fld>
            <a:endParaRPr lang="en-US" altLang="ja-JP"/>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068F15A-8303-4EC9-A3AA-46254C3BE25F}" type="slidenum">
              <a:rPr lang="en-US" altLang="ja-JP"/>
              <a:pPr/>
              <a:t>4</a:t>
            </a:fld>
            <a:endParaRPr lang="en-US" altLang="ja-JP"/>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13C8701-616D-4CF2-AF6D-117D2FBEA838}" type="slidenum">
              <a:rPr lang="en-US" altLang="ja-JP"/>
              <a:pPr/>
              <a:t>5</a:t>
            </a:fld>
            <a:endParaRPr lang="en-US" altLang="ja-JP"/>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46DF9D1-86FE-4AAC-B19E-A5DBDFC5E85B}" type="slidenum">
              <a:rPr lang="en-US" altLang="ja-JP"/>
              <a:pPr/>
              <a:t>6</a:t>
            </a:fld>
            <a:endParaRPr lang="en-US" altLang="ja-JP"/>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E79233D-6E6E-4F66-92B9-39634C71BFA2}" type="slidenum">
              <a:rPr lang="en-US" altLang="ja-JP"/>
              <a:pPr/>
              <a:t>7</a:t>
            </a:fld>
            <a:endParaRPr lang="en-US" altLang="ja-JP"/>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00B2075-DC19-4295-A492-516A0065B64F}" type="slidenum">
              <a:rPr lang="en-US" altLang="ja-JP"/>
              <a:pPr/>
              <a:t>8</a:t>
            </a:fld>
            <a:endParaRPr lang="en-US" altLang="ja-JP"/>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AD84D0C-0D7F-44E7-9362-E065BF34CA8D}" type="slidenum">
              <a:rPr lang="en-US" altLang="ja-JP"/>
              <a:pPr/>
              <a:t>9</a:t>
            </a:fld>
            <a:endParaRPr lang="en-US" altLang="ja-JP"/>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2590800"/>
          </a:xfrm>
          <a:prstGeom prst="rect">
            <a:avLst/>
          </a:prstGeom>
          <a:solidFill>
            <a:schemeClr val="bg1"/>
          </a:solidFill>
          <a:ln w="9525">
            <a:noFill/>
            <a:miter lim="800000"/>
            <a:headEnd/>
            <a:tailEnd/>
          </a:ln>
          <a:effectLst/>
        </p:spPr>
        <p:txBody>
          <a:bodyPr wrap="none" anchor="ctr"/>
          <a:lstStyle/>
          <a:p>
            <a:pPr>
              <a:defRPr/>
            </a:pPr>
            <a:endParaRPr lang="ja-JP" altLang="en-US"/>
          </a:p>
        </p:txBody>
      </p:sp>
      <p:pic>
        <p:nvPicPr>
          <p:cNvPr id="5" name="Picture 14" descr="seasar_logo_blue"/>
          <p:cNvPicPr>
            <a:picLocks noChangeAspect="1" noChangeArrowheads="1"/>
          </p:cNvPicPr>
          <p:nvPr/>
        </p:nvPicPr>
        <p:blipFill>
          <a:blip r:embed="rId2"/>
          <a:srcRect/>
          <a:stretch>
            <a:fillRect/>
          </a:stretch>
        </p:blipFill>
        <p:spPr bwMode="auto">
          <a:xfrm>
            <a:off x="457200" y="838200"/>
            <a:ext cx="3714750" cy="1714500"/>
          </a:xfrm>
          <a:prstGeom prst="rect">
            <a:avLst/>
          </a:prstGeom>
          <a:noFill/>
          <a:ln w="9525">
            <a:noFill/>
            <a:miter lim="800000"/>
            <a:headEnd/>
            <a:tailEnd/>
          </a:ln>
        </p:spPr>
      </p:pic>
      <p:sp>
        <p:nvSpPr>
          <p:cNvPr id="6" name="Line 4"/>
          <p:cNvSpPr>
            <a:spLocks noChangeShapeType="1"/>
          </p:cNvSpPr>
          <p:nvPr/>
        </p:nvSpPr>
        <p:spPr bwMode="auto">
          <a:xfrm>
            <a:off x="1187450" y="2349500"/>
            <a:ext cx="7956550" cy="0"/>
          </a:xfrm>
          <a:prstGeom prst="line">
            <a:avLst/>
          </a:prstGeom>
          <a:noFill/>
          <a:ln w="19050">
            <a:solidFill>
              <a:srgbClr val="000099"/>
            </a:solidFill>
            <a:round/>
            <a:headEnd/>
            <a:tailEnd/>
          </a:ln>
          <a:effectLst/>
        </p:spPr>
        <p:txBody>
          <a:bodyPr anchor="ctr"/>
          <a:lstStyle/>
          <a:p>
            <a:pPr>
              <a:defRPr/>
            </a:pPr>
            <a:endParaRPr lang="ja-JP" altLang="en-US"/>
          </a:p>
        </p:txBody>
      </p:sp>
      <p:sp>
        <p:nvSpPr>
          <p:cNvPr id="7" name="Rectangle 5"/>
          <p:cNvSpPr>
            <a:spLocks noChangeArrowheads="1"/>
          </p:cNvSpPr>
          <p:nvPr/>
        </p:nvSpPr>
        <p:spPr bwMode="auto">
          <a:xfrm>
            <a:off x="3886200" y="6597650"/>
            <a:ext cx="4994275" cy="260350"/>
          </a:xfrm>
          <a:prstGeom prst="rect">
            <a:avLst/>
          </a:prstGeom>
          <a:noFill/>
          <a:ln w="9525">
            <a:noFill/>
            <a:miter lim="800000"/>
            <a:headEnd/>
            <a:tailEnd/>
          </a:ln>
          <a:effectLst/>
        </p:spPr>
        <p:txBody>
          <a:bodyPr/>
          <a:lstStyle/>
          <a:p>
            <a:pPr>
              <a:defRPr/>
            </a:pPr>
            <a:r>
              <a:rPr lang="en-US" altLang="ja-JP" sz="900" b="1">
                <a:latin typeface="Tahoma" pitchFamily="34" charset="0"/>
              </a:rPr>
              <a:t>Copyright© 2004-2008 The Seasar Foundation</a:t>
            </a:r>
            <a:r>
              <a:rPr lang="en-US" altLang="ja-JP" sz="900">
                <a:latin typeface="Tahoma" pitchFamily="34" charset="0"/>
              </a:rPr>
              <a:t> </a:t>
            </a:r>
            <a:r>
              <a:rPr lang="en-US" altLang="ja-JP" sz="900" b="1">
                <a:latin typeface="Tahoma" pitchFamily="34" charset="0"/>
              </a:rPr>
              <a:t>and the others. All rights reserved.</a:t>
            </a:r>
          </a:p>
        </p:txBody>
      </p:sp>
      <p:sp>
        <p:nvSpPr>
          <p:cNvPr id="8" name="Line 6"/>
          <p:cNvSpPr>
            <a:spLocks noChangeShapeType="1"/>
          </p:cNvSpPr>
          <p:nvPr/>
        </p:nvSpPr>
        <p:spPr bwMode="auto">
          <a:xfrm>
            <a:off x="5148263" y="6597650"/>
            <a:ext cx="3995737" cy="0"/>
          </a:xfrm>
          <a:prstGeom prst="line">
            <a:avLst/>
          </a:prstGeom>
          <a:noFill/>
          <a:ln w="19050">
            <a:solidFill>
              <a:srgbClr val="000099"/>
            </a:solidFill>
            <a:round/>
            <a:headEnd/>
            <a:tailEnd/>
          </a:ln>
          <a:effectLst/>
        </p:spPr>
        <p:txBody>
          <a:bodyPr anchor="ctr"/>
          <a:lstStyle/>
          <a:p>
            <a:pPr>
              <a:defRPr/>
            </a:pPr>
            <a:endParaRPr lang="ja-JP" altLang="en-US"/>
          </a:p>
        </p:txBody>
      </p:sp>
      <p:sp>
        <p:nvSpPr>
          <p:cNvPr id="9" name="Oval 9"/>
          <p:cNvSpPr>
            <a:spLocks noChangeArrowheads="1"/>
          </p:cNvSpPr>
          <p:nvPr/>
        </p:nvSpPr>
        <p:spPr bwMode="auto">
          <a:xfrm>
            <a:off x="8748713" y="6454775"/>
            <a:ext cx="287337" cy="287338"/>
          </a:xfrm>
          <a:prstGeom prst="ellipse">
            <a:avLst/>
          </a:prstGeom>
          <a:solidFill>
            <a:srgbClr val="99CCFF"/>
          </a:solidFill>
          <a:ln w="19050" algn="ctr">
            <a:solidFill>
              <a:srgbClr val="000099"/>
            </a:solidFill>
            <a:round/>
            <a:headEnd/>
            <a:tailEnd/>
          </a:ln>
          <a:effectLst/>
        </p:spPr>
        <p:txBody>
          <a:bodyPr wrap="none" anchor="ctr"/>
          <a:lstStyle/>
          <a:p>
            <a:pPr algn="ctr">
              <a:defRPr/>
            </a:pPr>
            <a:fld id="{787B2152-3F01-4C2B-B654-8F5DB7F277C4}" type="slidenum">
              <a:rPr lang="en-US" altLang="ja-JP" sz="900" b="1">
                <a:solidFill>
                  <a:schemeClr val="tx2"/>
                </a:solidFill>
                <a:latin typeface="Tahoma" pitchFamily="34" charset="0"/>
              </a:rPr>
              <a:pPr algn="ctr">
                <a:defRPr/>
              </a:pPr>
              <a:t>&lt;#&gt;</a:t>
            </a:fld>
            <a:endParaRPr lang="en-US" altLang="ja-JP" sz="900" b="1">
              <a:solidFill>
                <a:schemeClr val="tx2"/>
              </a:solidFill>
              <a:latin typeface="Tahoma" pitchFamily="34" charset="0"/>
            </a:endParaRPr>
          </a:p>
        </p:txBody>
      </p:sp>
      <p:sp>
        <p:nvSpPr>
          <p:cNvPr id="10" name="Line 11"/>
          <p:cNvSpPr>
            <a:spLocks noChangeShapeType="1"/>
          </p:cNvSpPr>
          <p:nvPr/>
        </p:nvSpPr>
        <p:spPr bwMode="auto">
          <a:xfrm flipV="1">
            <a:off x="228600" y="6019800"/>
            <a:ext cx="0" cy="762000"/>
          </a:xfrm>
          <a:prstGeom prst="line">
            <a:avLst/>
          </a:prstGeom>
          <a:noFill/>
          <a:ln w="57150">
            <a:solidFill>
              <a:srgbClr val="CCECFF"/>
            </a:solidFill>
            <a:round/>
            <a:headEnd/>
            <a:tailEnd/>
          </a:ln>
          <a:effectLst/>
        </p:spPr>
        <p:txBody>
          <a:bodyPr anchor="ctr"/>
          <a:lstStyle/>
          <a:p>
            <a:pPr>
              <a:defRPr/>
            </a:pPr>
            <a:endParaRPr lang="ja-JP" altLang="en-US"/>
          </a:p>
        </p:txBody>
      </p:sp>
      <p:sp>
        <p:nvSpPr>
          <p:cNvPr id="11" name="Line 12"/>
          <p:cNvSpPr>
            <a:spLocks noChangeShapeType="1"/>
          </p:cNvSpPr>
          <p:nvPr/>
        </p:nvSpPr>
        <p:spPr bwMode="auto">
          <a:xfrm>
            <a:off x="76200" y="6629400"/>
            <a:ext cx="1905000" cy="0"/>
          </a:xfrm>
          <a:prstGeom prst="line">
            <a:avLst/>
          </a:prstGeom>
          <a:noFill/>
          <a:ln w="57150">
            <a:solidFill>
              <a:srgbClr val="000099"/>
            </a:solidFill>
            <a:round/>
            <a:headEnd/>
            <a:tailEnd/>
          </a:ln>
          <a:effectLst/>
        </p:spPr>
        <p:txBody>
          <a:bodyPr anchor="ctr"/>
          <a:lstStyle/>
          <a:p>
            <a:pPr>
              <a:defRPr/>
            </a:pPr>
            <a:endParaRPr lang="ja-JP" altLang="en-US"/>
          </a:p>
        </p:txBody>
      </p:sp>
      <p:sp>
        <p:nvSpPr>
          <p:cNvPr id="6151" name="Rectangle 7"/>
          <p:cNvSpPr>
            <a:spLocks noGrp="1" noChangeArrowheads="1"/>
          </p:cNvSpPr>
          <p:nvPr>
            <p:ph type="ctrTitle"/>
          </p:nvPr>
        </p:nvSpPr>
        <p:spPr>
          <a:xfrm>
            <a:off x="1066800" y="2590800"/>
            <a:ext cx="7893050" cy="1600200"/>
          </a:xfrm>
        </p:spPr>
        <p:txBody>
          <a:bodyPr/>
          <a:lstStyle>
            <a:lvl1pPr>
              <a:defRPr sz="4400" b="1">
                <a:solidFill>
                  <a:srgbClr val="000000"/>
                </a:solidFill>
              </a:defRPr>
            </a:lvl1pPr>
          </a:lstStyle>
          <a:p>
            <a:r>
              <a:rPr lang="ja-JP" altLang="en-US"/>
              <a:t>マスタ タイトルの書式設定</a:t>
            </a:r>
          </a:p>
        </p:txBody>
      </p:sp>
      <p:sp>
        <p:nvSpPr>
          <p:cNvPr id="6152" name="Rectangle 8"/>
          <p:cNvSpPr>
            <a:spLocks noGrp="1" noChangeArrowheads="1"/>
          </p:cNvSpPr>
          <p:nvPr>
            <p:ph type="subTitle" idx="1"/>
          </p:nvPr>
        </p:nvSpPr>
        <p:spPr>
          <a:xfrm>
            <a:off x="2555875" y="4340225"/>
            <a:ext cx="6400800" cy="1752600"/>
          </a:xfrm>
        </p:spPr>
        <p:txBody>
          <a:bodyPr/>
          <a:lstStyle>
            <a:lvl1pPr marL="0" indent="0" algn="r">
              <a:buFontTx/>
              <a:buNone/>
              <a:defRPr>
                <a:solidFill>
                  <a:srgbClr val="000099"/>
                </a:solidFill>
              </a:defRPr>
            </a:lvl1pPr>
          </a:lstStyle>
          <a:p>
            <a:r>
              <a:rPr lang="ja-JP" altLang="en-US"/>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07200" y="152400"/>
            <a:ext cx="2184400" cy="63007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0825" y="152400"/>
            <a:ext cx="6403975" cy="63007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152400"/>
            <a:ext cx="7010400" cy="534988"/>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250825" y="914400"/>
            <a:ext cx="4254500" cy="55387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7725" y="914400"/>
            <a:ext cx="4256088" cy="55387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0825" y="914400"/>
            <a:ext cx="4254500" cy="5538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7725" y="914400"/>
            <a:ext cx="4256088" cy="5538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3FCFF"/>
        </a:solidFill>
        <a:effectLst/>
      </p:bgPr>
    </p:bg>
    <p:spTree>
      <p:nvGrpSpPr>
        <p:cNvPr id="1" name=""/>
        <p:cNvGrpSpPr/>
        <p:nvPr/>
      </p:nvGrpSpPr>
      <p:grpSpPr>
        <a:xfrm>
          <a:off x="0" y="0"/>
          <a:ext cx="0" cy="0"/>
          <a:chOff x="0" y="0"/>
          <a:chExt cx="0" cy="0"/>
        </a:xfrm>
      </p:grpSpPr>
      <p:sp>
        <p:nvSpPr>
          <p:cNvPr id="5122" name="Line 2"/>
          <p:cNvSpPr>
            <a:spLocks noChangeShapeType="1"/>
          </p:cNvSpPr>
          <p:nvPr/>
        </p:nvSpPr>
        <p:spPr bwMode="auto">
          <a:xfrm flipV="1">
            <a:off x="228600" y="6019800"/>
            <a:ext cx="0" cy="762000"/>
          </a:xfrm>
          <a:prstGeom prst="line">
            <a:avLst/>
          </a:prstGeom>
          <a:noFill/>
          <a:ln w="57150">
            <a:solidFill>
              <a:srgbClr val="CCECFF"/>
            </a:solidFill>
            <a:round/>
            <a:headEnd/>
            <a:tailEnd/>
          </a:ln>
          <a:effectLst/>
        </p:spPr>
        <p:txBody>
          <a:bodyPr anchor="ctr"/>
          <a:lstStyle/>
          <a:p>
            <a:pPr>
              <a:defRPr/>
            </a:pPr>
            <a:endParaRPr lang="ja-JP" altLang="en-US"/>
          </a:p>
        </p:txBody>
      </p:sp>
      <p:sp>
        <p:nvSpPr>
          <p:cNvPr id="5123" name="Line 3"/>
          <p:cNvSpPr>
            <a:spLocks noChangeShapeType="1"/>
          </p:cNvSpPr>
          <p:nvPr/>
        </p:nvSpPr>
        <p:spPr bwMode="auto">
          <a:xfrm>
            <a:off x="76200" y="6629400"/>
            <a:ext cx="1905000" cy="0"/>
          </a:xfrm>
          <a:prstGeom prst="line">
            <a:avLst/>
          </a:prstGeom>
          <a:noFill/>
          <a:ln w="57150">
            <a:solidFill>
              <a:schemeClr val="accent2"/>
            </a:solidFill>
            <a:round/>
            <a:headEnd/>
            <a:tailEnd/>
          </a:ln>
          <a:effectLst/>
        </p:spPr>
        <p:txBody>
          <a:bodyPr anchor="ctr"/>
          <a:lstStyle/>
          <a:p>
            <a:pPr>
              <a:defRPr/>
            </a:pPr>
            <a:endParaRPr lang="ja-JP" altLang="en-US"/>
          </a:p>
        </p:txBody>
      </p:sp>
      <p:sp>
        <p:nvSpPr>
          <p:cNvPr id="5124" name="Rectangle 4"/>
          <p:cNvSpPr>
            <a:spLocks noChangeArrowheads="1"/>
          </p:cNvSpPr>
          <p:nvPr/>
        </p:nvSpPr>
        <p:spPr bwMode="auto">
          <a:xfrm>
            <a:off x="0" y="0"/>
            <a:ext cx="9144000" cy="914400"/>
          </a:xfrm>
          <a:prstGeom prst="rect">
            <a:avLst/>
          </a:prstGeom>
          <a:solidFill>
            <a:schemeClr val="bg1"/>
          </a:solidFill>
          <a:ln w="9525">
            <a:noFill/>
            <a:miter lim="800000"/>
            <a:headEnd/>
            <a:tailEnd/>
          </a:ln>
          <a:effectLst/>
        </p:spPr>
        <p:txBody>
          <a:bodyPr wrap="none" anchor="ctr"/>
          <a:lstStyle/>
          <a:p>
            <a:pPr algn="ctr">
              <a:defRPr/>
            </a:pPr>
            <a:endParaRPr lang="ja-JP" altLang="ja-JP"/>
          </a:p>
        </p:txBody>
      </p:sp>
      <p:pic>
        <p:nvPicPr>
          <p:cNvPr id="1029" name="Picture 15" descr="seasar_logo_blue"/>
          <p:cNvPicPr>
            <a:picLocks noChangeAspect="1" noChangeArrowheads="1"/>
          </p:cNvPicPr>
          <p:nvPr/>
        </p:nvPicPr>
        <p:blipFill>
          <a:blip r:embed="rId14"/>
          <a:srcRect/>
          <a:stretch>
            <a:fillRect/>
          </a:stretch>
        </p:blipFill>
        <p:spPr bwMode="auto">
          <a:xfrm>
            <a:off x="85725" y="0"/>
            <a:ext cx="1971675" cy="911225"/>
          </a:xfrm>
          <a:prstGeom prst="rect">
            <a:avLst/>
          </a:prstGeom>
          <a:noFill/>
          <a:ln w="9525">
            <a:noFill/>
            <a:miter lim="800000"/>
            <a:headEnd/>
            <a:tailEnd/>
          </a:ln>
        </p:spPr>
      </p:pic>
      <p:sp>
        <p:nvSpPr>
          <p:cNvPr id="5127" name="Line 7"/>
          <p:cNvSpPr>
            <a:spLocks noChangeShapeType="1"/>
          </p:cNvSpPr>
          <p:nvPr/>
        </p:nvSpPr>
        <p:spPr bwMode="auto">
          <a:xfrm>
            <a:off x="5148263" y="6597650"/>
            <a:ext cx="3995737" cy="0"/>
          </a:xfrm>
          <a:prstGeom prst="line">
            <a:avLst/>
          </a:prstGeom>
          <a:noFill/>
          <a:ln w="19050">
            <a:solidFill>
              <a:schemeClr val="accent2"/>
            </a:solidFill>
            <a:round/>
            <a:headEnd/>
            <a:tailEnd/>
          </a:ln>
          <a:effectLst/>
        </p:spPr>
        <p:txBody>
          <a:bodyPr anchor="ctr"/>
          <a:lstStyle/>
          <a:p>
            <a:pPr>
              <a:defRPr/>
            </a:pPr>
            <a:endParaRPr lang="ja-JP" altLang="en-US"/>
          </a:p>
        </p:txBody>
      </p:sp>
      <p:sp>
        <p:nvSpPr>
          <p:cNvPr id="5128" name="Line 8"/>
          <p:cNvSpPr>
            <a:spLocks noChangeShapeType="1"/>
          </p:cNvSpPr>
          <p:nvPr/>
        </p:nvSpPr>
        <p:spPr bwMode="auto">
          <a:xfrm>
            <a:off x="1619250" y="758825"/>
            <a:ext cx="7524750" cy="0"/>
          </a:xfrm>
          <a:prstGeom prst="line">
            <a:avLst/>
          </a:prstGeom>
          <a:noFill/>
          <a:ln w="19050">
            <a:solidFill>
              <a:schemeClr val="accent2"/>
            </a:solidFill>
            <a:round/>
            <a:headEnd/>
            <a:tailEnd/>
          </a:ln>
          <a:effectLst/>
        </p:spPr>
        <p:txBody>
          <a:bodyPr anchor="ctr"/>
          <a:lstStyle/>
          <a:p>
            <a:pPr>
              <a:defRPr/>
            </a:pPr>
            <a:endParaRPr lang="ja-JP" altLang="en-US"/>
          </a:p>
        </p:txBody>
      </p:sp>
      <p:sp>
        <p:nvSpPr>
          <p:cNvPr id="5129" name="Rectangle 9"/>
          <p:cNvSpPr>
            <a:spLocks noGrp="1" noChangeArrowheads="1"/>
          </p:cNvSpPr>
          <p:nvPr>
            <p:ph type="title"/>
          </p:nvPr>
        </p:nvSpPr>
        <p:spPr bwMode="auto">
          <a:xfrm>
            <a:off x="1981200" y="152400"/>
            <a:ext cx="7010400" cy="534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33" name="Rectangle 10"/>
          <p:cNvSpPr>
            <a:spLocks noGrp="1" noChangeArrowheads="1"/>
          </p:cNvSpPr>
          <p:nvPr>
            <p:ph type="body" idx="1"/>
          </p:nvPr>
        </p:nvSpPr>
        <p:spPr bwMode="auto">
          <a:xfrm>
            <a:off x="250825" y="914400"/>
            <a:ext cx="8662988" cy="5538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31" name="Oval 11"/>
          <p:cNvSpPr>
            <a:spLocks noChangeArrowheads="1"/>
          </p:cNvSpPr>
          <p:nvPr/>
        </p:nvSpPr>
        <p:spPr bwMode="auto">
          <a:xfrm>
            <a:off x="8748713" y="6454775"/>
            <a:ext cx="287337" cy="287338"/>
          </a:xfrm>
          <a:prstGeom prst="ellipse">
            <a:avLst/>
          </a:prstGeom>
          <a:solidFill>
            <a:srgbClr val="99CCFF"/>
          </a:solidFill>
          <a:ln w="19050" algn="ctr">
            <a:solidFill>
              <a:schemeClr val="accent2"/>
            </a:solidFill>
            <a:round/>
            <a:headEnd/>
            <a:tailEnd/>
          </a:ln>
          <a:effectLst/>
        </p:spPr>
        <p:txBody>
          <a:bodyPr wrap="none" anchor="ctr"/>
          <a:lstStyle/>
          <a:p>
            <a:pPr algn="ctr">
              <a:defRPr/>
            </a:pPr>
            <a:fld id="{E8B31931-9686-4F7A-BA64-F735553838D1}" type="slidenum">
              <a:rPr lang="en-US" altLang="ja-JP" sz="900" b="1">
                <a:solidFill>
                  <a:schemeClr val="tx2"/>
                </a:solidFill>
                <a:latin typeface="Tahoma" pitchFamily="34" charset="0"/>
              </a:rPr>
              <a:pPr algn="ctr">
                <a:defRPr/>
              </a:pPr>
              <a:t>&lt;#&gt;</a:t>
            </a:fld>
            <a:endParaRPr lang="en-US" altLang="ja-JP" sz="900" b="1">
              <a:solidFill>
                <a:schemeClr val="tx2"/>
              </a:solidFill>
              <a:latin typeface="Tahoma" pitchFamily="34" charset="0"/>
            </a:endParaRPr>
          </a:p>
        </p:txBody>
      </p:sp>
      <p:sp>
        <p:nvSpPr>
          <p:cNvPr id="5136" name="Rectangle 16"/>
          <p:cNvSpPr>
            <a:spLocks noChangeArrowheads="1"/>
          </p:cNvSpPr>
          <p:nvPr/>
        </p:nvSpPr>
        <p:spPr bwMode="auto">
          <a:xfrm>
            <a:off x="3886200" y="6597650"/>
            <a:ext cx="4994275" cy="260350"/>
          </a:xfrm>
          <a:prstGeom prst="rect">
            <a:avLst/>
          </a:prstGeom>
          <a:noFill/>
          <a:ln w="9525">
            <a:noFill/>
            <a:miter lim="800000"/>
            <a:headEnd/>
            <a:tailEnd/>
          </a:ln>
          <a:effectLst/>
        </p:spPr>
        <p:txBody>
          <a:bodyPr/>
          <a:lstStyle/>
          <a:p>
            <a:pPr>
              <a:defRPr/>
            </a:pPr>
            <a:r>
              <a:rPr lang="en-US" altLang="ja-JP" sz="900" b="1">
                <a:latin typeface="Tahoma" pitchFamily="34" charset="0"/>
              </a:rPr>
              <a:t>Copyright© 2004-2008 The Seasar Foundation</a:t>
            </a:r>
            <a:r>
              <a:rPr lang="en-US" altLang="ja-JP" sz="900">
                <a:latin typeface="Tahoma" pitchFamily="34" charset="0"/>
              </a:rPr>
              <a:t> </a:t>
            </a:r>
            <a:r>
              <a:rPr lang="en-US" altLang="ja-JP" sz="900" b="1">
                <a:latin typeface="Tahoma" pitchFamily="34" charset="0"/>
              </a:rPr>
              <a:t>and the others. All rights reserved.</a:t>
            </a: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r" rtl="0" eaLnBrk="0" fontAlgn="base" hangingPunct="0">
        <a:spcBef>
          <a:spcPct val="0"/>
        </a:spcBef>
        <a:spcAft>
          <a:spcPct val="0"/>
        </a:spcAft>
        <a:defRPr kumimoji="1" sz="2800">
          <a:solidFill>
            <a:srgbClr val="000099"/>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2pPr>
      <a:lvl3pPr algn="r" rtl="0" eaLnBrk="0" fontAlgn="base" hangingPunct="0">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3pPr>
      <a:lvl4pPr algn="r" rtl="0" eaLnBrk="0" fontAlgn="base" hangingPunct="0">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4pPr>
      <a:lvl5pPr algn="r" rtl="0" eaLnBrk="0" fontAlgn="base" hangingPunct="0">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5pPr>
      <a:lvl6pPr marL="457200" algn="r" rtl="0" fontAlgn="base">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6pPr>
      <a:lvl7pPr marL="914400" algn="r" rtl="0" fontAlgn="base">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7pPr>
      <a:lvl8pPr marL="1371600" algn="r" rtl="0" fontAlgn="base">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8pPr>
      <a:lvl9pPr marL="1828800" algn="r" rtl="0" fontAlgn="base">
        <a:spcBef>
          <a:spcPct val="0"/>
        </a:spcBef>
        <a:spcAft>
          <a:spcPct val="0"/>
        </a:spcAft>
        <a:defRPr kumimoji="1" sz="2800">
          <a:solidFill>
            <a:srgbClr val="000099"/>
          </a:solidFill>
          <a:effectLst>
            <a:outerShdw blurRad="38100" dist="38100" dir="2700000" algn="tl">
              <a:srgbClr val="C0C0C0"/>
            </a:outerShdw>
          </a:effectLst>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kumimoji="1" sz="2800">
          <a:solidFill>
            <a:srgbClr val="000000"/>
          </a:solidFill>
          <a:latin typeface="+mn-lt"/>
          <a:ea typeface="+mn-ea"/>
        </a:defRPr>
      </a:lvl2pPr>
      <a:lvl3pPr marL="1143000" indent="-228600" algn="l" rtl="0" eaLnBrk="0" fontAlgn="base" hangingPunct="0">
        <a:spcBef>
          <a:spcPct val="20000"/>
        </a:spcBef>
        <a:spcAft>
          <a:spcPct val="0"/>
        </a:spcAft>
        <a:buChar char="•"/>
        <a:defRPr kumimoji="1" sz="2400">
          <a:solidFill>
            <a:srgbClr val="000000"/>
          </a:solidFill>
          <a:latin typeface="+mn-lt"/>
          <a:ea typeface="+mn-ea"/>
        </a:defRPr>
      </a:lvl3pPr>
      <a:lvl4pPr marL="1600200" indent="-228600" algn="l" rtl="0" eaLnBrk="0" fontAlgn="base" hangingPunct="0">
        <a:spcBef>
          <a:spcPct val="20000"/>
        </a:spcBef>
        <a:spcAft>
          <a:spcPct val="0"/>
        </a:spcAft>
        <a:buChar char="–"/>
        <a:defRPr kumimoji="1" sz="2000">
          <a:solidFill>
            <a:srgbClr val="000000"/>
          </a:solidFill>
          <a:latin typeface="+mn-lt"/>
          <a:ea typeface="+mn-ea"/>
        </a:defRPr>
      </a:lvl4pPr>
      <a:lvl5pPr marL="2057400" indent="-228600" algn="l" rtl="0" eaLnBrk="0" fontAlgn="base" hangingPunct="0">
        <a:spcBef>
          <a:spcPct val="20000"/>
        </a:spcBef>
        <a:spcAft>
          <a:spcPct val="0"/>
        </a:spcAft>
        <a:buChar char="»"/>
        <a:defRPr kumimoji="1" sz="2000">
          <a:solidFill>
            <a:srgbClr val="000000"/>
          </a:solidFill>
          <a:latin typeface="+mn-lt"/>
          <a:ea typeface="+mn-ea"/>
        </a:defRPr>
      </a:lvl5pPr>
      <a:lvl6pPr marL="2514600" indent="-228600" algn="l" rtl="0" fontAlgn="base">
        <a:spcBef>
          <a:spcPct val="20000"/>
        </a:spcBef>
        <a:spcAft>
          <a:spcPct val="0"/>
        </a:spcAft>
        <a:buChar char="»"/>
        <a:defRPr kumimoji="1" sz="2000">
          <a:solidFill>
            <a:srgbClr val="000000"/>
          </a:solidFill>
          <a:latin typeface="+mn-lt"/>
          <a:ea typeface="+mn-ea"/>
        </a:defRPr>
      </a:lvl6pPr>
      <a:lvl7pPr marL="2971800" indent="-228600" algn="l" rtl="0" fontAlgn="base">
        <a:spcBef>
          <a:spcPct val="20000"/>
        </a:spcBef>
        <a:spcAft>
          <a:spcPct val="0"/>
        </a:spcAft>
        <a:buChar char="»"/>
        <a:defRPr kumimoji="1" sz="2000">
          <a:solidFill>
            <a:srgbClr val="000000"/>
          </a:solidFill>
          <a:latin typeface="+mn-lt"/>
          <a:ea typeface="+mn-ea"/>
        </a:defRPr>
      </a:lvl7pPr>
      <a:lvl8pPr marL="3429000" indent="-228600" algn="l" rtl="0" fontAlgn="base">
        <a:spcBef>
          <a:spcPct val="20000"/>
        </a:spcBef>
        <a:spcAft>
          <a:spcPct val="0"/>
        </a:spcAft>
        <a:buChar char="»"/>
        <a:defRPr kumimoji="1" sz="2000">
          <a:solidFill>
            <a:srgbClr val="000000"/>
          </a:solidFill>
          <a:latin typeface="+mn-lt"/>
          <a:ea typeface="+mn-ea"/>
        </a:defRPr>
      </a:lvl8pPr>
      <a:lvl9pPr marL="3886200" indent="-228600" algn="l" rtl="0" fontAlgn="base">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defRPr/>
            </a:pPr>
            <a:r>
              <a:rPr lang="en-US" altLang="ja-JP" smtClean="0"/>
              <a:t>AOP</a:t>
            </a:r>
            <a:r>
              <a:rPr lang="ja-JP" altLang="en-US" smtClean="0"/>
              <a:t>によるキャッシュのすすめ</a:t>
            </a:r>
          </a:p>
        </p:txBody>
      </p:sp>
      <p:sp>
        <p:nvSpPr>
          <p:cNvPr id="3075" name="Rectangle 3"/>
          <p:cNvSpPr>
            <a:spLocks noGrp="1" noChangeArrowheads="1"/>
          </p:cNvSpPr>
          <p:nvPr>
            <p:ph type="subTitle" idx="1"/>
          </p:nvPr>
        </p:nvSpPr>
        <p:spPr>
          <a:xfrm>
            <a:off x="2590800" y="4343400"/>
            <a:ext cx="6400800" cy="1752600"/>
          </a:xfrm>
        </p:spPr>
        <p:txBody>
          <a:bodyPr/>
          <a:lstStyle/>
          <a:p>
            <a:pPr eaLnBrk="1" hangingPunct="1"/>
            <a:r>
              <a:rPr lang="en-US" altLang="ja-JP" smtClean="0"/>
              <a:t>2008.11.1</a:t>
            </a:r>
          </a:p>
          <a:p>
            <a:pPr eaLnBrk="1" hangingPunct="1"/>
            <a:r>
              <a:rPr lang="en-US" altLang="ja-JP" smtClean="0"/>
              <a:t>TANIGUCHI Hikaru (id:tanigon)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2291" name="Rectangle 3"/>
          <p:cNvSpPr>
            <a:spLocks noGrp="1" noChangeArrowheads="1"/>
          </p:cNvSpPr>
          <p:nvPr>
            <p:ph type="body" idx="1"/>
          </p:nvPr>
        </p:nvSpPr>
        <p:spPr/>
        <p:txBody>
          <a:bodyPr/>
          <a:lstStyle/>
          <a:p>
            <a:pPr eaLnBrk="1" hangingPunct="1"/>
            <a:r>
              <a:rPr lang="ja-JP" altLang="en-US" smtClean="0"/>
              <a:t>キャッシュという機構は実は簡単に作成し、使うことができる</a:t>
            </a:r>
          </a:p>
          <a:p>
            <a:pPr lvl="1" eaLnBrk="1" hangingPunct="1"/>
            <a:r>
              <a:rPr lang="ja-JP" altLang="en-US" smtClean="0"/>
              <a:t>キーと値を記憶しておく仕組みがあればいい</a:t>
            </a:r>
          </a:p>
          <a:p>
            <a:pPr lvl="1" eaLnBrk="1" hangingPunct="1"/>
            <a:r>
              <a:rPr lang="en-US" altLang="ja-JP" smtClean="0"/>
              <a:t>HashMap</a:t>
            </a:r>
            <a:r>
              <a:rPr lang="ja-JP" altLang="en-US" smtClean="0"/>
              <a:t>など</a:t>
            </a:r>
          </a:p>
          <a:p>
            <a:pPr lvl="1" eaLnBrk="1" hangingPunct="1"/>
            <a:r>
              <a:rPr lang="en-US" altLang="ja-JP" smtClean="0"/>
              <a:t>Map</a:t>
            </a:r>
            <a:r>
              <a:rPr lang="ja-JP" altLang="en-US" smtClean="0"/>
              <a:t>のキーを「リクエスト」、値を「レスポンス」としておけばよい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3315" name="Rectangle 3"/>
          <p:cNvSpPr>
            <a:spLocks noGrp="1" noChangeArrowheads="1"/>
          </p:cNvSpPr>
          <p:nvPr>
            <p:ph type="body" idx="1"/>
          </p:nvPr>
        </p:nvSpPr>
        <p:spPr/>
        <p:txBody>
          <a:bodyPr/>
          <a:lstStyle/>
          <a:p>
            <a:pPr eaLnBrk="1" hangingPunct="1"/>
            <a:r>
              <a:rPr lang="ja-JP" altLang="en-US" smtClean="0"/>
              <a:t>キャッシュの実装例</a:t>
            </a:r>
          </a:p>
          <a:p>
            <a:pPr lvl="1" eaLnBrk="1" hangingPunct="1"/>
            <a:r>
              <a:rPr lang="ja-JP" altLang="en-US" smtClean="0"/>
              <a:t>記憶域</a:t>
            </a:r>
            <a:r>
              <a:rPr lang="en-US" altLang="ja-JP" smtClean="0"/>
              <a:t>(Map)</a:t>
            </a:r>
            <a:r>
              <a:rPr lang="ja-JP" altLang="en-US" smtClean="0"/>
              <a:t>に存在すればそれをそのまま使う</a:t>
            </a:r>
          </a:p>
          <a:p>
            <a:pPr lvl="1" eaLnBrk="1" hangingPunct="1"/>
            <a:r>
              <a:rPr lang="ja-JP" altLang="en-US" smtClean="0"/>
              <a:t>存在しなければメソッドを呼び出して、戻り値を格納しておく</a:t>
            </a:r>
            <a:r>
              <a:rPr lang="en-US" altLang="ja-JP" smtClean="0"/>
              <a:t>(</a:t>
            </a:r>
            <a:r>
              <a:rPr lang="ja-JP" altLang="en-US" smtClean="0"/>
              <a:t>次回以降に活用する</a:t>
            </a:r>
            <a:r>
              <a:rPr lang="en-US" altLang="ja-JP" smtClean="0"/>
              <a:t>)</a:t>
            </a:r>
          </a:p>
          <a:p>
            <a:pPr eaLnBrk="1" hangingPunct="1">
              <a:buFontTx/>
              <a:buNone/>
            </a:pPr>
            <a:endParaRPr lang="en-US" altLang="ja-JP" smtClean="0"/>
          </a:p>
        </p:txBody>
      </p:sp>
      <p:sp>
        <p:nvSpPr>
          <p:cNvPr id="13316" name="Text Box 4"/>
          <p:cNvSpPr txBox="1">
            <a:spLocks noChangeArrowheads="1"/>
          </p:cNvSpPr>
          <p:nvPr/>
        </p:nvSpPr>
        <p:spPr bwMode="auto">
          <a:xfrm>
            <a:off x="609600" y="3200400"/>
            <a:ext cx="7772400" cy="2024063"/>
          </a:xfrm>
          <a:prstGeom prst="rect">
            <a:avLst/>
          </a:prstGeom>
          <a:noFill/>
          <a:ln w="9525">
            <a:solidFill>
              <a:schemeClr val="tx1"/>
            </a:solidFill>
            <a:prstDash val="dash"/>
            <a:miter lim="800000"/>
            <a:headEnd/>
            <a:tailEnd/>
          </a:ln>
        </p:spPr>
        <p:txBody>
          <a:bodyPr>
            <a:spAutoFit/>
          </a:bodyPr>
          <a:lstStyle/>
          <a:p>
            <a:r>
              <a:rPr lang="en-US" altLang="ja-JP"/>
              <a:t>        Object value;</a:t>
            </a:r>
          </a:p>
          <a:p>
            <a:r>
              <a:rPr lang="en-US" altLang="ja-JP"/>
              <a:t>        </a:t>
            </a:r>
            <a:r>
              <a:rPr lang="en-US" altLang="ja-JP" b="1"/>
              <a:t>if</a:t>
            </a:r>
            <a:r>
              <a:rPr lang="en-US" altLang="ja-JP"/>
              <a:t> (cache.</a:t>
            </a:r>
            <a:r>
              <a:rPr lang="en-US" altLang="ja-JP" b="1"/>
              <a:t>containsKey</a:t>
            </a:r>
            <a:r>
              <a:rPr lang="en-US" altLang="ja-JP"/>
              <a:t>(arg)) {</a:t>
            </a:r>
          </a:p>
          <a:p>
            <a:r>
              <a:rPr lang="en-US" altLang="ja-JP"/>
              <a:t>            value = cache.</a:t>
            </a:r>
            <a:r>
              <a:rPr lang="en-US" altLang="ja-JP" b="1"/>
              <a:t>get</a:t>
            </a:r>
            <a:r>
              <a:rPr lang="en-US" altLang="ja-JP"/>
              <a:t>(arg);</a:t>
            </a:r>
          </a:p>
          <a:p>
            <a:r>
              <a:rPr lang="en-US" altLang="ja-JP"/>
              <a:t>        } </a:t>
            </a:r>
            <a:r>
              <a:rPr lang="en-US" altLang="ja-JP" b="1"/>
              <a:t>else</a:t>
            </a:r>
            <a:r>
              <a:rPr lang="en-US" altLang="ja-JP"/>
              <a:t> {</a:t>
            </a:r>
          </a:p>
          <a:p>
            <a:r>
              <a:rPr lang="en-US" altLang="ja-JP"/>
              <a:t>            value = service.method(arg);</a:t>
            </a:r>
          </a:p>
          <a:p>
            <a:r>
              <a:rPr lang="en-US" altLang="ja-JP"/>
              <a:t>            cache.</a:t>
            </a:r>
            <a:r>
              <a:rPr lang="en-US" altLang="ja-JP" b="1"/>
              <a:t>put</a:t>
            </a:r>
            <a:r>
              <a:rPr lang="en-US" altLang="ja-JP"/>
              <a:t>(arg, value);</a:t>
            </a:r>
          </a:p>
          <a:p>
            <a:r>
              <a:rPr lang="en-US" altLang="ja-JP"/>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4339" name="Rectangle 3"/>
          <p:cNvSpPr>
            <a:spLocks noGrp="1" noChangeArrowheads="1"/>
          </p:cNvSpPr>
          <p:nvPr>
            <p:ph type="body" idx="1"/>
          </p:nvPr>
        </p:nvSpPr>
        <p:spPr/>
        <p:txBody>
          <a:bodyPr/>
          <a:lstStyle/>
          <a:p>
            <a:pPr eaLnBrk="1" hangingPunct="1"/>
            <a:r>
              <a:rPr lang="ja-JP" altLang="en-US" smtClean="0"/>
              <a:t>キャッシュを仕掛ける場所、という問題</a:t>
            </a:r>
          </a:p>
          <a:p>
            <a:pPr lvl="1" eaLnBrk="1" hangingPunct="1"/>
            <a:r>
              <a:rPr lang="ja-JP" altLang="en-US" smtClean="0"/>
              <a:t>呼び出し元</a:t>
            </a:r>
            <a:r>
              <a:rPr lang="en-US" altLang="ja-JP" smtClean="0"/>
              <a:t>(</a:t>
            </a:r>
            <a:r>
              <a:rPr lang="ja-JP" altLang="en-US" smtClean="0"/>
              <a:t>クライアント</a:t>
            </a:r>
            <a:r>
              <a:rPr lang="en-US" altLang="ja-JP" smtClean="0"/>
              <a:t>)</a:t>
            </a:r>
            <a:r>
              <a:rPr lang="ja-JP" altLang="en-US" smtClean="0"/>
              <a:t>に仕掛けるか</a:t>
            </a:r>
            <a:r>
              <a:rPr lang="en-US" altLang="ja-JP" smtClean="0"/>
              <a:t>?</a:t>
            </a:r>
          </a:p>
        </p:txBody>
      </p:sp>
      <p:sp>
        <p:nvSpPr>
          <p:cNvPr id="14340" name="Text Box 4"/>
          <p:cNvSpPr txBox="1">
            <a:spLocks noChangeArrowheads="1"/>
          </p:cNvSpPr>
          <p:nvPr/>
        </p:nvSpPr>
        <p:spPr bwMode="auto">
          <a:xfrm>
            <a:off x="457200" y="2438400"/>
            <a:ext cx="3962400" cy="2573338"/>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クライアント側</a:t>
            </a:r>
            <a:r>
              <a:rPr lang="en-US" altLang="ja-JP"/>
              <a:t>&gt;</a:t>
            </a:r>
          </a:p>
          <a:p>
            <a:endParaRPr lang="en-US" altLang="ja-JP"/>
          </a:p>
          <a:p>
            <a:r>
              <a:rPr lang="en-US" altLang="ja-JP"/>
              <a:t>        Object value;</a:t>
            </a:r>
          </a:p>
          <a:p>
            <a:r>
              <a:rPr lang="en-US" altLang="ja-JP"/>
              <a:t>        </a:t>
            </a:r>
            <a:r>
              <a:rPr lang="en-US" altLang="ja-JP" b="1"/>
              <a:t>if</a:t>
            </a:r>
            <a:r>
              <a:rPr lang="en-US" altLang="ja-JP"/>
              <a:t> (cache.</a:t>
            </a:r>
            <a:r>
              <a:rPr lang="en-US" altLang="ja-JP" b="1"/>
              <a:t>containsKey</a:t>
            </a:r>
            <a:r>
              <a:rPr lang="en-US" altLang="ja-JP"/>
              <a:t>(arg)) {</a:t>
            </a:r>
          </a:p>
          <a:p>
            <a:r>
              <a:rPr lang="en-US" altLang="ja-JP"/>
              <a:t>            value = cache.</a:t>
            </a:r>
            <a:r>
              <a:rPr lang="en-US" altLang="ja-JP" b="1"/>
              <a:t>get</a:t>
            </a:r>
            <a:r>
              <a:rPr lang="en-US" altLang="ja-JP"/>
              <a:t>(arg);</a:t>
            </a:r>
          </a:p>
          <a:p>
            <a:r>
              <a:rPr lang="en-US" altLang="ja-JP"/>
              <a:t>        } </a:t>
            </a:r>
            <a:r>
              <a:rPr lang="en-US" altLang="ja-JP" b="1"/>
              <a:t>else</a:t>
            </a:r>
            <a:r>
              <a:rPr lang="en-US" altLang="ja-JP"/>
              <a:t> {</a:t>
            </a:r>
          </a:p>
          <a:p>
            <a:r>
              <a:rPr lang="en-US" altLang="ja-JP"/>
              <a:t>            value = service.method(arg);</a:t>
            </a:r>
          </a:p>
          <a:p>
            <a:r>
              <a:rPr lang="en-US" altLang="ja-JP"/>
              <a:t>            cache.</a:t>
            </a:r>
            <a:r>
              <a:rPr lang="en-US" altLang="ja-JP" b="1"/>
              <a:t>put</a:t>
            </a:r>
            <a:r>
              <a:rPr lang="en-US" altLang="ja-JP"/>
              <a:t>(arg, value);</a:t>
            </a:r>
          </a:p>
          <a:p>
            <a:r>
              <a:rPr lang="en-US" altLang="ja-JP"/>
              <a:t>        }</a:t>
            </a:r>
          </a:p>
        </p:txBody>
      </p:sp>
      <p:sp>
        <p:nvSpPr>
          <p:cNvPr id="14341" name="Text Box 5"/>
          <p:cNvSpPr txBox="1">
            <a:spLocks noChangeArrowheads="1"/>
          </p:cNvSpPr>
          <p:nvPr/>
        </p:nvSpPr>
        <p:spPr bwMode="auto">
          <a:xfrm>
            <a:off x="4724400" y="3200400"/>
            <a:ext cx="3962400" cy="2024063"/>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サービス側</a:t>
            </a:r>
            <a:r>
              <a:rPr lang="en-US" altLang="ja-JP"/>
              <a:t>&gt;</a:t>
            </a:r>
          </a:p>
          <a:p>
            <a:endParaRPr lang="en-US" altLang="ja-JP"/>
          </a:p>
          <a:p>
            <a:r>
              <a:rPr lang="en-US" altLang="ja-JP"/>
              <a:t>public String method(Date arg) {</a:t>
            </a:r>
          </a:p>
          <a:p>
            <a:r>
              <a:rPr lang="en-US" altLang="ja-JP"/>
              <a:t>  .</a:t>
            </a:r>
          </a:p>
          <a:p>
            <a:r>
              <a:rPr lang="en-US" altLang="ja-JP"/>
              <a:t>  .</a:t>
            </a:r>
          </a:p>
          <a:p>
            <a:r>
              <a:rPr lang="en-US" altLang="ja-JP"/>
              <a:t>  return </a:t>
            </a:r>
            <a:r>
              <a:rPr lang="ja-JP" altLang="en-US"/>
              <a:t>何か</a:t>
            </a:r>
            <a:r>
              <a:rPr lang="en-US" altLang="ja-JP"/>
              <a:t>;</a:t>
            </a:r>
          </a:p>
          <a:p>
            <a:r>
              <a:rPr lang="en-US" altLang="ja-JP"/>
              <a:t>}</a:t>
            </a:r>
          </a:p>
        </p:txBody>
      </p:sp>
      <p:sp>
        <p:nvSpPr>
          <p:cNvPr id="14342" name="AutoShape 6"/>
          <p:cNvSpPr>
            <a:spLocks/>
          </p:cNvSpPr>
          <p:nvPr/>
        </p:nvSpPr>
        <p:spPr bwMode="auto">
          <a:xfrm flipH="1" flipV="1">
            <a:off x="4724400" y="3886200"/>
            <a:ext cx="1588" cy="1588"/>
          </a:xfrm>
          <a:prstGeom prst="accentCallout2">
            <a:avLst>
              <a:gd name="adj1" fmla="val -7100000"/>
              <a:gd name="adj2" fmla="val 4900000"/>
              <a:gd name="adj3" fmla="val -7100000"/>
              <a:gd name="adj4" fmla="val 16700005"/>
              <a:gd name="adj5" fmla="val -21500009"/>
              <a:gd name="adj6" fmla="val 28900009"/>
            </a:avLst>
          </a:prstGeom>
          <a:solidFill>
            <a:schemeClr val="accent1"/>
          </a:solidFill>
          <a:ln w="9525">
            <a:solidFill>
              <a:schemeClr val="tx1"/>
            </a:solidFill>
            <a:miter lim="800000"/>
            <a:headEnd/>
            <a:tailEnd/>
          </a:ln>
        </p:spPr>
        <p:txBody>
          <a:bodyPr rot="10800000"/>
          <a:lstStyle/>
          <a:p>
            <a:pPr algn="ctr"/>
            <a:endParaRPr lang="ja-JP"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5363" name="Rectangle 3"/>
          <p:cNvSpPr>
            <a:spLocks noGrp="1" noChangeArrowheads="1"/>
          </p:cNvSpPr>
          <p:nvPr>
            <p:ph type="body" idx="1"/>
          </p:nvPr>
        </p:nvSpPr>
        <p:spPr/>
        <p:txBody>
          <a:bodyPr/>
          <a:lstStyle/>
          <a:p>
            <a:pPr eaLnBrk="1" hangingPunct="1"/>
            <a:r>
              <a:rPr lang="ja-JP" altLang="en-US" smtClean="0"/>
              <a:t>キャッシュを仕掛ける場所、という問題</a:t>
            </a:r>
          </a:p>
          <a:p>
            <a:pPr lvl="1" eaLnBrk="1" hangingPunct="1"/>
            <a:r>
              <a:rPr lang="ja-JP" altLang="en-US" smtClean="0"/>
              <a:t>呼び出され側</a:t>
            </a:r>
            <a:r>
              <a:rPr lang="en-US" altLang="ja-JP" smtClean="0"/>
              <a:t>(</a:t>
            </a:r>
            <a:r>
              <a:rPr lang="ja-JP" altLang="en-US" smtClean="0"/>
              <a:t>サービス</a:t>
            </a:r>
            <a:r>
              <a:rPr lang="en-US" altLang="ja-JP" smtClean="0"/>
              <a:t>)</a:t>
            </a:r>
            <a:r>
              <a:rPr lang="ja-JP" altLang="en-US" smtClean="0"/>
              <a:t>に仕掛けるか</a:t>
            </a:r>
            <a:r>
              <a:rPr lang="en-US" altLang="ja-JP" smtClean="0"/>
              <a:t>?</a:t>
            </a:r>
          </a:p>
        </p:txBody>
      </p:sp>
      <p:sp>
        <p:nvSpPr>
          <p:cNvPr id="15364" name="Text Box 4"/>
          <p:cNvSpPr txBox="1">
            <a:spLocks noChangeArrowheads="1"/>
          </p:cNvSpPr>
          <p:nvPr/>
        </p:nvSpPr>
        <p:spPr bwMode="auto">
          <a:xfrm>
            <a:off x="457200" y="2438400"/>
            <a:ext cx="3962400" cy="1200150"/>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クライアント側</a:t>
            </a:r>
            <a:r>
              <a:rPr lang="en-US" altLang="ja-JP"/>
              <a:t>&gt;</a:t>
            </a:r>
          </a:p>
          <a:p>
            <a:endParaRPr lang="en-US" altLang="ja-JP"/>
          </a:p>
          <a:p>
            <a:r>
              <a:rPr lang="en-US" altLang="ja-JP"/>
              <a:t>value = service.method(arg);</a:t>
            </a:r>
          </a:p>
          <a:p>
            <a:endParaRPr lang="en-US" altLang="ja-JP"/>
          </a:p>
        </p:txBody>
      </p:sp>
      <p:sp>
        <p:nvSpPr>
          <p:cNvPr id="15365" name="Text Box 5"/>
          <p:cNvSpPr txBox="1">
            <a:spLocks noChangeArrowheads="1"/>
          </p:cNvSpPr>
          <p:nvPr/>
        </p:nvSpPr>
        <p:spPr bwMode="auto">
          <a:xfrm>
            <a:off x="4724400" y="2286000"/>
            <a:ext cx="3962400" cy="3397250"/>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サービス側</a:t>
            </a:r>
            <a:r>
              <a:rPr lang="en-US" altLang="ja-JP"/>
              <a:t>&gt;</a:t>
            </a:r>
          </a:p>
          <a:p>
            <a:endParaRPr lang="en-US" altLang="ja-JP"/>
          </a:p>
          <a:p>
            <a:r>
              <a:rPr lang="en-US" altLang="ja-JP"/>
              <a:t>public String method(Date arg) {</a:t>
            </a:r>
          </a:p>
          <a:p>
            <a:r>
              <a:rPr lang="en-US" altLang="ja-JP"/>
              <a:t>  String value;</a:t>
            </a:r>
          </a:p>
          <a:p>
            <a:r>
              <a:rPr lang="en-US" altLang="ja-JP"/>
              <a:t>  </a:t>
            </a:r>
            <a:r>
              <a:rPr lang="en-US" altLang="ja-JP" b="1"/>
              <a:t>if</a:t>
            </a:r>
            <a:r>
              <a:rPr lang="en-US" altLang="ja-JP"/>
              <a:t> (cache.</a:t>
            </a:r>
            <a:r>
              <a:rPr lang="en-US" altLang="ja-JP" b="1"/>
              <a:t>containsKey</a:t>
            </a:r>
            <a:r>
              <a:rPr lang="en-US" altLang="ja-JP"/>
              <a:t>(arg)) {</a:t>
            </a:r>
          </a:p>
          <a:p>
            <a:r>
              <a:rPr lang="en-US" altLang="ja-JP"/>
              <a:t>    value = cache.</a:t>
            </a:r>
            <a:r>
              <a:rPr lang="en-US" altLang="ja-JP" b="1"/>
              <a:t>get</a:t>
            </a:r>
            <a:r>
              <a:rPr lang="en-US" altLang="ja-JP"/>
              <a:t>(arg);</a:t>
            </a:r>
          </a:p>
          <a:p>
            <a:r>
              <a:rPr lang="en-US" altLang="ja-JP"/>
              <a:t>  } </a:t>
            </a:r>
            <a:r>
              <a:rPr lang="en-US" altLang="ja-JP" b="1"/>
              <a:t>else</a:t>
            </a:r>
            <a:r>
              <a:rPr lang="en-US" altLang="ja-JP"/>
              <a:t> {</a:t>
            </a:r>
          </a:p>
          <a:p>
            <a:r>
              <a:rPr lang="en-US" altLang="ja-JP"/>
              <a:t>    value = </a:t>
            </a:r>
            <a:r>
              <a:rPr lang="ja-JP" altLang="en-US"/>
              <a:t>計算処理いろいろ</a:t>
            </a:r>
            <a:r>
              <a:rPr lang="en-US" altLang="ja-JP"/>
              <a:t>;</a:t>
            </a:r>
          </a:p>
          <a:p>
            <a:r>
              <a:rPr lang="en-US" altLang="ja-JP"/>
              <a:t>    cache.</a:t>
            </a:r>
            <a:r>
              <a:rPr lang="en-US" altLang="ja-JP" b="1"/>
              <a:t>put</a:t>
            </a:r>
            <a:r>
              <a:rPr lang="en-US" altLang="ja-JP"/>
              <a:t>(arg, value);</a:t>
            </a:r>
          </a:p>
          <a:p>
            <a:r>
              <a:rPr lang="en-US" altLang="ja-JP"/>
              <a:t>  }</a:t>
            </a:r>
          </a:p>
          <a:p>
            <a:r>
              <a:rPr lang="en-US" altLang="ja-JP"/>
              <a:t>  return value;</a:t>
            </a:r>
          </a:p>
          <a:p>
            <a:r>
              <a:rPr lang="en-US" altLang="ja-JP"/>
              <a:t>}</a:t>
            </a:r>
          </a:p>
        </p:txBody>
      </p:sp>
      <p:sp>
        <p:nvSpPr>
          <p:cNvPr id="15366" name="AutoShape 6"/>
          <p:cNvSpPr>
            <a:spLocks/>
          </p:cNvSpPr>
          <p:nvPr/>
        </p:nvSpPr>
        <p:spPr bwMode="auto">
          <a:xfrm flipH="1" flipV="1">
            <a:off x="4718050" y="2870200"/>
            <a:ext cx="1588" cy="1588"/>
          </a:xfrm>
          <a:prstGeom prst="accentCallout2">
            <a:avLst>
              <a:gd name="adj1" fmla="val -7100000"/>
              <a:gd name="adj2" fmla="val 4900000"/>
              <a:gd name="adj3" fmla="val -7100000"/>
              <a:gd name="adj4" fmla="val 33000009"/>
              <a:gd name="adj5" fmla="val -23200009"/>
              <a:gd name="adj6" fmla="val 62000014"/>
            </a:avLst>
          </a:prstGeom>
          <a:solidFill>
            <a:schemeClr val="accent1"/>
          </a:solidFill>
          <a:ln w="9525">
            <a:solidFill>
              <a:schemeClr val="tx1"/>
            </a:solidFill>
            <a:miter lim="800000"/>
            <a:headEnd/>
            <a:tailEnd/>
          </a:ln>
        </p:spPr>
        <p:txBody>
          <a:bodyPr rot="10800000"/>
          <a:lstStyle/>
          <a:p>
            <a:pPr algn="ctr"/>
            <a:endParaRPr lang="ja-JP"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6387" name="Rectangle 3"/>
          <p:cNvSpPr>
            <a:spLocks noGrp="1" noChangeArrowheads="1"/>
          </p:cNvSpPr>
          <p:nvPr>
            <p:ph type="body" idx="1"/>
          </p:nvPr>
        </p:nvSpPr>
        <p:spPr/>
        <p:txBody>
          <a:bodyPr/>
          <a:lstStyle/>
          <a:p>
            <a:pPr eaLnBrk="1" hangingPunct="1"/>
            <a:r>
              <a:rPr lang="ja-JP" altLang="en-US" smtClean="0"/>
              <a:t>呼び出し側に仕掛ける場合</a:t>
            </a:r>
          </a:p>
          <a:p>
            <a:pPr lvl="1" eaLnBrk="1" hangingPunct="1"/>
            <a:r>
              <a:rPr lang="ja-JP" altLang="en-US" smtClean="0"/>
              <a:t>良い点</a:t>
            </a:r>
          </a:p>
          <a:p>
            <a:pPr lvl="2" eaLnBrk="1" hangingPunct="1"/>
            <a:r>
              <a:rPr lang="ja-JP" altLang="en-US" smtClean="0"/>
              <a:t>サービス側のコードを汚染しない</a:t>
            </a:r>
          </a:p>
          <a:p>
            <a:pPr lvl="2" eaLnBrk="1" hangingPunct="1"/>
            <a:r>
              <a:rPr lang="ja-JP" altLang="en-US" smtClean="0"/>
              <a:t>サービス側はビジネスロジックやデータアクセスの本質的な部分の記述だけで良い</a:t>
            </a:r>
          </a:p>
          <a:p>
            <a:pPr lvl="1" eaLnBrk="1" hangingPunct="1"/>
            <a:r>
              <a:rPr lang="ja-JP" altLang="en-US" smtClean="0"/>
              <a:t>悪い点</a:t>
            </a:r>
          </a:p>
          <a:p>
            <a:pPr lvl="2" eaLnBrk="1" hangingPunct="1"/>
            <a:r>
              <a:rPr lang="ja-JP" altLang="en-US" smtClean="0"/>
              <a:t>呼び出し対象が同じ引数に対して同じ値を返すという条件を知っている必要がある</a:t>
            </a:r>
          </a:p>
          <a:p>
            <a:pPr lvl="3" eaLnBrk="1" hangingPunct="1"/>
            <a:r>
              <a:rPr lang="ja-JP" altLang="en-US" smtClean="0"/>
              <a:t>サービスのメソッドが副作用を持つときに、その副作用が処理されなくても大丈夫！とわかる場合でないと処理を省略してはいけない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7411" name="Rectangle 3"/>
          <p:cNvSpPr>
            <a:spLocks noGrp="1" noChangeArrowheads="1"/>
          </p:cNvSpPr>
          <p:nvPr>
            <p:ph type="body" idx="1"/>
          </p:nvPr>
        </p:nvSpPr>
        <p:spPr/>
        <p:txBody>
          <a:bodyPr/>
          <a:lstStyle/>
          <a:p>
            <a:pPr eaLnBrk="1" hangingPunct="1"/>
            <a:r>
              <a:rPr lang="ja-JP" altLang="en-US" smtClean="0"/>
              <a:t>呼び出され側に仕掛ける場合</a:t>
            </a:r>
          </a:p>
          <a:p>
            <a:pPr lvl="1" eaLnBrk="1" hangingPunct="1"/>
            <a:r>
              <a:rPr lang="ja-JP" altLang="en-US" smtClean="0"/>
              <a:t>良い点</a:t>
            </a:r>
          </a:p>
          <a:p>
            <a:pPr lvl="2" eaLnBrk="1" hangingPunct="1"/>
            <a:r>
              <a:rPr lang="ja-JP" altLang="en-US" smtClean="0"/>
              <a:t>呼び出し元が複数ある場合に、単一のコードで全てのクライアントに統一してキャッシュの機構を提供できる</a:t>
            </a:r>
          </a:p>
          <a:p>
            <a:pPr lvl="2" eaLnBrk="1" hangingPunct="1"/>
            <a:r>
              <a:rPr lang="ja-JP" altLang="en-US" smtClean="0"/>
              <a:t>引数に対して　戻り値が一定なのかどうか、は自分自身のことなのでよく知っている</a:t>
            </a:r>
            <a:r>
              <a:rPr lang="en-US" altLang="ja-JP" smtClean="0"/>
              <a:t>(</a:t>
            </a:r>
            <a:r>
              <a:rPr lang="ja-JP" altLang="en-US" smtClean="0"/>
              <a:t>キャッシュの制御ができる</a:t>
            </a:r>
            <a:r>
              <a:rPr lang="en-US" altLang="ja-JP" smtClean="0"/>
              <a:t>)</a:t>
            </a:r>
          </a:p>
          <a:p>
            <a:pPr lvl="2" eaLnBrk="1" hangingPunct="1"/>
            <a:r>
              <a:rPr lang="ja-JP" altLang="en-US" smtClean="0"/>
              <a:t>重要な副作用がある場合には処理を省略しない、など柔軟なキャッシュポリシーを実現できる</a:t>
            </a:r>
          </a:p>
          <a:p>
            <a:pPr lvl="1" eaLnBrk="1" hangingPunct="1"/>
            <a:r>
              <a:rPr lang="ja-JP" altLang="en-US" smtClean="0"/>
              <a:t>悪い点</a:t>
            </a:r>
          </a:p>
          <a:p>
            <a:pPr lvl="2" eaLnBrk="1" hangingPunct="1"/>
            <a:r>
              <a:rPr lang="ja-JP" altLang="en-US" smtClean="0"/>
              <a:t>本来、チューニングの扱いであるキャッシュ処理がビジネスロジックを汚染する </a:t>
            </a:r>
            <a:r>
              <a:rPr lang="en-US" altLang="ja-JP" smtClean="0"/>
              <a:t>(</a:t>
            </a:r>
            <a:r>
              <a:rPr lang="ja-JP" altLang="en-US" smtClean="0"/>
              <a:t>本質的ではない処理だから</a:t>
            </a:r>
            <a:r>
              <a:rPr lang="en-US" altLang="ja-JP" smtClean="0"/>
              <a:t>)</a:t>
            </a:r>
          </a:p>
          <a:p>
            <a:pPr lvl="3" eaLnBrk="1" hangingPunct="1"/>
            <a:r>
              <a:rPr lang="ja-JP" altLang="en-US" smtClean="0"/>
              <a:t>テストが難しくなったりいろいろと危険</a:t>
            </a:r>
            <a:r>
              <a:rPr lang="en-US" altLang="ja-JP"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8435" name="Rectangle 3"/>
          <p:cNvSpPr>
            <a:spLocks noGrp="1" noChangeArrowheads="1"/>
          </p:cNvSpPr>
          <p:nvPr>
            <p:ph type="body" idx="1"/>
          </p:nvPr>
        </p:nvSpPr>
        <p:spPr/>
        <p:txBody>
          <a:bodyPr/>
          <a:lstStyle/>
          <a:p>
            <a:pPr eaLnBrk="1" hangingPunct="1">
              <a:buFontTx/>
              <a:buNone/>
            </a:pPr>
            <a:r>
              <a:rPr lang="en-US" altLang="ja-JP" smtClean="0"/>
              <a:t/>
            </a:r>
            <a:br>
              <a:rPr lang="en-US" altLang="ja-JP" smtClean="0"/>
            </a:br>
            <a:r>
              <a:rPr lang="en-US" altLang="ja-JP" smtClean="0"/>
              <a:t/>
            </a:r>
            <a:br>
              <a:rPr lang="en-US" altLang="ja-JP" smtClean="0"/>
            </a:br>
            <a:endParaRPr lang="en-US" altLang="ja-JP" smtClean="0"/>
          </a:p>
          <a:p>
            <a:pPr eaLnBrk="1" hangingPunct="1"/>
            <a:r>
              <a:rPr lang="ja-JP" altLang="en-US" smtClean="0"/>
              <a:t>両者の問題をほどよく解決する答え</a:t>
            </a:r>
            <a:br>
              <a:rPr lang="ja-JP" altLang="en-US" smtClean="0"/>
            </a:br>
            <a:r>
              <a:rPr lang="ja-JP" altLang="en-US" smtClean="0"/>
              <a:t/>
            </a:r>
            <a:br>
              <a:rPr lang="ja-JP" altLang="en-US" smtClean="0"/>
            </a:br>
            <a:r>
              <a:rPr lang="en-US" altLang="ja-JP" smtClean="0"/>
              <a:t>= </a:t>
            </a:r>
            <a:r>
              <a:rPr lang="en-US" altLang="ja-JP" b="1" smtClean="0">
                <a:solidFill>
                  <a:srgbClr val="FF0000"/>
                </a:solidFill>
              </a:rPr>
              <a:t> 『</a:t>
            </a:r>
            <a:r>
              <a:rPr lang="en-US" altLang="ja-JP" sz="4800" b="1" u="sng" smtClean="0">
                <a:solidFill>
                  <a:srgbClr val="FF0000"/>
                </a:solidFill>
              </a:rPr>
              <a:t>AOP</a:t>
            </a:r>
            <a:r>
              <a:rPr lang="ja-JP" altLang="en-US" b="1" smtClean="0">
                <a:solidFill>
                  <a:srgbClr val="FF0000"/>
                </a:solidFill>
              </a:rPr>
              <a:t>によるキャッシュ機能の実現</a:t>
            </a:r>
            <a:r>
              <a:rPr lang="en-US" altLang="ja-JP" b="1" smtClean="0">
                <a:solidFill>
                  <a:srgbClr val="FF0000"/>
                </a:solidFill>
              </a:rPr>
              <a:t>』</a:t>
            </a:r>
          </a:p>
          <a:p>
            <a:pPr eaLnBrk="1" hangingPunct="1">
              <a:buFontTx/>
              <a:buNone/>
            </a:pPr>
            <a:endParaRPr lang="en-US" altLang="ja-JP" b="1" smtClean="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19459" name="Rectangle 3"/>
          <p:cNvSpPr>
            <a:spLocks noGrp="1" noChangeArrowheads="1"/>
          </p:cNvSpPr>
          <p:nvPr>
            <p:ph type="body" idx="1"/>
          </p:nvPr>
        </p:nvSpPr>
        <p:spPr/>
        <p:txBody>
          <a:bodyPr/>
          <a:lstStyle/>
          <a:p>
            <a:pPr eaLnBrk="1" hangingPunct="1"/>
            <a:r>
              <a:rPr lang="en-US" altLang="ja-JP" smtClean="0"/>
              <a:t>AOP</a:t>
            </a:r>
            <a:r>
              <a:rPr lang="ja-JP" altLang="en-US" smtClean="0"/>
              <a:t>によるキャッシュなら</a:t>
            </a:r>
            <a:r>
              <a:rPr lang="en-US" altLang="ja-JP" smtClean="0"/>
              <a:t>…</a:t>
            </a:r>
          </a:p>
        </p:txBody>
      </p:sp>
      <p:sp>
        <p:nvSpPr>
          <p:cNvPr id="19460" name="Text Box 4"/>
          <p:cNvSpPr txBox="1">
            <a:spLocks noChangeArrowheads="1"/>
          </p:cNvSpPr>
          <p:nvPr/>
        </p:nvSpPr>
        <p:spPr bwMode="auto">
          <a:xfrm>
            <a:off x="457200" y="2438400"/>
            <a:ext cx="3962400" cy="1200150"/>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クライアント側</a:t>
            </a:r>
            <a:r>
              <a:rPr lang="en-US" altLang="ja-JP"/>
              <a:t>&gt;</a:t>
            </a:r>
          </a:p>
          <a:p>
            <a:endParaRPr lang="en-US" altLang="ja-JP"/>
          </a:p>
          <a:p>
            <a:r>
              <a:rPr lang="en-US" altLang="ja-JP"/>
              <a:t>value = service.method(arg);</a:t>
            </a:r>
          </a:p>
          <a:p>
            <a:endParaRPr lang="en-US" altLang="ja-JP"/>
          </a:p>
        </p:txBody>
      </p:sp>
      <p:sp>
        <p:nvSpPr>
          <p:cNvPr id="19461" name="Text Box 5"/>
          <p:cNvSpPr txBox="1">
            <a:spLocks noChangeArrowheads="1"/>
          </p:cNvSpPr>
          <p:nvPr/>
        </p:nvSpPr>
        <p:spPr bwMode="auto">
          <a:xfrm>
            <a:off x="4724400" y="2286000"/>
            <a:ext cx="3962400" cy="2024063"/>
          </a:xfrm>
          <a:prstGeom prst="rect">
            <a:avLst/>
          </a:prstGeom>
          <a:noFill/>
          <a:ln w="9525">
            <a:solidFill>
              <a:schemeClr val="tx1"/>
            </a:solidFill>
            <a:prstDash val="dash"/>
            <a:miter lim="800000"/>
            <a:headEnd/>
            <a:tailEnd/>
          </a:ln>
        </p:spPr>
        <p:txBody>
          <a:bodyPr>
            <a:spAutoFit/>
          </a:bodyPr>
          <a:lstStyle/>
          <a:p>
            <a:r>
              <a:rPr lang="en-US" altLang="ja-JP"/>
              <a:t>&lt;</a:t>
            </a:r>
            <a:r>
              <a:rPr lang="ja-JP" altLang="en-US"/>
              <a:t>サービス側</a:t>
            </a:r>
            <a:r>
              <a:rPr lang="en-US" altLang="ja-JP"/>
              <a:t>&gt;</a:t>
            </a:r>
          </a:p>
          <a:p>
            <a:endParaRPr lang="en-US" altLang="ja-JP"/>
          </a:p>
          <a:p>
            <a:r>
              <a:rPr lang="en-US" altLang="ja-JP"/>
              <a:t>public String method(Date arg) {</a:t>
            </a:r>
          </a:p>
          <a:p>
            <a:r>
              <a:rPr lang="en-US" altLang="ja-JP"/>
              <a:t>  String value;</a:t>
            </a:r>
          </a:p>
          <a:p>
            <a:r>
              <a:rPr lang="en-US" altLang="ja-JP"/>
              <a:t>  value = </a:t>
            </a:r>
            <a:r>
              <a:rPr lang="ja-JP" altLang="en-US"/>
              <a:t>計算処理いろいろ</a:t>
            </a:r>
            <a:r>
              <a:rPr lang="en-US" altLang="ja-JP"/>
              <a:t>;</a:t>
            </a:r>
          </a:p>
          <a:p>
            <a:r>
              <a:rPr lang="en-US" altLang="ja-JP"/>
              <a:t>  return value;</a:t>
            </a:r>
          </a:p>
          <a:p>
            <a:r>
              <a:rPr lang="en-US" altLang="ja-JP"/>
              <a:t>}</a:t>
            </a:r>
          </a:p>
        </p:txBody>
      </p:sp>
      <p:sp>
        <p:nvSpPr>
          <p:cNvPr id="19462" name="AutoShape 6"/>
          <p:cNvSpPr>
            <a:spLocks/>
          </p:cNvSpPr>
          <p:nvPr/>
        </p:nvSpPr>
        <p:spPr bwMode="auto">
          <a:xfrm flipH="1" flipV="1">
            <a:off x="4718050" y="2870200"/>
            <a:ext cx="1588" cy="1588"/>
          </a:xfrm>
          <a:prstGeom prst="accentCallout2">
            <a:avLst>
              <a:gd name="adj1" fmla="val -7100000"/>
              <a:gd name="adj2" fmla="val 4900000"/>
              <a:gd name="adj3" fmla="val -7100000"/>
              <a:gd name="adj4" fmla="val 33000009"/>
              <a:gd name="adj5" fmla="val -23200009"/>
              <a:gd name="adj6" fmla="val 62000014"/>
            </a:avLst>
          </a:prstGeom>
          <a:solidFill>
            <a:schemeClr val="accent1"/>
          </a:solidFill>
          <a:ln w="9525">
            <a:solidFill>
              <a:schemeClr val="tx1"/>
            </a:solidFill>
            <a:miter lim="800000"/>
            <a:headEnd/>
            <a:tailEnd/>
          </a:ln>
        </p:spPr>
        <p:txBody>
          <a:bodyPr rot="10800000"/>
          <a:lstStyle/>
          <a:p>
            <a:pPr algn="ctr"/>
            <a:endParaRPr lang="ja-JP" altLang="ja-JP"/>
          </a:p>
        </p:txBody>
      </p:sp>
      <p:sp>
        <p:nvSpPr>
          <p:cNvPr id="19463" name="AutoShape 7"/>
          <p:cNvSpPr>
            <a:spLocks noChangeArrowheads="1"/>
          </p:cNvSpPr>
          <p:nvPr/>
        </p:nvSpPr>
        <p:spPr bwMode="auto">
          <a:xfrm>
            <a:off x="2209800" y="4267200"/>
            <a:ext cx="2133600" cy="1981200"/>
          </a:xfrm>
          <a:prstGeom prst="wedgeEllipseCallout">
            <a:avLst>
              <a:gd name="adj1" fmla="val 53569"/>
              <a:gd name="adj2" fmla="val -115065"/>
            </a:avLst>
          </a:prstGeom>
          <a:solidFill>
            <a:schemeClr val="accent1"/>
          </a:solidFill>
          <a:ln w="9525">
            <a:solidFill>
              <a:schemeClr val="tx1"/>
            </a:solidFill>
            <a:miter lim="800000"/>
            <a:headEnd/>
            <a:tailEnd/>
          </a:ln>
        </p:spPr>
        <p:txBody>
          <a:bodyPr/>
          <a:lstStyle/>
          <a:p>
            <a:pPr algn="ctr"/>
            <a:r>
              <a:rPr lang="en-US" altLang="ja-JP"/>
              <a:t>Interceptor</a:t>
            </a:r>
            <a:r>
              <a:rPr lang="ja-JP" altLang="en-US"/>
              <a:t>が</a:t>
            </a:r>
          </a:p>
          <a:p>
            <a:pPr algn="ctr"/>
            <a:r>
              <a:rPr lang="ja-JP" altLang="en-US"/>
              <a:t>メソッド呼び出しをフックして、キャッシュ機能を提供する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ja-JP" altLang="en-US" smtClean="0"/>
              <a:t>キャッシュを「使う」</a:t>
            </a:r>
          </a:p>
        </p:txBody>
      </p:sp>
      <p:sp>
        <p:nvSpPr>
          <p:cNvPr id="20483" name="Rectangle 3"/>
          <p:cNvSpPr>
            <a:spLocks noGrp="1" noChangeArrowheads="1"/>
          </p:cNvSpPr>
          <p:nvPr>
            <p:ph type="body" idx="1"/>
          </p:nvPr>
        </p:nvSpPr>
        <p:spPr/>
        <p:txBody>
          <a:bodyPr/>
          <a:lstStyle/>
          <a:p>
            <a:pPr eaLnBrk="1" hangingPunct="1"/>
            <a:r>
              <a:rPr lang="en-US" altLang="ja-JP" smtClean="0"/>
              <a:t>AOP</a:t>
            </a:r>
            <a:r>
              <a:rPr lang="ja-JP" altLang="en-US" smtClean="0"/>
              <a:t>によるキャッシュのポイント</a:t>
            </a:r>
          </a:p>
          <a:p>
            <a:pPr lvl="1" eaLnBrk="1" hangingPunct="1"/>
            <a:r>
              <a:rPr lang="ja-JP" altLang="en-US" smtClean="0"/>
              <a:t>呼び出し側のコードも呼び出され側のコードも書き換えなくてよい </a:t>
            </a:r>
            <a:r>
              <a:rPr lang="en-US" altLang="ja-JP" smtClean="0"/>
              <a:t>(</a:t>
            </a:r>
            <a:r>
              <a:rPr lang="ja-JP" altLang="en-US" smtClean="0"/>
              <a:t>汚染なし</a:t>
            </a:r>
            <a:r>
              <a:rPr lang="en-US" altLang="ja-JP" smtClean="0"/>
              <a:t>)</a:t>
            </a:r>
          </a:p>
          <a:p>
            <a:pPr lvl="1" eaLnBrk="1" hangingPunct="1"/>
            <a:r>
              <a:rPr lang="ja-JP" altLang="en-US" smtClean="0"/>
              <a:t>ソースコード以外の設定ファイル</a:t>
            </a:r>
            <a:r>
              <a:rPr lang="en-US" altLang="ja-JP" smtClean="0"/>
              <a:t>(</a:t>
            </a:r>
            <a:r>
              <a:rPr lang="ja-JP" altLang="en-US" smtClean="0"/>
              <a:t>たとえば</a:t>
            </a:r>
            <a:r>
              <a:rPr lang="en-US" altLang="ja-JP" smtClean="0"/>
              <a:t>XML)</a:t>
            </a:r>
            <a:r>
              <a:rPr lang="ja-JP" altLang="en-US" smtClean="0"/>
              <a:t>でポイントカットを定義できるので、再コンパイルなしで柔軟にキャッシュを仕掛ける場所を変更できる</a:t>
            </a:r>
          </a:p>
          <a:p>
            <a:pPr lvl="1" eaLnBrk="1" hangingPunct="1"/>
            <a:r>
              <a:rPr lang="ja-JP" altLang="en-US" smtClean="0"/>
              <a:t>キャッシュの振る舞いを共通で書くことができる</a:t>
            </a:r>
          </a:p>
          <a:p>
            <a:pPr lvl="2" eaLnBrk="1" hangingPunct="1"/>
            <a:r>
              <a:rPr lang="ja-JP" altLang="en-US" smtClean="0"/>
              <a:t>逆に柔軟さはなくなる</a:t>
            </a:r>
          </a:p>
          <a:p>
            <a:pPr lvl="2" eaLnBrk="1" hangingPunct="1"/>
            <a:r>
              <a:rPr lang="en-US" altLang="ja-JP" smtClean="0"/>
              <a:t>Don’t Repeat Yourself</a:t>
            </a:r>
            <a:r>
              <a:rPr lang="ja-JP" altLang="en-US" smtClean="0"/>
              <a:t>の原則に準拠しやすくなる</a:t>
            </a:r>
          </a:p>
          <a:p>
            <a:pPr lvl="1" eaLnBrk="1" hangingPunct="1">
              <a:buFontTx/>
              <a:buNone/>
            </a:pPr>
            <a:endParaRPr lang="en-US" altLang="ja-JP"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1507" name="Rectangle 3"/>
          <p:cNvSpPr>
            <a:spLocks noGrp="1" noChangeArrowheads="1"/>
          </p:cNvSpPr>
          <p:nvPr>
            <p:ph type="body" idx="1"/>
          </p:nvPr>
        </p:nvSpPr>
        <p:spPr/>
        <p:txBody>
          <a:bodyPr/>
          <a:lstStyle/>
          <a:p>
            <a:pPr eaLnBrk="1" hangingPunct="1">
              <a:lnSpc>
                <a:spcPct val="90000"/>
              </a:lnSpc>
            </a:pPr>
            <a:r>
              <a:rPr lang="ja-JP" altLang="en-US" smtClean="0"/>
              <a:t>というわけで、</a:t>
            </a:r>
            <a:r>
              <a:rPr lang="en-US" altLang="ja-JP" smtClean="0"/>
              <a:t>AOP</a:t>
            </a:r>
            <a:r>
              <a:rPr lang="ja-JP" altLang="en-US" smtClean="0"/>
              <a:t>によるキャッシュはオススメ</a:t>
            </a:r>
          </a:p>
          <a:p>
            <a:pPr eaLnBrk="1" hangingPunct="1">
              <a:lnSpc>
                <a:spcPct val="90000"/>
              </a:lnSpc>
            </a:pPr>
            <a:r>
              <a:rPr lang="ja-JP" altLang="en-US" smtClean="0"/>
              <a:t>私が開発中の “</a:t>
            </a:r>
            <a:r>
              <a:rPr lang="en-US" altLang="ja-JP" smtClean="0"/>
              <a:t>S2Caching” </a:t>
            </a:r>
            <a:r>
              <a:rPr lang="ja-JP" altLang="en-US" smtClean="0"/>
              <a:t>がオススメ</a:t>
            </a:r>
          </a:p>
          <a:p>
            <a:pPr lvl="1" eaLnBrk="1" hangingPunct="1">
              <a:lnSpc>
                <a:spcPct val="90000"/>
              </a:lnSpc>
            </a:pPr>
            <a:r>
              <a:rPr lang="ja-JP" altLang="en-US" smtClean="0"/>
              <a:t>ひどい宣伝</a:t>
            </a:r>
          </a:p>
          <a:p>
            <a:pPr eaLnBrk="1" hangingPunct="1">
              <a:lnSpc>
                <a:spcPct val="90000"/>
              </a:lnSpc>
            </a:pPr>
            <a:r>
              <a:rPr lang="en-US" altLang="ja-JP" smtClean="0"/>
              <a:t>S2Caching</a:t>
            </a:r>
            <a:r>
              <a:rPr lang="ja-JP" altLang="en-US" smtClean="0"/>
              <a:t>のいいところ</a:t>
            </a:r>
          </a:p>
          <a:p>
            <a:pPr lvl="1" eaLnBrk="1" hangingPunct="1">
              <a:lnSpc>
                <a:spcPct val="90000"/>
              </a:lnSpc>
            </a:pPr>
            <a:r>
              <a:rPr lang="ja-JP" altLang="en-US" smtClean="0"/>
              <a:t>秒間</a:t>
            </a:r>
            <a:r>
              <a:rPr lang="en-US" altLang="ja-JP" smtClean="0"/>
              <a:t>400PV</a:t>
            </a:r>
            <a:r>
              <a:rPr lang="ja-JP" altLang="en-US" smtClean="0"/>
              <a:t>程度の多数の</a:t>
            </a:r>
            <a:r>
              <a:rPr lang="en-US" altLang="ja-JP" smtClean="0"/>
              <a:t>Web</a:t>
            </a:r>
            <a:r>
              <a:rPr lang="ja-JP" altLang="en-US" smtClean="0"/>
              <a:t>サイトで導入実績</a:t>
            </a:r>
          </a:p>
          <a:p>
            <a:pPr lvl="1" eaLnBrk="1" hangingPunct="1">
              <a:lnSpc>
                <a:spcPct val="90000"/>
              </a:lnSpc>
            </a:pPr>
            <a:r>
              <a:rPr lang="en-US" altLang="ja-JP" smtClean="0"/>
              <a:t>Seasar2.3/2.4  + S2Struts  + S2Velocity …</a:t>
            </a:r>
          </a:p>
          <a:p>
            <a:pPr lvl="1" eaLnBrk="1" hangingPunct="1">
              <a:lnSpc>
                <a:spcPct val="90000"/>
              </a:lnSpc>
            </a:pPr>
            <a:r>
              <a:rPr lang="en-US" altLang="ja-JP" smtClean="0"/>
              <a:t>Action/Service/Dao </a:t>
            </a:r>
            <a:r>
              <a:rPr lang="ja-JP" altLang="en-US" smtClean="0"/>
              <a:t>のレイヤー分割で </a:t>
            </a:r>
            <a:r>
              <a:rPr lang="en-US" altLang="ja-JP" smtClean="0"/>
              <a:t>Service</a:t>
            </a:r>
            <a:r>
              <a:rPr lang="ja-JP" altLang="en-US" smtClean="0"/>
              <a:t>のメソッドや</a:t>
            </a:r>
            <a:r>
              <a:rPr lang="en-US" altLang="ja-JP" smtClean="0"/>
              <a:t>Dao</a:t>
            </a:r>
            <a:r>
              <a:rPr lang="ja-JP" altLang="en-US" smtClean="0"/>
              <a:t>のメソッドにキャッシュを「後天的」に設置する</a:t>
            </a:r>
          </a:p>
          <a:p>
            <a:pPr lvl="1" eaLnBrk="1" hangingPunct="1">
              <a:lnSpc>
                <a:spcPct val="90000"/>
              </a:lnSpc>
            </a:pPr>
            <a:r>
              <a:rPr lang="en-US" altLang="ja-JP" smtClean="0"/>
              <a:t>1</a:t>
            </a:r>
            <a:r>
              <a:rPr lang="ja-JP" altLang="en-US" smtClean="0"/>
              <a:t>行もソースを修正せずにパフォーマンスチューニング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074"/>
          <p:cNvSpPr>
            <a:spLocks noGrp="1" noChangeArrowheads="1"/>
          </p:cNvSpPr>
          <p:nvPr>
            <p:ph type="title"/>
          </p:nvPr>
        </p:nvSpPr>
        <p:spPr/>
        <p:txBody>
          <a:bodyPr/>
          <a:lstStyle/>
          <a:p>
            <a:pPr eaLnBrk="1" hangingPunct="1">
              <a:defRPr/>
            </a:pPr>
            <a:r>
              <a:rPr lang="ja-JP" altLang="en-US" smtClean="0"/>
              <a:t>アジェンダ</a:t>
            </a:r>
          </a:p>
        </p:txBody>
      </p:sp>
      <p:sp>
        <p:nvSpPr>
          <p:cNvPr id="4099" name="Rectangle 3075"/>
          <p:cNvSpPr>
            <a:spLocks noGrp="1" noChangeArrowheads="1"/>
          </p:cNvSpPr>
          <p:nvPr>
            <p:ph type="body" idx="1"/>
          </p:nvPr>
        </p:nvSpPr>
        <p:spPr>
          <a:xfrm>
            <a:off x="0" y="838200"/>
            <a:ext cx="8662988" cy="5538788"/>
          </a:xfrm>
        </p:spPr>
        <p:txBody>
          <a:bodyPr/>
          <a:lstStyle/>
          <a:p>
            <a:pPr eaLnBrk="1" hangingPunct="1"/>
            <a:r>
              <a:rPr lang="ja-JP" altLang="en-US" smtClean="0"/>
              <a:t>自己紹介</a:t>
            </a:r>
          </a:p>
          <a:p>
            <a:pPr eaLnBrk="1" hangingPunct="1"/>
            <a:r>
              <a:rPr lang="ja-JP" altLang="en-US" smtClean="0"/>
              <a:t>キャッシュ概要</a:t>
            </a:r>
          </a:p>
          <a:p>
            <a:pPr eaLnBrk="1" hangingPunct="1"/>
            <a:r>
              <a:rPr lang="ja-JP" altLang="en-US" smtClean="0"/>
              <a:t>キャッシュを「使う」</a:t>
            </a:r>
          </a:p>
          <a:p>
            <a:pPr eaLnBrk="1" hangingPunct="1"/>
            <a:r>
              <a:rPr lang="en-US" altLang="ja-JP" smtClean="0"/>
              <a:t>S2Caching</a:t>
            </a:r>
            <a:r>
              <a:rPr lang="ja-JP" altLang="en-US" smtClean="0"/>
              <a:t>と</a:t>
            </a:r>
            <a:r>
              <a:rPr lang="en-US" altLang="ja-JP" smtClean="0"/>
              <a:t>ehCache</a:t>
            </a:r>
            <a:r>
              <a:rPr lang="ja-JP" altLang="en-US" smtClean="0"/>
              <a:t>のすること</a:t>
            </a:r>
            <a:endParaRPr lang="en-US" altLang="ja-JP" smtClean="0"/>
          </a:p>
          <a:p>
            <a:pPr eaLnBrk="1" hangingPunct="1"/>
            <a:r>
              <a:rPr lang="ja-JP" altLang="en-US" smtClean="0"/>
              <a:t>キャッシュ導入</a:t>
            </a:r>
            <a:r>
              <a:rPr lang="en-US" altLang="ja-JP" smtClean="0"/>
              <a:t>Tips</a:t>
            </a:r>
          </a:p>
          <a:p>
            <a:pPr eaLnBrk="1" hangingPunct="1"/>
            <a:r>
              <a:rPr lang="ja-JP" altLang="en-US" smtClean="0"/>
              <a:t>まとめ＋その他</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2531" name="Rectangle 3"/>
          <p:cNvSpPr>
            <a:spLocks noGrp="1" noChangeArrowheads="1"/>
          </p:cNvSpPr>
          <p:nvPr>
            <p:ph type="body" idx="1"/>
          </p:nvPr>
        </p:nvSpPr>
        <p:spPr/>
        <p:txBody>
          <a:bodyPr/>
          <a:lstStyle/>
          <a:p>
            <a:pPr eaLnBrk="1" hangingPunct="1"/>
            <a:r>
              <a:rPr lang="en-US" altLang="ja-JP" smtClean="0"/>
              <a:t>S2Caching</a:t>
            </a:r>
            <a:r>
              <a:rPr lang="ja-JP" altLang="en-US" smtClean="0"/>
              <a:t>の特徴</a:t>
            </a:r>
          </a:p>
          <a:p>
            <a:pPr lvl="1" eaLnBrk="1" hangingPunct="1"/>
            <a:r>
              <a:rPr lang="ja-JP" altLang="en-US" smtClean="0"/>
              <a:t>キャッシュそのものの振る舞いは </a:t>
            </a:r>
            <a:r>
              <a:rPr lang="en-US" altLang="ja-JP" smtClean="0"/>
              <a:t>ehCache</a:t>
            </a:r>
            <a:r>
              <a:rPr lang="ja-JP" altLang="en-US" smtClean="0"/>
              <a:t>に任せている</a:t>
            </a:r>
          </a:p>
          <a:p>
            <a:pPr lvl="2" eaLnBrk="1" hangingPunct="1"/>
            <a:r>
              <a:rPr lang="ja-JP" altLang="en-US" smtClean="0"/>
              <a:t>将来的に</a:t>
            </a:r>
            <a:r>
              <a:rPr lang="en-US" altLang="ja-JP" smtClean="0"/>
              <a:t>memcached</a:t>
            </a:r>
            <a:r>
              <a:rPr lang="ja-JP" altLang="en-US" smtClean="0"/>
              <a:t>や他のキャッシュライブラリ</a:t>
            </a:r>
            <a:r>
              <a:rPr lang="en-US" altLang="ja-JP" smtClean="0"/>
              <a:t>/</a:t>
            </a:r>
            <a:r>
              <a:rPr lang="ja-JP" altLang="en-US" smtClean="0"/>
              <a:t>フレームワーク</a:t>
            </a:r>
            <a:r>
              <a:rPr lang="en-US" altLang="ja-JP" smtClean="0"/>
              <a:t>/</a:t>
            </a:r>
            <a:r>
              <a:rPr lang="ja-JP" altLang="en-US" smtClean="0"/>
              <a:t>実装を使えるようにするかも</a:t>
            </a:r>
          </a:p>
          <a:p>
            <a:pPr lvl="1" eaLnBrk="1" hangingPunct="1"/>
            <a:r>
              <a:rPr lang="ja-JP" altLang="en-US" smtClean="0"/>
              <a:t>非常にシンプルなコード</a:t>
            </a:r>
          </a:p>
          <a:p>
            <a:pPr lvl="2" eaLnBrk="1" hangingPunct="1"/>
            <a:r>
              <a:rPr lang="en-US" altLang="ja-JP" smtClean="0"/>
              <a:t>Seasar2</a:t>
            </a:r>
            <a:r>
              <a:rPr lang="ja-JP" altLang="en-US" smtClean="0"/>
              <a:t>でしかテストしていないが、</a:t>
            </a:r>
            <a:r>
              <a:rPr lang="en-US" altLang="ja-JP" smtClean="0"/>
              <a:t>aopalliance</a:t>
            </a:r>
            <a:r>
              <a:rPr lang="ja-JP" altLang="en-US" smtClean="0"/>
              <a:t>準拠の</a:t>
            </a:r>
            <a:r>
              <a:rPr lang="en-US" altLang="ja-JP" smtClean="0"/>
              <a:t>interceptor</a:t>
            </a:r>
            <a:r>
              <a:rPr lang="ja-JP" altLang="en-US" smtClean="0"/>
              <a:t>を受け入れるフレームワーク</a:t>
            </a:r>
            <a:r>
              <a:rPr lang="en-US" altLang="ja-JP" smtClean="0"/>
              <a:t>(/</a:t>
            </a:r>
            <a:r>
              <a:rPr lang="ja-JP" altLang="en-US" smtClean="0"/>
              <a:t>環境</a:t>
            </a:r>
            <a:r>
              <a:rPr lang="en-US" altLang="ja-JP" smtClean="0"/>
              <a:t>)</a:t>
            </a:r>
            <a:r>
              <a:rPr lang="ja-JP" altLang="en-US" smtClean="0"/>
              <a:t>であれば変更なしか、ちょっとした変更で動くかも</a:t>
            </a:r>
          </a:p>
          <a:p>
            <a:pPr lvl="1" eaLnBrk="1" hangingPunct="1">
              <a:buFontTx/>
              <a:buNone/>
            </a:pPr>
            <a:endParaRPr lang="en-US" altLang="ja-JP"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3555" name="Rectangle 3"/>
          <p:cNvSpPr>
            <a:spLocks noGrp="1" noChangeArrowheads="1"/>
          </p:cNvSpPr>
          <p:nvPr>
            <p:ph type="body" idx="1"/>
          </p:nvPr>
        </p:nvSpPr>
        <p:spPr/>
        <p:txBody>
          <a:bodyPr/>
          <a:lstStyle/>
          <a:p>
            <a:pPr eaLnBrk="1" hangingPunct="1"/>
            <a:r>
              <a:rPr lang="ja-JP" altLang="en-US" smtClean="0"/>
              <a:t>イメージ</a:t>
            </a:r>
          </a:p>
        </p:txBody>
      </p:sp>
      <p:sp>
        <p:nvSpPr>
          <p:cNvPr id="23556" name="AutoShape 4"/>
          <p:cNvSpPr>
            <a:spLocks noChangeArrowheads="1"/>
          </p:cNvSpPr>
          <p:nvPr/>
        </p:nvSpPr>
        <p:spPr bwMode="auto">
          <a:xfrm>
            <a:off x="838200" y="1752600"/>
            <a:ext cx="2286000" cy="990600"/>
          </a:xfrm>
          <a:prstGeom prst="flowChartProcess">
            <a:avLst/>
          </a:prstGeom>
          <a:solidFill>
            <a:srgbClr val="CCECFF"/>
          </a:solidFill>
          <a:ln w="9525">
            <a:solidFill>
              <a:schemeClr val="tx1"/>
            </a:solidFill>
            <a:miter lim="800000"/>
            <a:headEnd/>
            <a:tailEnd/>
          </a:ln>
        </p:spPr>
        <p:txBody>
          <a:bodyPr wrap="none" anchor="ctr"/>
          <a:lstStyle/>
          <a:p>
            <a:pPr algn="ctr"/>
            <a:r>
              <a:rPr lang="ja-JP" altLang="en-US"/>
              <a:t>呼び出し元</a:t>
            </a:r>
          </a:p>
          <a:p>
            <a:pPr algn="ctr"/>
            <a:r>
              <a:rPr lang="en-US" altLang="ja-JP"/>
              <a:t>(ex. Action)</a:t>
            </a:r>
          </a:p>
        </p:txBody>
      </p:sp>
      <p:sp>
        <p:nvSpPr>
          <p:cNvPr id="23557" name="AutoShape 5"/>
          <p:cNvSpPr>
            <a:spLocks noChangeArrowheads="1"/>
          </p:cNvSpPr>
          <p:nvPr/>
        </p:nvSpPr>
        <p:spPr bwMode="auto">
          <a:xfrm>
            <a:off x="6477000" y="1752600"/>
            <a:ext cx="2286000" cy="990600"/>
          </a:xfrm>
          <a:prstGeom prst="flowChartProcess">
            <a:avLst/>
          </a:prstGeom>
          <a:solidFill>
            <a:srgbClr val="CCECFF"/>
          </a:solidFill>
          <a:ln w="9525">
            <a:solidFill>
              <a:schemeClr val="tx1"/>
            </a:solidFill>
            <a:miter lim="800000"/>
            <a:headEnd/>
            <a:tailEnd/>
          </a:ln>
        </p:spPr>
        <p:txBody>
          <a:bodyPr wrap="none" anchor="ctr"/>
          <a:lstStyle/>
          <a:p>
            <a:pPr algn="ctr"/>
            <a:r>
              <a:rPr lang="ja-JP" altLang="en-US"/>
              <a:t>呼び出し先</a:t>
            </a:r>
          </a:p>
          <a:p>
            <a:pPr algn="ctr"/>
            <a:r>
              <a:rPr lang="en-US" altLang="ja-JP"/>
              <a:t>(ex. Service)</a:t>
            </a:r>
          </a:p>
        </p:txBody>
      </p:sp>
      <p:sp>
        <p:nvSpPr>
          <p:cNvPr id="23558" name="AutoShape 6"/>
          <p:cNvSpPr>
            <a:spLocks noChangeArrowheads="1"/>
          </p:cNvSpPr>
          <p:nvPr/>
        </p:nvSpPr>
        <p:spPr bwMode="auto">
          <a:xfrm>
            <a:off x="3733800" y="2895600"/>
            <a:ext cx="2286000" cy="990600"/>
          </a:xfrm>
          <a:prstGeom prst="flowChartProcess">
            <a:avLst/>
          </a:prstGeom>
          <a:solidFill>
            <a:srgbClr val="FF9966"/>
          </a:solidFill>
          <a:ln w="9525">
            <a:solidFill>
              <a:schemeClr val="tx1"/>
            </a:solidFill>
            <a:miter lim="800000"/>
            <a:headEnd/>
            <a:tailEnd/>
          </a:ln>
        </p:spPr>
        <p:txBody>
          <a:bodyPr wrap="none" anchor="ctr"/>
          <a:lstStyle/>
          <a:p>
            <a:pPr algn="ctr"/>
            <a:r>
              <a:rPr lang="en-US" altLang="ja-JP"/>
              <a:t>S2Caching</a:t>
            </a:r>
          </a:p>
          <a:p>
            <a:pPr algn="ctr"/>
            <a:r>
              <a:rPr lang="en-US" altLang="ja-JP"/>
              <a:t>(Interceptor)</a:t>
            </a:r>
          </a:p>
        </p:txBody>
      </p:sp>
      <p:sp>
        <p:nvSpPr>
          <p:cNvPr id="23559" name="Line 8"/>
          <p:cNvSpPr>
            <a:spLocks noChangeShapeType="1"/>
          </p:cNvSpPr>
          <p:nvPr/>
        </p:nvSpPr>
        <p:spPr bwMode="auto">
          <a:xfrm flipV="1">
            <a:off x="4724400" y="1676400"/>
            <a:ext cx="0" cy="1219200"/>
          </a:xfrm>
          <a:prstGeom prst="line">
            <a:avLst/>
          </a:prstGeom>
          <a:noFill/>
          <a:ln w="9525">
            <a:solidFill>
              <a:schemeClr val="tx1"/>
            </a:solidFill>
            <a:round/>
            <a:headEnd/>
            <a:tailEnd/>
          </a:ln>
        </p:spPr>
        <p:txBody>
          <a:bodyPr/>
          <a:lstStyle/>
          <a:p>
            <a:endParaRPr lang="ja-JP" altLang="en-US"/>
          </a:p>
        </p:txBody>
      </p:sp>
      <p:sp>
        <p:nvSpPr>
          <p:cNvPr id="23560" name="Line 9"/>
          <p:cNvSpPr>
            <a:spLocks noChangeShapeType="1"/>
          </p:cNvSpPr>
          <p:nvPr/>
        </p:nvSpPr>
        <p:spPr bwMode="auto">
          <a:xfrm flipV="1">
            <a:off x="4953000" y="1676400"/>
            <a:ext cx="0" cy="1219200"/>
          </a:xfrm>
          <a:prstGeom prst="line">
            <a:avLst/>
          </a:prstGeom>
          <a:noFill/>
          <a:ln w="9525">
            <a:solidFill>
              <a:schemeClr val="tx1"/>
            </a:solidFill>
            <a:round/>
            <a:headEnd/>
            <a:tailEnd/>
          </a:ln>
        </p:spPr>
        <p:txBody>
          <a:bodyPr/>
          <a:lstStyle/>
          <a:p>
            <a:endParaRPr lang="ja-JP" altLang="en-US"/>
          </a:p>
        </p:txBody>
      </p:sp>
      <p:sp>
        <p:nvSpPr>
          <p:cNvPr id="23561" name="Line 10"/>
          <p:cNvSpPr>
            <a:spLocks noChangeShapeType="1"/>
          </p:cNvSpPr>
          <p:nvPr/>
        </p:nvSpPr>
        <p:spPr bwMode="auto">
          <a:xfrm>
            <a:off x="3124200" y="2209800"/>
            <a:ext cx="1828800" cy="0"/>
          </a:xfrm>
          <a:prstGeom prst="line">
            <a:avLst/>
          </a:prstGeom>
          <a:noFill/>
          <a:ln w="9525">
            <a:solidFill>
              <a:schemeClr val="tx1"/>
            </a:solidFill>
            <a:round/>
            <a:headEnd/>
            <a:tailEnd/>
          </a:ln>
        </p:spPr>
        <p:txBody>
          <a:bodyPr/>
          <a:lstStyle/>
          <a:p>
            <a:endParaRPr lang="ja-JP" altLang="en-US"/>
          </a:p>
        </p:txBody>
      </p:sp>
      <p:sp>
        <p:nvSpPr>
          <p:cNvPr id="23562" name="Line 11"/>
          <p:cNvSpPr>
            <a:spLocks noChangeShapeType="1"/>
          </p:cNvSpPr>
          <p:nvPr/>
        </p:nvSpPr>
        <p:spPr bwMode="auto">
          <a:xfrm>
            <a:off x="4953000" y="2209800"/>
            <a:ext cx="1524000" cy="0"/>
          </a:xfrm>
          <a:prstGeom prst="line">
            <a:avLst/>
          </a:prstGeom>
          <a:noFill/>
          <a:ln w="9525">
            <a:solidFill>
              <a:schemeClr val="tx1"/>
            </a:solidFill>
            <a:prstDash val="lgDash"/>
            <a:round/>
            <a:headEnd/>
            <a:tailEnd type="triangle" w="med" len="med"/>
          </a:ln>
        </p:spPr>
        <p:txBody>
          <a:bodyPr/>
          <a:lstStyle/>
          <a:p>
            <a:endParaRPr lang="ja-JP" altLang="en-US"/>
          </a:p>
        </p:txBody>
      </p:sp>
      <p:sp>
        <p:nvSpPr>
          <p:cNvPr id="23563" name="Line 12"/>
          <p:cNvSpPr>
            <a:spLocks noChangeShapeType="1"/>
          </p:cNvSpPr>
          <p:nvPr/>
        </p:nvSpPr>
        <p:spPr bwMode="auto">
          <a:xfrm>
            <a:off x="6019800" y="3429000"/>
            <a:ext cx="1524000" cy="0"/>
          </a:xfrm>
          <a:prstGeom prst="line">
            <a:avLst/>
          </a:prstGeom>
          <a:noFill/>
          <a:ln w="9525">
            <a:solidFill>
              <a:schemeClr val="tx1"/>
            </a:solidFill>
            <a:round/>
            <a:headEnd/>
            <a:tailEnd/>
          </a:ln>
        </p:spPr>
        <p:txBody>
          <a:bodyPr/>
          <a:lstStyle/>
          <a:p>
            <a:endParaRPr lang="ja-JP" altLang="en-US"/>
          </a:p>
        </p:txBody>
      </p:sp>
      <p:sp>
        <p:nvSpPr>
          <p:cNvPr id="23564" name="Line 13"/>
          <p:cNvSpPr>
            <a:spLocks noChangeShapeType="1"/>
          </p:cNvSpPr>
          <p:nvPr/>
        </p:nvSpPr>
        <p:spPr bwMode="auto">
          <a:xfrm flipV="1">
            <a:off x="7543800" y="2743200"/>
            <a:ext cx="0" cy="685800"/>
          </a:xfrm>
          <a:prstGeom prst="line">
            <a:avLst/>
          </a:prstGeom>
          <a:noFill/>
          <a:ln w="9525">
            <a:solidFill>
              <a:schemeClr val="tx1"/>
            </a:solidFill>
            <a:round/>
            <a:headEnd/>
            <a:tailEnd type="triangle" w="med" len="med"/>
          </a:ln>
        </p:spPr>
        <p:txBody>
          <a:bodyPr/>
          <a:lstStyle/>
          <a:p>
            <a:endParaRPr lang="ja-JP" altLang="en-US"/>
          </a:p>
        </p:txBody>
      </p:sp>
      <p:sp>
        <p:nvSpPr>
          <p:cNvPr id="23565" name="AutoShape 14"/>
          <p:cNvSpPr>
            <a:spLocks noChangeArrowheads="1"/>
          </p:cNvSpPr>
          <p:nvPr/>
        </p:nvSpPr>
        <p:spPr bwMode="auto">
          <a:xfrm>
            <a:off x="3733800" y="4191000"/>
            <a:ext cx="2286000" cy="990600"/>
          </a:xfrm>
          <a:prstGeom prst="flowChartProcess">
            <a:avLst/>
          </a:prstGeom>
          <a:solidFill>
            <a:schemeClr val="folHlink"/>
          </a:solidFill>
          <a:ln w="9525">
            <a:solidFill>
              <a:schemeClr val="tx1"/>
            </a:solidFill>
            <a:miter lim="800000"/>
            <a:headEnd/>
            <a:tailEnd/>
          </a:ln>
        </p:spPr>
        <p:txBody>
          <a:bodyPr wrap="none" anchor="ctr"/>
          <a:lstStyle/>
          <a:p>
            <a:pPr algn="ctr"/>
            <a:r>
              <a:rPr lang="en-US" altLang="ja-JP"/>
              <a:t>ehCache</a:t>
            </a:r>
          </a:p>
        </p:txBody>
      </p:sp>
      <p:sp>
        <p:nvSpPr>
          <p:cNvPr id="23566" name="AutoShape 15"/>
          <p:cNvSpPr>
            <a:spLocks noChangeArrowheads="1"/>
          </p:cNvSpPr>
          <p:nvPr/>
        </p:nvSpPr>
        <p:spPr bwMode="auto">
          <a:xfrm>
            <a:off x="6934200" y="3886200"/>
            <a:ext cx="1066800" cy="990600"/>
          </a:xfrm>
          <a:prstGeom prst="flowChartMagneticDisk">
            <a:avLst/>
          </a:prstGeom>
          <a:solidFill>
            <a:schemeClr val="accent1"/>
          </a:solidFill>
          <a:ln w="9525">
            <a:solidFill>
              <a:schemeClr val="tx1"/>
            </a:solidFill>
            <a:round/>
            <a:headEnd/>
            <a:tailEnd/>
          </a:ln>
        </p:spPr>
        <p:txBody>
          <a:bodyPr wrap="none" anchor="ctr"/>
          <a:lstStyle/>
          <a:p>
            <a:pPr algn="ctr"/>
            <a:r>
              <a:rPr lang="ja-JP" altLang="en-US"/>
              <a:t>メモリ</a:t>
            </a:r>
          </a:p>
        </p:txBody>
      </p:sp>
      <p:sp>
        <p:nvSpPr>
          <p:cNvPr id="23567" name="AutoShape 16"/>
          <p:cNvSpPr>
            <a:spLocks noChangeArrowheads="1"/>
          </p:cNvSpPr>
          <p:nvPr/>
        </p:nvSpPr>
        <p:spPr bwMode="auto">
          <a:xfrm>
            <a:off x="6934200" y="5105400"/>
            <a:ext cx="1066800" cy="990600"/>
          </a:xfrm>
          <a:prstGeom prst="flowChartMagneticDisk">
            <a:avLst/>
          </a:prstGeom>
          <a:solidFill>
            <a:schemeClr val="accent1"/>
          </a:solidFill>
          <a:ln w="9525">
            <a:solidFill>
              <a:schemeClr val="tx1"/>
            </a:solidFill>
            <a:round/>
            <a:headEnd/>
            <a:tailEnd/>
          </a:ln>
        </p:spPr>
        <p:txBody>
          <a:bodyPr wrap="none" anchor="ctr"/>
          <a:lstStyle/>
          <a:p>
            <a:pPr algn="ctr"/>
            <a:r>
              <a:rPr lang="ja-JP" altLang="en-US"/>
              <a:t>ディスク</a:t>
            </a:r>
          </a:p>
        </p:txBody>
      </p:sp>
      <p:sp>
        <p:nvSpPr>
          <p:cNvPr id="23568" name="AutoShape 17"/>
          <p:cNvSpPr>
            <a:spLocks noChangeArrowheads="1"/>
          </p:cNvSpPr>
          <p:nvPr/>
        </p:nvSpPr>
        <p:spPr bwMode="auto">
          <a:xfrm>
            <a:off x="7696200" y="4495800"/>
            <a:ext cx="1066800" cy="990600"/>
          </a:xfrm>
          <a:prstGeom prst="flowChartMagneticDisk">
            <a:avLst/>
          </a:prstGeom>
          <a:solidFill>
            <a:schemeClr val="accent1"/>
          </a:solidFill>
          <a:ln w="9525">
            <a:solidFill>
              <a:schemeClr val="tx1"/>
            </a:solidFill>
            <a:round/>
            <a:headEnd/>
            <a:tailEnd/>
          </a:ln>
        </p:spPr>
        <p:txBody>
          <a:bodyPr wrap="none" anchor="ctr"/>
          <a:lstStyle/>
          <a:p>
            <a:pPr algn="ctr"/>
            <a:r>
              <a:rPr lang="ja-JP" altLang="en-US"/>
              <a:t>分散</a:t>
            </a:r>
          </a:p>
          <a:p>
            <a:pPr algn="ctr"/>
            <a:r>
              <a:rPr lang="ja-JP" altLang="en-US"/>
              <a:t>キャッシュ</a:t>
            </a:r>
          </a:p>
        </p:txBody>
      </p:sp>
      <p:sp>
        <p:nvSpPr>
          <p:cNvPr id="23569" name="Line 18"/>
          <p:cNvSpPr>
            <a:spLocks noChangeShapeType="1"/>
          </p:cNvSpPr>
          <p:nvPr/>
        </p:nvSpPr>
        <p:spPr bwMode="auto">
          <a:xfrm flipV="1">
            <a:off x="6019800" y="4419600"/>
            <a:ext cx="914400" cy="228600"/>
          </a:xfrm>
          <a:prstGeom prst="line">
            <a:avLst/>
          </a:prstGeom>
          <a:noFill/>
          <a:ln w="9525">
            <a:solidFill>
              <a:schemeClr val="tx1"/>
            </a:solidFill>
            <a:round/>
            <a:headEnd/>
            <a:tailEnd type="triangle" w="med" len="med"/>
          </a:ln>
        </p:spPr>
        <p:txBody>
          <a:bodyPr/>
          <a:lstStyle/>
          <a:p>
            <a:endParaRPr lang="ja-JP" altLang="en-US"/>
          </a:p>
        </p:txBody>
      </p:sp>
      <p:sp>
        <p:nvSpPr>
          <p:cNvPr id="23570" name="Line 19"/>
          <p:cNvSpPr>
            <a:spLocks noChangeShapeType="1"/>
          </p:cNvSpPr>
          <p:nvPr/>
        </p:nvSpPr>
        <p:spPr bwMode="auto">
          <a:xfrm>
            <a:off x="6019800" y="4876800"/>
            <a:ext cx="914400" cy="609600"/>
          </a:xfrm>
          <a:prstGeom prst="line">
            <a:avLst/>
          </a:prstGeom>
          <a:noFill/>
          <a:ln w="9525">
            <a:solidFill>
              <a:schemeClr val="tx1"/>
            </a:solidFill>
            <a:round/>
            <a:headEnd/>
            <a:tailEnd type="triangle" w="med" len="med"/>
          </a:ln>
        </p:spPr>
        <p:txBody>
          <a:bodyPr/>
          <a:lstStyle/>
          <a:p>
            <a:endParaRPr lang="ja-JP" altLang="en-US"/>
          </a:p>
        </p:txBody>
      </p:sp>
      <p:sp>
        <p:nvSpPr>
          <p:cNvPr id="23571" name="Line 20"/>
          <p:cNvSpPr>
            <a:spLocks noChangeShapeType="1"/>
          </p:cNvSpPr>
          <p:nvPr/>
        </p:nvSpPr>
        <p:spPr bwMode="auto">
          <a:xfrm>
            <a:off x="6019800" y="4724400"/>
            <a:ext cx="1676400" cy="228600"/>
          </a:xfrm>
          <a:prstGeom prst="line">
            <a:avLst/>
          </a:prstGeom>
          <a:noFill/>
          <a:ln w="9525">
            <a:solidFill>
              <a:schemeClr val="tx1"/>
            </a:solidFill>
            <a:round/>
            <a:headEnd/>
            <a:tailEnd type="triangle" w="med" len="med"/>
          </a:ln>
        </p:spPr>
        <p:txBody>
          <a:bodyPr/>
          <a:lstStyle/>
          <a:p>
            <a:endParaRPr lang="ja-JP" altLang="en-US"/>
          </a:p>
        </p:txBody>
      </p:sp>
      <p:sp>
        <p:nvSpPr>
          <p:cNvPr id="23572" name="Line 21"/>
          <p:cNvSpPr>
            <a:spLocks noChangeShapeType="1"/>
          </p:cNvSpPr>
          <p:nvPr/>
        </p:nvSpPr>
        <p:spPr bwMode="auto">
          <a:xfrm>
            <a:off x="4876800" y="3886200"/>
            <a:ext cx="0" cy="3048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4579" name="Rectangle 3"/>
          <p:cNvSpPr>
            <a:spLocks noGrp="1" noChangeArrowheads="1"/>
          </p:cNvSpPr>
          <p:nvPr>
            <p:ph type="body" idx="1"/>
          </p:nvPr>
        </p:nvSpPr>
        <p:spPr/>
        <p:txBody>
          <a:bodyPr/>
          <a:lstStyle/>
          <a:p>
            <a:pPr eaLnBrk="1" hangingPunct="1"/>
            <a:r>
              <a:rPr lang="en-US" altLang="ja-JP" smtClean="0"/>
              <a:t>S2Caching</a:t>
            </a:r>
            <a:r>
              <a:rPr lang="ja-JP" altLang="en-US" smtClean="0"/>
              <a:t>のすること</a:t>
            </a:r>
            <a:endParaRPr lang="en-US" altLang="ja-JP" smtClean="0"/>
          </a:p>
          <a:p>
            <a:pPr lvl="1" eaLnBrk="1" hangingPunct="1"/>
            <a:r>
              <a:rPr lang="ja-JP" altLang="en-US" smtClean="0"/>
              <a:t>メソッドの呼び出しをフック</a:t>
            </a:r>
            <a:endParaRPr lang="en-US" altLang="ja-JP" smtClean="0"/>
          </a:p>
          <a:p>
            <a:pPr lvl="1" eaLnBrk="1" hangingPunct="1"/>
            <a:r>
              <a:rPr lang="ja-JP" altLang="en-US" smtClean="0"/>
              <a:t>以下の情報からキャッシュキーを生成</a:t>
            </a:r>
            <a:endParaRPr lang="en-US" altLang="ja-JP" smtClean="0"/>
          </a:p>
          <a:p>
            <a:pPr lvl="2" eaLnBrk="1" hangingPunct="1"/>
            <a:r>
              <a:rPr lang="ja-JP" altLang="en-US" smtClean="0"/>
              <a:t>呼び出し先のオブジェクトのアドレス（的なもの）</a:t>
            </a:r>
            <a:endParaRPr lang="en-US" altLang="ja-JP" smtClean="0"/>
          </a:p>
          <a:p>
            <a:pPr lvl="2" eaLnBrk="1" hangingPunct="1"/>
            <a:r>
              <a:rPr lang="ja-JP" altLang="en-US" smtClean="0"/>
              <a:t>呼び出し先のメソッドシグネチャ</a:t>
            </a:r>
            <a:endParaRPr lang="en-US" altLang="ja-JP" smtClean="0"/>
          </a:p>
          <a:p>
            <a:pPr lvl="2" eaLnBrk="1" hangingPunct="1"/>
            <a:r>
              <a:rPr lang="ja-JP" altLang="en-US" smtClean="0"/>
              <a:t>すべての引数</a:t>
            </a:r>
            <a:endParaRPr lang="en-US" altLang="ja-JP" smtClean="0"/>
          </a:p>
          <a:p>
            <a:pPr lvl="1" eaLnBrk="1" hangingPunct="1"/>
            <a:r>
              <a:rPr lang="ja-JP" altLang="en-US" smtClean="0"/>
              <a:t>キャッシュに存在するかどうかを確認</a:t>
            </a:r>
            <a:endParaRPr lang="en-US" altLang="ja-JP" smtClean="0"/>
          </a:p>
          <a:p>
            <a:pPr lvl="2" eaLnBrk="1" hangingPunct="1"/>
            <a:r>
              <a:rPr lang="ja-JP" altLang="en-US" smtClean="0"/>
              <a:t>期限切れなどは</a:t>
            </a:r>
            <a:r>
              <a:rPr lang="en-US" altLang="ja-JP" smtClean="0"/>
              <a:t>ehcache</a:t>
            </a:r>
            <a:r>
              <a:rPr lang="ja-JP" altLang="en-US" smtClean="0"/>
              <a:t>が管理している</a:t>
            </a:r>
            <a:endParaRPr lang="en-US" altLang="ja-JP" smtClean="0"/>
          </a:p>
          <a:p>
            <a:pPr lvl="2" eaLnBrk="1" hangingPunct="1"/>
            <a:r>
              <a:rPr lang="en-US" altLang="ja-JP" smtClean="0"/>
              <a:t>S2Caching</a:t>
            </a:r>
            <a:r>
              <a:rPr lang="ja-JP" altLang="en-US" smtClean="0"/>
              <a:t>は「ありますか？」と聞くだけ</a:t>
            </a:r>
          </a:p>
          <a:p>
            <a:pPr lvl="1" eaLnBrk="1" hangingPunct="1">
              <a:buFontTx/>
              <a:buNone/>
            </a:pPr>
            <a:endParaRPr lang="en-US" altLang="ja-JP"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5603" name="Rectangle 3"/>
          <p:cNvSpPr>
            <a:spLocks noGrp="1" noChangeArrowheads="1"/>
          </p:cNvSpPr>
          <p:nvPr>
            <p:ph type="body" idx="1"/>
          </p:nvPr>
        </p:nvSpPr>
        <p:spPr/>
        <p:txBody>
          <a:bodyPr/>
          <a:lstStyle/>
          <a:p>
            <a:pPr eaLnBrk="1" hangingPunct="1"/>
            <a:r>
              <a:rPr lang="en-US" altLang="ja-JP" smtClean="0"/>
              <a:t>S2Caching</a:t>
            </a:r>
            <a:r>
              <a:rPr lang="ja-JP" altLang="en-US" smtClean="0"/>
              <a:t>のすること</a:t>
            </a:r>
            <a:endParaRPr lang="en-US" altLang="ja-JP" smtClean="0"/>
          </a:p>
          <a:p>
            <a:pPr lvl="1" eaLnBrk="1" hangingPunct="1"/>
            <a:r>
              <a:rPr lang="ja-JP" altLang="en-US" smtClean="0"/>
              <a:t>キャッシュに存在していれば</a:t>
            </a:r>
            <a:endParaRPr lang="en-US" altLang="ja-JP" smtClean="0"/>
          </a:p>
          <a:p>
            <a:pPr lvl="2" eaLnBrk="1" hangingPunct="1"/>
            <a:r>
              <a:rPr lang="ja-JP" altLang="en-US" smtClean="0"/>
              <a:t>その値を取得して、</a:t>
            </a:r>
            <a:r>
              <a:rPr lang="ja-JP" altLang="en-US" b="1" u="sng" smtClean="0"/>
              <a:t>シリアライズによって複製を取り</a:t>
            </a:r>
            <a:r>
              <a:rPr lang="ja-JP" altLang="en-US" smtClean="0"/>
              <a:t>返却する</a:t>
            </a:r>
            <a:endParaRPr lang="en-US" altLang="ja-JP" smtClean="0"/>
          </a:p>
          <a:p>
            <a:pPr lvl="1" eaLnBrk="1" hangingPunct="1"/>
            <a:r>
              <a:rPr lang="ja-JP" altLang="en-US" smtClean="0"/>
              <a:t>キャッシュに存在していなければ</a:t>
            </a:r>
            <a:endParaRPr lang="en-US" altLang="ja-JP" smtClean="0"/>
          </a:p>
          <a:p>
            <a:pPr lvl="2" eaLnBrk="1" hangingPunct="1"/>
            <a:r>
              <a:rPr lang="ja-JP" altLang="en-US" smtClean="0"/>
              <a:t>実際のメソッド呼び出しを発行し、戻り値を得る</a:t>
            </a:r>
            <a:endParaRPr lang="en-US" altLang="ja-JP" smtClean="0"/>
          </a:p>
          <a:p>
            <a:pPr lvl="2" eaLnBrk="1" hangingPunct="1"/>
            <a:r>
              <a:rPr lang="ja-JP" altLang="en-US" smtClean="0"/>
              <a:t>キャッシュに登録する</a:t>
            </a:r>
            <a:endParaRPr lang="en-US" altLang="ja-JP" smtClean="0"/>
          </a:p>
          <a:p>
            <a:pPr lvl="2" eaLnBrk="1" hangingPunct="1"/>
            <a:r>
              <a:rPr lang="ja-JP" altLang="en-US" smtClean="0"/>
              <a:t>値を、</a:t>
            </a:r>
            <a:r>
              <a:rPr lang="ja-JP" altLang="en-US" b="1" u="sng" smtClean="0"/>
              <a:t>シリアライズによって複製を取り</a:t>
            </a:r>
            <a:r>
              <a:rPr lang="ja-JP" altLang="en-US" smtClean="0"/>
              <a:t>返却する</a:t>
            </a:r>
          </a:p>
          <a:p>
            <a:pPr lvl="1" eaLnBrk="1" hangingPunct="1">
              <a:buFontTx/>
              <a:buNone/>
            </a:pPr>
            <a:endParaRPr lang="en-US" altLang="ja-JP"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6627" name="Rectangle 3"/>
          <p:cNvSpPr>
            <a:spLocks noGrp="1" noChangeArrowheads="1"/>
          </p:cNvSpPr>
          <p:nvPr>
            <p:ph type="body" idx="1"/>
          </p:nvPr>
        </p:nvSpPr>
        <p:spPr/>
        <p:txBody>
          <a:bodyPr/>
          <a:lstStyle/>
          <a:p>
            <a:pPr eaLnBrk="1" hangingPunct="1"/>
            <a:r>
              <a:rPr lang="ja-JP" altLang="en-US" smtClean="0"/>
              <a:t>なぜ複製なのか</a:t>
            </a:r>
            <a:endParaRPr lang="en-US" altLang="ja-JP" smtClean="0"/>
          </a:p>
          <a:p>
            <a:pPr lvl="1" eaLnBrk="1" hangingPunct="1"/>
            <a:r>
              <a:rPr lang="ja-JP" altLang="en-US" smtClean="0"/>
              <a:t>戻り値がオブジェクトである場合、単純にキャッシュに</a:t>
            </a:r>
            <a:r>
              <a:rPr lang="en-US" altLang="ja-JP" smtClean="0"/>
              <a:t>put</a:t>
            </a:r>
            <a:r>
              <a:rPr lang="ja-JP" altLang="en-US" smtClean="0"/>
              <a:t>すると「参照」が格納されてしまう</a:t>
            </a:r>
            <a:endParaRPr lang="en-US" altLang="ja-JP" smtClean="0"/>
          </a:p>
          <a:p>
            <a:pPr lvl="1" eaLnBrk="1" hangingPunct="1"/>
            <a:r>
              <a:rPr lang="ja-JP" altLang="en-US" smtClean="0"/>
              <a:t>呼び出し元がそのオブジェクトに対して破壊操作を行わない保証がない</a:t>
            </a:r>
            <a:endParaRPr lang="en-US" altLang="ja-JP" smtClean="0"/>
          </a:p>
          <a:p>
            <a:pPr lvl="1" eaLnBrk="1" hangingPunct="1"/>
            <a:r>
              <a:rPr lang="ja-JP" altLang="en-US" smtClean="0"/>
              <a:t>ステートフルなオブジェクトであれば状態そのものが変化してしまい、二回目以降正しい状態のオブジェクトが帰らない（ように見える）こともある</a:t>
            </a:r>
            <a:endParaRPr lang="en-US" altLang="ja-JP" smtClean="0"/>
          </a:p>
          <a:p>
            <a:pPr lvl="1" eaLnBrk="1" hangingPunct="1"/>
            <a:endParaRPr lang="en-US" altLang="ja-JP" smtClean="0"/>
          </a:p>
          <a:p>
            <a:pPr lvl="1" eaLnBrk="1" hangingPunct="1">
              <a:buFontTx/>
              <a:buNone/>
            </a:pPr>
            <a:endParaRPr lang="en-US" altLang="ja-JP"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7651" name="Rectangle 3"/>
          <p:cNvSpPr>
            <a:spLocks noGrp="1" noChangeArrowheads="1"/>
          </p:cNvSpPr>
          <p:nvPr>
            <p:ph type="body" idx="1"/>
          </p:nvPr>
        </p:nvSpPr>
        <p:spPr/>
        <p:txBody>
          <a:bodyPr/>
          <a:lstStyle/>
          <a:p>
            <a:pPr eaLnBrk="1" hangingPunct="1"/>
            <a:r>
              <a:rPr lang="ja-JP" altLang="en-US" smtClean="0"/>
              <a:t>なぜシリアライズなのか</a:t>
            </a:r>
            <a:endParaRPr lang="en-US" altLang="ja-JP" smtClean="0"/>
          </a:p>
          <a:p>
            <a:pPr lvl="1" eaLnBrk="1" hangingPunct="1"/>
            <a:r>
              <a:rPr lang="ja-JP" altLang="en-US" smtClean="0"/>
              <a:t>浅いコピーと深いコピー問題</a:t>
            </a:r>
            <a:endParaRPr lang="en-US" altLang="ja-JP" smtClean="0"/>
          </a:p>
          <a:p>
            <a:pPr lvl="2" eaLnBrk="1" hangingPunct="1"/>
            <a:r>
              <a:rPr lang="ja-JP" altLang="en-US" smtClean="0"/>
              <a:t>戻り値の型が中にさらにオブジェクト（の参照）を持つ場合</a:t>
            </a:r>
            <a:endParaRPr lang="en-US" altLang="ja-JP" smtClean="0"/>
          </a:p>
          <a:p>
            <a:pPr lvl="2" eaLnBrk="1" hangingPunct="1"/>
            <a:r>
              <a:rPr lang="ja-JP" altLang="en-US" smtClean="0"/>
              <a:t>フィールドに</a:t>
            </a:r>
            <a:r>
              <a:rPr lang="en-US" altLang="ja-JP" smtClean="0"/>
              <a:t>ArrayList</a:t>
            </a:r>
            <a:r>
              <a:rPr lang="ja-JP" altLang="en-US" smtClean="0"/>
              <a:t>を持つケースなどよくあること</a:t>
            </a:r>
            <a:endParaRPr lang="en-US" altLang="ja-JP" smtClean="0"/>
          </a:p>
          <a:p>
            <a:pPr lvl="1" eaLnBrk="1" hangingPunct="1"/>
            <a:r>
              <a:rPr lang="ja-JP" altLang="en-US" smtClean="0"/>
              <a:t>深いコピーが必要！手段は？</a:t>
            </a:r>
            <a:endParaRPr lang="en-US" altLang="ja-JP" smtClean="0"/>
          </a:p>
          <a:p>
            <a:pPr lvl="2" eaLnBrk="1" hangingPunct="1"/>
            <a:r>
              <a:rPr lang="en-US" altLang="ja-JP" smtClean="0"/>
              <a:t>XML</a:t>
            </a:r>
            <a:r>
              <a:rPr lang="ja-JP" altLang="en-US" smtClean="0"/>
              <a:t>化 </a:t>
            </a:r>
            <a:r>
              <a:rPr lang="en-US" altLang="ja-JP" smtClean="0"/>
              <a:t>(xstream</a:t>
            </a:r>
            <a:r>
              <a:rPr lang="ja-JP" altLang="en-US" smtClean="0"/>
              <a:t>とか</a:t>
            </a:r>
            <a:r>
              <a:rPr lang="en-US" altLang="ja-JP" smtClean="0"/>
              <a:t>)</a:t>
            </a:r>
            <a:r>
              <a:rPr lang="ja-JP" altLang="en-US" smtClean="0"/>
              <a:t>　→　パフォーマンス</a:t>
            </a:r>
            <a:endParaRPr lang="en-US" altLang="ja-JP" smtClean="0"/>
          </a:p>
          <a:p>
            <a:pPr lvl="2" eaLnBrk="1" hangingPunct="1"/>
            <a:r>
              <a:rPr lang="en-US" altLang="ja-JP" smtClean="0"/>
              <a:t>Clonable </a:t>
            </a:r>
            <a:r>
              <a:rPr lang="ja-JP" altLang="en-US" smtClean="0"/>
              <a:t>と </a:t>
            </a:r>
            <a:r>
              <a:rPr lang="en-US" altLang="ja-JP" smtClean="0"/>
              <a:t>clone()</a:t>
            </a:r>
          </a:p>
          <a:p>
            <a:pPr lvl="3" eaLnBrk="1" hangingPunct="1"/>
            <a:r>
              <a:rPr lang="en-US" altLang="ja-JP" smtClean="0"/>
              <a:t>Clonable</a:t>
            </a:r>
            <a:r>
              <a:rPr lang="ja-JP" altLang="en-US" smtClean="0"/>
              <a:t>は流行っていない　（実装していないクラスが多い）</a:t>
            </a:r>
            <a:endParaRPr lang="en-US" altLang="ja-JP" smtClean="0"/>
          </a:p>
          <a:p>
            <a:pPr lvl="2" eaLnBrk="1" hangingPunct="1"/>
            <a:r>
              <a:rPr lang="en-US" altLang="ja-JP" smtClean="0"/>
              <a:t>Serializable</a:t>
            </a:r>
          </a:p>
          <a:p>
            <a:pPr lvl="3" eaLnBrk="1" hangingPunct="1"/>
            <a:r>
              <a:rPr lang="en-US" altLang="ja-JP" smtClean="0"/>
              <a:t>String</a:t>
            </a:r>
            <a:r>
              <a:rPr lang="ja-JP" altLang="en-US" smtClean="0"/>
              <a:t>とか</a:t>
            </a:r>
            <a:r>
              <a:rPr lang="en-US" altLang="ja-JP" smtClean="0"/>
              <a:t>ArrayList</a:t>
            </a:r>
            <a:r>
              <a:rPr lang="ja-JP" altLang="en-US" smtClean="0"/>
              <a:t>などは</a:t>
            </a:r>
            <a:r>
              <a:rPr lang="en-US" altLang="ja-JP" smtClean="0"/>
              <a:t>Serializable</a:t>
            </a:r>
            <a:r>
              <a:rPr lang="ja-JP" altLang="en-US" smtClean="0"/>
              <a:t>。使える。</a:t>
            </a:r>
            <a:endParaRPr lang="en-US" altLang="ja-JP" smtClean="0"/>
          </a:p>
          <a:p>
            <a:pPr lvl="3" eaLnBrk="1" hangingPunct="1"/>
            <a:r>
              <a:rPr lang="ja-JP" altLang="en-US" smtClean="0"/>
              <a:t>たいていの</a:t>
            </a:r>
            <a:r>
              <a:rPr lang="en-US" altLang="ja-JP" smtClean="0"/>
              <a:t>POJO</a:t>
            </a:r>
            <a:r>
              <a:rPr lang="ja-JP" altLang="en-US" smtClean="0"/>
              <a:t>な</a:t>
            </a:r>
            <a:r>
              <a:rPr lang="en-US" altLang="ja-JP" smtClean="0"/>
              <a:t>Dto/Bean</a:t>
            </a:r>
            <a:r>
              <a:rPr lang="ja-JP" altLang="en-US" smtClean="0"/>
              <a:t>は</a:t>
            </a:r>
            <a:r>
              <a:rPr lang="en-US" altLang="ja-JP" smtClean="0"/>
              <a:t>”Serializable”</a:t>
            </a:r>
            <a:r>
              <a:rPr lang="ja-JP" altLang="en-US" smtClean="0"/>
              <a:t>をつければ手間はいらない（利用者の負担だが、あきらめてもらう）</a:t>
            </a:r>
            <a:endParaRPr lang="en-US" altLang="ja-JP" smtClean="0"/>
          </a:p>
          <a:p>
            <a:pPr lvl="2" eaLnBrk="1" hangingPunct="1"/>
            <a:endParaRPr lang="en-US" altLang="ja-JP" smtClean="0"/>
          </a:p>
          <a:p>
            <a:pPr lvl="1" eaLnBrk="1" hangingPunct="1"/>
            <a:endParaRPr lang="en-US" altLang="ja-JP" smtClean="0"/>
          </a:p>
          <a:p>
            <a:pPr lvl="1" eaLnBrk="1" hangingPunct="1"/>
            <a:endParaRPr lang="en-US" altLang="ja-JP" smtClean="0"/>
          </a:p>
          <a:p>
            <a:pPr lvl="1" eaLnBrk="1" hangingPunct="1">
              <a:buFontTx/>
              <a:buNone/>
            </a:pPr>
            <a:endParaRPr lang="en-US" altLang="ja-JP"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8675" name="Rectangle 3"/>
          <p:cNvSpPr>
            <a:spLocks noGrp="1" noChangeArrowheads="1"/>
          </p:cNvSpPr>
          <p:nvPr>
            <p:ph type="body" idx="1"/>
          </p:nvPr>
        </p:nvSpPr>
        <p:spPr/>
        <p:txBody>
          <a:bodyPr/>
          <a:lstStyle/>
          <a:p>
            <a:pPr eaLnBrk="1" hangingPunct="1"/>
            <a:r>
              <a:rPr lang="ja-JP" altLang="en-US" smtClean="0"/>
              <a:t>パフォーマンスについて</a:t>
            </a:r>
            <a:endParaRPr lang="en-US" altLang="ja-JP" smtClean="0"/>
          </a:p>
          <a:p>
            <a:pPr lvl="1" eaLnBrk="1" hangingPunct="1"/>
            <a:r>
              <a:rPr lang="ja-JP" altLang="en-US" smtClean="0"/>
              <a:t>出典</a:t>
            </a:r>
            <a:r>
              <a:rPr lang="en-US" altLang="ja-JP" smtClean="0"/>
              <a:t>: Web</a:t>
            </a:r>
            <a:r>
              <a:rPr lang="ja-JP" altLang="en-US" smtClean="0"/>
              <a:t>サービス・クライアントにおける効果的な応答キャッシュにむけて </a:t>
            </a:r>
            <a:r>
              <a:rPr lang="en-US" altLang="ja-JP" smtClean="0"/>
              <a:t>(</a:t>
            </a:r>
            <a:r>
              <a:rPr lang="ja-JP" altLang="en-US" smtClean="0"/>
              <a:t>高瀬 俊郎，立堀 道昭</a:t>
            </a:r>
            <a:r>
              <a:rPr lang="en-US" altLang="ja-JP" smtClean="0"/>
              <a:t>;</a:t>
            </a:r>
            <a:r>
              <a:rPr lang="ja-JP" altLang="en-US" smtClean="0"/>
              <a:t>日本アイ・ビー・エム東京基礎研究所</a:t>
            </a:r>
            <a:r>
              <a:rPr lang="en-US" altLang="ja-JP" smtClean="0"/>
              <a:t>) </a:t>
            </a:r>
          </a:p>
        </p:txBody>
      </p:sp>
      <p:pic>
        <p:nvPicPr>
          <p:cNvPr id="28676" name="Picture 2072"/>
          <p:cNvPicPr>
            <a:picLocks noChangeAspect="1" noChangeArrowheads="1"/>
          </p:cNvPicPr>
          <p:nvPr/>
        </p:nvPicPr>
        <p:blipFill>
          <a:blip r:embed="rId3"/>
          <a:srcRect/>
          <a:stretch>
            <a:fillRect/>
          </a:stretch>
        </p:blipFill>
        <p:spPr bwMode="auto">
          <a:xfrm>
            <a:off x="533400" y="3276600"/>
            <a:ext cx="8096250" cy="29622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29699" name="Rectangle 3"/>
          <p:cNvSpPr>
            <a:spLocks noGrp="1" noChangeArrowheads="1"/>
          </p:cNvSpPr>
          <p:nvPr>
            <p:ph type="body" idx="1"/>
          </p:nvPr>
        </p:nvSpPr>
        <p:spPr/>
        <p:txBody>
          <a:bodyPr/>
          <a:lstStyle/>
          <a:p>
            <a:pPr eaLnBrk="1" hangingPunct="1"/>
            <a:r>
              <a:rPr lang="en-US" altLang="ja-JP" smtClean="0"/>
              <a:t>ehCache</a:t>
            </a:r>
            <a:r>
              <a:rPr lang="ja-JP" altLang="en-US" smtClean="0"/>
              <a:t>のすること</a:t>
            </a:r>
            <a:endParaRPr lang="en-US" altLang="ja-JP" smtClean="0"/>
          </a:p>
          <a:p>
            <a:pPr lvl="1" eaLnBrk="1" hangingPunct="1"/>
            <a:r>
              <a:rPr lang="ja-JP" altLang="en-US" smtClean="0"/>
              <a:t>キャッシュ機構の提供</a:t>
            </a:r>
            <a:endParaRPr lang="en-US" altLang="ja-JP" smtClean="0"/>
          </a:p>
          <a:p>
            <a:pPr lvl="2" eaLnBrk="1" hangingPunct="1"/>
            <a:r>
              <a:rPr lang="ja-JP" altLang="en-US" smtClean="0"/>
              <a:t>キーと、値のペアを記憶する、という機能</a:t>
            </a:r>
            <a:endParaRPr lang="en-US" altLang="ja-JP" smtClean="0"/>
          </a:p>
          <a:p>
            <a:pPr lvl="1" eaLnBrk="1" hangingPunct="1"/>
            <a:r>
              <a:rPr lang="ja-JP" altLang="en-US" smtClean="0"/>
              <a:t>キャパシティ管理</a:t>
            </a:r>
            <a:endParaRPr lang="en-US" altLang="ja-JP" smtClean="0"/>
          </a:p>
          <a:p>
            <a:pPr lvl="2" eaLnBrk="1" hangingPunct="1"/>
            <a:r>
              <a:rPr lang="ja-JP" altLang="en-US" smtClean="0"/>
              <a:t>メモリ内に指定された件数を上限として保持する</a:t>
            </a:r>
            <a:endParaRPr lang="en-US" altLang="ja-JP" smtClean="0"/>
          </a:p>
          <a:p>
            <a:pPr lvl="2" eaLnBrk="1" hangingPunct="1"/>
            <a:r>
              <a:rPr lang="ja-JP" altLang="en-US" smtClean="0"/>
              <a:t>上限を上回った場合、ディスクに書き出すということも出来る</a:t>
            </a:r>
            <a:endParaRPr lang="en-US" altLang="ja-JP" smtClean="0"/>
          </a:p>
          <a:p>
            <a:pPr lvl="1" eaLnBrk="1" hangingPunct="1"/>
            <a:r>
              <a:rPr lang="ja-JP" altLang="en-US" smtClean="0"/>
              <a:t>分散キャッシュ</a:t>
            </a:r>
            <a:endParaRPr lang="en-US" altLang="ja-JP" smtClean="0"/>
          </a:p>
          <a:p>
            <a:pPr lvl="2" eaLnBrk="1" hangingPunct="1"/>
            <a:r>
              <a:rPr lang="ja-JP" altLang="en-US" smtClean="0"/>
              <a:t>複数のノード間でキャッシュの内容をシェアする機能</a:t>
            </a:r>
            <a:endParaRPr lang="en-US" altLang="ja-JP" smtClean="0"/>
          </a:p>
          <a:p>
            <a:pPr lvl="2" eaLnBrk="1" hangingPunct="1"/>
            <a:r>
              <a:rPr lang="en-US" altLang="ja-JP" smtClean="0"/>
              <a:t>RMI</a:t>
            </a:r>
            <a:r>
              <a:rPr lang="ja-JP" altLang="en-US" smtClean="0"/>
              <a:t>による全ノード間でのキャッシュエントリの通知</a:t>
            </a:r>
            <a:endParaRPr lang="en-US" altLang="ja-JP" smtClean="0"/>
          </a:p>
          <a:p>
            <a:pPr lvl="3" eaLnBrk="1" hangingPunct="1"/>
            <a:r>
              <a:rPr lang="en-US" altLang="ja-JP" smtClean="0"/>
              <a:t>memcached</a:t>
            </a:r>
            <a:r>
              <a:rPr lang="ja-JP" altLang="en-US" smtClean="0"/>
              <a:t>とは違うよ、速いよというアピール記事があるが、ノード数が増えると通信量が爆発するはず</a:t>
            </a:r>
            <a:endParaRPr lang="en-US" altLang="ja-JP" smtClean="0"/>
          </a:p>
          <a:p>
            <a:pPr lvl="1" eaLnBrk="1" hangingPunct="1"/>
            <a:endParaRPr lang="en-US" altLang="ja-JP" smtClean="0"/>
          </a:p>
          <a:p>
            <a:pPr lvl="1" eaLnBrk="1" hangingPunct="1"/>
            <a:endParaRPr lang="en-US" altLang="ja-JP" smtClean="0"/>
          </a:p>
          <a:p>
            <a:pPr lvl="1" eaLnBrk="1" hangingPunct="1">
              <a:buFontTx/>
              <a:buNone/>
            </a:pPr>
            <a:endParaRPr lang="en-US" altLang="ja-JP"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en-US" altLang="ja-JP" smtClean="0"/>
              <a:t>S2Caching</a:t>
            </a:r>
            <a:r>
              <a:rPr lang="ja-JP" altLang="en-US" smtClean="0"/>
              <a:t>と</a:t>
            </a:r>
            <a:r>
              <a:rPr lang="en-US" altLang="ja-JP" smtClean="0"/>
              <a:t>ehCache</a:t>
            </a:r>
          </a:p>
        </p:txBody>
      </p:sp>
      <p:sp>
        <p:nvSpPr>
          <p:cNvPr id="30723" name="Rectangle 3"/>
          <p:cNvSpPr>
            <a:spLocks noGrp="1" noChangeArrowheads="1"/>
          </p:cNvSpPr>
          <p:nvPr>
            <p:ph type="body" idx="1"/>
          </p:nvPr>
        </p:nvSpPr>
        <p:spPr/>
        <p:txBody>
          <a:bodyPr/>
          <a:lstStyle/>
          <a:p>
            <a:pPr eaLnBrk="1" hangingPunct="1"/>
            <a:r>
              <a:rPr lang="en-US" altLang="ja-JP" smtClean="0"/>
              <a:t>ehCache</a:t>
            </a:r>
            <a:r>
              <a:rPr lang="ja-JP" altLang="en-US" smtClean="0"/>
              <a:t>のすること</a:t>
            </a:r>
            <a:endParaRPr lang="en-US" altLang="ja-JP" smtClean="0"/>
          </a:p>
          <a:p>
            <a:pPr lvl="1" eaLnBrk="1" hangingPunct="1"/>
            <a:r>
              <a:rPr lang="ja-JP" altLang="en-US" smtClean="0"/>
              <a:t>エントリの期限切れの管理</a:t>
            </a:r>
            <a:endParaRPr lang="en-US" altLang="ja-JP" smtClean="0"/>
          </a:p>
          <a:p>
            <a:pPr lvl="2" eaLnBrk="1" hangingPunct="1"/>
            <a:r>
              <a:rPr lang="ja-JP" altLang="en-US" smtClean="0"/>
              <a:t>エントリの追加から一定期間が過ぎると強制的に賞味期限切れになる設定</a:t>
            </a:r>
            <a:endParaRPr lang="en-US" altLang="ja-JP" smtClean="0"/>
          </a:p>
          <a:p>
            <a:pPr lvl="2" eaLnBrk="1" hangingPunct="1"/>
            <a:r>
              <a:rPr lang="ja-JP" altLang="en-US" smtClean="0"/>
              <a:t>エントリが一定期間参照されないと賞味期限切れになる設定</a:t>
            </a:r>
            <a:endParaRPr lang="en-US" altLang="ja-JP" smtClean="0"/>
          </a:p>
          <a:p>
            <a:pPr lvl="2" eaLnBrk="1" hangingPunct="1"/>
            <a:r>
              <a:rPr lang="ja-JP" altLang="en-US" smtClean="0"/>
              <a:t>容量が一杯になったときに、最も参照されていないエントリから削除する、という設定</a:t>
            </a:r>
            <a:endParaRPr lang="en-US" altLang="ja-JP" smtClean="0"/>
          </a:p>
          <a:p>
            <a:pPr lvl="2" eaLnBrk="1" hangingPunct="1"/>
            <a:r>
              <a:rPr lang="ja-JP" altLang="en-US" smtClean="0"/>
              <a:t>容量が一杯になったときに、最後に参照された時期がもっとも古いものから削除する、という設定</a:t>
            </a:r>
            <a:endParaRPr lang="en-US" altLang="ja-JP" smtClean="0"/>
          </a:p>
          <a:p>
            <a:pPr lvl="2" eaLnBrk="1" hangingPunct="1"/>
            <a:r>
              <a:rPr lang="ja-JP" altLang="en-US" smtClean="0"/>
              <a:t>上記の組み合わせをキャッシュのポリシーとして設定できる</a:t>
            </a:r>
            <a:endParaRPr lang="en-US" altLang="ja-JP" smtClean="0"/>
          </a:p>
          <a:p>
            <a:pPr lvl="2" eaLnBrk="1" hangingPunct="1"/>
            <a:endParaRPr lang="en-US" altLang="ja-JP" smtClean="0"/>
          </a:p>
          <a:p>
            <a:pPr lvl="1" eaLnBrk="1" hangingPunct="1"/>
            <a:endParaRPr lang="en-US" altLang="ja-JP" smtClean="0"/>
          </a:p>
          <a:p>
            <a:pPr lvl="1" eaLnBrk="1" hangingPunct="1">
              <a:buFontTx/>
              <a:buNone/>
            </a:pPr>
            <a:endParaRPr lang="en-US" altLang="ja-JP"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ja-JP" altLang="en-US" dirty="0" smtClean="0"/>
              <a:t>キャッシュ導入</a:t>
            </a:r>
            <a:r>
              <a:rPr lang="en-US" altLang="ja-JP" dirty="0" smtClean="0"/>
              <a:t>Tips</a:t>
            </a:r>
          </a:p>
        </p:txBody>
      </p:sp>
      <p:sp>
        <p:nvSpPr>
          <p:cNvPr id="31747" name="Rectangle 3"/>
          <p:cNvSpPr>
            <a:spLocks noGrp="1" noChangeArrowheads="1"/>
          </p:cNvSpPr>
          <p:nvPr>
            <p:ph type="body" idx="1"/>
          </p:nvPr>
        </p:nvSpPr>
        <p:spPr/>
        <p:txBody>
          <a:bodyPr/>
          <a:lstStyle/>
          <a:p>
            <a:pPr eaLnBrk="1" hangingPunct="1"/>
            <a:r>
              <a:rPr lang="ja-JP" altLang="en-US" b="1" smtClean="0">
                <a:solidFill>
                  <a:srgbClr val="FF0000"/>
                </a:solidFill>
              </a:rPr>
              <a:t>キャッシュは「チューニング」と思うべし</a:t>
            </a:r>
            <a:endParaRPr lang="en-US" altLang="ja-JP" b="1" smtClean="0">
              <a:solidFill>
                <a:srgbClr val="FF0000"/>
              </a:solidFill>
            </a:endParaRPr>
          </a:p>
          <a:p>
            <a:pPr lvl="1" eaLnBrk="1" hangingPunct="1"/>
            <a:r>
              <a:rPr lang="ja-JP" altLang="en-US" smtClean="0"/>
              <a:t>本質的に不要な処理を盛り込んで性能を稼ぐ</a:t>
            </a:r>
            <a:endParaRPr lang="en-US" altLang="ja-JP" smtClean="0"/>
          </a:p>
          <a:p>
            <a:pPr lvl="1" eaLnBrk="1" hangingPunct="1"/>
            <a:r>
              <a:rPr lang="ja-JP" altLang="en-US" smtClean="0"/>
              <a:t>パフォーマンスが問題になってから初めて取り組むべき</a:t>
            </a:r>
            <a:endParaRPr lang="en-US" altLang="ja-JP" smtClean="0"/>
          </a:p>
          <a:p>
            <a:pPr eaLnBrk="1" hangingPunct="1"/>
            <a:r>
              <a:rPr lang="ja-JP" altLang="en-US" b="1" smtClean="0">
                <a:solidFill>
                  <a:srgbClr val="FF0000"/>
                </a:solidFill>
              </a:rPr>
              <a:t>プロファイリングで「回数</a:t>
            </a:r>
            <a:r>
              <a:rPr lang="en-US" altLang="ja-JP" b="1" smtClean="0">
                <a:solidFill>
                  <a:srgbClr val="FF0000"/>
                </a:solidFill>
              </a:rPr>
              <a:t>×</a:t>
            </a:r>
            <a:r>
              <a:rPr lang="ja-JP" altLang="en-US" b="1" smtClean="0">
                <a:solidFill>
                  <a:srgbClr val="FF0000"/>
                </a:solidFill>
              </a:rPr>
              <a:t>時間」の大きいポイントにしかけるべし</a:t>
            </a:r>
            <a:endParaRPr lang="en-US" altLang="ja-JP" b="1" smtClean="0">
              <a:solidFill>
                <a:srgbClr val="FF0000"/>
              </a:solidFill>
            </a:endParaRPr>
          </a:p>
          <a:p>
            <a:pPr lvl="1" eaLnBrk="1" hangingPunct="1"/>
            <a:r>
              <a:rPr lang="ja-JP" altLang="en-US" smtClean="0"/>
              <a:t>おすすめはやはり </a:t>
            </a:r>
            <a:r>
              <a:rPr lang="en-US" altLang="ja-JP" smtClean="0"/>
              <a:t>Dao </a:t>
            </a:r>
            <a:r>
              <a:rPr lang="ja-JP" altLang="en-US" smtClean="0"/>
              <a:t>などリモートへのアクセスが発生する部分（どうしても処理時間が長い）</a:t>
            </a:r>
            <a:endParaRPr lang="en-US" altLang="ja-JP" smtClean="0"/>
          </a:p>
          <a:p>
            <a:pPr lvl="1" eaLnBrk="1" hangingPunct="1"/>
            <a:r>
              <a:rPr lang="en-US" altLang="ja-JP" smtClean="0"/>
              <a:t>Dao</a:t>
            </a:r>
            <a:r>
              <a:rPr lang="ja-JP" altLang="en-US" smtClean="0"/>
              <a:t>はコール回数も多い</a:t>
            </a:r>
            <a:endParaRPr lang="en-US" altLang="ja-JP" smtClean="0"/>
          </a:p>
          <a:p>
            <a:pPr lvl="1" eaLnBrk="1" hangingPunct="1"/>
            <a:r>
              <a:rPr lang="ja-JP" altLang="en-US" smtClean="0"/>
              <a:t>マスタなど「変わらない」データへの問い合わせ</a:t>
            </a:r>
            <a:endParaRPr lang="en-US" altLang="ja-JP" smtClean="0"/>
          </a:p>
          <a:p>
            <a:pPr lvl="2" eaLnBrk="1" hangingPunct="1"/>
            <a:endParaRPr lang="en-US" altLang="ja-JP" smtClean="0"/>
          </a:p>
          <a:p>
            <a:pPr lvl="1" eaLnBrk="1" hangingPunct="1"/>
            <a:endParaRPr lang="en-US" altLang="ja-JP" smtClean="0"/>
          </a:p>
          <a:p>
            <a:pPr lvl="1" eaLnBrk="1" hangingPunct="1">
              <a:buFontTx/>
              <a:buNone/>
            </a:pPr>
            <a:endParaRPr lang="en-US" altLang="ja-JP"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ja-JP" altLang="en-US" smtClean="0"/>
              <a:t>自己紹介</a:t>
            </a:r>
          </a:p>
        </p:txBody>
      </p:sp>
      <p:sp>
        <p:nvSpPr>
          <p:cNvPr id="5123" name="Rectangle 3"/>
          <p:cNvSpPr>
            <a:spLocks noGrp="1" noChangeArrowheads="1"/>
          </p:cNvSpPr>
          <p:nvPr>
            <p:ph type="body" idx="1"/>
          </p:nvPr>
        </p:nvSpPr>
        <p:spPr>
          <a:xfrm>
            <a:off x="533400" y="914400"/>
            <a:ext cx="8305800" cy="5410200"/>
          </a:xfrm>
        </p:spPr>
        <p:txBody>
          <a:bodyPr/>
          <a:lstStyle/>
          <a:p>
            <a:pPr eaLnBrk="1" hangingPunct="1"/>
            <a:r>
              <a:rPr lang="ja-JP" altLang="en-US" smtClean="0"/>
              <a:t>谷口　光  </a:t>
            </a:r>
            <a:r>
              <a:rPr lang="en-US" altLang="ja-JP" smtClean="0"/>
              <a:t>(id: tanigon)</a:t>
            </a:r>
          </a:p>
          <a:p>
            <a:pPr eaLnBrk="1" hangingPunct="1"/>
            <a:r>
              <a:rPr lang="ja-JP" altLang="en-US" smtClean="0"/>
              <a:t>コミッタとか</a:t>
            </a:r>
          </a:p>
          <a:p>
            <a:pPr lvl="1" eaLnBrk="1" hangingPunct="1"/>
            <a:r>
              <a:rPr lang="en-US" altLang="ja-JP" smtClean="0"/>
              <a:t>S2Velocity</a:t>
            </a:r>
          </a:p>
          <a:p>
            <a:pPr lvl="1" eaLnBrk="1" hangingPunct="1"/>
            <a:r>
              <a:rPr lang="en-US" altLang="ja-JP" smtClean="0"/>
              <a:t>S2Caching</a:t>
            </a:r>
          </a:p>
          <a:p>
            <a:pPr eaLnBrk="1" hangingPunct="1"/>
            <a:r>
              <a:rPr lang="ja-JP" altLang="en-US" smtClean="0"/>
              <a:t>携帯電話向け</a:t>
            </a:r>
            <a:r>
              <a:rPr lang="en-US" altLang="ja-JP" smtClean="0"/>
              <a:t>Web</a:t>
            </a:r>
            <a:r>
              <a:rPr lang="ja-JP" altLang="en-US" smtClean="0"/>
              <a:t>サービス作りが仕事</a:t>
            </a:r>
          </a:p>
          <a:p>
            <a:pPr eaLnBrk="1" hangingPunct="1"/>
            <a:r>
              <a:rPr lang="ja-JP" altLang="en-US" smtClean="0"/>
              <a:t>音楽、車、手品、ルービックキューブ</a:t>
            </a:r>
          </a:p>
          <a:p>
            <a:pPr eaLnBrk="1" hangingPunct="1"/>
            <a:r>
              <a:rPr lang="ja-JP" altLang="en-US" smtClean="0"/>
              <a:t>連絡先</a:t>
            </a:r>
            <a:r>
              <a:rPr lang="en-US" altLang="ja-JP" smtClean="0"/>
              <a:t>?</a:t>
            </a:r>
          </a:p>
          <a:p>
            <a:pPr lvl="1" eaLnBrk="1" hangingPunct="1"/>
            <a:r>
              <a:rPr lang="en-US" altLang="ja-JP" smtClean="0"/>
              <a:t>http://iddy.jp/profile/tanigon</a:t>
            </a:r>
          </a:p>
          <a:p>
            <a:pPr lvl="1" eaLnBrk="1" hangingPunct="1"/>
            <a:r>
              <a:rPr lang="en-US" altLang="ja-JP" smtClean="0"/>
              <a:t>tanigon2001@gmail.com</a:t>
            </a:r>
            <a:r>
              <a:rPr lang="ja-JP" altLang="en-US" smtClean="0"/>
              <a:t>　とか </a:t>
            </a:r>
            <a:r>
              <a:rPr lang="en-US" altLang="ja-JP" smtClean="0"/>
              <a:t>Twitter</a:t>
            </a:r>
          </a:p>
          <a:p>
            <a:pPr lvl="1" eaLnBrk="1" hangingPunct="1"/>
            <a:endParaRPr lang="en-US" altLang="ja-JP"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defRPr/>
            </a:pPr>
            <a:r>
              <a:rPr lang="ja-JP" altLang="en-US" dirty="0" smtClean="0"/>
              <a:t>まとめ</a:t>
            </a:r>
            <a:endParaRPr lang="en-US" altLang="ja-JP" dirty="0" smtClean="0"/>
          </a:p>
        </p:txBody>
      </p:sp>
      <p:sp>
        <p:nvSpPr>
          <p:cNvPr id="32771" name="Rectangle 3"/>
          <p:cNvSpPr>
            <a:spLocks noGrp="1" noChangeArrowheads="1"/>
          </p:cNvSpPr>
          <p:nvPr>
            <p:ph type="body" idx="1"/>
          </p:nvPr>
        </p:nvSpPr>
        <p:spPr/>
        <p:txBody>
          <a:bodyPr/>
          <a:lstStyle/>
          <a:p>
            <a:pPr eaLnBrk="1" hangingPunct="1"/>
            <a:r>
              <a:rPr lang="ja-JP" altLang="en-US" smtClean="0">
                <a:solidFill>
                  <a:schemeClr val="tx1"/>
                </a:solidFill>
              </a:rPr>
              <a:t>キャッシュは本質的には</a:t>
            </a:r>
            <a:r>
              <a:rPr lang="en-US" altLang="ja-JP" smtClean="0">
                <a:solidFill>
                  <a:schemeClr val="tx1"/>
                </a:solidFill>
              </a:rPr>
              <a:t>Map</a:t>
            </a:r>
            <a:r>
              <a:rPr lang="ja-JP" altLang="en-US" smtClean="0">
                <a:solidFill>
                  <a:schemeClr val="tx1"/>
                </a:solidFill>
              </a:rPr>
              <a:t>と同じ</a:t>
            </a:r>
            <a:endParaRPr lang="en-US" altLang="ja-JP" smtClean="0">
              <a:solidFill>
                <a:schemeClr val="tx1"/>
              </a:solidFill>
            </a:endParaRPr>
          </a:p>
          <a:p>
            <a:pPr eaLnBrk="1" hangingPunct="1"/>
            <a:r>
              <a:rPr lang="ja-JP" altLang="en-US" smtClean="0">
                <a:solidFill>
                  <a:schemeClr val="tx1"/>
                </a:solidFill>
              </a:rPr>
              <a:t>キャッシュは「チューニング」　焦って使わない</a:t>
            </a:r>
            <a:endParaRPr lang="en-US" altLang="ja-JP" smtClean="0">
              <a:solidFill>
                <a:schemeClr val="tx1"/>
              </a:solidFill>
            </a:endParaRPr>
          </a:p>
          <a:p>
            <a:pPr eaLnBrk="1" hangingPunct="1"/>
            <a:r>
              <a:rPr lang="ja-JP" altLang="en-US" smtClean="0">
                <a:solidFill>
                  <a:schemeClr val="tx1"/>
                </a:solidFill>
              </a:rPr>
              <a:t>キャッシュを仕掛けるには、対象の副作用や、関数としての特性を理解しておく必要がある</a:t>
            </a:r>
            <a:endParaRPr lang="en-US" altLang="ja-JP" smtClean="0">
              <a:solidFill>
                <a:schemeClr val="tx1"/>
              </a:solidFill>
            </a:endParaRPr>
          </a:p>
          <a:p>
            <a:pPr eaLnBrk="1" hangingPunct="1"/>
            <a:r>
              <a:rPr lang="ja-JP" altLang="en-US" smtClean="0">
                <a:solidFill>
                  <a:schemeClr val="tx1"/>
                </a:solidFill>
              </a:rPr>
              <a:t>なるべく本質的な処理とは切り離すべし</a:t>
            </a:r>
            <a:endParaRPr lang="en-US" altLang="ja-JP" smtClean="0">
              <a:solidFill>
                <a:schemeClr val="tx1"/>
              </a:solidFill>
            </a:endParaRPr>
          </a:p>
          <a:p>
            <a:pPr lvl="1" eaLnBrk="1" hangingPunct="1"/>
            <a:r>
              <a:rPr lang="ja-JP" altLang="en-US" smtClean="0">
                <a:solidFill>
                  <a:schemeClr val="tx1"/>
                </a:solidFill>
              </a:rPr>
              <a:t>ビジネスロジックを汚染するべきではない</a:t>
            </a:r>
            <a:endParaRPr lang="en-US" altLang="ja-JP" smtClean="0">
              <a:solidFill>
                <a:schemeClr val="tx1"/>
              </a:solidFill>
            </a:endParaRPr>
          </a:p>
          <a:p>
            <a:pPr eaLnBrk="1" hangingPunct="1"/>
            <a:r>
              <a:rPr lang="en-US" altLang="ja-JP" smtClean="0">
                <a:solidFill>
                  <a:schemeClr val="tx1"/>
                </a:solidFill>
              </a:rPr>
              <a:t>S2Caching(ehCache)</a:t>
            </a:r>
            <a:r>
              <a:rPr lang="ja-JP" altLang="en-US" smtClean="0">
                <a:solidFill>
                  <a:schemeClr val="tx1"/>
                </a:solidFill>
              </a:rPr>
              <a:t>を使うとキャッシュ導入コストが低くなる</a:t>
            </a:r>
            <a:endParaRPr lang="en-US" altLang="ja-JP" smtClean="0">
              <a:solidFill>
                <a:schemeClr val="tx1"/>
              </a:solidFill>
            </a:endParaRPr>
          </a:p>
          <a:p>
            <a:pPr lvl="1" eaLnBrk="1" hangingPunct="1"/>
            <a:r>
              <a:rPr lang="ja-JP" altLang="en-US" smtClean="0">
                <a:solidFill>
                  <a:schemeClr val="tx1"/>
                </a:solidFill>
              </a:rPr>
              <a:t>自前で実装するより機能も豊富</a:t>
            </a:r>
            <a:endParaRPr lang="en-US" altLang="ja-JP" smtClean="0">
              <a:solidFill>
                <a:schemeClr val="tx1"/>
              </a:solidFill>
            </a:endParaRPr>
          </a:p>
          <a:p>
            <a:pPr lvl="1" eaLnBrk="1" hangingPunct="1"/>
            <a:r>
              <a:rPr lang="ja-JP" altLang="en-US" smtClean="0">
                <a:solidFill>
                  <a:schemeClr val="tx1"/>
                </a:solidFill>
              </a:rPr>
              <a:t>まだ </a:t>
            </a:r>
            <a:r>
              <a:rPr lang="en-US" altLang="ja-JP" smtClean="0">
                <a:solidFill>
                  <a:schemeClr val="tx1"/>
                </a:solidFill>
              </a:rPr>
              <a:t>SNAPSHOT</a:t>
            </a:r>
            <a:r>
              <a:rPr lang="ja-JP" altLang="en-US" smtClean="0">
                <a:solidFill>
                  <a:schemeClr val="tx1"/>
                </a:solidFill>
              </a:rPr>
              <a:t>ですが商用実績もあります</a:t>
            </a:r>
            <a:endParaRPr lang="en-US" altLang="ja-JP" smtClean="0">
              <a:solidFill>
                <a:schemeClr val="tx1"/>
              </a:solidFill>
            </a:endParaRPr>
          </a:p>
          <a:p>
            <a:pPr eaLnBrk="1" hangingPunct="1"/>
            <a:endParaRPr lang="en-US" altLang="ja-JP" smtClean="0">
              <a:solidFill>
                <a:schemeClr val="tx1"/>
              </a:solidFill>
            </a:endParaRPr>
          </a:p>
          <a:p>
            <a:pPr eaLnBrk="1" hangingPunct="1"/>
            <a:endParaRPr lang="en-US" altLang="ja-JP" smtClean="0">
              <a:solidFill>
                <a:schemeClr val="tx1"/>
              </a:solidFill>
            </a:endParaRPr>
          </a:p>
          <a:p>
            <a:pPr eaLnBrk="1" hangingPunct="1"/>
            <a:endParaRPr lang="en-US" altLang="ja-JP" smtClean="0">
              <a:solidFill>
                <a:schemeClr val="tx1"/>
              </a:solidFill>
            </a:endParaRPr>
          </a:p>
          <a:p>
            <a:pPr eaLnBrk="1" hangingPunct="1"/>
            <a:endParaRPr lang="en-US" altLang="ja-JP" smtClean="0">
              <a:solidFill>
                <a:schemeClr val="tx1"/>
              </a:solidFill>
            </a:endParaRPr>
          </a:p>
          <a:p>
            <a:pPr lvl="2" eaLnBrk="1" hangingPunct="1"/>
            <a:endParaRPr lang="en-US" altLang="ja-JP" smtClean="0">
              <a:solidFill>
                <a:schemeClr val="tx1"/>
              </a:solidFill>
            </a:endParaRPr>
          </a:p>
          <a:p>
            <a:pPr lvl="1" eaLnBrk="1" hangingPunct="1"/>
            <a:endParaRPr lang="en-US" altLang="ja-JP" smtClean="0">
              <a:solidFill>
                <a:schemeClr val="tx1"/>
              </a:solidFill>
            </a:endParaRPr>
          </a:p>
          <a:p>
            <a:pPr lvl="1" eaLnBrk="1" hangingPunct="1">
              <a:buFontTx/>
              <a:buNone/>
            </a:pPr>
            <a:endParaRPr lang="en-US" altLang="ja-JP"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70" name="Rectangle 6"/>
          <p:cNvSpPr>
            <a:spLocks noGrp="1" noChangeArrowheads="1"/>
          </p:cNvSpPr>
          <p:nvPr>
            <p:ph type="title"/>
          </p:nvPr>
        </p:nvSpPr>
        <p:spPr/>
        <p:txBody>
          <a:bodyPr/>
          <a:lstStyle/>
          <a:p>
            <a:pPr eaLnBrk="1" hangingPunct="1">
              <a:defRPr/>
            </a:pPr>
            <a:r>
              <a:rPr lang="ja-JP" altLang="en-US" smtClean="0"/>
              <a:t>キャッシュ概要</a:t>
            </a:r>
          </a:p>
        </p:txBody>
      </p:sp>
      <p:sp>
        <p:nvSpPr>
          <p:cNvPr id="6147" name="Rectangle 7"/>
          <p:cNvSpPr>
            <a:spLocks noGrp="1" noChangeArrowheads="1"/>
          </p:cNvSpPr>
          <p:nvPr>
            <p:ph type="body" idx="1"/>
          </p:nvPr>
        </p:nvSpPr>
        <p:spPr/>
        <p:txBody>
          <a:bodyPr/>
          <a:lstStyle/>
          <a:p>
            <a:pPr eaLnBrk="1" hangingPunct="1"/>
            <a:r>
              <a:rPr lang="ja-JP" altLang="en-US" smtClean="0"/>
              <a:t>キャッシュとは</a:t>
            </a:r>
          </a:p>
          <a:p>
            <a:pPr lvl="1" eaLnBrk="1" hangingPunct="1"/>
            <a:r>
              <a:rPr lang="ja-JP" altLang="en-US" smtClean="0"/>
              <a:t>あるレイヤー</a:t>
            </a:r>
            <a:r>
              <a:rPr lang="en-US" altLang="ja-JP" smtClean="0"/>
              <a:t>(</a:t>
            </a:r>
            <a:r>
              <a:rPr lang="ja-JP" altLang="en-US" smtClean="0"/>
              <a:t>層</a:t>
            </a:r>
            <a:r>
              <a:rPr lang="en-US" altLang="ja-JP" smtClean="0"/>
              <a:t>)</a:t>
            </a:r>
            <a:r>
              <a:rPr lang="ja-JP" altLang="en-US" smtClean="0"/>
              <a:t>間でのリクエストと、そのレスポンスの対を記憶しておき、同様のレスポンスが予想されるリクエストに対して、記憶しておいたレスポンスを返却すること</a:t>
            </a:r>
          </a:p>
          <a:p>
            <a:pPr lvl="1" eaLnBrk="1" hangingPunct="1"/>
            <a:r>
              <a:rPr lang="ja-JP" altLang="en-US" smtClean="0"/>
              <a:t>応答速度が向上する</a:t>
            </a:r>
          </a:p>
          <a:p>
            <a:pPr lvl="1" eaLnBrk="1" hangingPunct="1"/>
            <a:r>
              <a:rPr lang="ja-JP" altLang="en-US" smtClean="0"/>
              <a:t>処理負荷が軽減される</a:t>
            </a:r>
          </a:p>
          <a:p>
            <a:pPr lvl="1" eaLnBrk="1" hangingPunct="1"/>
            <a:r>
              <a:rPr lang="ja-JP" altLang="en-US" smtClean="0"/>
              <a:t>リクエストが同じなら　レスポンスも同じであるという状況で、レスポンスの生成の時間がかかる場合に有効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defRPr/>
            </a:pPr>
            <a:r>
              <a:rPr lang="ja-JP" altLang="en-US" smtClean="0"/>
              <a:t>キャッシュ概要</a:t>
            </a:r>
          </a:p>
        </p:txBody>
      </p:sp>
      <p:sp>
        <p:nvSpPr>
          <p:cNvPr id="7171" name="Rectangle 3"/>
          <p:cNvSpPr>
            <a:spLocks noGrp="1" noChangeArrowheads="1"/>
          </p:cNvSpPr>
          <p:nvPr>
            <p:ph type="body" idx="1"/>
          </p:nvPr>
        </p:nvSpPr>
        <p:spPr/>
        <p:txBody>
          <a:bodyPr/>
          <a:lstStyle/>
          <a:p>
            <a:pPr eaLnBrk="1" hangingPunct="1"/>
            <a:r>
              <a:rPr lang="ja-JP" altLang="en-US" smtClean="0"/>
              <a:t>キャッシュの例</a:t>
            </a:r>
          </a:p>
          <a:p>
            <a:pPr lvl="1" eaLnBrk="1" hangingPunct="1"/>
            <a:r>
              <a:rPr lang="en-US" altLang="ja-JP" smtClean="0"/>
              <a:t>Web</a:t>
            </a:r>
            <a:r>
              <a:rPr lang="ja-JP" altLang="en-US" smtClean="0"/>
              <a:t>ブラウザのキャッシュ</a:t>
            </a:r>
          </a:p>
          <a:p>
            <a:pPr lvl="2" eaLnBrk="1" hangingPunct="1"/>
            <a:r>
              <a:rPr lang="ja-JP" altLang="en-US" smtClean="0"/>
              <a:t>ある</a:t>
            </a:r>
            <a:r>
              <a:rPr lang="en-US" altLang="ja-JP" smtClean="0"/>
              <a:t>URL</a:t>
            </a:r>
            <a:r>
              <a:rPr lang="ja-JP" altLang="en-US" smtClean="0"/>
              <a:t>にリクエストしたときのレスポンス</a:t>
            </a:r>
            <a:r>
              <a:rPr lang="en-US" altLang="ja-JP" smtClean="0"/>
              <a:t>(HTML</a:t>
            </a:r>
            <a:r>
              <a:rPr lang="ja-JP" altLang="en-US" smtClean="0"/>
              <a:t>、画像など</a:t>
            </a:r>
            <a:r>
              <a:rPr lang="en-US" altLang="ja-JP" smtClean="0"/>
              <a:t>)</a:t>
            </a:r>
            <a:r>
              <a:rPr lang="ja-JP" altLang="en-US" smtClean="0"/>
              <a:t>をブラウザがディスクなどに記録しておいて、次回以降の応答が速くなる</a:t>
            </a:r>
          </a:p>
          <a:p>
            <a:pPr lvl="1" eaLnBrk="1" hangingPunct="1"/>
            <a:r>
              <a:rPr lang="en-US" altLang="ja-JP" smtClean="0"/>
              <a:t>CPU</a:t>
            </a:r>
            <a:r>
              <a:rPr lang="ja-JP" altLang="en-US" smtClean="0"/>
              <a:t>に搭載されているキャッシュ</a:t>
            </a:r>
          </a:p>
          <a:p>
            <a:pPr lvl="2" eaLnBrk="1" hangingPunct="1"/>
            <a:r>
              <a:rPr lang="ja-JP" altLang="en-US" smtClean="0"/>
              <a:t>メインメモリへの読み出しがあるとき、メインメモリよりさらに高速なメモリにその内容を記録しておいて、同じ番地に対する読み込みを高速化する</a:t>
            </a:r>
          </a:p>
          <a:p>
            <a:pPr lvl="1" eaLnBrk="1" hangingPunct="1"/>
            <a:r>
              <a:rPr lang="en-US" altLang="ja-JP" smtClean="0"/>
              <a:t>(</a:t>
            </a:r>
            <a:r>
              <a:rPr lang="ja-JP" altLang="en-US" smtClean="0"/>
              <a:t>微妙な例</a:t>
            </a:r>
            <a:r>
              <a:rPr lang="en-US" altLang="ja-JP" smtClean="0"/>
              <a:t>) arp</a:t>
            </a:r>
            <a:r>
              <a:rPr lang="ja-JP" altLang="en-US" smtClean="0"/>
              <a:t>エントリのキャッシュ</a:t>
            </a:r>
          </a:p>
          <a:p>
            <a:pPr lvl="2" eaLnBrk="1" hangingPunct="1"/>
            <a:r>
              <a:rPr lang="en-US" altLang="ja-JP" smtClean="0"/>
              <a:t>IP</a:t>
            </a:r>
            <a:r>
              <a:rPr lang="ja-JP" altLang="en-US" smtClean="0"/>
              <a:t>アドレスから </a:t>
            </a:r>
            <a:r>
              <a:rPr lang="en-US" altLang="ja-JP" smtClean="0"/>
              <a:t>Ethernet</a:t>
            </a:r>
            <a:r>
              <a:rPr lang="ja-JP" altLang="en-US" smtClean="0"/>
              <a:t>の</a:t>
            </a:r>
            <a:r>
              <a:rPr lang="en-US" altLang="ja-JP" smtClean="0"/>
              <a:t>MAC</a:t>
            </a:r>
            <a:r>
              <a:rPr lang="ja-JP" altLang="en-US" smtClean="0"/>
              <a:t>アドレスを取得するという通信手順</a:t>
            </a:r>
            <a:r>
              <a:rPr lang="en-US" altLang="ja-JP" smtClean="0"/>
              <a:t>(arp)</a:t>
            </a:r>
            <a:r>
              <a:rPr lang="ja-JP" altLang="en-US" smtClean="0"/>
              <a:t>は</a:t>
            </a:r>
            <a:r>
              <a:rPr lang="en-US" altLang="ja-JP" smtClean="0"/>
              <a:t>SW-HUB</a:t>
            </a:r>
            <a:r>
              <a:rPr lang="ja-JP" altLang="en-US" smtClean="0"/>
              <a:t>や</a:t>
            </a:r>
            <a:r>
              <a:rPr lang="en-US" altLang="ja-JP" smtClean="0"/>
              <a:t>PC</a:t>
            </a:r>
            <a:r>
              <a:rPr lang="ja-JP" altLang="en-US" smtClean="0"/>
              <a:t>でキャッシュされている</a:t>
            </a:r>
          </a:p>
          <a:p>
            <a:pPr lvl="2" eaLnBrk="1" hangingPunct="1"/>
            <a:endParaRPr lang="en-US" altLang="ja-JP"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defRPr/>
            </a:pPr>
            <a:r>
              <a:rPr lang="ja-JP" altLang="en-US" smtClean="0"/>
              <a:t>キャッシュ概要</a:t>
            </a:r>
          </a:p>
        </p:txBody>
      </p:sp>
      <p:sp>
        <p:nvSpPr>
          <p:cNvPr id="8195" name="Rectangle 3"/>
          <p:cNvSpPr>
            <a:spLocks noGrp="1" noChangeArrowheads="1"/>
          </p:cNvSpPr>
          <p:nvPr>
            <p:ph type="body" idx="1"/>
          </p:nvPr>
        </p:nvSpPr>
        <p:spPr/>
        <p:txBody>
          <a:bodyPr/>
          <a:lstStyle/>
          <a:p>
            <a:pPr eaLnBrk="1" hangingPunct="1"/>
            <a:r>
              <a:rPr lang="ja-JP" altLang="en-US" smtClean="0"/>
              <a:t>キャッシュの例 </a:t>
            </a:r>
            <a:r>
              <a:rPr lang="en-US" altLang="ja-JP" smtClean="0"/>
              <a:t>(</a:t>
            </a:r>
            <a:r>
              <a:rPr lang="ja-JP" altLang="en-US" smtClean="0"/>
              <a:t>続き</a:t>
            </a:r>
            <a:r>
              <a:rPr lang="en-US" altLang="ja-JP" smtClean="0"/>
              <a:t>)</a:t>
            </a:r>
          </a:p>
          <a:p>
            <a:pPr lvl="1" eaLnBrk="1" hangingPunct="1"/>
            <a:r>
              <a:rPr lang="ja-JP" altLang="en-US" smtClean="0"/>
              <a:t>データベースに搭載されているキャッシュ</a:t>
            </a:r>
          </a:p>
          <a:p>
            <a:pPr lvl="2" eaLnBrk="1" hangingPunct="1"/>
            <a:r>
              <a:rPr lang="ja-JP" altLang="en-US" smtClean="0"/>
              <a:t>テーブルなどディスクに格納されているデータへのアクセス時、同様の内容をメモリに記録しておいて、二回目以降の読み出しを高速化できる</a:t>
            </a:r>
          </a:p>
          <a:p>
            <a:pPr lvl="2" eaLnBrk="1" hangingPunct="1"/>
            <a:r>
              <a:rPr lang="en-US" altLang="ja-JP" smtClean="0"/>
              <a:t>SQL</a:t>
            </a:r>
            <a:r>
              <a:rPr lang="ja-JP" altLang="en-US" smtClean="0"/>
              <a:t>のコンパイル結果を記録しておいて二回目以降同じ</a:t>
            </a:r>
            <a:r>
              <a:rPr lang="en-US" altLang="ja-JP" smtClean="0"/>
              <a:t>SQL</a:t>
            </a:r>
            <a:r>
              <a:rPr lang="ja-JP" altLang="en-US" smtClean="0"/>
              <a:t>についてはコンパイルを省略し、高速化できる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defRPr/>
            </a:pPr>
            <a:r>
              <a:rPr lang="ja-JP" altLang="en-US" smtClean="0"/>
              <a:t>キャッシュ概要</a:t>
            </a:r>
          </a:p>
        </p:txBody>
      </p:sp>
      <p:sp>
        <p:nvSpPr>
          <p:cNvPr id="9219" name="Rectangle 3"/>
          <p:cNvSpPr>
            <a:spLocks noGrp="1" noChangeArrowheads="1"/>
          </p:cNvSpPr>
          <p:nvPr>
            <p:ph type="body" idx="1"/>
          </p:nvPr>
        </p:nvSpPr>
        <p:spPr/>
        <p:txBody>
          <a:bodyPr/>
          <a:lstStyle/>
          <a:p>
            <a:pPr eaLnBrk="1" hangingPunct="1"/>
            <a:r>
              <a:rPr lang="ja-JP" altLang="en-US" smtClean="0"/>
              <a:t>今日お話するキャッシュの使い方</a:t>
            </a:r>
          </a:p>
          <a:p>
            <a:pPr lvl="1" eaLnBrk="1" hangingPunct="1"/>
            <a:r>
              <a:rPr lang="ja-JP" altLang="en-US" b="1" u="sng" smtClean="0">
                <a:solidFill>
                  <a:schemeClr val="accent2"/>
                </a:solidFill>
              </a:rPr>
              <a:t>メソッド呼び出し</a:t>
            </a:r>
            <a:r>
              <a:rPr lang="ja-JP" altLang="en-US" smtClean="0"/>
              <a:t>のキャッシュ</a:t>
            </a:r>
          </a:p>
          <a:p>
            <a:pPr lvl="2" eaLnBrk="1" hangingPunct="1"/>
            <a:r>
              <a:rPr lang="ja-JP" altLang="en-US" smtClean="0"/>
              <a:t>ある引数に対して応答が一定である</a:t>
            </a:r>
            <a:r>
              <a:rPr lang="en-US" altLang="ja-JP" smtClean="0"/>
              <a:t>(</a:t>
            </a:r>
            <a:r>
              <a:rPr lang="ja-JP" altLang="en-US" smtClean="0"/>
              <a:t>と思われる</a:t>
            </a:r>
            <a:r>
              <a:rPr lang="en-US" altLang="ja-JP" smtClean="0"/>
              <a:t>)</a:t>
            </a:r>
            <a:r>
              <a:rPr lang="ja-JP" altLang="en-US" smtClean="0"/>
              <a:t>場合に、応答を記録しておいて、同じ呼び出しに対しては記録した値を即座に返却して処理を省略する</a:t>
            </a:r>
          </a:p>
          <a:p>
            <a:pPr lvl="2" eaLnBrk="1" hangingPunct="1"/>
            <a:r>
              <a:rPr lang="ja-JP" altLang="en-US" b="1" smtClean="0"/>
              <a:t>「どのオブジェクトの」「どのメソッドを」「どんな引数で呼び出したか」</a:t>
            </a:r>
            <a:r>
              <a:rPr lang="ja-JP" altLang="en-US" smtClean="0"/>
              <a:t>が リクエスト </a:t>
            </a:r>
            <a:r>
              <a:rPr lang="en-US" altLang="ja-JP" smtClean="0"/>
              <a:t>(</a:t>
            </a:r>
            <a:r>
              <a:rPr lang="ja-JP" altLang="en-US" smtClean="0"/>
              <a:t>キャッシュのキー</a:t>
            </a:r>
            <a:r>
              <a:rPr lang="en-US" altLang="ja-JP" smtClean="0"/>
              <a:t>)</a:t>
            </a:r>
          </a:p>
          <a:p>
            <a:pPr lvl="2" eaLnBrk="1" hangingPunct="1"/>
            <a:r>
              <a:rPr lang="ja-JP" altLang="en-US" smtClean="0"/>
              <a:t>そのときの</a:t>
            </a:r>
            <a:r>
              <a:rPr lang="ja-JP" altLang="en-US" b="1" smtClean="0"/>
              <a:t>「戻り値」</a:t>
            </a:r>
            <a:r>
              <a:rPr lang="ja-JP" altLang="en-US" smtClean="0"/>
              <a:t>がレスポンス</a:t>
            </a:r>
          </a:p>
          <a:p>
            <a:pPr lvl="2" eaLnBrk="1" hangingPunct="1"/>
            <a:r>
              <a:rPr lang="ja-JP" altLang="en-US" smtClean="0"/>
              <a:t>この対を記録しておき、キャッシュとして活用する</a:t>
            </a:r>
          </a:p>
          <a:p>
            <a:pPr lvl="2" eaLnBrk="1" hangingPunct="1"/>
            <a:r>
              <a:rPr lang="ja-JP" altLang="en-US" smtClean="0"/>
              <a:t>本日は </a:t>
            </a:r>
            <a:r>
              <a:rPr lang="en-US" altLang="ja-JP" smtClean="0"/>
              <a:t>S2Caching</a:t>
            </a:r>
            <a:r>
              <a:rPr lang="ja-JP" altLang="en-US" smtClean="0"/>
              <a:t>の紹介ということで、 </a:t>
            </a:r>
            <a:r>
              <a:rPr lang="en-US" altLang="ja-JP" smtClean="0"/>
              <a:t>Java </a:t>
            </a:r>
            <a:r>
              <a:rPr lang="ja-JP" altLang="en-US" smtClean="0"/>
              <a:t>で、</a:t>
            </a:r>
            <a:r>
              <a:rPr lang="en-US" altLang="ja-JP" smtClean="0"/>
              <a:t>Seasar2 </a:t>
            </a:r>
            <a:r>
              <a:rPr lang="ja-JP" altLang="en-US" smtClean="0"/>
              <a:t>の </a:t>
            </a:r>
            <a:r>
              <a:rPr lang="en-US" altLang="ja-JP" smtClean="0"/>
              <a:t>AOP</a:t>
            </a:r>
            <a:r>
              <a:rPr lang="ja-JP" altLang="en-US" smtClean="0"/>
              <a:t>を使う前提で紹介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defRPr/>
            </a:pPr>
            <a:r>
              <a:rPr lang="ja-JP" altLang="en-US" smtClean="0"/>
              <a:t>キャッシュ概要</a:t>
            </a:r>
          </a:p>
        </p:txBody>
      </p:sp>
      <p:sp>
        <p:nvSpPr>
          <p:cNvPr id="10243" name="Rectangle 3"/>
          <p:cNvSpPr>
            <a:spLocks noGrp="1" noChangeArrowheads="1"/>
          </p:cNvSpPr>
          <p:nvPr>
            <p:ph type="body" idx="1"/>
          </p:nvPr>
        </p:nvSpPr>
        <p:spPr/>
        <p:txBody>
          <a:bodyPr/>
          <a:lstStyle/>
          <a:p>
            <a:pPr eaLnBrk="1" hangingPunct="1"/>
            <a:r>
              <a:rPr lang="ja-JP" altLang="en-US" smtClean="0"/>
              <a:t>キャッシュの</a:t>
            </a:r>
            <a:r>
              <a:rPr lang="en-US" altLang="ja-JP" smtClean="0"/>
              <a:t>Expire</a:t>
            </a:r>
            <a:r>
              <a:rPr lang="ja-JP" altLang="en-US" smtClean="0"/>
              <a:t>ポリシー</a:t>
            </a:r>
          </a:p>
          <a:p>
            <a:pPr lvl="1" eaLnBrk="1" hangingPunct="1"/>
            <a:r>
              <a:rPr lang="ja-JP" altLang="en-US" smtClean="0"/>
              <a:t>キャッシュは「記憶する」ため、リクエストのバリエーションが豊富な場合は、もちろん記憶域をどんどん消費していってしまう</a:t>
            </a:r>
          </a:p>
          <a:p>
            <a:pPr lvl="1" eaLnBrk="1" hangingPunct="1"/>
            <a:r>
              <a:rPr lang="ja-JP" altLang="en-US" smtClean="0"/>
              <a:t>そのため、なんらかのポリシーで一度記憶したものを削除する必要がある </a:t>
            </a:r>
            <a:r>
              <a:rPr lang="en-US" altLang="ja-JP" smtClean="0"/>
              <a:t>(</a:t>
            </a:r>
            <a:r>
              <a:rPr lang="ja-JP" altLang="en-US" smtClean="0"/>
              <a:t>記憶域の解放</a:t>
            </a:r>
            <a:r>
              <a:rPr lang="en-US" altLang="ja-JP"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eaLnBrk="1" hangingPunct="1">
              <a:defRPr/>
            </a:pPr>
            <a:r>
              <a:rPr lang="ja-JP" altLang="en-US" smtClean="0"/>
              <a:t>キャッシュ概要</a:t>
            </a:r>
          </a:p>
        </p:txBody>
      </p:sp>
      <p:sp>
        <p:nvSpPr>
          <p:cNvPr id="11267" name="Rectangle 3"/>
          <p:cNvSpPr>
            <a:spLocks noGrp="1" noChangeArrowheads="1"/>
          </p:cNvSpPr>
          <p:nvPr>
            <p:ph type="body" idx="1"/>
          </p:nvPr>
        </p:nvSpPr>
        <p:spPr/>
        <p:txBody>
          <a:bodyPr/>
          <a:lstStyle/>
          <a:p>
            <a:pPr eaLnBrk="1" hangingPunct="1"/>
            <a:r>
              <a:rPr lang="ja-JP" altLang="en-US" smtClean="0"/>
              <a:t>キャッシュの</a:t>
            </a:r>
            <a:r>
              <a:rPr lang="en-US" altLang="ja-JP" smtClean="0"/>
              <a:t>Expire</a:t>
            </a:r>
            <a:r>
              <a:rPr lang="ja-JP" altLang="en-US" smtClean="0"/>
              <a:t>ポリシーの例</a:t>
            </a:r>
          </a:p>
          <a:p>
            <a:pPr lvl="1" eaLnBrk="1" hangingPunct="1"/>
            <a:r>
              <a:rPr lang="ja-JP" altLang="en-US" smtClean="0"/>
              <a:t>期限切れ</a:t>
            </a:r>
          </a:p>
          <a:p>
            <a:pPr lvl="2" eaLnBrk="1" hangingPunct="1"/>
            <a:r>
              <a:rPr lang="ja-JP" altLang="en-US" smtClean="0"/>
              <a:t>追加されたエントリは一定時間がたつと期限切れとして削除される  </a:t>
            </a:r>
            <a:r>
              <a:rPr lang="en-US" altLang="ja-JP" smtClean="0"/>
              <a:t>(</a:t>
            </a:r>
            <a:r>
              <a:rPr lang="ja-JP" altLang="en-US" smtClean="0"/>
              <a:t>賞味期限切れ</a:t>
            </a:r>
            <a:r>
              <a:rPr lang="en-US" altLang="ja-JP" smtClean="0"/>
              <a:t>?)</a:t>
            </a:r>
          </a:p>
          <a:p>
            <a:pPr lvl="1" eaLnBrk="1" hangingPunct="1"/>
            <a:r>
              <a:rPr lang="en-US" altLang="ja-JP" smtClean="0"/>
              <a:t>LRU</a:t>
            </a:r>
            <a:r>
              <a:rPr lang="ja-JP" altLang="en-US" smtClean="0"/>
              <a:t>付き容量制限</a:t>
            </a:r>
          </a:p>
          <a:p>
            <a:pPr lvl="2" eaLnBrk="1" hangingPunct="1"/>
            <a:r>
              <a:rPr lang="ja-JP" altLang="en-US" smtClean="0"/>
              <a:t>記憶域が一杯になってくると、最後に参照された時期がもっとも古いものを削除する</a:t>
            </a:r>
          </a:p>
          <a:p>
            <a:pPr lvl="1" eaLnBrk="1" hangingPunct="1"/>
            <a:r>
              <a:rPr lang="ja-JP" altLang="en-US" smtClean="0"/>
              <a:t>意図的なパージ</a:t>
            </a:r>
          </a:p>
          <a:p>
            <a:pPr lvl="2" eaLnBrk="1" hangingPunct="1"/>
            <a:r>
              <a:rPr lang="ja-JP" altLang="en-US" smtClean="0"/>
              <a:t>キャッシュエントリを利用者の意思で削除するというもの</a:t>
            </a:r>
          </a:p>
        </p:txBody>
      </p:sp>
    </p:spTree>
  </p:cSld>
  <p:clrMapOvr>
    <a:masterClrMapping/>
  </p:clrMapOvr>
</p:sld>
</file>

<file path=ppt/theme/theme1.xml><?xml version="1.0" encoding="utf-8"?>
<a:theme xmlns:a="http://schemas.openxmlformats.org/drawingml/2006/main" name="sc2007spring">
  <a:themeElements>
    <a:clrScheme name="sc2007sp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2007spring">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2007sp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2007sp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2007sp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2007sp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2007sp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2007sp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2007sp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2007sp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2007sp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2007sp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2007sp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2007sp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Settings\aa\My Documents\Seasar\Spring2007\sc2007spring.pot</Template>
  <TotalTime>7801</TotalTime>
  <Words>1812</Words>
  <Application>Microsoft PowerPoint</Application>
  <PresentationFormat>画面に合わせる (4:3)</PresentationFormat>
  <Paragraphs>295</Paragraphs>
  <Slides>30</Slides>
  <Notes>30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30</vt:i4>
      </vt:variant>
    </vt:vector>
  </HeadingPairs>
  <TitlesOfParts>
    <vt:vector size="35" baseType="lpstr">
      <vt:lpstr>Arial</vt:lpstr>
      <vt:lpstr>ＭＳ Ｐゴシック</vt:lpstr>
      <vt:lpstr>ＭＳ Ｐ明朝</vt:lpstr>
      <vt:lpstr>Tahoma</vt:lpstr>
      <vt:lpstr>sc2007spring</vt:lpstr>
      <vt:lpstr>AOPによるキャッシュのすすめ</vt:lpstr>
      <vt:lpstr>アジェンダ</vt:lpstr>
      <vt:lpstr>自己紹介</vt:lpstr>
      <vt:lpstr>キャッシュ概要</vt:lpstr>
      <vt:lpstr>キャッシュ概要</vt:lpstr>
      <vt:lpstr>キャッシュ概要</vt:lpstr>
      <vt:lpstr>キャッシュ概要</vt:lpstr>
      <vt:lpstr>キャッシュ概要</vt:lpstr>
      <vt:lpstr>キャッシュ概要</vt:lpstr>
      <vt:lpstr>キャッシュを「使う」</vt:lpstr>
      <vt:lpstr>キャッシュを「使う」</vt:lpstr>
      <vt:lpstr>キャッシュを「使う」</vt:lpstr>
      <vt:lpstr>キャッシュを「使う」</vt:lpstr>
      <vt:lpstr>キャッシュを「使う」</vt:lpstr>
      <vt:lpstr>キャッシュを「使う」</vt:lpstr>
      <vt:lpstr>キャッシュを「使う」</vt:lpstr>
      <vt:lpstr>キャッシュを「使う」</vt:lpstr>
      <vt:lpstr>キャッシュを「使う」</vt:lpstr>
      <vt:lpstr>S2CachingとehCache</vt:lpstr>
      <vt:lpstr>S2CachingとehCache</vt:lpstr>
      <vt:lpstr>S2CachingとehCache</vt:lpstr>
      <vt:lpstr>S2CachingとehCache</vt:lpstr>
      <vt:lpstr>S2CachingとehCache</vt:lpstr>
      <vt:lpstr>S2CachingとehCache</vt:lpstr>
      <vt:lpstr>S2CachingとehCache</vt:lpstr>
      <vt:lpstr>S2CachingとehCache</vt:lpstr>
      <vt:lpstr>S2CachingとehCache</vt:lpstr>
      <vt:lpstr>S2CachingとehCache</vt:lpstr>
      <vt:lpstr>キャッシュ導入Tips</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半歩先のSeasar2実践活用</dc:title>
  <dc:creator>dewa</dc:creator>
  <cp:lastModifiedBy>Hatsune, Akira</cp:lastModifiedBy>
  <cp:revision>675</cp:revision>
  <cp:lastPrinted>1601-01-01T00:00:00Z</cp:lastPrinted>
  <dcterms:created xsi:type="dcterms:W3CDTF">2007-05-12T04:34:46Z</dcterms:created>
  <dcterms:modified xsi:type="dcterms:W3CDTF">2009-01-11T13:08:41Z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