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3" r:id="rId17"/>
    <p:sldId id="274" r:id="rId18"/>
    <p:sldId id="275" r:id="rId19"/>
    <p:sldId id="276" r:id="rId20"/>
    <p:sldId id="270" r:id="rId2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402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福岡勉強会 </a:t>
            </a:r>
            <a:r>
              <a:rPr kumimoji="0" lang="en-US" altLang="ja-JP" sz="2300" smtClean="0">
                <a:solidFill>
                  <a:schemeClr val="tx2"/>
                </a:solidFill>
                <a:ea typeface="ＭＳ Ｐゴシック" pitchFamily="50" charset="-128"/>
              </a:rPr>
              <a:t>#4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sz="4000" dirty="0" smtClean="0"/>
              <a:t>WPF</a:t>
            </a:r>
            <a:r>
              <a:rPr kumimoji="1" lang="ja-JP" altLang="en-US" sz="4000" dirty="0" smtClean="0"/>
              <a:t>の初歩の初歩</a:t>
            </a:r>
            <a:endParaRPr kumimoji="1" lang="ja-JP" altLang="en-US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5214950"/>
            <a:ext cx="6400800" cy="423850"/>
          </a:xfrm>
        </p:spPr>
        <p:txBody>
          <a:bodyPr/>
          <a:lstStyle/>
          <a:p>
            <a:r>
              <a:rPr kumimoji="1" lang="ja-JP" altLang="en-US" sz="1800" dirty="0" smtClean="0"/>
              <a:t>うつせみ（虚蝉）</a:t>
            </a:r>
            <a:endParaRPr kumimoji="1" lang="ja-JP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Stack</a:t>
            </a:r>
            <a:r>
              <a:rPr kumimoji="1" lang="en-US" altLang="ja-JP" dirty="0" err="1" smtClean="0"/>
              <a:t>Panel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子</a:t>
            </a:r>
            <a:r>
              <a:rPr lang="ja-JP" altLang="en-US" dirty="0" smtClean="0"/>
              <a:t>要素を縦、もしくは横に順に並べる</a:t>
            </a:r>
            <a:endParaRPr lang="en-US" altLang="ja-JP" dirty="0" smtClean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2928926" y="4143381"/>
          <a:ext cx="5643602" cy="1739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602"/>
              </a:tblGrid>
              <a:tr h="381422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サンプルソース</a:t>
                      </a:r>
                      <a:r>
                        <a:rPr kumimoji="1" lang="en-US" altLang="ja-JP" dirty="0" smtClean="0"/>
                        <a:t>(</a:t>
                      </a:r>
                      <a:r>
                        <a:rPr kumimoji="1" lang="ja-JP" altLang="en-US" dirty="0" smtClean="0"/>
                        <a:t>子要素に</a:t>
                      </a:r>
                      <a:r>
                        <a:rPr kumimoji="1" lang="en-US" altLang="ja-JP" dirty="0" err="1" smtClean="0"/>
                        <a:t>TextBlock</a:t>
                      </a:r>
                      <a:r>
                        <a:rPr kumimoji="1" lang="ja-JP" altLang="en-US" dirty="0" smtClean="0"/>
                        <a:t>を追加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358360">
                <a:tc>
                  <a:txBody>
                    <a:bodyPr/>
                    <a:lstStyle/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kumimoji="1" lang="en-US" altLang="ja-JP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StackPanel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&lt;Button Width=“200” Height="25"/&gt;</a:t>
                      </a:r>
                    </a:p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&lt;/</a:t>
                      </a:r>
                      <a:r>
                        <a:rPr kumimoji="1" lang="en-US" altLang="ja-JP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StackPanel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WrapPanel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子要素</a:t>
            </a:r>
            <a:r>
              <a:rPr lang="ja-JP" altLang="en-US" dirty="0" smtClean="0"/>
              <a:t>が端に達すると折り返す。</a:t>
            </a:r>
            <a:endParaRPr lang="en-US" altLang="ja-JP" dirty="0" smtClean="0"/>
          </a:p>
          <a:p>
            <a:r>
              <a:rPr lang="ja-JP" altLang="en-US" dirty="0" smtClean="0"/>
              <a:t>テキストエディタ等で折り返すようなイメージ</a:t>
            </a:r>
            <a:endParaRPr lang="en-US" altLang="ja-JP" dirty="0" smtClean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2928926" y="3929066"/>
          <a:ext cx="5643602" cy="1844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602"/>
              </a:tblGrid>
              <a:tr h="381422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サンプルソース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358360">
                <a:tc>
                  <a:txBody>
                    <a:bodyPr/>
                    <a:lstStyle/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kumimoji="1" lang="en-US" altLang="ja-JP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WrapPanel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&lt;Button Width=“200” Height="25"/&gt;</a:t>
                      </a:r>
                    </a:p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&lt;Button Width=“200” Height="25"/&gt;</a:t>
                      </a:r>
                    </a:p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&lt;Button Width=“200” Height="25"/&gt;</a:t>
                      </a:r>
                    </a:p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&lt;/</a:t>
                      </a:r>
                      <a:r>
                        <a:rPr kumimoji="1" lang="en-US" altLang="ja-JP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WrapPanel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レイアウトに使用する主なプロパティ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229600" cy="4876817"/>
          </a:xfrm>
        </p:spPr>
        <p:txBody>
          <a:bodyPr/>
          <a:lstStyle/>
          <a:p>
            <a:r>
              <a:rPr kumimoji="1" lang="en-US" altLang="ja-JP" dirty="0" smtClean="0"/>
              <a:t>Width, Height</a:t>
            </a:r>
            <a:br>
              <a:rPr kumimoji="1" lang="en-US" altLang="ja-JP" dirty="0" smtClean="0"/>
            </a:br>
            <a:r>
              <a:rPr kumimoji="1" lang="ja-JP" altLang="en-US" dirty="0" smtClean="0"/>
              <a:t>→幅、高さを指定（説明不要な気が</a:t>
            </a:r>
            <a:r>
              <a:rPr kumimoji="1" lang="en-US" altLang="ja-JP" dirty="0" smtClean="0"/>
              <a:t>…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r>
              <a:rPr lang="en-US" altLang="ja-JP" dirty="0" smtClean="0"/>
              <a:t>Alignment</a:t>
            </a:r>
            <a:r>
              <a:rPr lang="en-US" altLang="ja-JP" sz="1800" dirty="0" smtClean="0"/>
              <a:t>(</a:t>
            </a:r>
            <a:r>
              <a:rPr lang="en-US" altLang="ja-JP" sz="1800" dirty="0" err="1" smtClean="0"/>
              <a:t>HorizontalAlignment</a:t>
            </a:r>
            <a:r>
              <a:rPr lang="en-US" altLang="ja-JP" sz="1800" dirty="0" smtClean="0"/>
              <a:t>(</a:t>
            </a:r>
            <a:r>
              <a:rPr lang="ja-JP" altLang="en-US" sz="1800" dirty="0" smtClean="0"/>
              <a:t>水平</a:t>
            </a:r>
            <a:r>
              <a:rPr lang="en-US" altLang="ja-JP" sz="1800" dirty="0" smtClean="0"/>
              <a:t>), </a:t>
            </a:r>
            <a:r>
              <a:rPr lang="en-US" altLang="ja-JP" sz="1800" dirty="0" err="1" smtClean="0"/>
              <a:t>VerticalAlignment</a:t>
            </a:r>
            <a:r>
              <a:rPr lang="ja-JP" altLang="en-US" sz="1800" dirty="0" smtClean="0"/>
              <a:t>（垂直）</a:t>
            </a:r>
            <a:r>
              <a:rPr lang="en-US" altLang="ja-JP" sz="1800" dirty="0" smtClean="0"/>
              <a:t>)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→親要素のどこに配置するか</a:t>
            </a:r>
            <a:endParaRPr lang="en-US" altLang="ja-JP" dirty="0" smtClean="0"/>
          </a:p>
          <a:p>
            <a:r>
              <a:rPr lang="en-US" altLang="ja-JP" dirty="0" smtClean="0"/>
              <a:t>Margin</a:t>
            </a:r>
            <a:r>
              <a:rPr lang="en-US" altLang="ja-JP" sz="1600" dirty="0" smtClean="0"/>
              <a:t>(Margin”</a:t>
            </a:r>
            <a:r>
              <a:rPr lang="ja-JP" altLang="en-US" sz="1600" dirty="0" smtClean="0"/>
              <a:t>左</a:t>
            </a:r>
            <a:r>
              <a:rPr lang="en-US" altLang="ja-JP" sz="1600" dirty="0" smtClean="0"/>
              <a:t>,</a:t>
            </a:r>
            <a:r>
              <a:rPr lang="ja-JP" altLang="en-US" sz="1600" dirty="0" smtClean="0"/>
              <a:t>上</a:t>
            </a:r>
            <a:r>
              <a:rPr lang="en-US" altLang="ja-JP" sz="1600" dirty="0" smtClean="0"/>
              <a:t>,</a:t>
            </a:r>
            <a:r>
              <a:rPr lang="ja-JP" altLang="en-US" sz="1600" dirty="0" smtClean="0"/>
              <a:t>右</a:t>
            </a:r>
            <a:r>
              <a:rPr lang="en-US" altLang="ja-JP" sz="1600" dirty="0" smtClean="0"/>
              <a:t>, </a:t>
            </a:r>
            <a:r>
              <a:rPr lang="ja-JP" altLang="en-US" sz="1600" dirty="0" smtClean="0"/>
              <a:t>下</a:t>
            </a:r>
            <a:r>
              <a:rPr lang="en-US" altLang="ja-JP" sz="1600" dirty="0" smtClean="0"/>
              <a:t>”, Margin=“10”)</a:t>
            </a:r>
            <a:br>
              <a:rPr lang="en-US" altLang="ja-JP" sz="1600" dirty="0" smtClean="0"/>
            </a:br>
            <a:r>
              <a:rPr lang="ja-JP" altLang="en-US" dirty="0" smtClean="0"/>
              <a:t>→要素の外側の余白を指定</a:t>
            </a:r>
            <a:endParaRPr lang="en-US" altLang="ja-JP" dirty="0" smtClean="0"/>
          </a:p>
          <a:p>
            <a:r>
              <a:rPr lang="en-US" altLang="ja-JP" dirty="0" smtClean="0"/>
              <a:t>Padding</a:t>
            </a:r>
            <a:br>
              <a:rPr lang="en-US" altLang="ja-JP" dirty="0" smtClean="0"/>
            </a:br>
            <a:r>
              <a:rPr lang="ja-JP" altLang="en-US" dirty="0" smtClean="0"/>
              <a:t>→</a:t>
            </a:r>
            <a:r>
              <a:rPr lang="ja-JP" altLang="en-US" dirty="0" smtClean="0"/>
              <a:t>要素</a:t>
            </a:r>
            <a:r>
              <a:rPr lang="ja-JP" altLang="en-US" dirty="0" smtClean="0"/>
              <a:t>の内側の余白を指定</a:t>
            </a:r>
            <a:endParaRPr lang="en-US" altLang="ja-JP" dirty="0" smtClean="0"/>
          </a:p>
          <a:p>
            <a:pPr algn="r">
              <a:buNone/>
            </a:pPr>
            <a:r>
              <a:rPr lang="ja-JP" altLang="en-US" dirty="0" smtClean="0"/>
              <a:t>等々</a:t>
            </a:r>
            <a:r>
              <a:rPr lang="ja-JP" altLang="en-US" dirty="0" err="1" smtClean="0"/>
              <a:t>。。。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コントロール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r>
              <a:rPr lang="ja-JP" altLang="en-US" dirty="0" smtClean="0"/>
              <a:t>ほんの一部だけ</a:t>
            </a:r>
            <a:r>
              <a:rPr lang="ja-JP" altLang="en-US" dirty="0" smtClean="0"/>
              <a:t>ご紹介</a:t>
            </a:r>
            <a:endParaRPr kumimoji="1" lang="en-US" altLang="ja-JP" dirty="0" smtClean="0"/>
          </a:p>
          <a:p>
            <a:r>
              <a:rPr kumimoji="1" lang="en-US" altLang="ja-JP" dirty="0" smtClean="0"/>
              <a:t>Button</a:t>
            </a:r>
          </a:p>
          <a:p>
            <a:r>
              <a:rPr lang="en-US" altLang="ja-JP" dirty="0" err="1" smtClean="0"/>
              <a:t>TextBox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TextBlock</a:t>
            </a:r>
            <a:r>
              <a:rPr lang="en-US" altLang="ja-JP" dirty="0" smtClean="0"/>
              <a:t>, Label, </a:t>
            </a:r>
            <a:r>
              <a:rPr lang="en-US" altLang="ja-JP" dirty="0" err="1" smtClean="0"/>
              <a:t>PasswordBox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err="1" smtClean="0"/>
              <a:t>RickTextBox</a:t>
            </a:r>
            <a:endParaRPr kumimoji="1" lang="en-US" altLang="ja-JP" dirty="0" smtClean="0"/>
          </a:p>
          <a:p>
            <a:r>
              <a:rPr lang="en-US" altLang="ja-JP" dirty="0" err="1" smtClean="0"/>
              <a:t>RadioButton</a:t>
            </a:r>
            <a:r>
              <a:rPr lang="en-US" altLang="ja-JP" dirty="0" smtClean="0"/>
              <a:t>, </a:t>
            </a:r>
            <a:r>
              <a:rPr kumimoji="1" lang="en-US" altLang="ja-JP" dirty="0" err="1" smtClean="0"/>
              <a:t>CheckBox</a:t>
            </a:r>
            <a:r>
              <a:rPr kumimoji="1" lang="en-US" altLang="ja-JP" dirty="0" smtClean="0"/>
              <a:t>, </a:t>
            </a:r>
            <a:r>
              <a:rPr kumimoji="1" lang="en-US" altLang="ja-JP" dirty="0" err="1" smtClean="0"/>
              <a:t>ComboBox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err="1" smtClean="0"/>
              <a:t>ListBox</a:t>
            </a:r>
            <a:endParaRPr kumimoji="1" lang="en-US" altLang="ja-JP" dirty="0" smtClean="0"/>
          </a:p>
          <a:p>
            <a:r>
              <a:rPr lang="en-US" altLang="ja-JP" dirty="0" smtClean="0"/>
              <a:t>Expander, </a:t>
            </a:r>
            <a:r>
              <a:rPr lang="en-US" altLang="ja-JP" dirty="0" err="1" smtClean="0"/>
              <a:t>TreeView</a:t>
            </a:r>
            <a:endParaRPr kumimoji="1" lang="en-US" altLang="ja-JP" dirty="0" smtClean="0"/>
          </a:p>
          <a:p>
            <a:r>
              <a:rPr kumimoji="1" lang="en-US" altLang="ja-JP" dirty="0" err="1" smtClean="0"/>
              <a:t>Menu</a:t>
            </a:r>
            <a:r>
              <a:rPr lang="en-US" altLang="ja-JP" dirty="0" err="1" smtClean="0"/>
              <a:t>,TaskBar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リソース</a:t>
            </a:r>
            <a:r>
              <a:rPr kumimoji="1" lang="en-US" altLang="ja-JP" dirty="0" smtClean="0"/>
              <a:t>(Resources)</a:t>
            </a:r>
            <a:r>
              <a:rPr kumimoji="1" lang="ja-JP" altLang="en-US" dirty="0" smtClean="0"/>
              <a:t>－１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定義された要素等を共有、再利用する</a:t>
            </a:r>
            <a:endParaRPr kumimoji="1" lang="en-US" altLang="ja-JP" dirty="0" smtClean="0"/>
          </a:p>
          <a:p>
            <a:r>
              <a:rPr lang="ja-JP" altLang="en-US" dirty="0" smtClean="0"/>
              <a:t>定義</a:t>
            </a:r>
            <a:r>
              <a:rPr lang="ja-JP" altLang="en-US" dirty="0" smtClean="0"/>
              <a:t>された</a:t>
            </a:r>
            <a:r>
              <a:rPr lang="ja-JP" altLang="en-US" dirty="0" smtClean="0"/>
              <a:t>要素等</a:t>
            </a:r>
            <a:r>
              <a:rPr lang="ja-JP" altLang="en-US" dirty="0" smtClean="0"/>
              <a:t>を格納するオブジェクト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→「リソースディクショナリ」</a:t>
            </a:r>
            <a:endParaRPr lang="en-US" altLang="ja-JP" dirty="0" smtClean="0"/>
          </a:p>
          <a:p>
            <a:r>
              <a:rPr kumimoji="1" lang="ja-JP" altLang="en-US" dirty="0" smtClean="0"/>
              <a:t>定義</a:t>
            </a:r>
            <a:r>
              <a:rPr kumimoji="1" lang="ja-JP" altLang="en-US" dirty="0" smtClean="0"/>
              <a:t>する際には</a:t>
            </a:r>
            <a:r>
              <a:rPr kumimoji="1" lang="en-US" altLang="ja-JP" dirty="0" smtClean="0"/>
              <a:t>…</a:t>
            </a:r>
            <a:br>
              <a:rPr kumimoji="1" lang="en-US" altLang="ja-JP" dirty="0" smtClean="0"/>
            </a:br>
            <a:r>
              <a:rPr kumimoji="1" lang="ja-JP" altLang="en-US" dirty="0" smtClean="0"/>
              <a:t>→通常は「</a:t>
            </a:r>
            <a:r>
              <a:rPr kumimoji="1" lang="en-US" altLang="ja-JP" dirty="0" smtClean="0"/>
              <a:t>x:key</a:t>
            </a:r>
            <a:r>
              <a:rPr kumimoji="1" lang="ja-JP" altLang="en-US" dirty="0" smtClean="0"/>
              <a:t>」を使って設定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 algn="r">
              <a:buNone/>
            </a:pPr>
            <a:r>
              <a:rPr kumimoji="1" lang="ja-JP" altLang="en-US" dirty="0" smtClean="0"/>
              <a:t>シンプルですが、かなり便利で強力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リソース</a:t>
            </a:r>
            <a:r>
              <a:rPr lang="en-US" altLang="ja-JP" dirty="0" smtClean="0"/>
              <a:t>(Resources)</a:t>
            </a:r>
            <a:r>
              <a:rPr lang="ja-JP" altLang="en-US" dirty="0" smtClean="0"/>
              <a:t>－２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428596" y="1071546"/>
          <a:ext cx="8143932" cy="4786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3932"/>
              </a:tblGrid>
              <a:tr h="367928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サンプルソース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418418">
                <a:tc>
                  <a:txBody>
                    <a:bodyPr/>
                    <a:lstStyle/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&lt;Window x:Class="WpfApplication1.Window1"</a:t>
                      </a:r>
                    </a:p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1" lang="en-US" altLang="ja-JP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xmlns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="http://schemas.microsoft.com/winfx/2006/xaml/presentation"</a:t>
                      </a:r>
                    </a:p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1" lang="en-US" altLang="ja-JP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xmlns:x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="http://schemas.microsoft.com/winfx/2006/xaml"</a:t>
                      </a:r>
                    </a:p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Title="Demo"&gt;</a:t>
                      </a:r>
                    </a:p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&lt;</a:t>
                      </a:r>
                      <a:r>
                        <a:rPr kumimoji="1" lang="en-US" altLang="ja-JP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Window.Resources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&lt;</a:t>
                      </a:r>
                      <a:r>
                        <a:rPr kumimoji="1" lang="en-US" altLang="ja-JP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SolidColorBrush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x:Key="</a:t>
                      </a:r>
                      <a:r>
                        <a:rPr kumimoji="1" lang="en-US" altLang="ja-JP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blueBrush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 Color="Blue"/&gt;</a:t>
                      </a:r>
                    </a:p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&lt;/</a:t>
                      </a:r>
                      <a:r>
                        <a:rPr kumimoji="1" lang="en-US" altLang="ja-JP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Window.Resources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&lt;</a:t>
                      </a:r>
                      <a:r>
                        <a:rPr kumimoji="1" lang="en-US" altLang="ja-JP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StackPanel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&lt;Label Content="</a:t>
                      </a:r>
                      <a:r>
                        <a:rPr kumimoji="1" lang="ja-JP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ラベル～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 Foreground="Blue"/&gt;</a:t>
                      </a:r>
                    </a:p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&lt;Label Content="</a:t>
                      </a:r>
                      <a:r>
                        <a:rPr kumimoji="1" lang="ja-JP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ラベル～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 Foreground="{</a:t>
                      </a:r>
                      <a:r>
                        <a:rPr kumimoji="1" lang="en-US" altLang="ja-JP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StaticResource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blueBrush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}"/&gt;</a:t>
                      </a:r>
                    </a:p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&lt;Button Content="</a:t>
                      </a:r>
                      <a:r>
                        <a:rPr kumimoji="1" lang="ja-JP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ボタン～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 Foreground="{</a:t>
                      </a:r>
                      <a:r>
                        <a:rPr kumimoji="1" lang="en-US" altLang="ja-JP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StaticResource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blueBrush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}"/&gt;</a:t>
                      </a:r>
                    </a:p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&lt;/</a:t>
                      </a:r>
                      <a:r>
                        <a:rPr kumimoji="1" lang="en-US" altLang="ja-JP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StackPanel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&lt;/Window&gt;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3500438"/>
            <a:ext cx="2873910" cy="2338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スタイル</a:t>
            </a:r>
            <a:r>
              <a:rPr kumimoji="1" lang="en-US" altLang="ja-JP" dirty="0" smtClean="0"/>
              <a:t>(Style)</a:t>
            </a:r>
            <a:r>
              <a:rPr kumimoji="1" lang="ja-JP" altLang="en-US" dirty="0" err="1" smtClean="0"/>
              <a:t>ー</a:t>
            </a:r>
            <a:r>
              <a:rPr kumimoji="1" lang="ja-JP" altLang="en-US" dirty="0" smtClean="0"/>
              <a:t>１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ターゲット要素を指定してプロパティを設定</a:t>
            </a:r>
            <a:endParaRPr kumimoji="1" lang="en-US" altLang="ja-JP" dirty="0" smtClean="0"/>
          </a:p>
          <a:p>
            <a:r>
              <a:rPr lang="ja-JP" altLang="en-US" dirty="0" smtClean="0"/>
              <a:t>使用</a:t>
            </a:r>
            <a:r>
              <a:rPr lang="ja-JP" altLang="en-US" dirty="0" smtClean="0"/>
              <a:t>する</a:t>
            </a:r>
            <a:r>
              <a:rPr lang="ja-JP" altLang="en-US" dirty="0" smtClean="0"/>
              <a:t>とコードの可読性が上がり、メンテしやすくなる。</a:t>
            </a:r>
            <a:endParaRPr lang="en-US" altLang="ja-JP" dirty="0" smtClean="0"/>
          </a:p>
          <a:p>
            <a:r>
              <a:rPr lang="ja-JP" altLang="en-US" dirty="0" smtClean="0"/>
              <a:t>大量</a:t>
            </a:r>
            <a:r>
              <a:rPr lang="ja-JP" altLang="en-US" dirty="0" smtClean="0"/>
              <a:t>にコントロールがあると威力を発揮。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スタイル</a:t>
            </a:r>
            <a:r>
              <a:rPr lang="en-US" altLang="ja-JP" dirty="0" smtClean="0"/>
              <a:t>(Style)</a:t>
            </a:r>
            <a:r>
              <a:rPr lang="ja-JP" altLang="en-US" dirty="0" err="1" smtClean="0"/>
              <a:t>ー</a:t>
            </a:r>
            <a:r>
              <a:rPr lang="ja-JP" altLang="en-US" dirty="0" smtClean="0"/>
              <a:t>２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500034" y="-785842"/>
          <a:ext cx="8143932" cy="664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3932"/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サンプルソース１（リソースを使用せず）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418418">
                <a:tc>
                  <a:txBody>
                    <a:bodyPr/>
                    <a:lstStyle/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&lt;Window x:Class="WpfApplication1.Window1"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xmlns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="http://schemas.microsoft.com/winfx/2006/xaml/presentation"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xmlns:x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="http://schemas.microsoft.com/winfx/2006/xaml"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Title="Demo" Width="600" Height="250"&gt;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&lt;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StackPanel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&lt;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TextBlock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Margin="30" 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HorizontalAlignment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="Center" 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FontSize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="30"&gt;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&lt;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TextBlock.Foreground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LinearGradientBrush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StartPoint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="0,0" 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EndPoint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="0, 2"&gt;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&lt;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LinearGradientBrush.GradientStops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&lt;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GradientStop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Offset="0.0" Color="Orange"/&gt;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&lt;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GradientStop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Offset="2.0" Color="Yellow"/&gt;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&lt;/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LinearGradientBrush.GradientStops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&lt;/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LinearGradientBrush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&lt;/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TextBlock.Foreground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ja-JP" alt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スタイルはどうでしょ？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&lt;/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TextBlock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&lt;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TextBlock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Margin="30" 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HorizontalAlignment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="Center" 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FontSize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="40"&gt;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&lt;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TextBlock.Foreground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LinearGradientBrush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StartPoint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="0,0" 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EndPoint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="0, 2"&gt;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&lt;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LinearGradientBrush.GradientStops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&lt;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GradientStop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Offset="0.0" Color="Orange"/&gt;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&lt;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GradientStop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Offset="2.0" Color="Yellow"/&gt;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&lt;/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LinearGradientBrush.GradientStops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&lt;/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LinearGradientBrush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&lt;/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TextBlock.Foreground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ja-JP" alt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スタイルはどうでしょ？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&lt;/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TextBlock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&lt;/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StackPanel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&lt;/Window&gt;</a:t>
                      </a:r>
                      <a:endParaRPr kumimoji="1" lang="en-US" altLang="ja-JP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500034" y="-571528"/>
          <a:ext cx="8143932" cy="6433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3932"/>
              </a:tblGrid>
              <a:tr h="367928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サンプルソース２（リソースを使用）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418418">
                <a:tc>
                  <a:txBody>
                    <a:bodyPr/>
                    <a:lstStyle/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&lt;Window x:Class="WpfApplication1.Window1"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xmlns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="http://schemas.microsoft.com/winfx/2006/xaml/presentation"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xmlns:x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="http://schemas.microsoft.com/winfx/2006/xaml"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Title="Demo" Width="600" Height="250"&gt;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&lt;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Window.Resources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&lt;Style 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TargetType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="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TextBlock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&lt;Setter Property="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HorizontalAlignment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 Value="Center"/&gt;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&lt;Setter Property="Foreground"&gt;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&lt;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Setter.Value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&lt;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LinearGradientBrush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StartPoint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="0, 0" 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EndPoint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="0, 2"&gt;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&lt;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LinearGradientBrush.GradientStops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&lt;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GradientStop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Offset="0.0" Color="Orange"/&gt;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&lt;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GradientStop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Offset="2.0" Color="Red"/&gt;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&lt;/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LinearGradientBrush.GradientStops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&lt;/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LinearGradientBrush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&lt;/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Setter.Value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&lt;/Setter&gt;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&lt;/Style&gt;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&lt;/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Window.Resources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&lt;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StackPanel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endParaRPr kumimoji="1" lang="en-US" altLang="ja-JP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&lt;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TextBlock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Margin="30" 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FontSize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="30"&gt;</a:t>
                      </a:r>
                    </a:p>
                    <a:p>
                      <a:r>
                        <a:rPr kumimoji="1" lang="ja-JP" alt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スタイルはどうでしょ？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&lt;/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TextBlock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&lt;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TextBlock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Margin="30" 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FontSize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="40"&gt;</a:t>
                      </a:r>
                    </a:p>
                    <a:p>
                      <a:r>
                        <a:rPr kumimoji="1" lang="ja-JP" alt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スタイルはどうでしょ？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&lt;/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TextBlock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&lt;/</a:t>
                      </a:r>
                      <a:r>
                        <a:rPr kumimoji="1" lang="en-US" altLang="ja-JP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StackPanel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&lt;/Window&gt;</a:t>
                      </a:r>
                      <a:endParaRPr kumimoji="1" lang="en-US" altLang="ja-JP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3429000"/>
            <a:ext cx="57150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コントロールテンプレート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スタイルとは違い「見え方」自体を変えます。</a:t>
            </a:r>
            <a:endParaRPr kumimoji="1" lang="en-US" altLang="ja-JP" dirty="0" smtClean="0"/>
          </a:p>
          <a:p>
            <a:r>
              <a:rPr lang="ja-JP" altLang="en-US" dirty="0" smtClean="0"/>
              <a:t>例えば</a:t>
            </a:r>
            <a:r>
              <a:rPr lang="en-US" altLang="ja-JP" dirty="0" smtClean="0"/>
              <a:t>…</a:t>
            </a:r>
            <a:br>
              <a:rPr lang="en-US" altLang="ja-JP" dirty="0" smtClean="0"/>
            </a:br>
            <a:r>
              <a:rPr lang="ja-JP" altLang="en-US" dirty="0" smtClean="0"/>
              <a:t>ボタンを丸や四角にしちゃう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オリジナルのリストボックスを作る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pPr algn="r">
              <a:buNone/>
            </a:pPr>
            <a:r>
              <a:rPr lang="ja-JP" altLang="en-US" dirty="0" smtClean="0"/>
              <a:t>（ソースは割愛）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終わりに</a:t>
            </a:r>
            <a:r>
              <a:rPr kumimoji="1" lang="ja-JP" altLang="en-US" dirty="0" err="1" smtClean="0"/>
              <a:t>。。。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多少は使ってみようかな？と思っていただけたでしょうか。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本日のお品書き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ちょっとだけ頼まれたので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来る</a:t>
            </a:r>
            <a:r>
              <a:rPr kumimoji="1" lang="en-US" altLang="ja-JP" dirty="0" smtClean="0"/>
              <a:t>12/02(</a:t>
            </a:r>
            <a:r>
              <a:rPr kumimoji="1" lang="ja-JP" altLang="en-US" dirty="0" smtClean="0"/>
              <a:t>火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に</a:t>
            </a:r>
            <a:r>
              <a:rPr lang="ja-JP" altLang="en-US" dirty="0" smtClean="0"/>
              <a:t>マイクロソフト福岡支社（中洲川端駅辺り）で</a:t>
            </a:r>
            <a:r>
              <a:rPr lang="en-US" altLang="ja-JP" dirty="0" smtClean="0"/>
              <a:t>【Tech </a:t>
            </a:r>
            <a:r>
              <a:rPr lang="en-US" altLang="ja-JP" dirty="0" smtClean="0"/>
              <a:t>Fielders </a:t>
            </a:r>
            <a:r>
              <a:rPr lang="ja-JP" altLang="en-US" dirty="0" smtClean="0"/>
              <a:t>セミナー </a:t>
            </a:r>
            <a:r>
              <a:rPr lang="ja-JP" altLang="en-US" dirty="0" smtClean="0"/>
              <a:t>福岡</a:t>
            </a:r>
            <a:r>
              <a:rPr lang="en-US" altLang="ja-JP" dirty="0" smtClean="0"/>
              <a:t>】</a:t>
            </a:r>
            <a:r>
              <a:rPr lang="ja-JP" altLang="en-US" dirty="0" err="1" smtClean="0"/>
              <a:t>が開</a:t>
            </a:r>
            <a:r>
              <a:rPr lang="ja-JP" altLang="en-US" dirty="0" smtClean="0"/>
              <a:t>催されます。ふるってご参加ください。</a:t>
            </a:r>
            <a:endParaRPr lang="en-US" altLang="ja-JP" dirty="0" smtClean="0"/>
          </a:p>
          <a:p>
            <a:r>
              <a:rPr lang="ja-JP" altLang="en-US" dirty="0" smtClean="0"/>
              <a:t>で</a:t>
            </a:r>
            <a:r>
              <a:rPr lang="ja-JP" altLang="en-US" dirty="0" err="1" smtClean="0"/>
              <a:t>。。。</a:t>
            </a:r>
            <a:r>
              <a:rPr lang="ja-JP" altLang="en-US" dirty="0" smtClean="0"/>
              <a:t>そこでＬＴが開催されるのですが</a:t>
            </a:r>
            <a:endParaRPr lang="en-US" altLang="ja-JP" dirty="0" smtClean="0"/>
          </a:p>
          <a:p>
            <a:pPr algn="ctr">
              <a:buNone/>
            </a:pPr>
            <a:endParaRPr lang="en-US" altLang="ja-JP" dirty="0" smtClean="0"/>
          </a:p>
          <a:p>
            <a:pPr algn="ctr">
              <a:buNone/>
            </a:pPr>
            <a:r>
              <a:rPr lang="ja-JP" altLang="en-US" dirty="0" smtClean="0"/>
              <a:t>スピーカー大募集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 algn="r">
              <a:buNone/>
            </a:pPr>
            <a:r>
              <a:rPr lang="ja-JP" altLang="en-US" dirty="0" smtClean="0"/>
              <a:t>ちなみに正規の締め切りが過ぎていますので、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虚蝉宛までご連絡を＾＾；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XAML</a:t>
            </a:r>
            <a:r>
              <a:rPr kumimoji="1" lang="ja-JP" altLang="en-US" dirty="0" smtClean="0"/>
              <a:t>について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229600" cy="4805379"/>
          </a:xfrm>
        </p:spPr>
        <p:txBody>
          <a:bodyPr/>
          <a:lstStyle/>
          <a:p>
            <a:r>
              <a:rPr lang="en-US" altLang="ja-JP" dirty="0" smtClean="0"/>
              <a:t>XAML</a:t>
            </a:r>
            <a:r>
              <a:rPr lang="ja-JP" altLang="en-US" dirty="0" smtClean="0"/>
              <a:t>って？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2800" dirty="0" smtClean="0"/>
              <a:t>(</a:t>
            </a:r>
            <a:r>
              <a:rPr lang="en-US" sz="2800" b="1" dirty="0" smtClean="0"/>
              <a:t>E</a:t>
            </a:r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r>
              <a:rPr lang="en-US" sz="2800" b="1" dirty="0" smtClean="0"/>
              <a:t>tensible </a:t>
            </a:r>
            <a:r>
              <a:rPr lang="en-US" sz="2800" b="1" dirty="0" smtClean="0">
                <a:solidFill>
                  <a:srgbClr val="FF0000"/>
                </a:solidFill>
              </a:rPr>
              <a:t>A</a:t>
            </a:r>
            <a:r>
              <a:rPr lang="en-US" sz="2800" b="1" dirty="0" smtClean="0"/>
              <a:t>pplication </a:t>
            </a:r>
            <a:r>
              <a:rPr lang="en-US" sz="2800" b="1" dirty="0" smtClean="0">
                <a:solidFill>
                  <a:srgbClr val="FF0000"/>
                </a:solidFill>
              </a:rPr>
              <a:t>M</a:t>
            </a:r>
            <a:r>
              <a:rPr lang="en-US" sz="2800" b="1" dirty="0" smtClean="0"/>
              <a:t>arkup </a:t>
            </a:r>
            <a:r>
              <a:rPr lang="en-US" sz="2800" b="1" dirty="0" smtClean="0">
                <a:solidFill>
                  <a:srgbClr val="FF0000"/>
                </a:solidFill>
              </a:rPr>
              <a:t>L</a:t>
            </a:r>
            <a:r>
              <a:rPr lang="en-US" sz="2800" b="1" dirty="0" smtClean="0"/>
              <a:t>anguage</a:t>
            </a:r>
            <a:r>
              <a:rPr lang="en-US" altLang="ja-JP" sz="2800" dirty="0" smtClean="0"/>
              <a:t>)</a:t>
            </a:r>
            <a:br>
              <a:rPr lang="en-US" altLang="ja-JP" sz="2800" dirty="0" smtClean="0"/>
            </a:b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endParaRPr lang="en-US" altLang="ja-JP" sz="2800" dirty="0" smtClean="0"/>
          </a:p>
          <a:p>
            <a:r>
              <a:rPr lang="en-US" altLang="ja-JP" dirty="0" smtClean="0"/>
              <a:t>XML</a:t>
            </a:r>
            <a:r>
              <a:rPr lang="ja-JP" altLang="en-US" dirty="0" smtClean="0"/>
              <a:t>をベースとしたマークアップ言語</a:t>
            </a:r>
            <a:endParaRPr lang="en-US" altLang="ja-JP" dirty="0" smtClean="0"/>
          </a:p>
          <a:p>
            <a:pPr>
              <a:buNone/>
            </a:pPr>
            <a:endParaRPr lang="en-US" altLang="ja-JP" sz="2800" dirty="0" smtClean="0"/>
          </a:p>
          <a:p>
            <a:r>
              <a:rPr lang="ja-JP" altLang="en-US" dirty="0" smtClean="0"/>
              <a:t>デザインとロジックが分離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デザイナとコーダーの分業が可能に</a:t>
            </a:r>
            <a:endParaRPr lang="en-US" altLang="ja-JP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XAML</a:t>
            </a:r>
            <a:r>
              <a:rPr kumimoji="1" lang="ja-JP" altLang="en-US" dirty="0" smtClean="0"/>
              <a:t>を見てみよう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どちらも同じものです。（</a:t>
            </a:r>
            <a:r>
              <a:rPr kumimoji="1" lang="en-US" altLang="ja-JP" dirty="0" smtClean="0"/>
              <a:t>Button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pPr algn="r">
              <a:buNone/>
            </a:pPr>
            <a:r>
              <a:rPr lang="ja-JP" altLang="en-US" dirty="0" smtClean="0"/>
              <a:t>簡単になりましたよね？</a:t>
            </a:r>
            <a:endParaRPr lang="en-US" altLang="ja-JP" dirty="0" smtClean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428596" y="1857365"/>
          <a:ext cx="8143932" cy="2643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966"/>
                <a:gridCol w="4071966"/>
              </a:tblGrid>
              <a:tr h="56752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XAML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C#</a:t>
                      </a:r>
                      <a:endParaRPr kumimoji="1" lang="ja-JP" altLang="en-US" sz="3200" dirty="0"/>
                    </a:p>
                  </a:txBody>
                  <a:tcPr/>
                </a:tc>
              </a:tr>
              <a:tr h="20640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smtClean="0"/>
                        <a:t>&lt;Button Name=“</a:t>
                      </a:r>
                      <a:r>
                        <a:rPr kumimoji="1" lang="en-US" altLang="ja-JP" sz="2400" dirty="0" err="1" smtClean="0"/>
                        <a:t>btnA</a:t>
                      </a:r>
                      <a:r>
                        <a:rPr kumimoji="1" lang="en-US" altLang="ja-JP" sz="2400" dirty="0" smtClean="0"/>
                        <a:t>”</a:t>
                      </a:r>
                      <a:br>
                        <a:rPr kumimoji="1" lang="en-US" altLang="ja-JP" sz="2400" dirty="0" smtClean="0"/>
                      </a:br>
                      <a:r>
                        <a:rPr kumimoji="1" lang="ja-JP" altLang="en-US" sz="2400" dirty="0" smtClean="0"/>
                        <a:t>　　</a:t>
                      </a:r>
                      <a:r>
                        <a:rPr kumimoji="1" lang="en-US" altLang="ja-JP" sz="2400" dirty="0" smtClean="0"/>
                        <a:t>Content=“</a:t>
                      </a:r>
                      <a:r>
                        <a:rPr kumimoji="1" lang="ja-JP" altLang="en-US" sz="2400" dirty="0" smtClean="0"/>
                        <a:t>ボタン</a:t>
                      </a:r>
                      <a:r>
                        <a:rPr kumimoji="1" lang="en-US" altLang="ja-JP" sz="2400" dirty="0" smtClean="0"/>
                        <a:t>”</a:t>
                      </a:r>
                      <a:br>
                        <a:rPr kumimoji="1" lang="en-US" altLang="ja-JP" sz="2400" dirty="0" smtClean="0"/>
                      </a:br>
                      <a:r>
                        <a:rPr kumimoji="1" lang="ja-JP" altLang="en-US" sz="2400" dirty="0" smtClean="0"/>
                        <a:t>　　</a:t>
                      </a:r>
                      <a:r>
                        <a:rPr kumimoji="1" lang="en-US" altLang="ja-JP" sz="2400" dirty="0" smtClean="0"/>
                        <a:t>Width=“200”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aseline="0" dirty="0" smtClean="0"/>
                        <a:t>　　</a:t>
                      </a:r>
                      <a:r>
                        <a:rPr kumimoji="1" lang="en-US" altLang="ja-JP" sz="2400" baseline="0" dirty="0" smtClean="0"/>
                        <a:t>Height=“25” /&gt;</a:t>
                      </a:r>
                      <a:endParaRPr kumimoji="1" lang="ja-JP" altLang="en-US" sz="2400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Button </a:t>
                      </a:r>
                      <a:r>
                        <a:rPr kumimoji="1" lang="en-US" altLang="ja-JP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btnA</a:t>
                      </a:r>
                      <a:r>
                        <a:rPr kumimoji="1" lang="en-US" altLang="ja-JP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= new Button();</a:t>
                      </a:r>
                    </a:p>
                    <a:p>
                      <a:r>
                        <a:rPr kumimoji="1" lang="en-US" altLang="ja-JP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btnA.Content</a:t>
                      </a:r>
                      <a:r>
                        <a:rPr kumimoji="1" lang="en-US" altLang="ja-JP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= "Click!";</a:t>
                      </a:r>
                    </a:p>
                    <a:p>
                      <a:r>
                        <a:rPr kumimoji="1" lang="en-US" altLang="ja-JP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btnA.Width</a:t>
                      </a:r>
                      <a:r>
                        <a:rPr kumimoji="1" lang="en-US" altLang="ja-JP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= 200;</a:t>
                      </a:r>
                    </a:p>
                    <a:p>
                      <a:r>
                        <a:rPr kumimoji="1" lang="en-US" altLang="ja-JP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btnA.Height</a:t>
                      </a:r>
                      <a:r>
                        <a:rPr kumimoji="1" lang="en-US" altLang="ja-JP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= 25;</a:t>
                      </a:r>
                    </a:p>
                    <a:p>
                      <a:r>
                        <a:rPr kumimoji="1" lang="en-US" altLang="ja-JP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this.Content</a:t>
                      </a:r>
                      <a:r>
                        <a:rPr kumimoji="1" lang="en-US" altLang="ja-JP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= </a:t>
                      </a:r>
                      <a:r>
                        <a:rPr kumimoji="1" lang="en-US" altLang="ja-JP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btnA</a:t>
                      </a:r>
                      <a:r>
                        <a:rPr kumimoji="1" lang="en-US" altLang="ja-JP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ウィンドウコントロール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Window</a:t>
            </a:r>
            <a:r>
              <a:rPr lang="ja-JP" altLang="en-US" dirty="0" smtClean="0"/>
              <a:t>コントロール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2400" dirty="0" smtClean="0"/>
              <a:t>アプリケーションのクライアントウィンドウを提供するホストコントロール</a:t>
            </a:r>
            <a:endParaRPr lang="en-US" altLang="ja-JP" dirty="0" smtClean="0"/>
          </a:p>
          <a:p>
            <a:r>
              <a:rPr lang="en-US" altLang="ja-JP" dirty="0" smtClean="0"/>
              <a:t>Page</a:t>
            </a:r>
            <a:r>
              <a:rPr lang="ja-JP" altLang="en-US" dirty="0" smtClean="0"/>
              <a:t>コントロール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2400" dirty="0" smtClean="0"/>
              <a:t>IE</a:t>
            </a:r>
            <a:r>
              <a:rPr lang="ja-JP" altLang="en-US" sz="2400" dirty="0" smtClean="0"/>
              <a:t>でも表示可能で、ページナビゲーションが可能なコンテンツを表示するためのコンテナ</a:t>
            </a:r>
            <a:endParaRPr lang="en-US" altLang="ja-JP" dirty="0" smtClean="0"/>
          </a:p>
          <a:p>
            <a:r>
              <a:rPr lang="en-US" altLang="ja-JP" dirty="0" err="1" smtClean="0"/>
              <a:t>NavigationWindow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2400" dirty="0" smtClean="0"/>
              <a:t>ブラウザのような機能を持ったクライアントウィンドウを提供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パネル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パネルとは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ボタンやグラフィックス要素の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コンポーネントを配置するためのベース</a:t>
            </a:r>
            <a:endParaRPr lang="en-US" altLang="ja-JP" dirty="0" smtClean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428596" y="2857496"/>
          <a:ext cx="8143932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966"/>
                <a:gridCol w="4071966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パネル名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説明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Canvas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シンプルなレイアウト、明示的に配置できる領域を定義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Grid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行、列からなる柔軟なグリッド領域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DockPanel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子要素を水平、垂直に並べられる領域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StackPanel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子要素を水平、垂直に</a:t>
                      </a:r>
                      <a:r>
                        <a:rPr kumimoji="1" lang="ja-JP" altLang="en-US" b="1" dirty="0" smtClean="0"/>
                        <a:t>直列に</a:t>
                      </a:r>
                      <a:r>
                        <a:rPr kumimoji="1" lang="ja-JP" altLang="en-US" dirty="0" smtClean="0"/>
                        <a:t>並べる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WrapPanel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子要素を水平に並べ、ボックスの終端で折り返す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86808" cy="706437"/>
          </a:xfrm>
        </p:spPr>
        <p:txBody>
          <a:bodyPr/>
          <a:lstStyle/>
          <a:p>
            <a:r>
              <a:rPr kumimoji="1" lang="en-US" altLang="ja-JP" dirty="0" smtClean="0"/>
              <a:t>Canvas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229600" cy="4805379"/>
          </a:xfrm>
        </p:spPr>
        <p:txBody>
          <a:bodyPr/>
          <a:lstStyle/>
          <a:p>
            <a:r>
              <a:rPr kumimoji="1" lang="ja-JP" altLang="en-US" dirty="0" smtClean="0"/>
              <a:t>もっともシンプルなレイアウトを実現</a:t>
            </a:r>
            <a:endParaRPr kumimoji="1" lang="en-US" altLang="ja-JP" dirty="0" smtClean="0"/>
          </a:p>
          <a:p>
            <a:r>
              <a:rPr kumimoji="1" lang="en-US" altLang="ja-JP" dirty="0" smtClean="0"/>
              <a:t>Canvas</a:t>
            </a:r>
            <a:r>
              <a:rPr kumimoji="1" lang="ja-JP" altLang="en-US" dirty="0" smtClean="0"/>
              <a:t>の原点からの相対座標を使って配置</a:t>
            </a:r>
            <a:endParaRPr kumimoji="1" lang="en-US" altLang="ja-JP" dirty="0" smtClean="0"/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2857488" y="2871961"/>
          <a:ext cx="5715040" cy="29859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0"/>
              </a:tblGrid>
              <a:tr h="308787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サンプルソース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2620171">
                <a:tc>
                  <a:txBody>
                    <a:bodyPr/>
                    <a:lstStyle/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&lt;Canvas&gt;</a:t>
                      </a:r>
                    </a:p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&lt;Button Width="200" </a:t>
                      </a:r>
                    </a:p>
                    <a:p>
                      <a:r>
                        <a:rPr kumimoji="1" lang="ja-JP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　　　　　　　　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Height="25”</a:t>
                      </a:r>
                    </a:p>
                    <a:p>
                      <a:r>
                        <a:rPr kumimoji="1" lang="ja-JP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　　　　　　　　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Content="Click”</a:t>
                      </a:r>
                    </a:p>
                    <a:p>
                      <a:r>
                        <a:rPr kumimoji="1" lang="ja-JP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　　　　　　　　</a:t>
                      </a:r>
                      <a:r>
                        <a:rPr kumimoji="1" lang="en-US" altLang="ja-JP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Canvas.Left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="20”</a:t>
                      </a:r>
                    </a:p>
                    <a:p>
                      <a:r>
                        <a:rPr kumimoji="1" lang="ja-JP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　　　　　　　　</a:t>
                      </a:r>
                      <a:r>
                        <a:rPr kumimoji="1" lang="en-US" altLang="ja-JP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Canvas.Top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="20"/&gt;</a:t>
                      </a:r>
                    </a:p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&lt;/Canvas&gt;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86808" cy="706437"/>
          </a:xfrm>
        </p:spPr>
        <p:txBody>
          <a:bodyPr/>
          <a:lstStyle/>
          <a:p>
            <a:r>
              <a:rPr lang="en-US" altLang="ja-JP" dirty="0" smtClean="0"/>
              <a:t>Grid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229600" cy="4805379"/>
          </a:xfrm>
        </p:spPr>
        <p:txBody>
          <a:bodyPr/>
          <a:lstStyle/>
          <a:p>
            <a:r>
              <a:rPr kumimoji="1" lang="en-US" altLang="ja-JP" dirty="0" smtClean="0"/>
              <a:t>Grid</a:t>
            </a:r>
            <a:r>
              <a:rPr kumimoji="1" lang="ja-JP" altLang="en-US" dirty="0" smtClean="0"/>
              <a:t>内に子要素を配置する</a:t>
            </a:r>
            <a:endParaRPr lang="en-US" altLang="ja-JP" dirty="0" smtClean="0"/>
          </a:p>
          <a:p>
            <a:r>
              <a:rPr kumimoji="1" lang="ja-JP" altLang="en-US" dirty="0" smtClean="0"/>
              <a:t>何行、何列を指定する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(</a:t>
            </a:r>
            <a:r>
              <a:rPr lang="en-US" altLang="ja-JP" kern="1200" dirty="0" err="1" smtClean="0">
                <a:solidFill>
                  <a:schemeClr val="dk1"/>
                </a:solidFill>
              </a:rPr>
              <a:t>RowDefinitions</a:t>
            </a:r>
            <a:r>
              <a:rPr lang="en-US" altLang="ja-JP" kern="1200" dirty="0" smtClean="0">
                <a:solidFill>
                  <a:schemeClr val="dk1"/>
                </a:solidFill>
              </a:rPr>
              <a:t> , </a:t>
            </a:r>
            <a:r>
              <a:rPr lang="en-US" altLang="ja-JP" dirty="0" err="1" smtClean="0"/>
              <a:t>ColumnDefinitions</a:t>
            </a:r>
            <a:r>
              <a:rPr kumimoji="1" lang="en-US" altLang="ja-JP" dirty="0" smtClean="0"/>
              <a:t>)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428596" y="3286124"/>
          <a:ext cx="8143932" cy="25471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3932"/>
              </a:tblGrid>
              <a:tr h="247519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サンプルソース（</a:t>
                      </a:r>
                      <a:r>
                        <a:rPr kumimoji="1" lang="en-US" altLang="ja-JP" dirty="0" smtClean="0"/>
                        <a:t>2</a:t>
                      </a:r>
                      <a:r>
                        <a:rPr kumimoji="1" lang="ja-JP" altLang="en-US" dirty="0" smtClean="0"/>
                        <a:t>行</a:t>
                      </a:r>
                      <a:r>
                        <a:rPr kumimoji="1" lang="en-US" altLang="ja-JP" dirty="0" smtClean="0"/>
                        <a:t>1</a:t>
                      </a:r>
                      <a:r>
                        <a:rPr kumimoji="1" lang="ja-JP" altLang="en-US" dirty="0" smtClean="0"/>
                        <a:t>列）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2181373">
                <a:tc>
                  <a:txBody>
                    <a:bodyPr/>
                    <a:lstStyle/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&lt;Grid&gt;</a:t>
                      </a:r>
                    </a:p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&lt;</a:t>
                      </a:r>
                      <a:r>
                        <a:rPr kumimoji="1" lang="en-US" altLang="ja-JP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Grid.RowDefinitions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</a:t>
                      </a:r>
                      <a:r>
                        <a:rPr kumimoji="1" lang="en-US" altLang="ja-JP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RowDefinition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Height="*"/&gt;</a:t>
                      </a:r>
                    </a:p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</a:t>
                      </a:r>
                      <a:r>
                        <a:rPr kumimoji="1" lang="en-US" altLang="ja-JP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RowDefinition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Height="2*"/&gt;</a:t>
                      </a:r>
                    </a:p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&lt;/</a:t>
                      </a:r>
                      <a:r>
                        <a:rPr kumimoji="1" lang="en-US" altLang="ja-JP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Grid.RowDefinitions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&lt;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Button Width="200" Height="25" Content="Click" </a:t>
                      </a:r>
                      <a:r>
                        <a:rPr kumimoji="1" lang="en-US" altLang="ja-JP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Grid.Row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="1“ /&gt;</a:t>
                      </a:r>
                    </a:p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&lt;/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Grid&gt;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DockPanel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DockPanel</a:t>
            </a:r>
            <a:r>
              <a:rPr kumimoji="1" lang="ja-JP" altLang="en-US" dirty="0" smtClean="0"/>
              <a:t>の子要素は親</a:t>
            </a:r>
            <a:r>
              <a:rPr kumimoji="1" lang="en-US" altLang="ja-JP" dirty="0" err="1" smtClean="0"/>
              <a:t>DockPanel</a:t>
            </a:r>
            <a:r>
              <a:rPr kumimoji="1" lang="ja-JP" altLang="en-US" dirty="0" smtClean="0"/>
              <a:t>の端にくっつきます（ドッキング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r>
              <a:rPr lang="ja-JP" altLang="en-US" dirty="0" smtClean="0"/>
              <a:t>注意点：空きスペースに子要素を詰めていく。</a:t>
            </a:r>
            <a:endParaRPr lang="en-US" altLang="ja-JP" dirty="0" smtClean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2928926" y="4143381"/>
          <a:ext cx="5643602" cy="1739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602"/>
              </a:tblGrid>
              <a:tr h="381422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サンプルソース</a:t>
                      </a:r>
                      <a:r>
                        <a:rPr kumimoji="1" lang="en-US" altLang="ja-JP" dirty="0" smtClean="0"/>
                        <a:t>(</a:t>
                      </a:r>
                      <a:r>
                        <a:rPr kumimoji="1" lang="ja-JP" altLang="en-US" dirty="0" smtClean="0"/>
                        <a:t>子要素に</a:t>
                      </a:r>
                      <a:r>
                        <a:rPr kumimoji="1" lang="en-US" altLang="ja-JP" dirty="0" err="1" smtClean="0"/>
                        <a:t>TextBlock</a:t>
                      </a:r>
                      <a:r>
                        <a:rPr kumimoji="1" lang="ja-JP" altLang="en-US" dirty="0" smtClean="0"/>
                        <a:t>を追加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358360">
                <a:tc>
                  <a:txBody>
                    <a:bodyPr/>
                    <a:lstStyle/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kumimoji="1" lang="en-US" altLang="ja-JP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DockPanel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&lt;Button Height="25" </a:t>
                      </a:r>
                      <a:r>
                        <a:rPr kumimoji="1" lang="en-US" altLang="ja-JP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DockPanel.Dock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="Top"/&gt;</a:t>
                      </a:r>
                    </a:p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&lt;</a:t>
                      </a:r>
                      <a:r>
                        <a:rPr kumimoji="1" lang="en-US" altLang="ja-JP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TextBlock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Text="</a:t>
                      </a:r>
                      <a:r>
                        <a:rPr kumimoji="1" lang="en-US" altLang="ja-JP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TextBlock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"/&gt;</a:t>
                      </a:r>
                    </a:p>
                    <a:p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&lt;/</a:t>
                      </a:r>
                      <a:r>
                        <a:rPr kumimoji="1" lang="en-US" altLang="ja-JP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DockPanel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H03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スライドマスタH04</Template>
  <TotalTime>228</TotalTime>
  <Words>1067</Words>
  <Application>Microsoft Office PowerPoint</Application>
  <PresentationFormat>画面に合わせる (4:3)</PresentationFormat>
  <Paragraphs>203</Paragraphs>
  <Slides>20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1" baseType="lpstr">
      <vt:lpstr>スライドマスタH03</vt:lpstr>
      <vt:lpstr>WPFの初歩の初歩</vt:lpstr>
      <vt:lpstr>本日のお品書き</vt:lpstr>
      <vt:lpstr>XAMLについて</vt:lpstr>
      <vt:lpstr>XAMLを見てみよう</vt:lpstr>
      <vt:lpstr>ウィンドウコントロール</vt:lpstr>
      <vt:lpstr>パネル</vt:lpstr>
      <vt:lpstr>Canvas</vt:lpstr>
      <vt:lpstr>Grid</vt:lpstr>
      <vt:lpstr>DockPanel</vt:lpstr>
      <vt:lpstr>StackPanel</vt:lpstr>
      <vt:lpstr>WrapPanel</vt:lpstr>
      <vt:lpstr>レイアウトに使用する主なプロパティ</vt:lpstr>
      <vt:lpstr>コントロール</vt:lpstr>
      <vt:lpstr>リソース(Resources)－１</vt:lpstr>
      <vt:lpstr>リソース(Resources)－２</vt:lpstr>
      <vt:lpstr>スタイル(Style)ー１</vt:lpstr>
      <vt:lpstr>スタイル(Style)ー２</vt:lpstr>
      <vt:lpstr>コントロールテンプレート</vt:lpstr>
      <vt:lpstr>終わりに。。。</vt:lpstr>
      <vt:lpstr>ちょっとだけ頼まれたので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WPFの初歩の初歩</dc:title>
  <dc:creator>Santa</dc:creator>
  <cp:lastModifiedBy>Julia</cp:lastModifiedBy>
  <cp:revision>25</cp:revision>
  <dcterms:created xsi:type="dcterms:W3CDTF">2008-11-17T00:46:11Z</dcterms:created>
  <dcterms:modified xsi:type="dcterms:W3CDTF">2008-11-18T16:17:57Z</dcterms:modified>
</cp:coreProperties>
</file>