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0"/>
  </p:notesMasterIdLst>
  <p:handoutMasterIdLst>
    <p:handoutMasterId r:id="rId41"/>
  </p:handoutMasterIdLst>
  <p:sldIdLst>
    <p:sldId id="266" r:id="rId2"/>
    <p:sldId id="269" r:id="rId3"/>
    <p:sldId id="265" r:id="rId4"/>
    <p:sldId id="267" r:id="rId5"/>
    <p:sldId id="268" r:id="rId6"/>
    <p:sldId id="270" r:id="rId7"/>
    <p:sldId id="275" r:id="rId8"/>
    <p:sldId id="296" r:id="rId9"/>
    <p:sldId id="292" r:id="rId10"/>
    <p:sldId id="305" r:id="rId11"/>
    <p:sldId id="300" r:id="rId12"/>
    <p:sldId id="283" r:id="rId13"/>
    <p:sldId id="293" r:id="rId14"/>
    <p:sldId id="294" r:id="rId15"/>
    <p:sldId id="295" r:id="rId16"/>
    <p:sldId id="271" r:id="rId17"/>
    <p:sldId id="277" r:id="rId18"/>
    <p:sldId id="301" r:id="rId19"/>
    <p:sldId id="298" r:id="rId20"/>
    <p:sldId id="299" r:id="rId21"/>
    <p:sldId id="302" r:id="rId22"/>
    <p:sldId id="281" r:id="rId23"/>
    <p:sldId id="278" r:id="rId24"/>
    <p:sldId id="280" r:id="rId25"/>
    <p:sldId id="303" r:id="rId26"/>
    <p:sldId id="282" r:id="rId27"/>
    <p:sldId id="279" r:id="rId28"/>
    <p:sldId id="304" r:id="rId29"/>
    <p:sldId id="274" r:id="rId30"/>
    <p:sldId id="286" r:id="rId31"/>
    <p:sldId id="285" r:id="rId32"/>
    <p:sldId id="288" r:id="rId33"/>
    <p:sldId id="287" r:id="rId34"/>
    <p:sldId id="289" r:id="rId35"/>
    <p:sldId id="290" r:id="rId36"/>
    <p:sldId id="291" r:id="rId37"/>
    <p:sldId id="273" r:id="rId38"/>
    <p:sldId id="276" r:id="rId39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  <p:clrMru>
    <a:srgbClr val="FFFF66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761" autoAdjust="0"/>
  </p:normalViewPr>
  <p:slideViewPr>
    <p:cSldViewPr showGuides="1">
      <p:cViewPr>
        <p:scale>
          <a:sx n="50" d="100"/>
          <a:sy n="50" d="100"/>
        </p:scale>
        <p:origin x="-1008" y="-4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altLang="ja-JP"/>
              <a:t>2008/09/20</a:t>
            </a:r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DA30B118-08A9-41C0-8258-BC4C83309518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altLang="ja-JP"/>
              <a:t>2008/09/20</a:t>
            </a:r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E5FCB30A-D249-4F71-B063-F4864EE53DDA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88" y="285750"/>
            <a:ext cx="8286750" cy="570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</a:rPr>
              <a:t>同盟 福岡勉強会 </a:t>
            </a:r>
            <a:r>
              <a:rPr kumimoji="0" lang="en-US" altLang="ja-JP" sz="2300">
                <a:solidFill>
                  <a:schemeClr val="tx2"/>
                </a:solidFill>
              </a:rPr>
              <a:t>#4</a:t>
            </a:r>
            <a:endParaRPr kumimoji="0" lang="en-US" altLang="ja-JP" sz="2300" dirty="0">
              <a:solidFill>
                <a:schemeClr val="tx2"/>
              </a:solidFill>
            </a:endParaRPr>
          </a:p>
        </p:txBody>
      </p:sp>
      <p:pic>
        <p:nvPicPr>
          <p:cNvPr id="103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625" y="6164263"/>
            <a:ext cx="16430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sz="3600" b="1" smtClean="0"/>
              <a:t>DB</a:t>
            </a:r>
            <a:r>
              <a:rPr lang="ja-JP" altLang="en-US" sz="3600" b="1" smtClean="0"/>
              <a:t>パフォーマンスチューニングの基礎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 smtClean="0"/>
          </a:p>
          <a:p>
            <a:r>
              <a:rPr lang="en-US" altLang="ja-JP" smtClean="0"/>
              <a:t>HN</a:t>
            </a:r>
            <a:r>
              <a:rPr lang="ja-JP" altLang="en-US" smtClean="0"/>
              <a:t>　おいろん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2-1.</a:t>
            </a:r>
            <a:r>
              <a:rPr lang="ja-JP" altLang="en-US" smtClean="0"/>
              <a:t>パフォーマンスチューニングの概要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5289550"/>
          </a:xfrm>
        </p:spPr>
        <p:txBody>
          <a:bodyPr/>
          <a:lstStyle/>
          <a:p>
            <a:r>
              <a:rPr lang="ja-JP" altLang="en-US" smtClean="0"/>
              <a:t>チューニングの優先順位</a:t>
            </a:r>
          </a:p>
        </p:txBody>
      </p:sp>
      <p:sp>
        <p:nvSpPr>
          <p:cNvPr id="66564" name="AutoShape 4"/>
          <p:cNvSpPr>
            <a:spLocks noChangeArrowheads="1"/>
          </p:cNvSpPr>
          <p:nvPr/>
        </p:nvSpPr>
        <p:spPr bwMode="auto">
          <a:xfrm>
            <a:off x="1474788" y="1412875"/>
            <a:ext cx="2665412" cy="431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データベースの設計</a:t>
            </a:r>
          </a:p>
        </p:txBody>
      </p:sp>
      <p:sp>
        <p:nvSpPr>
          <p:cNvPr id="66565" name="Line 5"/>
          <p:cNvSpPr>
            <a:spLocks noChangeShapeType="1"/>
          </p:cNvSpPr>
          <p:nvPr/>
        </p:nvSpPr>
        <p:spPr bwMode="auto">
          <a:xfrm>
            <a:off x="2770188" y="184467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6566" name="AutoShape 6"/>
          <p:cNvSpPr>
            <a:spLocks noChangeArrowheads="1"/>
          </p:cNvSpPr>
          <p:nvPr/>
        </p:nvSpPr>
        <p:spPr bwMode="auto">
          <a:xfrm>
            <a:off x="1474788" y="2205038"/>
            <a:ext cx="2665412" cy="431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アプリケーション</a:t>
            </a:r>
          </a:p>
        </p:txBody>
      </p:sp>
      <p:sp>
        <p:nvSpPr>
          <p:cNvPr id="66567" name="Line 7"/>
          <p:cNvSpPr>
            <a:spLocks noChangeShapeType="1"/>
          </p:cNvSpPr>
          <p:nvPr/>
        </p:nvSpPr>
        <p:spPr bwMode="auto">
          <a:xfrm>
            <a:off x="2770188" y="2636838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6572" name="AutoShape 12"/>
          <p:cNvSpPr>
            <a:spLocks noChangeArrowheads="1"/>
          </p:cNvSpPr>
          <p:nvPr/>
        </p:nvSpPr>
        <p:spPr bwMode="auto">
          <a:xfrm>
            <a:off x="1474788" y="2997200"/>
            <a:ext cx="2665412" cy="431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メモリ</a:t>
            </a:r>
          </a:p>
        </p:txBody>
      </p:sp>
      <p:sp>
        <p:nvSpPr>
          <p:cNvPr id="66573" name="Line 13"/>
          <p:cNvSpPr>
            <a:spLocks noChangeShapeType="1"/>
          </p:cNvSpPr>
          <p:nvPr/>
        </p:nvSpPr>
        <p:spPr bwMode="auto">
          <a:xfrm>
            <a:off x="2770188" y="342900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6574" name="AutoShape 14"/>
          <p:cNvSpPr>
            <a:spLocks noChangeArrowheads="1"/>
          </p:cNvSpPr>
          <p:nvPr/>
        </p:nvSpPr>
        <p:spPr bwMode="auto">
          <a:xfrm>
            <a:off x="1474788" y="3789363"/>
            <a:ext cx="2665412" cy="431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/>
              <a:t>I/O</a:t>
            </a:r>
          </a:p>
        </p:txBody>
      </p:sp>
      <p:sp>
        <p:nvSpPr>
          <p:cNvPr id="66575" name="Line 15"/>
          <p:cNvSpPr>
            <a:spLocks noChangeShapeType="1"/>
          </p:cNvSpPr>
          <p:nvPr/>
        </p:nvSpPr>
        <p:spPr bwMode="auto">
          <a:xfrm>
            <a:off x="2770188" y="422116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6576" name="AutoShape 16"/>
          <p:cNvSpPr>
            <a:spLocks noChangeArrowheads="1"/>
          </p:cNvSpPr>
          <p:nvPr/>
        </p:nvSpPr>
        <p:spPr bwMode="auto">
          <a:xfrm>
            <a:off x="1474788" y="4508500"/>
            <a:ext cx="2665412" cy="431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競合</a:t>
            </a:r>
          </a:p>
        </p:txBody>
      </p:sp>
      <p:sp>
        <p:nvSpPr>
          <p:cNvPr id="66577" name="Line 17"/>
          <p:cNvSpPr>
            <a:spLocks noChangeShapeType="1"/>
          </p:cNvSpPr>
          <p:nvPr/>
        </p:nvSpPr>
        <p:spPr bwMode="auto">
          <a:xfrm>
            <a:off x="2770188" y="494030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6578" name="AutoShape 18"/>
          <p:cNvSpPr>
            <a:spLocks noChangeArrowheads="1"/>
          </p:cNvSpPr>
          <p:nvPr/>
        </p:nvSpPr>
        <p:spPr bwMode="auto">
          <a:xfrm>
            <a:off x="1474788" y="5300663"/>
            <a:ext cx="2665412" cy="431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オペレーティングシステム</a:t>
            </a:r>
          </a:p>
        </p:txBody>
      </p:sp>
      <p:grpSp>
        <p:nvGrpSpPr>
          <p:cNvPr id="66583" name="Group 23"/>
          <p:cNvGrpSpPr>
            <a:grpSpLocks/>
          </p:cNvGrpSpPr>
          <p:nvPr/>
        </p:nvGrpSpPr>
        <p:grpSpPr bwMode="auto">
          <a:xfrm>
            <a:off x="4643438" y="1412875"/>
            <a:ext cx="1368425" cy="4321175"/>
            <a:chOff x="2653" y="890"/>
            <a:chExt cx="862" cy="2722"/>
          </a:xfrm>
        </p:grpSpPr>
        <p:sp>
          <p:nvSpPr>
            <p:cNvPr id="66580" name="AutoShape 20"/>
            <p:cNvSpPr>
              <a:spLocks noChangeArrowheads="1"/>
            </p:cNvSpPr>
            <p:nvPr/>
          </p:nvSpPr>
          <p:spPr bwMode="auto">
            <a:xfrm flipV="1">
              <a:off x="2653" y="890"/>
              <a:ext cx="862" cy="2722"/>
            </a:xfrm>
            <a:prstGeom prst="rtTriangle">
              <a:avLst/>
            </a:prstGeom>
            <a:gradFill rotWithShape="1">
              <a:gsLst>
                <a:gs pos="0">
                  <a:srgbClr val="FF0000">
                    <a:gamma/>
                    <a:tint val="0"/>
                    <a:invGamma/>
                  </a:srgbClr>
                </a:gs>
                <a:gs pos="100000">
                  <a:srgbClr val="FF00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/>
            <a:lstStyle/>
            <a:p>
              <a:pPr algn="ctr"/>
              <a:endParaRPr lang="ja-JP" altLang="en-US"/>
            </a:p>
          </p:txBody>
        </p:sp>
        <p:sp>
          <p:nvSpPr>
            <p:cNvPr id="66581" name="Text Box 21"/>
            <p:cNvSpPr txBox="1">
              <a:spLocks noChangeArrowheads="1"/>
            </p:cNvSpPr>
            <p:nvPr/>
          </p:nvSpPr>
          <p:spPr bwMode="auto">
            <a:xfrm>
              <a:off x="2789" y="3339"/>
              <a:ext cx="6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ja-JP" altLang="en-US"/>
                <a:t>効果小</a:t>
              </a:r>
            </a:p>
          </p:txBody>
        </p:sp>
        <p:sp>
          <p:nvSpPr>
            <p:cNvPr id="66582" name="Text Box 22"/>
            <p:cNvSpPr txBox="1">
              <a:spLocks noChangeArrowheads="1"/>
            </p:cNvSpPr>
            <p:nvPr/>
          </p:nvSpPr>
          <p:spPr bwMode="auto">
            <a:xfrm>
              <a:off x="2699" y="935"/>
              <a:ext cx="6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ja-JP" altLang="en-US"/>
                <a:t>効果大</a:t>
              </a:r>
            </a:p>
          </p:txBody>
        </p:sp>
      </p:grpSp>
      <p:grpSp>
        <p:nvGrpSpPr>
          <p:cNvPr id="66588" name="Group 28"/>
          <p:cNvGrpSpPr>
            <a:grpSpLocks/>
          </p:cNvGrpSpPr>
          <p:nvPr/>
        </p:nvGrpSpPr>
        <p:grpSpPr bwMode="auto">
          <a:xfrm>
            <a:off x="6516688" y="1412875"/>
            <a:ext cx="1368425" cy="4321175"/>
            <a:chOff x="3833" y="890"/>
            <a:chExt cx="862" cy="2722"/>
          </a:xfrm>
        </p:grpSpPr>
        <p:sp>
          <p:nvSpPr>
            <p:cNvPr id="66585" name="AutoShape 25"/>
            <p:cNvSpPr>
              <a:spLocks noChangeArrowheads="1"/>
            </p:cNvSpPr>
            <p:nvPr/>
          </p:nvSpPr>
          <p:spPr bwMode="auto">
            <a:xfrm>
              <a:off x="3833" y="890"/>
              <a:ext cx="862" cy="2722"/>
            </a:xfrm>
            <a:prstGeom prst="rtTriangle">
              <a:avLst/>
            </a:prstGeom>
            <a:gradFill rotWithShape="1">
              <a:gsLst>
                <a:gs pos="0">
                  <a:schemeClr val="accent2">
                    <a:gamma/>
                    <a:tint val="0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/>
              <a:endParaRPr lang="ja-JP" altLang="en-US"/>
            </a:p>
          </p:txBody>
        </p:sp>
        <p:sp>
          <p:nvSpPr>
            <p:cNvPr id="66586" name="Text Box 26"/>
            <p:cNvSpPr txBox="1">
              <a:spLocks noChangeArrowheads="1"/>
            </p:cNvSpPr>
            <p:nvPr/>
          </p:nvSpPr>
          <p:spPr bwMode="auto">
            <a:xfrm>
              <a:off x="3969" y="3339"/>
              <a:ext cx="6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ja-JP" altLang="en-US">
                  <a:solidFill>
                    <a:schemeClr val="bg1"/>
                  </a:solidFill>
                </a:rPr>
                <a:t>コスト大</a:t>
              </a:r>
            </a:p>
          </p:txBody>
        </p:sp>
        <p:sp>
          <p:nvSpPr>
            <p:cNvPr id="66587" name="Text Box 27"/>
            <p:cNvSpPr txBox="1">
              <a:spLocks noChangeArrowheads="1"/>
            </p:cNvSpPr>
            <p:nvPr/>
          </p:nvSpPr>
          <p:spPr bwMode="auto">
            <a:xfrm>
              <a:off x="3879" y="935"/>
              <a:ext cx="6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ja-JP" altLang="en-US"/>
                <a:t>コスト小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6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66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2-1.</a:t>
            </a:r>
            <a:r>
              <a:rPr lang="ja-JP" altLang="en-US" smtClean="0"/>
              <a:t>パフォーマンスチューニングの概要</a:t>
            </a:r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4608512"/>
          </a:xfrm>
        </p:spPr>
        <p:txBody>
          <a:bodyPr/>
          <a:lstStyle/>
          <a:p>
            <a:r>
              <a:rPr lang="ja-JP" altLang="en-US" smtClean="0"/>
              <a:t>設計</a:t>
            </a:r>
          </a:p>
          <a:p>
            <a:pPr lvl="1"/>
            <a:r>
              <a:rPr lang="ja-JP" altLang="en-US" smtClean="0"/>
              <a:t>テーブル設計</a:t>
            </a:r>
          </a:p>
          <a:p>
            <a:pPr lvl="2"/>
            <a:r>
              <a:rPr lang="ja-JP" altLang="en-US" smtClean="0"/>
              <a:t>正規化、非正規化など</a:t>
            </a:r>
          </a:p>
          <a:p>
            <a:pPr lvl="1"/>
            <a:r>
              <a:rPr lang="ja-JP" altLang="en-US" smtClean="0"/>
              <a:t>データファイルの物理設計</a:t>
            </a:r>
          </a:p>
          <a:p>
            <a:pPr lvl="2"/>
            <a:r>
              <a:rPr lang="ja-JP" altLang="en-US" smtClean="0"/>
              <a:t>データファイル、ログファイルの分散</a:t>
            </a:r>
          </a:p>
          <a:p>
            <a:r>
              <a:rPr lang="ja-JP" altLang="en-US" smtClean="0"/>
              <a:t>開発</a:t>
            </a:r>
          </a:p>
          <a:p>
            <a:pPr lvl="1"/>
            <a:r>
              <a:rPr lang="ja-JP" altLang="en-US" smtClean="0"/>
              <a:t>開発標準、</a:t>
            </a:r>
            <a:r>
              <a:rPr lang="en-US" altLang="ja-JP" smtClean="0"/>
              <a:t>SQL</a:t>
            </a:r>
            <a:r>
              <a:rPr lang="ja-JP" altLang="en-US" smtClean="0"/>
              <a:t>コーディング規約の遵守</a:t>
            </a:r>
          </a:p>
          <a:p>
            <a:pPr lvl="1"/>
            <a:r>
              <a:rPr lang="en-US" altLang="ja-JP" smtClean="0"/>
              <a:t>SQL</a:t>
            </a:r>
            <a:r>
              <a:rPr lang="ja-JP" altLang="en-US" smtClean="0"/>
              <a:t>チューニング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ja-JP" smtClean="0"/>
              <a:t>２．DBパフォーマンスチューニングの考え方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smtClean="0"/>
              <a:t>2-1</a:t>
            </a:r>
            <a:r>
              <a:rPr lang="ja-JP" altLang="en-US" smtClean="0"/>
              <a:t>．パフォーマンスチューニングの概要</a:t>
            </a:r>
          </a:p>
          <a:p>
            <a:pPr>
              <a:buFontTx/>
              <a:buNone/>
            </a:pPr>
            <a:endParaRPr lang="ja-JP" altLang="en-US" smtClean="0"/>
          </a:p>
          <a:p>
            <a:pPr>
              <a:buFontTx/>
              <a:buNone/>
            </a:pPr>
            <a:r>
              <a:rPr lang="en-US" altLang="ja-JP" smtClean="0">
                <a:solidFill>
                  <a:srgbClr val="FF0000"/>
                </a:solidFill>
              </a:rPr>
              <a:t>2-2</a:t>
            </a:r>
            <a:r>
              <a:rPr lang="ja-JP" altLang="en-US" smtClean="0">
                <a:solidFill>
                  <a:srgbClr val="FF0000"/>
                </a:solidFill>
              </a:rPr>
              <a:t>．パフォーマンスチューニングのサイクル</a:t>
            </a:r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4" name="Line 10"/>
          <p:cNvSpPr>
            <a:spLocks noChangeShapeType="1"/>
          </p:cNvSpPr>
          <p:nvPr/>
        </p:nvSpPr>
        <p:spPr bwMode="auto">
          <a:xfrm>
            <a:off x="4284663" y="2419350"/>
            <a:ext cx="0" cy="33147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2-2.</a:t>
            </a:r>
            <a:r>
              <a:rPr lang="ja-JP" altLang="en-US" smtClean="0"/>
              <a:t>パフォーマンスチューニングのサイクル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792162"/>
          </a:xfrm>
        </p:spPr>
        <p:txBody>
          <a:bodyPr/>
          <a:lstStyle/>
          <a:p>
            <a:r>
              <a:rPr lang="ja-JP" altLang="en-US" smtClean="0"/>
              <a:t>パフォーマンスチューニングの手順</a:t>
            </a:r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1763713" y="1771650"/>
            <a:ext cx="5040312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１．目標設定</a:t>
            </a:r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1763713" y="2781300"/>
            <a:ext cx="5040312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２．現状分析</a:t>
            </a:r>
          </a:p>
        </p:txBody>
      </p:sp>
      <p:sp>
        <p:nvSpPr>
          <p:cNvPr id="52232" name="Rectangle 8"/>
          <p:cNvSpPr>
            <a:spLocks noChangeArrowheads="1"/>
          </p:cNvSpPr>
          <p:nvPr/>
        </p:nvSpPr>
        <p:spPr bwMode="auto">
          <a:xfrm>
            <a:off x="1763713" y="3789363"/>
            <a:ext cx="5040312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３．チューニング方針の決定、実行</a:t>
            </a:r>
          </a:p>
        </p:txBody>
      </p:sp>
      <p:sp>
        <p:nvSpPr>
          <p:cNvPr id="52233" name="Rectangle 9"/>
          <p:cNvSpPr>
            <a:spLocks noChangeArrowheads="1"/>
          </p:cNvSpPr>
          <p:nvPr/>
        </p:nvSpPr>
        <p:spPr bwMode="auto">
          <a:xfrm>
            <a:off x="1763713" y="4797425"/>
            <a:ext cx="5040312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４．チューニング結果の確認</a:t>
            </a:r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>
            <a:off x="4284663" y="5734050"/>
            <a:ext cx="3165475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 flipV="1">
            <a:off x="7451725" y="2492375"/>
            <a:ext cx="0" cy="3240088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2237" name="Line 13"/>
          <p:cNvSpPr>
            <a:spLocks noChangeShapeType="1"/>
          </p:cNvSpPr>
          <p:nvPr/>
        </p:nvSpPr>
        <p:spPr bwMode="auto">
          <a:xfrm flipH="1">
            <a:off x="4284663" y="2565400"/>
            <a:ext cx="3167062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2-2.</a:t>
            </a:r>
            <a:r>
              <a:rPr lang="ja-JP" altLang="en-US" smtClean="0"/>
              <a:t>パフォーマンスチューニングのサイクル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mtClean="0"/>
              <a:t>目標設定</a:t>
            </a:r>
          </a:p>
          <a:p>
            <a:pPr lvl="1"/>
            <a:r>
              <a:rPr lang="ja-JP" altLang="en-US" smtClean="0"/>
              <a:t>パフォーマンスチューニング完了となる</a:t>
            </a:r>
            <a:br>
              <a:rPr lang="ja-JP" altLang="en-US" smtClean="0"/>
            </a:br>
            <a:r>
              <a:rPr lang="ja-JP" altLang="en-US" smtClean="0"/>
              <a:t>最終目標を決定する</a:t>
            </a:r>
          </a:p>
          <a:p>
            <a:pPr lvl="2"/>
            <a:r>
              <a:rPr lang="ja-JP" altLang="en-US" smtClean="0"/>
              <a:t>処理完了の目標時間の設定</a:t>
            </a:r>
          </a:p>
          <a:p>
            <a:pPr lvl="2"/>
            <a:r>
              <a:rPr lang="ja-JP" altLang="en-US" smtClean="0"/>
              <a:t>アプリケーションの反応時間の目標時間の設定</a:t>
            </a:r>
            <a:br>
              <a:rPr lang="ja-JP" altLang="en-US" smtClean="0"/>
            </a:br>
            <a:endParaRPr lang="ja-JP" altLang="en-US" smtClean="0"/>
          </a:p>
          <a:p>
            <a:r>
              <a:rPr lang="ja-JP" altLang="en-US" smtClean="0"/>
              <a:t>現状分析</a:t>
            </a:r>
          </a:p>
          <a:p>
            <a:pPr lvl="1"/>
            <a:r>
              <a:rPr lang="ja-JP" altLang="en-US" smtClean="0"/>
              <a:t>問題となっている箇所の状況を測定・分析する</a:t>
            </a:r>
          </a:p>
          <a:p>
            <a:pPr lvl="2"/>
            <a:r>
              <a:rPr lang="en-US" altLang="ja-JP" smtClean="0"/>
              <a:t>SQL</a:t>
            </a:r>
            <a:r>
              <a:rPr lang="ja-JP" altLang="en-US" smtClean="0"/>
              <a:t>の詳細情報の取得</a:t>
            </a:r>
          </a:p>
          <a:p>
            <a:pPr lvl="2"/>
            <a:r>
              <a:rPr lang="en-US" altLang="ja-JP" smtClean="0"/>
              <a:t>OS</a:t>
            </a:r>
            <a:r>
              <a:rPr lang="ja-JP" altLang="en-US" smtClean="0"/>
              <a:t>リソースの情報取得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2-2.</a:t>
            </a:r>
            <a:r>
              <a:rPr lang="ja-JP" altLang="en-US" smtClean="0"/>
              <a:t>パフォーマンスチューニングのサイクル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mtClean="0"/>
              <a:t>チューニング方針の決定・実行</a:t>
            </a:r>
          </a:p>
          <a:p>
            <a:pPr lvl="1"/>
            <a:r>
              <a:rPr lang="ja-JP" altLang="en-US" smtClean="0"/>
              <a:t>現状分析の結果より、ボトルネックをみつけ、</a:t>
            </a:r>
            <a:br>
              <a:rPr lang="ja-JP" altLang="en-US" smtClean="0"/>
            </a:br>
            <a:r>
              <a:rPr lang="ja-JP" altLang="en-US" smtClean="0"/>
              <a:t>解消するための措置を講じる</a:t>
            </a:r>
          </a:p>
          <a:p>
            <a:pPr lvl="2"/>
            <a:r>
              <a:rPr lang="en-US" altLang="ja-JP" smtClean="0"/>
              <a:t>SQL</a:t>
            </a:r>
            <a:r>
              <a:rPr lang="ja-JP" altLang="en-US" smtClean="0"/>
              <a:t>の修正</a:t>
            </a:r>
          </a:p>
          <a:p>
            <a:pPr lvl="2"/>
            <a:r>
              <a:rPr lang="ja-JP" altLang="en-US" smtClean="0"/>
              <a:t>インデックスの作成</a:t>
            </a:r>
            <a:br>
              <a:rPr lang="ja-JP" altLang="en-US" smtClean="0"/>
            </a:br>
            <a:endParaRPr lang="ja-JP" altLang="en-US" smtClean="0"/>
          </a:p>
          <a:p>
            <a:r>
              <a:rPr lang="ja-JP" altLang="en-US" smtClean="0"/>
              <a:t>チューニング結果の確認</a:t>
            </a:r>
          </a:p>
          <a:p>
            <a:pPr lvl="1"/>
            <a:r>
              <a:rPr lang="ja-JP" altLang="en-US" smtClean="0"/>
              <a:t>実施したチューニングの効果を確認する。</a:t>
            </a:r>
          </a:p>
          <a:p>
            <a:pPr lvl="1"/>
            <a:r>
              <a:rPr lang="ja-JP" altLang="en-US" smtClean="0"/>
              <a:t>設定した目標に達していなければ、再度</a:t>
            </a:r>
            <a:br>
              <a:rPr lang="ja-JP" altLang="en-US" smtClean="0"/>
            </a:br>
            <a:r>
              <a:rPr lang="ja-JP" altLang="en-US" smtClean="0"/>
              <a:t>現状分析を行い、最適なチューニングを模索する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3600" b="1" smtClean="0"/>
              <a:t>３．</a:t>
            </a:r>
            <a:r>
              <a:rPr lang="en-US" altLang="ja-JP" sz="3600" b="1" smtClean="0"/>
              <a:t>SQL</a:t>
            </a:r>
            <a:r>
              <a:rPr lang="ja-JP" altLang="en-US" sz="3600" b="1" smtClean="0"/>
              <a:t>チューニング</a:t>
            </a:r>
            <a:br>
              <a:rPr lang="ja-JP" altLang="en-US" sz="3600" b="1" smtClean="0"/>
            </a:br>
            <a:r>
              <a:rPr lang="ja-JP" altLang="en-US" sz="3600" b="1" smtClean="0"/>
              <a:t>～</a:t>
            </a:r>
            <a:r>
              <a:rPr lang="en-US" altLang="ja-JP" sz="3600" b="1" smtClean="0"/>
              <a:t>SQL</a:t>
            </a:r>
            <a:r>
              <a:rPr lang="ja-JP" altLang="en-US" sz="3600" b="1" smtClean="0"/>
              <a:t>のよりよい書き方～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ja-JP" smtClean="0"/>
              <a:t>３．SQLチューニング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smtClean="0">
                <a:solidFill>
                  <a:srgbClr val="FF0000"/>
                </a:solidFill>
              </a:rPr>
              <a:t>3-1</a:t>
            </a:r>
            <a:r>
              <a:rPr lang="ja-JP" altLang="en-US" smtClean="0">
                <a:solidFill>
                  <a:srgbClr val="FF0000"/>
                </a:solidFill>
              </a:rPr>
              <a:t>．</a:t>
            </a:r>
            <a:r>
              <a:rPr lang="en-US" altLang="ja-JP" smtClean="0">
                <a:solidFill>
                  <a:srgbClr val="FF0000"/>
                </a:solidFill>
              </a:rPr>
              <a:t>SQL</a:t>
            </a:r>
            <a:r>
              <a:rPr lang="ja-JP" altLang="en-US" smtClean="0">
                <a:solidFill>
                  <a:srgbClr val="FF0000"/>
                </a:solidFill>
              </a:rPr>
              <a:t>実行のメカニズム</a:t>
            </a:r>
          </a:p>
          <a:p>
            <a:pPr>
              <a:buFontTx/>
              <a:buNone/>
            </a:pPr>
            <a:endParaRPr lang="ja-JP" altLang="en-US" smtClean="0"/>
          </a:p>
          <a:p>
            <a:pPr>
              <a:buFontTx/>
              <a:buNone/>
            </a:pPr>
            <a:r>
              <a:rPr lang="en-US" altLang="ja-JP" smtClean="0"/>
              <a:t>3-2</a:t>
            </a:r>
            <a:r>
              <a:rPr lang="ja-JP" altLang="en-US" smtClean="0"/>
              <a:t>．やってはいけない</a:t>
            </a:r>
            <a:r>
              <a:rPr lang="en-US" altLang="ja-JP" smtClean="0"/>
              <a:t>SQL</a:t>
            </a:r>
            <a:r>
              <a:rPr lang="ja-JP" altLang="en-US" smtClean="0"/>
              <a:t>の書き方</a:t>
            </a:r>
            <a:br>
              <a:rPr lang="ja-JP" altLang="en-US" smtClean="0"/>
            </a:br>
            <a:r>
              <a:rPr lang="ja-JP" altLang="en-US" smtClean="0"/>
              <a:t>　　「こう書くと処理が遅くなるよ！」</a:t>
            </a:r>
          </a:p>
          <a:p>
            <a:pPr>
              <a:buFontTx/>
              <a:buNone/>
            </a:pPr>
            <a:endParaRPr lang="ja-JP" altLang="en-US" smtClean="0"/>
          </a:p>
          <a:p>
            <a:pPr>
              <a:buFontTx/>
              <a:buNone/>
            </a:pPr>
            <a:r>
              <a:rPr lang="en-US" altLang="ja-JP" smtClean="0"/>
              <a:t>3-3</a:t>
            </a:r>
            <a:r>
              <a:rPr lang="ja-JP" altLang="en-US" smtClean="0"/>
              <a:t>．ちょっとした一工夫</a:t>
            </a:r>
            <a:br>
              <a:rPr lang="ja-JP" altLang="en-US" smtClean="0"/>
            </a:br>
            <a:r>
              <a:rPr lang="ja-JP" altLang="en-US" smtClean="0"/>
              <a:t>　　「こう書くとちょびっと速くなる！」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3-1.SQL</a:t>
            </a:r>
            <a:r>
              <a:rPr lang="ja-JP" altLang="en-US" smtClean="0"/>
              <a:t>実行のメカニズム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r>
              <a:rPr lang="en-US" altLang="ja-JP" smtClean="0"/>
              <a:t>SQL</a:t>
            </a:r>
            <a:r>
              <a:rPr lang="ja-JP" altLang="en-US" smtClean="0"/>
              <a:t>の処理フロー</a:t>
            </a:r>
          </a:p>
        </p:txBody>
      </p:sp>
      <p:sp>
        <p:nvSpPr>
          <p:cNvPr id="61444" name="AutoShape 4"/>
          <p:cNvSpPr>
            <a:spLocks noChangeArrowheads="1"/>
          </p:cNvSpPr>
          <p:nvPr/>
        </p:nvSpPr>
        <p:spPr bwMode="auto">
          <a:xfrm>
            <a:off x="1547813" y="1412875"/>
            <a:ext cx="2665412" cy="64928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/>
              <a:t>SQL</a:t>
            </a:r>
            <a:r>
              <a:rPr lang="ja-JP" altLang="en-US"/>
              <a:t>の発行</a:t>
            </a:r>
          </a:p>
        </p:txBody>
      </p:sp>
      <p:sp>
        <p:nvSpPr>
          <p:cNvPr id="61445" name="AutoShape 5"/>
          <p:cNvSpPr>
            <a:spLocks noChangeArrowheads="1"/>
          </p:cNvSpPr>
          <p:nvPr/>
        </p:nvSpPr>
        <p:spPr bwMode="auto">
          <a:xfrm>
            <a:off x="1547813" y="2349500"/>
            <a:ext cx="2665412" cy="64928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同一の解析結果が</a:t>
            </a:r>
            <a:br>
              <a:rPr lang="ja-JP" altLang="en-US"/>
            </a:br>
            <a:r>
              <a:rPr lang="ja-JP" altLang="en-US"/>
              <a:t>メモリに存在するか？</a:t>
            </a:r>
          </a:p>
        </p:txBody>
      </p:sp>
      <p:sp>
        <p:nvSpPr>
          <p:cNvPr id="61446" name="AutoShape 6"/>
          <p:cNvSpPr>
            <a:spLocks noChangeArrowheads="1"/>
          </p:cNvSpPr>
          <p:nvPr/>
        </p:nvSpPr>
        <p:spPr bwMode="auto">
          <a:xfrm>
            <a:off x="1547813" y="3284538"/>
            <a:ext cx="2665412" cy="64928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必要なデータが</a:t>
            </a:r>
            <a:br>
              <a:rPr lang="ja-JP" altLang="en-US"/>
            </a:br>
            <a:r>
              <a:rPr lang="ja-JP" altLang="en-US"/>
              <a:t>メモリに存在するか？</a:t>
            </a:r>
          </a:p>
        </p:txBody>
      </p:sp>
      <p:sp>
        <p:nvSpPr>
          <p:cNvPr id="61447" name="AutoShape 7"/>
          <p:cNvSpPr>
            <a:spLocks noChangeArrowheads="1"/>
          </p:cNvSpPr>
          <p:nvPr/>
        </p:nvSpPr>
        <p:spPr bwMode="auto">
          <a:xfrm>
            <a:off x="1547813" y="4221163"/>
            <a:ext cx="2665412" cy="64928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/>
              <a:t>SQL</a:t>
            </a:r>
            <a:r>
              <a:rPr lang="ja-JP" altLang="en-US"/>
              <a:t>の実行</a:t>
            </a:r>
          </a:p>
        </p:txBody>
      </p:sp>
      <p:sp>
        <p:nvSpPr>
          <p:cNvPr id="61448" name="AutoShape 8"/>
          <p:cNvSpPr>
            <a:spLocks noChangeArrowheads="1"/>
          </p:cNvSpPr>
          <p:nvPr/>
        </p:nvSpPr>
        <p:spPr bwMode="auto">
          <a:xfrm>
            <a:off x="1547813" y="5156200"/>
            <a:ext cx="2665412" cy="64928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データの取り出し</a:t>
            </a:r>
          </a:p>
          <a:p>
            <a:pPr algn="ctr"/>
            <a:r>
              <a:rPr lang="ja-JP" altLang="en-US"/>
              <a:t>（</a:t>
            </a:r>
            <a:r>
              <a:rPr lang="en-US" altLang="ja-JP"/>
              <a:t>SELECT</a:t>
            </a:r>
            <a:r>
              <a:rPr lang="ja-JP" altLang="en-US"/>
              <a:t>のみ）</a:t>
            </a:r>
          </a:p>
        </p:txBody>
      </p:sp>
      <p:sp>
        <p:nvSpPr>
          <p:cNvPr id="61449" name="AutoShape 9"/>
          <p:cNvSpPr>
            <a:spLocks noChangeArrowheads="1"/>
          </p:cNvSpPr>
          <p:nvPr/>
        </p:nvSpPr>
        <p:spPr bwMode="auto">
          <a:xfrm>
            <a:off x="5148263" y="2349500"/>
            <a:ext cx="2665412" cy="64928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/>
              <a:t>SQL</a:t>
            </a:r>
            <a:r>
              <a:rPr lang="ja-JP" altLang="en-US"/>
              <a:t>の解析</a:t>
            </a:r>
          </a:p>
        </p:txBody>
      </p:sp>
      <p:sp>
        <p:nvSpPr>
          <p:cNvPr id="61450" name="AutoShape 10"/>
          <p:cNvSpPr>
            <a:spLocks noChangeArrowheads="1"/>
          </p:cNvSpPr>
          <p:nvPr/>
        </p:nvSpPr>
        <p:spPr bwMode="auto">
          <a:xfrm>
            <a:off x="5148263" y="3284538"/>
            <a:ext cx="2665412" cy="64928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データの読み込み</a:t>
            </a:r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>
            <a:off x="2843213" y="206057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>
            <a:off x="2843213" y="2997200"/>
            <a:ext cx="0" cy="2889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>
            <a:off x="2843213" y="3933825"/>
            <a:ext cx="0" cy="2889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1454" name="Line 14"/>
          <p:cNvSpPr>
            <a:spLocks noChangeShapeType="1"/>
          </p:cNvSpPr>
          <p:nvPr/>
        </p:nvSpPr>
        <p:spPr bwMode="auto">
          <a:xfrm>
            <a:off x="2843213" y="486886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>
            <a:off x="4211638" y="2636838"/>
            <a:ext cx="865187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1456" name="Line 16"/>
          <p:cNvSpPr>
            <a:spLocks noChangeShapeType="1"/>
          </p:cNvSpPr>
          <p:nvPr/>
        </p:nvSpPr>
        <p:spPr bwMode="auto">
          <a:xfrm>
            <a:off x="4211638" y="3573463"/>
            <a:ext cx="865187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1457" name="Line 17"/>
          <p:cNvSpPr>
            <a:spLocks noChangeShapeType="1"/>
          </p:cNvSpPr>
          <p:nvPr/>
        </p:nvSpPr>
        <p:spPr bwMode="auto">
          <a:xfrm flipH="1">
            <a:off x="4284663" y="3933825"/>
            <a:ext cx="792162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1458" name="Line 18"/>
          <p:cNvSpPr>
            <a:spLocks noChangeShapeType="1"/>
          </p:cNvSpPr>
          <p:nvPr/>
        </p:nvSpPr>
        <p:spPr bwMode="auto">
          <a:xfrm flipH="1">
            <a:off x="4211638" y="2924175"/>
            <a:ext cx="792162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1459" name="Line 19"/>
          <p:cNvSpPr>
            <a:spLocks noChangeShapeType="1"/>
          </p:cNvSpPr>
          <p:nvPr/>
        </p:nvSpPr>
        <p:spPr bwMode="auto">
          <a:xfrm>
            <a:off x="5940425" y="5589588"/>
            <a:ext cx="503238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1460" name="Line 20"/>
          <p:cNvSpPr>
            <a:spLocks noChangeShapeType="1"/>
          </p:cNvSpPr>
          <p:nvPr/>
        </p:nvSpPr>
        <p:spPr bwMode="auto">
          <a:xfrm>
            <a:off x="5940425" y="5229225"/>
            <a:ext cx="50323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1461" name="Text Box 21"/>
          <p:cNvSpPr txBox="1">
            <a:spLocks noChangeArrowheads="1"/>
          </p:cNvSpPr>
          <p:nvPr/>
        </p:nvSpPr>
        <p:spPr bwMode="auto">
          <a:xfrm>
            <a:off x="6443663" y="5013325"/>
            <a:ext cx="649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/>
              <a:t>YES</a:t>
            </a:r>
          </a:p>
        </p:txBody>
      </p:sp>
      <p:sp>
        <p:nvSpPr>
          <p:cNvPr id="61462" name="Text Box 22"/>
          <p:cNvSpPr txBox="1">
            <a:spLocks noChangeArrowheads="1"/>
          </p:cNvSpPr>
          <p:nvPr/>
        </p:nvSpPr>
        <p:spPr bwMode="auto">
          <a:xfrm>
            <a:off x="6443663" y="5445125"/>
            <a:ext cx="649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/>
              <a:t>NO</a:t>
            </a:r>
          </a:p>
        </p:txBody>
      </p:sp>
      <p:sp>
        <p:nvSpPr>
          <p:cNvPr id="61463" name="AutoShape 23"/>
          <p:cNvSpPr>
            <a:spLocks noChangeArrowheads="1"/>
          </p:cNvSpPr>
          <p:nvPr/>
        </p:nvSpPr>
        <p:spPr bwMode="auto">
          <a:xfrm>
            <a:off x="7235825" y="1989138"/>
            <a:ext cx="1223963" cy="863600"/>
          </a:xfrm>
          <a:prstGeom prst="irregularSeal1">
            <a:avLst/>
          </a:prstGeom>
          <a:gradFill rotWithShape="1">
            <a:gsLst>
              <a:gs pos="0">
                <a:srgbClr val="FFFF66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遅い</a:t>
            </a:r>
          </a:p>
        </p:txBody>
      </p:sp>
      <p:sp>
        <p:nvSpPr>
          <p:cNvPr id="61464" name="AutoShape 24"/>
          <p:cNvSpPr>
            <a:spLocks noChangeArrowheads="1"/>
          </p:cNvSpPr>
          <p:nvPr/>
        </p:nvSpPr>
        <p:spPr bwMode="auto">
          <a:xfrm>
            <a:off x="7235825" y="3716338"/>
            <a:ext cx="1223963" cy="863600"/>
          </a:xfrm>
          <a:prstGeom prst="irregularSeal1">
            <a:avLst/>
          </a:prstGeom>
          <a:gradFill rotWithShape="1">
            <a:gsLst>
              <a:gs pos="0">
                <a:srgbClr val="FFFF66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遅い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3" grpId="0" animBg="1"/>
      <p:bldP spid="6146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3-1.SQL</a:t>
            </a:r>
            <a:r>
              <a:rPr lang="ja-JP" altLang="en-US" smtClean="0"/>
              <a:t>実行のメカニズム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5175"/>
            <a:ext cx="8229600" cy="647700"/>
          </a:xfrm>
        </p:spPr>
        <p:txBody>
          <a:bodyPr/>
          <a:lstStyle/>
          <a:p>
            <a:r>
              <a:rPr lang="en-US" altLang="ja-JP" smtClean="0"/>
              <a:t>SQLServer</a:t>
            </a:r>
            <a:r>
              <a:rPr lang="ja-JP" altLang="en-US" smtClean="0"/>
              <a:t>の場合（検索）</a:t>
            </a:r>
          </a:p>
        </p:txBody>
      </p:sp>
      <p:pic>
        <p:nvPicPr>
          <p:cNvPr id="58373" name="Picture 5" descr="MCj0428947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2349500"/>
            <a:ext cx="800100" cy="812800"/>
          </a:xfrm>
          <a:prstGeom prst="rect">
            <a:avLst/>
          </a:prstGeom>
          <a:noFill/>
        </p:spPr>
      </p:pic>
      <p:sp>
        <p:nvSpPr>
          <p:cNvPr id="58374" name="Rectangle 6" descr="格子 (大)"/>
          <p:cNvSpPr>
            <a:spLocks noChangeArrowheads="1"/>
          </p:cNvSpPr>
          <p:nvPr/>
        </p:nvSpPr>
        <p:spPr bwMode="auto">
          <a:xfrm>
            <a:off x="3276600" y="2349500"/>
            <a:ext cx="2087563" cy="935038"/>
          </a:xfrm>
          <a:prstGeom prst="rect">
            <a:avLst/>
          </a:prstGeom>
          <a:pattFill prst="lgGrid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3059113" y="1341438"/>
            <a:ext cx="23764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プロシージャキャッシュ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3059113" y="1773238"/>
            <a:ext cx="2449512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400"/>
              <a:t>(2)SELECT</a:t>
            </a:r>
            <a:r>
              <a:rPr lang="ja-JP" altLang="en-US" sz="1400"/>
              <a:t>・・・</a:t>
            </a: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>
            <a:off x="1835150" y="2565400"/>
            <a:ext cx="11509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8378" name="AutoShape 10"/>
          <p:cNvSpPr>
            <a:spLocks noChangeArrowheads="1"/>
          </p:cNvSpPr>
          <p:nvPr/>
        </p:nvSpPr>
        <p:spPr bwMode="auto">
          <a:xfrm>
            <a:off x="6227763" y="1844675"/>
            <a:ext cx="2089150" cy="1368425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ja-JP" altLang="en-US"/>
          </a:p>
          <a:p>
            <a:pPr algn="ctr"/>
            <a:endParaRPr lang="ja-JP" altLang="en-US"/>
          </a:p>
          <a:p>
            <a:pPr algn="ctr"/>
            <a:r>
              <a:rPr lang="ja-JP" altLang="en-US"/>
              <a:t>データファイル</a:t>
            </a:r>
            <a:r>
              <a:rPr lang="en-US" altLang="ja-JP"/>
              <a:t>(mdf)</a:t>
            </a:r>
          </a:p>
        </p:txBody>
      </p:sp>
      <p:sp>
        <p:nvSpPr>
          <p:cNvPr id="58379" name="Rectangle 11" descr="格子 (大)"/>
          <p:cNvSpPr>
            <a:spLocks noChangeArrowheads="1"/>
          </p:cNvSpPr>
          <p:nvPr/>
        </p:nvSpPr>
        <p:spPr bwMode="auto">
          <a:xfrm>
            <a:off x="6516688" y="1989138"/>
            <a:ext cx="1439862" cy="720725"/>
          </a:xfrm>
          <a:prstGeom prst="rect">
            <a:avLst/>
          </a:prstGeom>
          <a:pattFill prst="lgGrid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80" name="Rectangle 12"/>
          <p:cNvSpPr>
            <a:spLocks noChangeArrowheads="1"/>
          </p:cNvSpPr>
          <p:nvPr/>
        </p:nvSpPr>
        <p:spPr bwMode="auto">
          <a:xfrm>
            <a:off x="6804025" y="2420938"/>
            <a:ext cx="431800" cy="1444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81" name="Rectangle 13"/>
          <p:cNvSpPr>
            <a:spLocks noChangeArrowheads="1"/>
          </p:cNvSpPr>
          <p:nvPr/>
        </p:nvSpPr>
        <p:spPr bwMode="auto">
          <a:xfrm>
            <a:off x="3708400" y="2924175"/>
            <a:ext cx="431800" cy="1444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 flipV="1">
            <a:off x="4067175" y="2492375"/>
            <a:ext cx="2881313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pic>
        <p:nvPicPr>
          <p:cNvPr id="58383" name="Picture 15" descr="MCj0428969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3575" y="4005263"/>
            <a:ext cx="795338" cy="1101725"/>
          </a:xfrm>
          <a:prstGeom prst="rect">
            <a:avLst/>
          </a:prstGeom>
          <a:noFill/>
        </p:spPr>
      </p:pic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635375" y="5300663"/>
            <a:ext cx="15827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/>
              <a:t>SQLServer</a:t>
            </a:r>
          </a:p>
        </p:txBody>
      </p:sp>
      <p:sp>
        <p:nvSpPr>
          <p:cNvPr id="58385" name="Rectangle 17" descr="格子 (大)"/>
          <p:cNvSpPr>
            <a:spLocks noChangeArrowheads="1"/>
          </p:cNvSpPr>
          <p:nvPr/>
        </p:nvSpPr>
        <p:spPr bwMode="auto">
          <a:xfrm>
            <a:off x="4067175" y="4437063"/>
            <a:ext cx="1439863" cy="720725"/>
          </a:xfrm>
          <a:prstGeom prst="rect">
            <a:avLst/>
          </a:prstGeom>
          <a:pattFill prst="lgGrid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5580063" y="4652963"/>
            <a:ext cx="23034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クエリワークスペース</a:t>
            </a:r>
          </a:p>
        </p:txBody>
      </p:sp>
      <p:sp>
        <p:nvSpPr>
          <p:cNvPr id="58387" name="AutoShape 19"/>
          <p:cNvSpPr>
            <a:spLocks noChangeArrowheads="1"/>
          </p:cNvSpPr>
          <p:nvPr/>
        </p:nvSpPr>
        <p:spPr bwMode="auto">
          <a:xfrm>
            <a:off x="971550" y="4508500"/>
            <a:ext cx="1512888" cy="863600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/>
              <a:t>tempdb</a:t>
            </a:r>
          </a:p>
        </p:txBody>
      </p:sp>
      <p:sp>
        <p:nvSpPr>
          <p:cNvPr id="58388" name="Line 20"/>
          <p:cNvSpPr>
            <a:spLocks noChangeShapeType="1"/>
          </p:cNvSpPr>
          <p:nvPr/>
        </p:nvSpPr>
        <p:spPr bwMode="auto">
          <a:xfrm>
            <a:off x="4787900" y="3068638"/>
            <a:ext cx="0" cy="15843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8389" name="Line 21"/>
          <p:cNvSpPr>
            <a:spLocks noChangeShapeType="1"/>
          </p:cNvSpPr>
          <p:nvPr/>
        </p:nvSpPr>
        <p:spPr bwMode="auto">
          <a:xfrm>
            <a:off x="2339975" y="5013325"/>
            <a:ext cx="19446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8390" name="Line 22"/>
          <p:cNvSpPr>
            <a:spLocks noChangeShapeType="1"/>
          </p:cNvSpPr>
          <p:nvPr/>
        </p:nvSpPr>
        <p:spPr bwMode="auto">
          <a:xfrm>
            <a:off x="1835150" y="2997200"/>
            <a:ext cx="11509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8391" name="Text Box 23"/>
          <p:cNvSpPr txBox="1">
            <a:spLocks noChangeArrowheads="1"/>
          </p:cNvSpPr>
          <p:nvPr/>
        </p:nvSpPr>
        <p:spPr bwMode="auto">
          <a:xfrm>
            <a:off x="1692275" y="3141663"/>
            <a:ext cx="10080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/>
              <a:t>(6)</a:t>
            </a:r>
            <a:r>
              <a:rPr lang="ja-JP" altLang="en-US"/>
              <a:t>結果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1835150" y="2133600"/>
            <a:ext cx="1008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/>
              <a:t>(1)</a:t>
            </a:r>
            <a:r>
              <a:rPr lang="ja-JP" altLang="en-US"/>
              <a:t>検索</a:t>
            </a:r>
          </a:p>
        </p:txBody>
      </p:sp>
      <p:sp>
        <p:nvSpPr>
          <p:cNvPr id="58393" name="Text Box 25"/>
          <p:cNvSpPr txBox="1">
            <a:spLocks noChangeArrowheads="1"/>
          </p:cNvSpPr>
          <p:nvPr/>
        </p:nvSpPr>
        <p:spPr bwMode="auto">
          <a:xfrm>
            <a:off x="2843213" y="3357563"/>
            <a:ext cx="2089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バッファキャッシュ</a:t>
            </a:r>
          </a:p>
        </p:txBody>
      </p:sp>
      <p:sp>
        <p:nvSpPr>
          <p:cNvPr id="58394" name="AutoShape 26"/>
          <p:cNvSpPr>
            <a:spLocks noChangeArrowheads="1"/>
          </p:cNvSpPr>
          <p:nvPr/>
        </p:nvSpPr>
        <p:spPr bwMode="auto">
          <a:xfrm>
            <a:off x="5651500" y="3644900"/>
            <a:ext cx="2808288" cy="792163"/>
          </a:xfrm>
          <a:prstGeom prst="wedgeRoundRectCallout">
            <a:avLst>
              <a:gd name="adj1" fmla="val -79454"/>
              <a:gd name="adj2" fmla="val -17333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altLang="ja-JP"/>
              <a:t>(4)</a:t>
            </a:r>
            <a:r>
              <a:rPr lang="ja-JP" altLang="en-US"/>
              <a:t>並び替えや結合処理</a:t>
            </a:r>
          </a:p>
          <a:p>
            <a:pPr algn="ctr"/>
            <a:r>
              <a:rPr lang="ja-JP" altLang="en-US"/>
              <a:t>一時オブジェクトなど</a:t>
            </a:r>
          </a:p>
        </p:txBody>
      </p:sp>
      <p:sp>
        <p:nvSpPr>
          <p:cNvPr id="58395" name="Text Box 27"/>
          <p:cNvSpPr txBox="1">
            <a:spLocks noChangeArrowheads="1"/>
          </p:cNvSpPr>
          <p:nvPr/>
        </p:nvSpPr>
        <p:spPr bwMode="auto">
          <a:xfrm>
            <a:off x="2627313" y="5084763"/>
            <a:ext cx="720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/>
              <a:t>(5)</a:t>
            </a:r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5435600" y="2781300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/>
              <a:t>(3)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3600" b="1" smtClean="0"/>
              <a:t>１．はじめに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3-1.SQL</a:t>
            </a:r>
            <a:r>
              <a:rPr lang="ja-JP" altLang="en-US" smtClean="0"/>
              <a:t>実行のメカニズム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5175"/>
            <a:ext cx="8229600" cy="647700"/>
          </a:xfrm>
        </p:spPr>
        <p:txBody>
          <a:bodyPr/>
          <a:lstStyle/>
          <a:p>
            <a:r>
              <a:rPr lang="en-US" altLang="ja-JP" smtClean="0"/>
              <a:t>SQLServer</a:t>
            </a:r>
            <a:r>
              <a:rPr lang="ja-JP" altLang="en-US" smtClean="0"/>
              <a:t>の場合（更新）</a:t>
            </a:r>
          </a:p>
        </p:txBody>
      </p:sp>
      <p:pic>
        <p:nvPicPr>
          <p:cNvPr id="59396" name="Picture 4" descr="MCj0428947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2349500"/>
            <a:ext cx="800100" cy="812800"/>
          </a:xfrm>
          <a:prstGeom prst="rect">
            <a:avLst/>
          </a:prstGeom>
          <a:noFill/>
        </p:spPr>
      </p:pic>
      <p:sp>
        <p:nvSpPr>
          <p:cNvPr id="59397" name="Rectangle 5" descr="格子 (大)"/>
          <p:cNvSpPr>
            <a:spLocks noChangeArrowheads="1"/>
          </p:cNvSpPr>
          <p:nvPr/>
        </p:nvSpPr>
        <p:spPr bwMode="auto">
          <a:xfrm>
            <a:off x="3276600" y="2349500"/>
            <a:ext cx="2087563" cy="935038"/>
          </a:xfrm>
          <a:prstGeom prst="rect">
            <a:avLst/>
          </a:prstGeom>
          <a:pattFill prst="lgGrid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3059113" y="1341438"/>
            <a:ext cx="23764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プロシージャキャッシュ</a:t>
            </a: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3059113" y="1773238"/>
            <a:ext cx="2449512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400"/>
              <a:t>(2)UPDATE</a:t>
            </a:r>
            <a:r>
              <a:rPr lang="ja-JP" altLang="en-US" sz="1400"/>
              <a:t>・・・</a:t>
            </a:r>
          </a:p>
        </p:txBody>
      </p:sp>
      <p:sp>
        <p:nvSpPr>
          <p:cNvPr id="59400" name="Line 8"/>
          <p:cNvSpPr>
            <a:spLocks noChangeShapeType="1"/>
          </p:cNvSpPr>
          <p:nvPr/>
        </p:nvSpPr>
        <p:spPr bwMode="auto">
          <a:xfrm>
            <a:off x="1835150" y="2565400"/>
            <a:ext cx="11509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9401" name="AutoShape 9"/>
          <p:cNvSpPr>
            <a:spLocks noChangeArrowheads="1"/>
          </p:cNvSpPr>
          <p:nvPr/>
        </p:nvSpPr>
        <p:spPr bwMode="auto">
          <a:xfrm>
            <a:off x="6227763" y="1844675"/>
            <a:ext cx="2089150" cy="1368425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ja-JP" altLang="en-US"/>
          </a:p>
          <a:p>
            <a:pPr algn="ctr"/>
            <a:endParaRPr lang="ja-JP" altLang="en-US"/>
          </a:p>
          <a:p>
            <a:pPr algn="ctr"/>
            <a:r>
              <a:rPr lang="ja-JP" altLang="en-US"/>
              <a:t>データファイル</a:t>
            </a:r>
            <a:r>
              <a:rPr lang="en-US" altLang="ja-JP"/>
              <a:t>(mdf)</a:t>
            </a:r>
          </a:p>
        </p:txBody>
      </p:sp>
      <p:sp>
        <p:nvSpPr>
          <p:cNvPr id="59402" name="Rectangle 10" descr="格子 (大)"/>
          <p:cNvSpPr>
            <a:spLocks noChangeArrowheads="1"/>
          </p:cNvSpPr>
          <p:nvPr/>
        </p:nvSpPr>
        <p:spPr bwMode="auto">
          <a:xfrm>
            <a:off x="6516688" y="1989138"/>
            <a:ext cx="1439862" cy="720725"/>
          </a:xfrm>
          <a:prstGeom prst="rect">
            <a:avLst/>
          </a:prstGeom>
          <a:pattFill prst="lgGrid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03" name="Rectangle 11"/>
          <p:cNvSpPr>
            <a:spLocks noChangeArrowheads="1"/>
          </p:cNvSpPr>
          <p:nvPr/>
        </p:nvSpPr>
        <p:spPr bwMode="auto">
          <a:xfrm>
            <a:off x="6804025" y="2420938"/>
            <a:ext cx="431800" cy="1444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04" name="Rectangle 12"/>
          <p:cNvSpPr>
            <a:spLocks noChangeArrowheads="1"/>
          </p:cNvSpPr>
          <p:nvPr/>
        </p:nvSpPr>
        <p:spPr bwMode="auto">
          <a:xfrm>
            <a:off x="3708400" y="2924175"/>
            <a:ext cx="431800" cy="1444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05" name="Line 13"/>
          <p:cNvSpPr>
            <a:spLocks noChangeShapeType="1"/>
          </p:cNvSpPr>
          <p:nvPr/>
        </p:nvSpPr>
        <p:spPr bwMode="auto">
          <a:xfrm flipV="1">
            <a:off x="4067175" y="2492375"/>
            <a:ext cx="2881313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pic>
        <p:nvPicPr>
          <p:cNvPr id="59406" name="Picture 14" descr="MCj0428969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3575" y="4005263"/>
            <a:ext cx="795338" cy="1101725"/>
          </a:xfrm>
          <a:prstGeom prst="rect">
            <a:avLst/>
          </a:prstGeom>
          <a:noFill/>
        </p:spPr>
      </p:pic>
      <p:sp>
        <p:nvSpPr>
          <p:cNvPr id="59407" name="Text Box 15"/>
          <p:cNvSpPr txBox="1">
            <a:spLocks noChangeArrowheads="1"/>
          </p:cNvSpPr>
          <p:nvPr/>
        </p:nvSpPr>
        <p:spPr bwMode="auto">
          <a:xfrm>
            <a:off x="3635375" y="5300663"/>
            <a:ext cx="15827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/>
              <a:t>SQLServer</a:t>
            </a:r>
          </a:p>
        </p:txBody>
      </p:sp>
      <p:sp>
        <p:nvSpPr>
          <p:cNvPr id="59409" name="Text Box 17"/>
          <p:cNvSpPr txBox="1">
            <a:spLocks noChangeArrowheads="1"/>
          </p:cNvSpPr>
          <p:nvPr/>
        </p:nvSpPr>
        <p:spPr bwMode="auto">
          <a:xfrm>
            <a:off x="3995738" y="4508500"/>
            <a:ext cx="17287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ログキャッシュ</a:t>
            </a:r>
          </a:p>
        </p:txBody>
      </p:sp>
      <p:sp>
        <p:nvSpPr>
          <p:cNvPr id="59413" name="Line 21"/>
          <p:cNvSpPr>
            <a:spLocks noChangeShapeType="1"/>
          </p:cNvSpPr>
          <p:nvPr/>
        </p:nvSpPr>
        <p:spPr bwMode="auto">
          <a:xfrm>
            <a:off x="1835150" y="2997200"/>
            <a:ext cx="11509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9415" name="Text Box 23"/>
          <p:cNvSpPr txBox="1">
            <a:spLocks noChangeArrowheads="1"/>
          </p:cNvSpPr>
          <p:nvPr/>
        </p:nvSpPr>
        <p:spPr bwMode="auto">
          <a:xfrm>
            <a:off x="1835150" y="2133600"/>
            <a:ext cx="1008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/>
              <a:t>(1)</a:t>
            </a:r>
            <a:r>
              <a:rPr lang="ja-JP" altLang="en-US"/>
              <a:t>更新</a:t>
            </a:r>
          </a:p>
        </p:txBody>
      </p:sp>
      <p:sp>
        <p:nvSpPr>
          <p:cNvPr id="59416" name="Text Box 24"/>
          <p:cNvSpPr txBox="1">
            <a:spLocks noChangeArrowheads="1"/>
          </p:cNvSpPr>
          <p:nvPr/>
        </p:nvSpPr>
        <p:spPr bwMode="auto">
          <a:xfrm>
            <a:off x="2843213" y="3357563"/>
            <a:ext cx="2089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バッファキャッシュ</a:t>
            </a:r>
          </a:p>
        </p:txBody>
      </p:sp>
      <p:sp>
        <p:nvSpPr>
          <p:cNvPr id="59418" name="Text Box 26"/>
          <p:cNvSpPr txBox="1">
            <a:spLocks noChangeArrowheads="1"/>
          </p:cNvSpPr>
          <p:nvPr/>
        </p:nvSpPr>
        <p:spPr bwMode="auto">
          <a:xfrm>
            <a:off x="5364163" y="3933825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/>
              <a:t>(4)</a:t>
            </a:r>
          </a:p>
        </p:txBody>
      </p:sp>
      <p:sp>
        <p:nvSpPr>
          <p:cNvPr id="59419" name="Text Box 27"/>
          <p:cNvSpPr txBox="1">
            <a:spLocks noChangeArrowheads="1"/>
          </p:cNvSpPr>
          <p:nvPr/>
        </p:nvSpPr>
        <p:spPr bwMode="auto">
          <a:xfrm>
            <a:off x="5435600" y="2781300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/>
              <a:t>(3)</a:t>
            </a:r>
          </a:p>
        </p:txBody>
      </p:sp>
      <p:sp>
        <p:nvSpPr>
          <p:cNvPr id="59420" name="Line 28"/>
          <p:cNvSpPr>
            <a:spLocks noChangeShapeType="1"/>
          </p:cNvSpPr>
          <p:nvPr/>
        </p:nvSpPr>
        <p:spPr bwMode="auto">
          <a:xfrm flipV="1">
            <a:off x="4932363" y="2133600"/>
            <a:ext cx="2519362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9421" name="Rectangle 29"/>
          <p:cNvSpPr>
            <a:spLocks noChangeArrowheads="1"/>
          </p:cNvSpPr>
          <p:nvPr/>
        </p:nvSpPr>
        <p:spPr bwMode="auto">
          <a:xfrm>
            <a:off x="4572000" y="2492375"/>
            <a:ext cx="431800" cy="1444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22" name="Rectangle 30"/>
          <p:cNvSpPr>
            <a:spLocks noChangeArrowheads="1"/>
          </p:cNvSpPr>
          <p:nvPr/>
        </p:nvSpPr>
        <p:spPr bwMode="auto">
          <a:xfrm>
            <a:off x="7451725" y="2060575"/>
            <a:ext cx="431800" cy="1444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23" name="Text Box 31"/>
          <p:cNvSpPr txBox="1">
            <a:spLocks noChangeArrowheads="1"/>
          </p:cNvSpPr>
          <p:nvPr/>
        </p:nvSpPr>
        <p:spPr bwMode="auto">
          <a:xfrm>
            <a:off x="3851275" y="4149725"/>
            <a:ext cx="1439863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400"/>
              <a:t>(2)UPDATE</a:t>
            </a:r>
            <a:r>
              <a:rPr lang="ja-JP" altLang="en-US" sz="1400"/>
              <a:t>・・・</a:t>
            </a:r>
          </a:p>
        </p:txBody>
      </p:sp>
      <p:sp>
        <p:nvSpPr>
          <p:cNvPr id="59424" name="AutoShape 32"/>
          <p:cNvSpPr>
            <a:spLocks noChangeArrowheads="1"/>
          </p:cNvSpPr>
          <p:nvPr/>
        </p:nvSpPr>
        <p:spPr bwMode="auto">
          <a:xfrm>
            <a:off x="6156325" y="3860800"/>
            <a:ext cx="2089150" cy="1368425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ja-JP" altLang="en-US"/>
          </a:p>
          <a:p>
            <a:pPr algn="ctr"/>
            <a:endParaRPr lang="ja-JP" altLang="en-US"/>
          </a:p>
          <a:p>
            <a:pPr algn="ctr"/>
            <a:r>
              <a:rPr lang="ja-JP" altLang="en-US"/>
              <a:t>ログファイル</a:t>
            </a:r>
            <a:r>
              <a:rPr lang="en-US" altLang="ja-JP"/>
              <a:t>(</a:t>
            </a:r>
            <a:r>
              <a:rPr lang="ja-JP" altLang="en-US"/>
              <a:t>ｌ</a:t>
            </a:r>
            <a:r>
              <a:rPr lang="en-US" altLang="ja-JP"/>
              <a:t>df)</a:t>
            </a:r>
          </a:p>
        </p:txBody>
      </p:sp>
      <p:sp>
        <p:nvSpPr>
          <p:cNvPr id="59425" name="Text Box 33"/>
          <p:cNvSpPr txBox="1">
            <a:spLocks noChangeArrowheads="1"/>
          </p:cNvSpPr>
          <p:nvPr/>
        </p:nvSpPr>
        <p:spPr bwMode="auto">
          <a:xfrm>
            <a:off x="6443663" y="4221163"/>
            <a:ext cx="1439862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400"/>
              <a:t>(2)UPDATE</a:t>
            </a:r>
            <a:r>
              <a:rPr lang="ja-JP" altLang="en-US" sz="1400"/>
              <a:t>・・・</a:t>
            </a:r>
          </a:p>
        </p:txBody>
      </p:sp>
      <p:sp>
        <p:nvSpPr>
          <p:cNvPr id="59412" name="Line 20"/>
          <p:cNvSpPr>
            <a:spLocks noChangeShapeType="1"/>
          </p:cNvSpPr>
          <p:nvPr/>
        </p:nvSpPr>
        <p:spPr bwMode="auto">
          <a:xfrm>
            <a:off x="5219700" y="4292600"/>
            <a:ext cx="11525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9426" name="Text Box 34"/>
          <p:cNvSpPr txBox="1">
            <a:spLocks noChangeArrowheads="1"/>
          </p:cNvSpPr>
          <p:nvPr/>
        </p:nvSpPr>
        <p:spPr bwMode="auto">
          <a:xfrm>
            <a:off x="5580063" y="1989138"/>
            <a:ext cx="720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/>
              <a:t>(5)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3-1.SQL</a:t>
            </a:r>
            <a:r>
              <a:rPr lang="ja-JP" altLang="en-US" smtClean="0"/>
              <a:t>実行のメカニズム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smtClean="0"/>
              <a:t>SQL</a:t>
            </a:r>
            <a:r>
              <a:rPr lang="ja-JP" altLang="en-US" smtClean="0"/>
              <a:t>チューニングのポイント</a:t>
            </a:r>
          </a:p>
          <a:p>
            <a:pPr lvl="1"/>
            <a:r>
              <a:rPr lang="en-US" altLang="ja-JP" smtClean="0"/>
              <a:t>SQL</a:t>
            </a:r>
            <a:r>
              <a:rPr lang="ja-JP" altLang="en-US" smtClean="0"/>
              <a:t>解析時間を少なくする！</a:t>
            </a:r>
          </a:p>
          <a:p>
            <a:pPr lvl="2"/>
            <a:r>
              <a:rPr lang="en-US" altLang="ja-JP" smtClean="0"/>
              <a:t>SQL</a:t>
            </a:r>
            <a:r>
              <a:rPr lang="ja-JP" altLang="en-US" smtClean="0"/>
              <a:t>の共有化（コーディング規約の遵守）</a:t>
            </a:r>
            <a:br>
              <a:rPr lang="ja-JP" altLang="en-US" smtClean="0"/>
            </a:br>
            <a:r>
              <a:rPr lang="en-US" altLang="ja-JP" smtClean="0"/>
              <a:t>※</a:t>
            </a:r>
            <a:r>
              <a:rPr lang="ja-JP" altLang="en-US" smtClean="0"/>
              <a:t>大文字、小文字が違っても共有されない！</a:t>
            </a:r>
          </a:p>
          <a:p>
            <a:pPr lvl="2"/>
            <a:r>
              <a:rPr lang="ja-JP" altLang="en-US" smtClean="0"/>
              <a:t>バインド変数の使用、実行計画の共有化</a:t>
            </a:r>
          </a:p>
          <a:p>
            <a:pPr lvl="2"/>
            <a:endParaRPr lang="ja-JP" altLang="en-US" smtClean="0"/>
          </a:p>
          <a:p>
            <a:pPr lvl="1"/>
            <a:r>
              <a:rPr lang="ja-JP" altLang="en-US" smtClean="0"/>
              <a:t>ディスクからのデータ読み込みを少なくする！</a:t>
            </a:r>
          </a:p>
          <a:p>
            <a:pPr lvl="2"/>
            <a:r>
              <a:rPr lang="ja-JP" altLang="en-US" smtClean="0"/>
              <a:t>全表操作をできるだけなくす</a:t>
            </a:r>
          </a:p>
          <a:p>
            <a:pPr lvl="2"/>
            <a:r>
              <a:rPr lang="ja-JP" altLang="en-US" smtClean="0"/>
              <a:t>索引（インデックス）の利用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ja-JP" smtClean="0"/>
              <a:t>３．SQLチューニング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smtClean="0"/>
              <a:t>3-1</a:t>
            </a:r>
            <a:r>
              <a:rPr lang="ja-JP" altLang="en-US" smtClean="0"/>
              <a:t>．</a:t>
            </a:r>
            <a:r>
              <a:rPr lang="en-US" altLang="ja-JP" smtClean="0"/>
              <a:t>SQL</a:t>
            </a:r>
            <a:r>
              <a:rPr lang="ja-JP" altLang="en-US" smtClean="0"/>
              <a:t>実行のメカニズム</a:t>
            </a:r>
          </a:p>
          <a:p>
            <a:pPr>
              <a:buFontTx/>
              <a:buNone/>
            </a:pPr>
            <a:endParaRPr lang="ja-JP" altLang="en-US" smtClean="0"/>
          </a:p>
          <a:p>
            <a:pPr>
              <a:buFontTx/>
              <a:buNone/>
            </a:pPr>
            <a:r>
              <a:rPr lang="en-US" altLang="ja-JP" smtClean="0">
                <a:solidFill>
                  <a:srgbClr val="FF0000"/>
                </a:solidFill>
              </a:rPr>
              <a:t>3-2</a:t>
            </a:r>
            <a:r>
              <a:rPr lang="ja-JP" altLang="en-US" smtClean="0">
                <a:solidFill>
                  <a:srgbClr val="FF0000"/>
                </a:solidFill>
              </a:rPr>
              <a:t>．やってはいけない</a:t>
            </a:r>
            <a:r>
              <a:rPr lang="en-US" altLang="ja-JP" smtClean="0">
                <a:solidFill>
                  <a:srgbClr val="FF0000"/>
                </a:solidFill>
              </a:rPr>
              <a:t>SQL</a:t>
            </a:r>
            <a:r>
              <a:rPr lang="ja-JP" altLang="en-US" smtClean="0">
                <a:solidFill>
                  <a:srgbClr val="FF0000"/>
                </a:solidFill>
              </a:rPr>
              <a:t>の書き方</a:t>
            </a:r>
            <a:br>
              <a:rPr lang="ja-JP" altLang="en-US" smtClean="0">
                <a:solidFill>
                  <a:srgbClr val="FF0000"/>
                </a:solidFill>
              </a:rPr>
            </a:br>
            <a:r>
              <a:rPr lang="ja-JP" altLang="en-US" smtClean="0">
                <a:solidFill>
                  <a:srgbClr val="FF0000"/>
                </a:solidFill>
              </a:rPr>
              <a:t>　　「こう書くと処理が遅くなるよ！」</a:t>
            </a:r>
          </a:p>
          <a:p>
            <a:pPr>
              <a:buFontTx/>
              <a:buNone/>
            </a:pPr>
            <a:endParaRPr lang="ja-JP" altLang="en-US" smtClean="0"/>
          </a:p>
          <a:p>
            <a:pPr>
              <a:buFontTx/>
              <a:buNone/>
            </a:pPr>
            <a:r>
              <a:rPr lang="en-US" altLang="ja-JP" smtClean="0"/>
              <a:t>3-3</a:t>
            </a:r>
            <a:r>
              <a:rPr lang="ja-JP" altLang="en-US" smtClean="0"/>
              <a:t>．ちょっとした一工夫</a:t>
            </a:r>
            <a:br>
              <a:rPr lang="ja-JP" altLang="en-US" smtClean="0"/>
            </a:br>
            <a:r>
              <a:rPr lang="ja-JP" altLang="en-US" smtClean="0"/>
              <a:t>　　「こう書くとちょびっと速くなる！」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3-2.</a:t>
            </a:r>
            <a:r>
              <a:rPr lang="ja-JP" altLang="en-US" smtClean="0"/>
              <a:t>やってはいけない</a:t>
            </a:r>
            <a:r>
              <a:rPr lang="en-US" altLang="ja-JP" smtClean="0"/>
              <a:t>SQL</a:t>
            </a:r>
            <a:r>
              <a:rPr lang="ja-JP" altLang="en-US" smtClean="0"/>
              <a:t>の書き方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mtClean="0"/>
              <a:t>ワイルドカード</a:t>
            </a:r>
            <a:r>
              <a:rPr lang="en-US" altLang="ja-JP" smtClean="0"/>
              <a:t>(“</a:t>
            </a:r>
            <a:r>
              <a:rPr lang="ja-JP" altLang="en-US" smtClean="0"/>
              <a:t>＊”</a:t>
            </a:r>
            <a:r>
              <a:rPr lang="en-US" altLang="ja-JP" smtClean="0"/>
              <a:t>)</a:t>
            </a:r>
            <a:endParaRPr lang="ja-JP" altLang="en-US" smtClean="0"/>
          </a:p>
          <a:p>
            <a:pPr lvl="1"/>
            <a:r>
              <a:rPr lang="ja-JP" altLang="en-US" smtClean="0"/>
              <a:t>全列を指定するときワイルドカードを使うと</a:t>
            </a:r>
            <a:br>
              <a:rPr lang="ja-JP" altLang="en-US" smtClean="0"/>
            </a:br>
            <a:r>
              <a:rPr lang="ja-JP" altLang="en-US" smtClean="0"/>
              <a:t>読み替えが発生する。</a:t>
            </a:r>
            <a:br>
              <a:rPr lang="ja-JP" altLang="en-US" smtClean="0"/>
            </a:br>
            <a:r>
              <a:rPr lang="ja-JP" altLang="en-US" smtClean="0"/>
              <a:t>　→オーバーヘッドの原因となる。</a:t>
            </a:r>
            <a:br>
              <a:rPr lang="ja-JP" altLang="en-US" smtClean="0"/>
            </a:br>
            <a:endParaRPr lang="ja-JP" altLang="en-US" smtClean="0"/>
          </a:p>
          <a:p>
            <a:pPr lvl="1">
              <a:buFontTx/>
              <a:buNone/>
            </a:pPr>
            <a:r>
              <a:rPr lang="en-US" altLang="ja-JP" smtClean="0"/>
              <a:t>SELECT</a:t>
            </a:r>
            <a:r>
              <a:rPr lang="ja-JP" altLang="en-US" smtClean="0"/>
              <a:t>　＊　</a:t>
            </a:r>
            <a:r>
              <a:rPr lang="en-US" altLang="ja-JP" smtClean="0"/>
              <a:t>FROM</a:t>
            </a:r>
            <a:r>
              <a:rPr lang="ja-JP" altLang="en-US" smtClean="0"/>
              <a:t>　表１　</a:t>
            </a:r>
            <a:r>
              <a:rPr lang="en-US" altLang="ja-JP" smtClean="0"/>
              <a:t>WHERE</a:t>
            </a:r>
            <a:r>
              <a:rPr lang="ja-JP" altLang="en-US" smtClean="0"/>
              <a:t>　条件</a:t>
            </a:r>
            <a:r>
              <a:rPr lang="en-US" altLang="ja-JP" smtClean="0"/>
              <a:t>;</a:t>
            </a:r>
          </a:p>
          <a:p>
            <a:pPr lvl="1">
              <a:buFontTx/>
              <a:buNone/>
            </a:pPr>
            <a:r>
              <a:rPr lang="ja-JP" altLang="en-US" smtClean="0"/>
              <a:t>↓</a:t>
            </a:r>
          </a:p>
          <a:p>
            <a:pPr lvl="1">
              <a:buFontTx/>
              <a:buNone/>
            </a:pPr>
            <a:r>
              <a:rPr lang="en-US" altLang="ja-JP" smtClean="0"/>
              <a:t>SELECT</a:t>
            </a:r>
            <a:r>
              <a:rPr lang="ja-JP" altLang="en-US" smtClean="0"/>
              <a:t>　列１、列２、・・・　</a:t>
            </a:r>
            <a:r>
              <a:rPr lang="en-US" altLang="ja-JP" smtClean="0"/>
              <a:t>FROM</a:t>
            </a:r>
            <a:r>
              <a:rPr lang="ja-JP" altLang="en-US" smtClean="0"/>
              <a:t>　表１</a:t>
            </a:r>
          </a:p>
          <a:p>
            <a:pPr lvl="1">
              <a:buFontTx/>
              <a:buNone/>
            </a:pPr>
            <a:r>
              <a:rPr lang="en-US" altLang="ja-JP" smtClean="0"/>
              <a:t>WHERE</a:t>
            </a:r>
            <a:r>
              <a:rPr lang="ja-JP" altLang="en-US" smtClean="0"/>
              <a:t>　条件；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3-2.</a:t>
            </a:r>
            <a:r>
              <a:rPr lang="ja-JP" altLang="en-US" smtClean="0"/>
              <a:t>やってはいけない</a:t>
            </a:r>
            <a:r>
              <a:rPr lang="en-US" altLang="ja-JP" smtClean="0"/>
              <a:t>SQL</a:t>
            </a:r>
            <a:r>
              <a:rPr lang="ja-JP" altLang="en-US" smtClean="0"/>
              <a:t>の書き方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mtClean="0"/>
              <a:t>不要な列の指定</a:t>
            </a:r>
          </a:p>
          <a:p>
            <a:pPr lvl="1"/>
            <a:r>
              <a:rPr lang="ja-JP" altLang="en-US" smtClean="0"/>
              <a:t>不要な列を指定すると読み取るデータ量が</a:t>
            </a:r>
            <a:br>
              <a:rPr lang="ja-JP" altLang="en-US" smtClean="0"/>
            </a:br>
            <a:r>
              <a:rPr lang="ja-JP" altLang="en-US" smtClean="0"/>
              <a:t>増える</a:t>
            </a:r>
            <a:br>
              <a:rPr lang="ja-JP" altLang="en-US" smtClean="0"/>
            </a:br>
            <a:r>
              <a:rPr lang="ja-JP" altLang="en-US" smtClean="0"/>
              <a:t>　→オーバーヘッドの原因となる。</a:t>
            </a:r>
            <a:br>
              <a:rPr lang="ja-JP" altLang="en-US" smtClean="0"/>
            </a:br>
            <a:endParaRPr lang="ja-JP" altLang="en-US" smtClean="0"/>
          </a:p>
          <a:p>
            <a:pPr lvl="1">
              <a:buFontTx/>
              <a:buNone/>
            </a:pPr>
            <a:r>
              <a:rPr lang="en-US" altLang="ja-JP" smtClean="0"/>
              <a:t>SELECT</a:t>
            </a:r>
            <a:r>
              <a:rPr lang="ja-JP" altLang="en-US" smtClean="0"/>
              <a:t>　＊　</a:t>
            </a:r>
            <a:r>
              <a:rPr lang="en-US" altLang="ja-JP" smtClean="0"/>
              <a:t>FROM</a:t>
            </a:r>
            <a:r>
              <a:rPr lang="ja-JP" altLang="en-US" smtClean="0"/>
              <a:t>　表１　</a:t>
            </a:r>
            <a:r>
              <a:rPr lang="en-US" altLang="ja-JP" smtClean="0"/>
              <a:t>WHERE</a:t>
            </a:r>
            <a:r>
              <a:rPr lang="ja-JP" altLang="en-US" smtClean="0"/>
              <a:t>　条件</a:t>
            </a:r>
            <a:r>
              <a:rPr lang="en-US" altLang="ja-JP" smtClean="0"/>
              <a:t>;</a:t>
            </a:r>
          </a:p>
          <a:p>
            <a:pPr lvl="1">
              <a:buFontTx/>
              <a:buNone/>
            </a:pPr>
            <a:r>
              <a:rPr lang="ja-JP" altLang="en-US" smtClean="0"/>
              <a:t>↓</a:t>
            </a:r>
          </a:p>
          <a:p>
            <a:pPr lvl="1">
              <a:buFontTx/>
              <a:buNone/>
            </a:pPr>
            <a:r>
              <a:rPr lang="en-US" altLang="ja-JP" smtClean="0"/>
              <a:t>SELECT</a:t>
            </a:r>
            <a:r>
              <a:rPr lang="ja-JP" altLang="en-US" smtClean="0"/>
              <a:t>　列１、列２　</a:t>
            </a:r>
            <a:r>
              <a:rPr lang="en-US" altLang="ja-JP" smtClean="0"/>
              <a:t>FROM</a:t>
            </a:r>
            <a:r>
              <a:rPr lang="ja-JP" altLang="en-US" smtClean="0"/>
              <a:t>　表１</a:t>
            </a:r>
          </a:p>
          <a:p>
            <a:pPr lvl="1">
              <a:buFontTx/>
              <a:buNone/>
            </a:pPr>
            <a:r>
              <a:rPr lang="en-US" altLang="ja-JP" smtClean="0"/>
              <a:t>WHERE</a:t>
            </a:r>
            <a:r>
              <a:rPr lang="ja-JP" altLang="en-US" smtClean="0"/>
              <a:t>　条件；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3-2.</a:t>
            </a:r>
            <a:r>
              <a:rPr lang="ja-JP" altLang="en-US" smtClean="0"/>
              <a:t>やってはいけない</a:t>
            </a:r>
            <a:r>
              <a:rPr lang="en-US" altLang="ja-JP" smtClean="0"/>
              <a:t>SQL</a:t>
            </a:r>
            <a:r>
              <a:rPr lang="ja-JP" altLang="en-US" smtClean="0"/>
              <a:t>の書き方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91513" cy="3671887"/>
          </a:xfrm>
        </p:spPr>
        <p:txBody>
          <a:bodyPr/>
          <a:lstStyle/>
          <a:p>
            <a:r>
              <a:rPr lang="ja-JP" altLang="en-US" sz="2800" smtClean="0"/>
              <a:t>インデックスが使用されない書き方</a:t>
            </a:r>
          </a:p>
          <a:p>
            <a:pPr lvl="1"/>
            <a:r>
              <a:rPr lang="ja-JP" altLang="en-US" sz="2400" smtClean="0"/>
              <a:t>以下のような記載はインデックスが使用されない</a:t>
            </a:r>
          </a:p>
          <a:p>
            <a:pPr lvl="2"/>
            <a:r>
              <a:rPr lang="en-US" altLang="ja-JP" sz="2000" smtClean="0"/>
              <a:t>Null</a:t>
            </a:r>
            <a:r>
              <a:rPr lang="ja-JP" altLang="en-US" sz="2000" smtClean="0"/>
              <a:t>値の検索</a:t>
            </a:r>
          </a:p>
          <a:p>
            <a:pPr lvl="3"/>
            <a:r>
              <a:rPr lang="ja-JP" altLang="en-US" sz="1800" smtClean="0"/>
              <a:t>特定の値に置き換えるなどの処置が必要</a:t>
            </a:r>
          </a:p>
          <a:p>
            <a:pPr lvl="2"/>
            <a:r>
              <a:rPr lang="ja-JP" altLang="en-US" sz="2000" smtClean="0"/>
              <a:t>暗黙の型変換</a:t>
            </a:r>
          </a:p>
          <a:p>
            <a:pPr lvl="2"/>
            <a:r>
              <a:rPr lang="en-US" altLang="ja-JP" sz="2000" smtClean="0"/>
              <a:t>LIKE</a:t>
            </a:r>
            <a:r>
              <a:rPr lang="ja-JP" altLang="en-US" sz="2000" smtClean="0"/>
              <a:t>句の中間一致、後方一致</a:t>
            </a:r>
          </a:p>
          <a:p>
            <a:pPr lvl="2"/>
            <a:r>
              <a:rPr lang="ja-JP" altLang="en-US" sz="2000" smtClean="0"/>
              <a:t>否定形の使用（</a:t>
            </a:r>
            <a:r>
              <a:rPr lang="en-US" altLang="ja-JP" sz="2000" smtClean="0"/>
              <a:t>&lt;&gt;</a:t>
            </a:r>
            <a:r>
              <a:rPr lang="ja-JP" altLang="en-US" sz="2000" smtClean="0"/>
              <a:t>、</a:t>
            </a:r>
            <a:r>
              <a:rPr lang="en-US" altLang="ja-JP" sz="2000" smtClean="0"/>
              <a:t>!=</a:t>
            </a:r>
            <a:r>
              <a:rPr lang="ja-JP" altLang="en-US" sz="2000" smtClean="0"/>
              <a:t>、</a:t>
            </a:r>
            <a:r>
              <a:rPr lang="en-US" altLang="ja-JP" sz="2000" smtClean="0"/>
              <a:t>NOT</a:t>
            </a:r>
            <a:r>
              <a:rPr lang="ja-JP" altLang="en-US" sz="2000" smtClean="0"/>
              <a:t>　</a:t>
            </a:r>
            <a:r>
              <a:rPr lang="en-US" altLang="ja-JP" sz="2000" smtClean="0"/>
              <a:t>EQUALS</a:t>
            </a:r>
            <a:r>
              <a:rPr lang="ja-JP" altLang="en-US" sz="2000" smtClean="0"/>
              <a:t>）</a:t>
            </a:r>
          </a:p>
          <a:p>
            <a:pPr lvl="2"/>
            <a:r>
              <a:rPr lang="ja-JP" altLang="en-US" sz="2000" smtClean="0"/>
              <a:t>複合索引時に、列の順番を間違える</a:t>
            </a:r>
          </a:p>
          <a:p>
            <a:pPr lvl="2"/>
            <a:r>
              <a:rPr lang="ja-JP" altLang="en-US" sz="2000" smtClean="0"/>
              <a:t>索引列に関数を使用。（</a:t>
            </a:r>
            <a:r>
              <a:rPr lang="en-US" altLang="ja-JP" sz="2000" smtClean="0"/>
              <a:t>WHERE</a:t>
            </a:r>
            <a:r>
              <a:rPr lang="ja-JP" altLang="en-US" sz="2000" smtClean="0"/>
              <a:t>　列１ ＊　</a:t>
            </a:r>
            <a:r>
              <a:rPr lang="en-US" altLang="ja-JP" sz="2000" smtClean="0"/>
              <a:t>1.1</a:t>
            </a:r>
            <a:r>
              <a:rPr lang="ja-JP" altLang="en-US" sz="2000" smtClean="0"/>
              <a:t>　＝　１００）</a:t>
            </a:r>
          </a:p>
          <a:p>
            <a:pPr lvl="2"/>
            <a:endParaRPr lang="ja-JP" altLang="en-US" sz="2000" smtClean="0"/>
          </a:p>
        </p:txBody>
      </p:sp>
      <p:sp>
        <p:nvSpPr>
          <p:cNvPr id="63492" name="AutoShape 4"/>
          <p:cNvSpPr>
            <a:spLocks noChangeArrowheads="1"/>
          </p:cNvSpPr>
          <p:nvPr/>
        </p:nvSpPr>
        <p:spPr bwMode="auto">
          <a:xfrm>
            <a:off x="827088" y="4581525"/>
            <a:ext cx="7416800" cy="1225550"/>
          </a:xfrm>
          <a:prstGeom prst="horizontalScroll">
            <a:avLst>
              <a:gd name="adj" fmla="val 12500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2400" b="1">
                <a:solidFill>
                  <a:srgbClr val="FF0000"/>
                </a:solidFill>
              </a:rPr>
              <a:t>たとえインデックスがあっても使われないので注意！！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ja-JP" smtClean="0"/>
              <a:t>３．SQLチューニング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smtClean="0"/>
              <a:t>3-1</a:t>
            </a:r>
            <a:r>
              <a:rPr lang="ja-JP" altLang="en-US" smtClean="0"/>
              <a:t>．</a:t>
            </a:r>
            <a:r>
              <a:rPr lang="en-US" altLang="ja-JP" smtClean="0"/>
              <a:t>SQL</a:t>
            </a:r>
            <a:r>
              <a:rPr lang="ja-JP" altLang="en-US" smtClean="0"/>
              <a:t>実行のメカニズム</a:t>
            </a:r>
          </a:p>
          <a:p>
            <a:pPr>
              <a:buFontTx/>
              <a:buNone/>
            </a:pPr>
            <a:endParaRPr lang="ja-JP" altLang="en-US" smtClean="0"/>
          </a:p>
          <a:p>
            <a:pPr>
              <a:buFontTx/>
              <a:buNone/>
            </a:pPr>
            <a:r>
              <a:rPr lang="en-US" altLang="ja-JP" smtClean="0"/>
              <a:t>3-2</a:t>
            </a:r>
            <a:r>
              <a:rPr lang="ja-JP" altLang="en-US" smtClean="0"/>
              <a:t>．やってはいけない</a:t>
            </a:r>
            <a:r>
              <a:rPr lang="en-US" altLang="ja-JP" smtClean="0"/>
              <a:t>SQL</a:t>
            </a:r>
            <a:r>
              <a:rPr lang="ja-JP" altLang="en-US" smtClean="0"/>
              <a:t>の書き方</a:t>
            </a:r>
            <a:br>
              <a:rPr lang="ja-JP" altLang="en-US" smtClean="0"/>
            </a:br>
            <a:r>
              <a:rPr lang="ja-JP" altLang="en-US" smtClean="0"/>
              <a:t>　　「こう書くと処理が遅くなるよ！」</a:t>
            </a:r>
          </a:p>
          <a:p>
            <a:pPr>
              <a:buFontTx/>
              <a:buNone/>
            </a:pPr>
            <a:endParaRPr lang="ja-JP" altLang="en-US" smtClean="0"/>
          </a:p>
          <a:p>
            <a:pPr>
              <a:buFontTx/>
              <a:buNone/>
            </a:pPr>
            <a:r>
              <a:rPr lang="en-US" altLang="ja-JP" smtClean="0">
                <a:solidFill>
                  <a:srgbClr val="FF0000"/>
                </a:solidFill>
              </a:rPr>
              <a:t>3-3</a:t>
            </a:r>
            <a:r>
              <a:rPr lang="ja-JP" altLang="en-US" smtClean="0">
                <a:solidFill>
                  <a:srgbClr val="FF0000"/>
                </a:solidFill>
              </a:rPr>
              <a:t>．ちょっとした一工夫</a:t>
            </a:r>
            <a:br>
              <a:rPr lang="ja-JP" altLang="en-US" smtClean="0">
                <a:solidFill>
                  <a:srgbClr val="FF0000"/>
                </a:solidFill>
              </a:rPr>
            </a:br>
            <a:r>
              <a:rPr lang="ja-JP" altLang="en-US" smtClean="0">
                <a:solidFill>
                  <a:srgbClr val="FF0000"/>
                </a:solidFill>
              </a:rPr>
              <a:t>　　「こう書くとちょびっと速くなる！」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3-3.</a:t>
            </a:r>
            <a:r>
              <a:rPr lang="ja-JP" altLang="en-US" smtClean="0"/>
              <a:t>ちょっとした一工夫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4537075"/>
          </a:xfrm>
        </p:spPr>
        <p:txBody>
          <a:bodyPr/>
          <a:lstStyle/>
          <a:p>
            <a:r>
              <a:rPr lang="ja-JP" altLang="en-US" smtClean="0"/>
              <a:t>全表操作（フルスキャン）が有効なケース</a:t>
            </a:r>
          </a:p>
          <a:p>
            <a:pPr lvl="1"/>
            <a:r>
              <a:rPr lang="ja-JP" altLang="en-US" smtClean="0"/>
              <a:t>目安：抽出データが全データの</a:t>
            </a:r>
            <a:br>
              <a:rPr lang="ja-JP" altLang="en-US" smtClean="0"/>
            </a:br>
            <a:r>
              <a:rPr lang="ja-JP" altLang="en-US" smtClean="0"/>
              <a:t>１０％から１５％未満の場合</a:t>
            </a:r>
            <a:br>
              <a:rPr lang="ja-JP" altLang="en-US" smtClean="0"/>
            </a:br>
            <a:r>
              <a:rPr lang="ja-JP" altLang="en-US" smtClean="0"/>
              <a:t>（ソートが必要ない場合）</a:t>
            </a:r>
          </a:p>
          <a:p>
            <a:pPr lvl="1"/>
            <a:endParaRPr lang="ja-JP" altLang="en-US" smtClean="0"/>
          </a:p>
          <a:p>
            <a:pPr lvl="1"/>
            <a:r>
              <a:rPr lang="ja-JP" altLang="en-US" smtClean="0"/>
              <a:t>理由：</a:t>
            </a:r>
            <a:r>
              <a:rPr lang="en-US" altLang="ja-JP" smtClean="0"/>
              <a:t>1</a:t>
            </a:r>
            <a:r>
              <a:rPr lang="ja-JP" altLang="en-US" smtClean="0"/>
              <a:t>回のスキャンで取得できるデータ量が</a:t>
            </a:r>
            <a:br>
              <a:rPr lang="ja-JP" altLang="en-US" smtClean="0"/>
            </a:br>
            <a:r>
              <a:rPr lang="ja-JP" altLang="en-US" smtClean="0"/>
              <a:t>フルスキャンの方が多いため。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3-3.</a:t>
            </a:r>
            <a:r>
              <a:rPr lang="ja-JP" altLang="en-US" smtClean="0"/>
              <a:t>ちょっとした一工夫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5175"/>
            <a:ext cx="8229600" cy="5073650"/>
          </a:xfrm>
        </p:spPr>
        <p:txBody>
          <a:bodyPr/>
          <a:lstStyle/>
          <a:p>
            <a:r>
              <a:rPr lang="ja-JP" altLang="en-US" smtClean="0"/>
              <a:t>ソートの回避</a:t>
            </a:r>
          </a:p>
          <a:p>
            <a:pPr lvl="1"/>
            <a:r>
              <a:rPr lang="ja-JP" altLang="en-US" smtClean="0"/>
              <a:t>次の句を使用するとソートが発生する</a:t>
            </a:r>
          </a:p>
          <a:p>
            <a:pPr lvl="2"/>
            <a:r>
              <a:rPr lang="en-US" altLang="ja-JP" smtClean="0"/>
              <a:t>GROUP BY</a:t>
            </a:r>
            <a:r>
              <a:rPr lang="ja-JP" altLang="en-US" smtClean="0"/>
              <a:t>句</a:t>
            </a:r>
          </a:p>
          <a:p>
            <a:pPr lvl="2"/>
            <a:r>
              <a:rPr lang="en-US" altLang="ja-JP" smtClean="0"/>
              <a:t>ORDER BY</a:t>
            </a:r>
            <a:r>
              <a:rPr lang="ja-JP" altLang="en-US" smtClean="0"/>
              <a:t>句</a:t>
            </a:r>
          </a:p>
          <a:p>
            <a:pPr lvl="2"/>
            <a:r>
              <a:rPr lang="ja-JP" altLang="en-US" smtClean="0"/>
              <a:t>集約関数（</a:t>
            </a:r>
            <a:r>
              <a:rPr lang="en-US" altLang="ja-JP" smtClean="0"/>
              <a:t>SUM</a:t>
            </a:r>
            <a:r>
              <a:rPr lang="ja-JP" altLang="en-US" smtClean="0"/>
              <a:t>、</a:t>
            </a:r>
            <a:r>
              <a:rPr lang="en-US" altLang="ja-JP" smtClean="0"/>
              <a:t>COUNT</a:t>
            </a:r>
            <a:r>
              <a:rPr lang="ja-JP" altLang="en-US" smtClean="0"/>
              <a:t>、</a:t>
            </a:r>
            <a:r>
              <a:rPr lang="en-US" altLang="ja-JP" smtClean="0"/>
              <a:t>AVG</a:t>
            </a:r>
            <a:r>
              <a:rPr lang="ja-JP" altLang="en-US" smtClean="0"/>
              <a:t>、</a:t>
            </a:r>
            <a:r>
              <a:rPr lang="en-US" altLang="ja-JP" smtClean="0"/>
              <a:t>MAX</a:t>
            </a:r>
            <a:r>
              <a:rPr lang="ja-JP" altLang="en-US" smtClean="0"/>
              <a:t>、</a:t>
            </a:r>
            <a:r>
              <a:rPr lang="en-US" altLang="ja-JP" smtClean="0"/>
              <a:t>MIN</a:t>
            </a:r>
            <a:r>
              <a:rPr lang="ja-JP" altLang="en-US" smtClean="0"/>
              <a:t>）</a:t>
            </a:r>
          </a:p>
          <a:p>
            <a:pPr lvl="2"/>
            <a:r>
              <a:rPr lang="en-US" altLang="ja-JP" smtClean="0"/>
              <a:t>DISTINCT</a:t>
            </a:r>
          </a:p>
          <a:p>
            <a:pPr lvl="2"/>
            <a:r>
              <a:rPr lang="ja-JP" altLang="en-US" smtClean="0"/>
              <a:t>集合演算子（</a:t>
            </a:r>
            <a:r>
              <a:rPr lang="en-US" altLang="ja-JP" smtClean="0"/>
              <a:t>UNION</a:t>
            </a:r>
            <a:r>
              <a:rPr lang="ja-JP" altLang="en-US" smtClean="0"/>
              <a:t>、</a:t>
            </a:r>
            <a:r>
              <a:rPr lang="en-US" altLang="ja-JP" smtClean="0"/>
              <a:t>INTERSECT</a:t>
            </a:r>
            <a:r>
              <a:rPr lang="ja-JP" altLang="en-US" smtClean="0"/>
              <a:t>、</a:t>
            </a:r>
            <a:r>
              <a:rPr lang="en-US" altLang="ja-JP" smtClean="0"/>
              <a:t>EXCEPT</a:t>
            </a:r>
            <a:r>
              <a:rPr lang="ja-JP" altLang="en-US" smtClean="0"/>
              <a:t>）</a:t>
            </a:r>
          </a:p>
          <a:p>
            <a:pPr lvl="3"/>
            <a:r>
              <a:rPr lang="ja-JP" altLang="en-US" smtClean="0"/>
              <a:t>重複排除（</a:t>
            </a:r>
            <a:r>
              <a:rPr lang="en-US" altLang="ja-JP" smtClean="0"/>
              <a:t>ALL</a:t>
            </a:r>
            <a:r>
              <a:rPr lang="ja-JP" altLang="en-US" smtClean="0"/>
              <a:t>　オプション）でソートを回避できる</a:t>
            </a:r>
          </a:p>
          <a:p>
            <a:pPr lvl="2"/>
            <a:r>
              <a:rPr lang="en-US" altLang="ja-JP" smtClean="0"/>
              <a:t>OLAP</a:t>
            </a:r>
            <a:r>
              <a:rPr lang="ja-JP" altLang="en-US" smtClean="0"/>
              <a:t>関数（</a:t>
            </a:r>
            <a:r>
              <a:rPr lang="en-US" altLang="ja-JP" smtClean="0"/>
              <a:t>RANK</a:t>
            </a:r>
            <a:r>
              <a:rPr lang="ja-JP" altLang="en-US" smtClean="0"/>
              <a:t>、</a:t>
            </a:r>
            <a:r>
              <a:rPr lang="en-US" altLang="ja-JP" smtClean="0"/>
              <a:t>ROW_NUMBER</a:t>
            </a:r>
            <a:r>
              <a:rPr lang="ja-JP" altLang="en-US" smtClean="0"/>
              <a:t>など）</a:t>
            </a:r>
          </a:p>
        </p:txBody>
      </p:sp>
      <p:sp>
        <p:nvSpPr>
          <p:cNvPr id="64516" name="AutoShape 4"/>
          <p:cNvSpPr>
            <a:spLocks noChangeArrowheads="1"/>
          </p:cNvSpPr>
          <p:nvPr/>
        </p:nvSpPr>
        <p:spPr bwMode="auto">
          <a:xfrm>
            <a:off x="827088" y="4868863"/>
            <a:ext cx="7416800" cy="1225550"/>
          </a:xfrm>
          <a:prstGeom prst="horizontalScroll">
            <a:avLst>
              <a:gd name="adj" fmla="val 12500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2400" b="1">
                <a:solidFill>
                  <a:srgbClr val="FF0000"/>
                </a:solidFill>
              </a:rPr>
              <a:t>回避できる場合は極力回避すること。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3600" b="1" smtClean="0"/>
              <a:t>４．おまけ：</a:t>
            </a:r>
            <a:r>
              <a:rPr lang="en-US" altLang="ja-JP" sz="3600" b="1" smtClean="0"/>
              <a:t>Oracle Vs SQLServer</a:t>
            </a:r>
            <a:endParaRPr lang="ja-JP" altLang="en-US" sz="36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ja-JP" smtClean="0"/>
              <a:t>１．はじめに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ja-JP" smtClean="0"/>
              <a:t>自己紹介</a:t>
            </a:r>
            <a:endParaRPr lang="ja-JP" altLang="en-US" smtClean="0"/>
          </a:p>
          <a:p>
            <a:pPr lvl="1"/>
            <a:r>
              <a:rPr lang="ja-JP" altLang="ja-JP" smtClean="0"/>
              <a:t>名前：　守田　典男　（HN：おいろん）　２９歳</a:t>
            </a:r>
            <a:endParaRPr lang="ja-JP" altLang="en-US" smtClean="0"/>
          </a:p>
          <a:p>
            <a:pPr lvl="1"/>
            <a:r>
              <a:rPr lang="ja-JP" altLang="ja-JP" smtClean="0"/>
              <a:t>職業：　某会社　技術社員</a:t>
            </a:r>
            <a:r>
              <a:rPr lang="ja-JP" altLang="en-US" smtClean="0"/>
              <a:t/>
            </a:r>
            <a:br>
              <a:rPr lang="ja-JP" altLang="en-US" smtClean="0"/>
            </a:br>
            <a:endParaRPr lang="ja-JP" altLang="en-US" smtClean="0"/>
          </a:p>
          <a:p>
            <a:pPr lvl="1"/>
            <a:r>
              <a:rPr lang="ja-JP" altLang="ja-JP" smtClean="0"/>
              <a:t>業界歴：　開発(汎用)</a:t>
            </a:r>
            <a:r>
              <a:rPr lang="ja-JP" altLang="en-US" smtClean="0"/>
              <a:t>：２年→ＤＢ：４年→</a:t>
            </a:r>
            <a:br>
              <a:rPr lang="ja-JP" altLang="en-US" smtClean="0"/>
            </a:br>
            <a:r>
              <a:rPr lang="ja-JP" altLang="en-US" smtClean="0"/>
              <a:t>　　　　　　 開発・ＤＢ：２年</a:t>
            </a:r>
          </a:p>
          <a:p>
            <a:pPr lvl="1"/>
            <a:r>
              <a:rPr lang="ja-JP" altLang="en-US" smtClean="0"/>
              <a:t>ＤＢ歴：　</a:t>
            </a:r>
            <a:r>
              <a:rPr lang="ja-JP" altLang="ja-JP" smtClean="0"/>
              <a:t>　Oracle　6年</a:t>
            </a:r>
            <a:r>
              <a:rPr lang="ja-JP" altLang="en-US" smtClean="0"/>
              <a:t/>
            </a:r>
            <a:br>
              <a:rPr lang="ja-JP" altLang="en-US" smtClean="0"/>
            </a:br>
            <a:r>
              <a:rPr lang="ja-JP" altLang="en-US" smtClean="0"/>
              <a:t>　　　　　　 </a:t>
            </a:r>
            <a:r>
              <a:rPr lang="en-US" altLang="ja-JP" smtClean="0"/>
              <a:t>SQLServer2000</a:t>
            </a:r>
            <a:r>
              <a:rPr lang="ja-JP" altLang="en-US" smtClean="0"/>
              <a:t>、</a:t>
            </a:r>
            <a:r>
              <a:rPr lang="en-US" altLang="ja-JP" smtClean="0"/>
              <a:t>2005</a:t>
            </a:r>
            <a:r>
              <a:rPr lang="ja-JP" altLang="en-US" smtClean="0"/>
              <a:t>　</a:t>
            </a:r>
            <a:r>
              <a:rPr lang="en-US" altLang="ja-JP" smtClean="0"/>
              <a:t>1</a:t>
            </a:r>
            <a:r>
              <a:rPr lang="ja-JP" altLang="en-US" smtClean="0"/>
              <a:t>年半</a:t>
            </a:r>
            <a:br>
              <a:rPr lang="ja-JP" altLang="en-US" smtClean="0"/>
            </a:br>
            <a:r>
              <a:rPr lang="ja-JP" altLang="en-US" smtClean="0"/>
              <a:t>　　　　　　 </a:t>
            </a:r>
            <a:r>
              <a:rPr lang="en-US" altLang="ja-JP" smtClean="0"/>
              <a:t>HiRDB</a:t>
            </a:r>
            <a:r>
              <a:rPr lang="ja-JP" altLang="en-US" smtClean="0"/>
              <a:t>　半年</a:t>
            </a:r>
            <a:endParaRPr lang="ja-JP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ja-JP" smtClean="0"/>
              <a:t>４．おまけ：Oracle</a:t>
            </a:r>
            <a:r>
              <a:rPr lang="ja-JP" altLang="en-US" smtClean="0"/>
              <a:t> </a:t>
            </a:r>
            <a:r>
              <a:rPr lang="en-US" altLang="ja-JP" smtClean="0"/>
              <a:t>Vs SQLServer</a:t>
            </a:r>
            <a:endParaRPr lang="ja-JP" altLang="ja-JP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smtClean="0">
                <a:solidFill>
                  <a:srgbClr val="FF0000"/>
                </a:solidFill>
              </a:rPr>
              <a:t>4-1</a:t>
            </a:r>
            <a:r>
              <a:rPr lang="ja-JP" altLang="en-US" smtClean="0">
                <a:solidFill>
                  <a:srgbClr val="FF0000"/>
                </a:solidFill>
              </a:rPr>
              <a:t>．それぞれの長所・短所</a:t>
            </a:r>
            <a:endParaRPr lang="en-US" altLang="ja-JP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ja-JP" altLang="en-US" smtClean="0"/>
          </a:p>
          <a:p>
            <a:pPr>
              <a:buFontTx/>
              <a:buNone/>
            </a:pPr>
            <a:r>
              <a:rPr lang="en-US" altLang="ja-JP" smtClean="0"/>
              <a:t>4-2</a:t>
            </a:r>
            <a:r>
              <a:rPr lang="ja-JP" altLang="en-US" smtClean="0"/>
              <a:t>．結論</a:t>
            </a:r>
            <a:br>
              <a:rPr lang="ja-JP" altLang="en-US" smtClean="0"/>
            </a:br>
            <a:endParaRPr lang="ja-JP" altLang="en-US" smtClean="0"/>
          </a:p>
          <a:p>
            <a:pPr>
              <a:buFontTx/>
              <a:buNone/>
            </a:pPr>
            <a:endParaRPr lang="ja-JP" altLang="en-US" smtClean="0"/>
          </a:p>
          <a:p>
            <a:pPr>
              <a:buFontTx/>
              <a:buNone/>
            </a:pPr>
            <a:r>
              <a:rPr lang="ja-JP" altLang="en-US" smtClean="0"/>
              <a:t>（注）：ここの内容は個人的な考えが</a:t>
            </a:r>
          </a:p>
          <a:p>
            <a:pPr>
              <a:buFontTx/>
              <a:buNone/>
            </a:pPr>
            <a:r>
              <a:rPr lang="ja-JP" altLang="en-US" smtClean="0"/>
              <a:t>　　　　多く・・・いや、ほとんど含まれております。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4-1.</a:t>
            </a:r>
            <a:r>
              <a:rPr lang="ja-JP" altLang="en-US" smtClean="0"/>
              <a:t>それぞれの長所・短所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smtClean="0"/>
              <a:t>Oracle</a:t>
            </a:r>
            <a:r>
              <a:rPr lang="ja-JP" altLang="en-US" smtClean="0"/>
              <a:t>の長所</a:t>
            </a:r>
          </a:p>
          <a:p>
            <a:pPr lvl="1"/>
            <a:r>
              <a:rPr lang="ja-JP" altLang="en-US" smtClean="0"/>
              <a:t>マルチプラットフォーム</a:t>
            </a:r>
          </a:p>
          <a:p>
            <a:pPr lvl="2"/>
            <a:r>
              <a:rPr lang="en-US" altLang="ja-JP" smtClean="0"/>
              <a:t>DB</a:t>
            </a:r>
            <a:r>
              <a:rPr lang="ja-JP" altLang="en-US" smtClean="0"/>
              <a:t>シェアが高い要因の１つ</a:t>
            </a:r>
            <a:br>
              <a:rPr lang="ja-JP" altLang="en-US" smtClean="0"/>
            </a:br>
            <a:r>
              <a:rPr lang="ja-JP" altLang="en-US" smtClean="0"/>
              <a:t>とりあえず</a:t>
            </a:r>
            <a:r>
              <a:rPr lang="en-US" altLang="ja-JP" smtClean="0"/>
              <a:t>Oracle</a:t>
            </a:r>
            <a:r>
              <a:rPr lang="ja-JP" altLang="en-US" smtClean="0"/>
              <a:t>できればなんとかやっていける。</a:t>
            </a:r>
            <a:br>
              <a:rPr lang="ja-JP" altLang="en-US" smtClean="0"/>
            </a:br>
            <a:endParaRPr lang="ja-JP" altLang="en-US" smtClean="0"/>
          </a:p>
          <a:p>
            <a:pPr lvl="1"/>
            <a:r>
              <a:rPr lang="ja-JP" altLang="en-US" smtClean="0"/>
              <a:t>高機能・高性能</a:t>
            </a:r>
          </a:p>
          <a:p>
            <a:pPr lvl="2"/>
            <a:r>
              <a:rPr lang="ja-JP" altLang="en-US" smtClean="0"/>
              <a:t>こまかいところまで設定でき、データベースの</a:t>
            </a:r>
            <a:br>
              <a:rPr lang="ja-JP" altLang="en-US" smtClean="0"/>
            </a:br>
            <a:r>
              <a:rPr lang="ja-JP" altLang="en-US" smtClean="0"/>
              <a:t>動きなど、中身が把握しやすい。</a:t>
            </a:r>
          </a:p>
          <a:p>
            <a:pPr lvl="2">
              <a:buFontTx/>
              <a:buNone/>
            </a:pPr>
            <a:endParaRPr lang="ja-JP" altLang="en-US" sz="2000" smtClean="0"/>
          </a:p>
          <a:p>
            <a:pPr lvl="1"/>
            <a:r>
              <a:rPr lang="ja-JP" altLang="en-US" smtClean="0"/>
              <a:t>学習しやすい</a:t>
            </a:r>
          </a:p>
          <a:p>
            <a:pPr lvl="2"/>
            <a:r>
              <a:rPr lang="ja-JP" altLang="en-US" smtClean="0"/>
              <a:t>書籍や</a:t>
            </a:r>
            <a:r>
              <a:rPr lang="en-US" altLang="ja-JP" smtClean="0"/>
              <a:t>Web</a:t>
            </a:r>
            <a:r>
              <a:rPr lang="ja-JP" altLang="en-US" smtClean="0"/>
              <a:t>など自習環境が整いやすい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4-1.</a:t>
            </a:r>
            <a:r>
              <a:rPr lang="ja-JP" altLang="en-US" smtClean="0"/>
              <a:t>それぞれの長所・短所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smtClean="0"/>
              <a:t>Oracle</a:t>
            </a:r>
            <a:r>
              <a:rPr lang="ja-JP" altLang="en-US" smtClean="0"/>
              <a:t>の短所</a:t>
            </a:r>
          </a:p>
          <a:p>
            <a:pPr lvl="1"/>
            <a:r>
              <a:rPr lang="ja-JP" altLang="en-US" smtClean="0"/>
              <a:t>高い！！</a:t>
            </a:r>
          </a:p>
          <a:p>
            <a:pPr lvl="2"/>
            <a:r>
              <a:rPr lang="en-US" altLang="ja-JP" smtClean="0"/>
              <a:t>Enterprise Edition</a:t>
            </a:r>
            <a:r>
              <a:rPr lang="ja-JP" altLang="en-US" smtClean="0"/>
              <a:t>　</a:t>
            </a:r>
            <a:r>
              <a:rPr lang="en-US" altLang="ja-JP" smtClean="0"/>
              <a:t>CPU</a:t>
            </a:r>
            <a:r>
              <a:rPr lang="ja-JP" altLang="en-US" smtClean="0"/>
              <a:t>ライセンスで</a:t>
            </a:r>
            <a:r>
              <a:rPr lang="en-US" altLang="ja-JP" smtClean="0"/>
              <a:t>500</a:t>
            </a:r>
            <a:r>
              <a:rPr lang="ja-JP" altLang="en-US" smtClean="0"/>
              <a:t>万円。</a:t>
            </a:r>
          </a:p>
          <a:p>
            <a:pPr lvl="2"/>
            <a:r>
              <a:rPr lang="ja-JP" altLang="en-US" smtClean="0"/>
              <a:t>高機能を謳い文句にしながら、</a:t>
            </a:r>
            <a:r>
              <a:rPr lang="en-US" altLang="ja-JP" smtClean="0"/>
              <a:t>｢</a:t>
            </a:r>
            <a:r>
              <a:rPr lang="ja-JP" altLang="en-US" smtClean="0"/>
              <a:t>別途オプション」って</a:t>
            </a:r>
            <a:br>
              <a:rPr lang="ja-JP" altLang="en-US" smtClean="0"/>
            </a:br>
            <a:r>
              <a:rPr lang="ja-JP" altLang="en-US" smtClean="0"/>
              <a:t>どういうこと！？</a:t>
            </a:r>
            <a:br>
              <a:rPr lang="ja-JP" altLang="en-US" smtClean="0"/>
            </a:br>
            <a:r>
              <a:rPr lang="ja-JP" altLang="en-US" smtClean="0"/>
              <a:t>（</a:t>
            </a:r>
            <a:r>
              <a:rPr lang="en-US" altLang="ja-JP" smtClean="0"/>
              <a:t>Real Application Testing</a:t>
            </a:r>
            <a:r>
              <a:rPr lang="ja-JP" altLang="en-US" smtClean="0"/>
              <a:t>　</a:t>
            </a:r>
            <a:r>
              <a:rPr lang="en-US" altLang="ja-JP" smtClean="0"/>
              <a:t>125</a:t>
            </a:r>
            <a:r>
              <a:rPr lang="ja-JP" altLang="en-US" smtClean="0"/>
              <a:t>万円）</a:t>
            </a:r>
          </a:p>
          <a:p>
            <a:pPr lvl="2"/>
            <a:r>
              <a:rPr lang="en-US" altLang="ja-JP" smtClean="0"/>
              <a:t>Oracle Master Platinum</a:t>
            </a:r>
            <a:r>
              <a:rPr lang="ja-JP" altLang="en-US" smtClean="0"/>
              <a:t>　は研修２つに試験料で</a:t>
            </a:r>
            <a:br>
              <a:rPr lang="ja-JP" altLang="en-US" smtClean="0"/>
            </a:br>
            <a:r>
              <a:rPr lang="en-US" altLang="ja-JP" smtClean="0"/>
              <a:t>50</a:t>
            </a:r>
            <a:r>
              <a:rPr lang="ja-JP" altLang="en-US" smtClean="0"/>
              <a:t>万円以上がかかる。　個人じゃ無理。</a:t>
            </a:r>
          </a:p>
          <a:p>
            <a:pPr lvl="2"/>
            <a:r>
              <a:rPr lang="ja-JP" altLang="en-US" smtClean="0"/>
              <a:t>サポート契約しないと修正パッチもらえない。</a:t>
            </a:r>
          </a:p>
          <a:p>
            <a:pPr lvl="2"/>
            <a:r>
              <a:rPr lang="ja-JP" altLang="en-US" smtClean="0"/>
              <a:t>バグ多いよ。</a:t>
            </a:r>
            <a:br>
              <a:rPr lang="ja-JP" altLang="en-US" smtClean="0"/>
            </a:br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4-1.</a:t>
            </a:r>
            <a:r>
              <a:rPr lang="ja-JP" altLang="en-US" smtClean="0"/>
              <a:t>それぞれの長所・短所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smtClean="0"/>
              <a:t>SQLServer</a:t>
            </a:r>
            <a:r>
              <a:rPr lang="ja-JP" altLang="en-US" smtClean="0"/>
              <a:t>の長所</a:t>
            </a:r>
          </a:p>
          <a:p>
            <a:pPr lvl="1"/>
            <a:r>
              <a:rPr lang="ja-JP" altLang="en-US" smtClean="0"/>
              <a:t>圧倒的な使いやすさ</a:t>
            </a:r>
          </a:p>
          <a:p>
            <a:pPr lvl="2"/>
            <a:r>
              <a:rPr lang="en-US" altLang="ja-JP" smtClean="0"/>
              <a:t>Oracle</a:t>
            </a:r>
            <a:r>
              <a:rPr lang="ja-JP" altLang="en-US" smtClean="0"/>
              <a:t>大好き人間だった私の考え方を変えた。</a:t>
            </a:r>
            <a:br>
              <a:rPr lang="ja-JP" altLang="en-US" smtClean="0"/>
            </a:br>
            <a:endParaRPr lang="ja-JP" altLang="en-US" smtClean="0"/>
          </a:p>
          <a:p>
            <a:pPr lvl="1"/>
            <a:r>
              <a:rPr lang="ja-JP" altLang="en-US" smtClean="0"/>
              <a:t>機能が豊富</a:t>
            </a:r>
          </a:p>
          <a:p>
            <a:pPr lvl="2"/>
            <a:r>
              <a:rPr lang="en-US" altLang="ja-JP" smtClean="0"/>
              <a:t>Enterprise Edition</a:t>
            </a:r>
            <a:r>
              <a:rPr lang="ja-JP" altLang="en-US" smtClean="0"/>
              <a:t>ですべての機能が使える。</a:t>
            </a:r>
          </a:p>
          <a:p>
            <a:pPr lvl="2"/>
            <a:r>
              <a:rPr lang="ja-JP" altLang="en-US" smtClean="0"/>
              <a:t>パッチの適用もスムーズ。保守もしやすい。</a:t>
            </a:r>
            <a:br>
              <a:rPr lang="ja-JP" altLang="en-US" smtClean="0"/>
            </a:br>
            <a:endParaRPr lang="ja-JP" altLang="en-US" sz="2000" smtClean="0"/>
          </a:p>
          <a:p>
            <a:pPr lvl="1"/>
            <a:r>
              <a:rPr lang="ja-JP" altLang="en-US" smtClean="0"/>
              <a:t>学習しやすい</a:t>
            </a:r>
          </a:p>
          <a:p>
            <a:pPr lvl="2"/>
            <a:r>
              <a:rPr lang="en-US" altLang="ja-JP" smtClean="0"/>
              <a:t>Microsoft</a:t>
            </a:r>
            <a:r>
              <a:rPr lang="ja-JP" altLang="en-US" smtClean="0"/>
              <a:t>ホームページに自習書や</a:t>
            </a:r>
            <a:r>
              <a:rPr lang="en-US" altLang="ja-JP" smtClean="0"/>
              <a:t>WebCast</a:t>
            </a:r>
            <a:r>
              <a:rPr lang="ja-JP" altLang="en-US" smtClean="0"/>
              <a:t>など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4-1.</a:t>
            </a:r>
            <a:r>
              <a:rPr lang="ja-JP" altLang="en-US" smtClean="0"/>
              <a:t>それぞれの長所・短所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smtClean="0"/>
              <a:t>SQLServer</a:t>
            </a:r>
            <a:r>
              <a:rPr lang="ja-JP" altLang="en-US" smtClean="0"/>
              <a:t>の短所</a:t>
            </a:r>
          </a:p>
          <a:p>
            <a:pPr lvl="1"/>
            <a:r>
              <a:rPr lang="ja-JP" altLang="en-US" smtClean="0"/>
              <a:t>変わった</a:t>
            </a:r>
            <a:r>
              <a:rPr lang="en-US" altLang="ja-JP" smtClean="0"/>
              <a:t>SQL</a:t>
            </a:r>
            <a:r>
              <a:rPr lang="ja-JP" altLang="en-US" smtClean="0"/>
              <a:t>がなぜか実行できる</a:t>
            </a:r>
          </a:p>
          <a:p>
            <a:pPr lvl="2"/>
            <a:r>
              <a:rPr lang="en-US" altLang="ja-JP" smtClean="0"/>
              <a:t>UPDATE</a:t>
            </a:r>
            <a:r>
              <a:rPr lang="ja-JP" altLang="en-US" smtClean="0"/>
              <a:t>に</a:t>
            </a:r>
            <a:r>
              <a:rPr lang="en-US" altLang="ja-JP" smtClean="0"/>
              <a:t>FROM</a:t>
            </a:r>
            <a:r>
              <a:rPr lang="ja-JP" altLang="en-US" smtClean="0"/>
              <a:t>句が使えるなんて</a:t>
            </a:r>
            <a:br>
              <a:rPr lang="ja-JP" altLang="en-US" smtClean="0"/>
            </a:br>
            <a:r>
              <a:rPr lang="ja-JP" altLang="en-US" smtClean="0"/>
              <a:t>思ってもみませんでした・・・。常識？</a:t>
            </a:r>
          </a:p>
          <a:p>
            <a:pPr lvl="2"/>
            <a:r>
              <a:rPr lang="ja-JP" altLang="en-US" smtClean="0"/>
              <a:t>テーブルに存在しない列を</a:t>
            </a:r>
            <a:r>
              <a:rPr lang="en-US" altLang="ja-JP" smtClean="0"/>
              <a:t>ORDER BY</a:t>
            </a:r>
            <a:r>
              <a:rPr lang="ja-JP" altLang="en-US" smtClean="0"/>
              <a:t>に</a:t>
            </a:r>
            <a:br>
              <a:rPr lang="ja-JP" altLang="en-US" smtClean="0"/>
            </a:br>
            <a:r>
              <a:rPr lang="ja-JP" altLang="en-US" smtClean="0"/>
              <a:t>指定できる・・・。（</a:t>
            </a:r>
            <a:r>
              <a:rPr lang="en-US" altLang="ja-JP" smtClean="0"/>
              <a:t>SQLServer2000</a:t>
            </a:r>
            <a:r>
              <a:rPr lang="ja-JP" altLang="en-US" smtClean="0"/>
              <a:t>のみ）</a:t>
            </a:r>
          </a:p>
          <a:p>
            <a:pPr lvl="2"/>
            <a:endParaRPr lang="ja-JP" altLang="en-US" smtClean="0"/>
          </a:p>
          <a:p>
            <a:pPr lvl="1"/>
            <a:r>
              <a:rPr lang="ja-JP" altLang="en-US" smtClean="0"/>
              <a:t>エラーがよくわかんない</a:t>
            </a:r>
          </a:p>
          <a:p>
            <a:pPr lvl="2"/>
            <a:r>
              <a:rPr lang="ja-JP" altLang="en-US" smtClean="0"/>
              <a:t>これはただ慣れていないだけかも・・・。</a:t>
            </a:r>
          </a:p>
          <a:p>
            <a:pPr lvl="2"/>
            <a:r>
              <a:rPr lang="ja-JP" altLang="en-US" smtClean="0"/>
              <a:t>サポートオンラインに書いている内容が</a:t>
            </a:r>
            <a:br>
              <a:rPr lang="ja-JP" altLang="en-US" smtClean="0"/>
            </a:br>
            <a:r>
              <a:rPr lang="ja-JP" altLang="en-US" smtClean="0"/>
              <a:t>難しすぎて理解できない・・・。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ja-JP" smtClean="0"/>
              <a:t>４．おまけ：Oracle</a:t>
            </a:r>
            <a:r>
              <a:rPr lang="ja-JP" altLang="en-US" smtClean="0"/>
              <a:t> </a:t>
            </a:r>
            <a:r>
              <a:rPr lang="en-US" altLang="ja-JP" smtClean="0"/>
              <a:t>Vs SQLServer</a:t>
            </a:r>
            <a:endParaRPr lang="ja-JP" altLang="ja-JP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smtClean="0"/>
              <a:t>4-1</a:t>
            </a:r>
            <a:r>
              <a:rPr lang="ja-JP" altLang="en-US" smtClean="0"/>
              <a:t>．それぞれの長所・短所</a:t>
            </a:r>
            <a:endParaRPr lang="en-US" altLang="ja-JP" smtClean="0"/>
          </a:p>
          <a:p>
            <a:pPr>
              <a:buFontTx/>
              <a:buNone/>
            </a:pPr>
            <a:endParaRPr lang="ja-JP" altLang="en-US" smtClean="0"/>
          </a:p>
          <a:p>
            <a:pPr>
              <a:buFontTx/>
              <a:buNone/>
            </a:pPr>
            <a:r>
              <a:rPr lang="en-US" altLang="ja-JP" smtClean="0">
                <a:solidFill>
                  <a:srgbClr val="FF0000"/>
                </a:solidFill>
              </a:rPr>
              <a:t>4-2</a:t>
            </a:r>
            <a:r>
              <a:rPr lang="ja-JP" altLang="en-US" smtClean="0">
                <a:solidFill>
                  <a:srgbClr val="FF0000"/>
                </a:solidFill>
              </a:rPr>
              <a:t>．結論</a:t>
            </a:r>
            <a:r>
              <a:rPr lang="ja-JP" altLang="en-US" smtClean="0"/>
              <a:t/>
            </a:r>
            <a:br>
              <a:rPr lang="ja-JP" altLang="en-US" smtClean="0"/>
            </a:br>
            <a:endParaRPr lang="ja-JP" altLang="en-US" smtClean="0"/>
          </a:p>
          <a:p>
            <a:pPr>
              <a:buFontTx/>
              <a:buNone/>
            </a:pPr>
            <a:endParaRPr lang="ja-JP" altLang="en-US" smtClean="0"/>
          </a:p>
          <a:p>
            <a:pPr>
              <a:buFontTx/>
              <a:buNone/>
            </a:pPr>
            <a:r>
              <a:rPr lang="ja-JP" altLang="en-US" smtClean="0"/>
              <a:t>（注）：ここの内容は個人的な考えが</a:t>
            </a:r>
          </a:p>
          <a:p>
            <a:pPr>
              <a:buFontTx/>
              <a:buNone/>
            </a:pPr>
            <a:r>
              <a:rPr lang="ja-JP" altLang="en-US" smtClean="0"/>
              <a:t>　　　　多く・・・いや、ほとんど含まれております。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4-2.</a:t>
            </a:r>
            <a:r>
              <a:rPr lang="ja-JP" altLang="en-US" smtClean="0"/>
              <a:t>結論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mtClean="0"/>
              <a:t>高機能、高性能は</a:t>
            </a:r>
            <a:r>
              <a:rPr lang="en-US" altLang="ja-JP" smtClean="0"/>
              <a:t>Oracle</a:t>
            </a:r>
            <a:r>
              <a:rPr lang="ja-JP" altLang="en-US" smtClean="0"/>
              <a:t>、</a:t>
            </a:r>
            <a:br>
              <a:rPr lang="ja-JP" altLang="en-US" smtClean="0"/>
            </a:br>
            <a:r>
              <a:rPr lang="ja-JP" altLang="en-US" smtClean="0"/>
              <a:t>使いやすさは</a:t>
            </a:r>
            <a:r>
              <a:rPr lang="en-US" altLang="ja-JP" smtClean="0"/>
              <a:t>SQLServer</a:t>
            </a:r>
            <a:br>
              <a:rPr lang="en-US" altLang="ja-JP" smtClean="0"/>
            </a:br>
            <a:r>
              <a:rPr lang="ja-JP" altLang="en-US" smtClean="0"/>
              <a:t>（よく、</a:t>
            </a:r>
            <a:r>
              <a:rPr lang="en-US" altLang="ja-JP" smtClean="0"/>
              <a:t>Oracle</a:t>
            </a:r>
            <a:r>
              <a:rPr lang="ja-JP" altLang="en-US" smtClean="0"/>
              <a:t>はマニュアル車、</a:t>
            </a:r>
            <a:br>
              <a:rPr lang="ja-JP" altLang="en-US" smtClean="0"/>
            </a:br>
            <a:r>
              <a:rPr lang="ja-JP" altLang="en-US" smtClean="0"/>
              <a:t>　</a:t>
            </a:r>
            <a:r>
              <a:rPr lang="en-US" altLang="ja-JP" smtClean="0"/>
              <a:t>SQLServer</a:t>
            </a:r>
            <a:r>
              <a:rPr lang="ja-JP" altLang="en-US" smtClean="0"/>
              <a:t>はオートマ車と例えられる・・・）</a:t>
            </a:r>
            <a:br>
              <a:rPr lang="ja-JP" altLang="en-US" smtClean="0"/>
            </a:br>
            <a:endParaRPr lang="ja-JP" altLang="en-US" smtClean="0"/>
          </a:p>
          <a:p>
            <a:r>
              <a:rPr lang="ja-JP" altLang="en-US" smtClean="0"/>
              <a:t>しかし</a:t>
            </a:r>
            <a:br>
              <a:rPr lang="ja-JP" altLang="en-US" smtClean="0"/>
            </a:br>
            <a:r>
              <a:rPr lang="ja-JP" altLang="en-US" smtClean="0"/>
              <a:t>昨今</a:t>
            </a:r>
            <a:r>
              <a:rPr lang="en-US" altLang="ja-JP" smtClean="0"/>
              <a:t>Windows</a:t>
            </a:r>
            <a:r>
              <a:rPr lang="ja-JP" altLang="en-US" smtClean="0"/>
              <a:t>の高性能・安定化もあって</a:t>
            </a:r>
            <a:br>
              <a:rPr lang="ja-JP" altLang="en-US" smtClean="0"/>
            </a:br>
            <a:r>
              <a:rPr lang="ja-JP" altLang="en-US" smtClean="0"/>
              <a:t>個人的には</a:t>
            </a:r>
            <a:r>
              <a:rPr lang="en-US" altLang="ja-JP" smtClean="0"/>
              <a:t>SQLServer</a:t>
            </a:r>
            <a:r>
              <a:rPr lang="ja-JP" altLang="en-US" smtClean="0"/>
              <a:t>に期待大。</a:t>
            </a:r>
            <a:br>
              <a:rPr lang="ja-JP" altLang="en-US" smtClean="0"/>
            </a:br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3600" b="1" smtClean="0"/>
              <a:t>５．おわりに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ja-JP" smtClean="0"/>
              <a:t>５．おわりに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/>
            <a:r>
              <a:rPr lang="ja-JP" altLang="en-US" smtClean="0"/>
              <a:t>いかがでしたか？</a:t>
            </a:r>
          </a:p>
          <a:p>
            <a:pPr marL="990600" lvl="1" indent="-533400"/>
            <a:r>
              <a:rPr lang="ja-JP" altLang="en-US" smtClean="0"/>
              <a:t>少しでも、</a:t>
            </a:r>
            <a:r>
              <a:rPr lang="en-US" altLang="ja-JP" smtClean="0"/>
              <a:t>DB</a:t>
            </a:r>
            <a:r>
              <a:rPr lang="ja-JP" altLang="en-US" smtClean="0"/>
              <a:t>を意識したり、興味を感じることが</a:t>
            </a:r>
            <a:br>
              <a:rPr lang="ja-JP" altLang="en-US" smtClean="0"/>
            </a:br>
            <a:r>
              <a:rPr lang="ja-JP" altLang="en-US" smtClean="0"/>
              <a:t>できたでしょうか？</a:t>
            </a:r>
          </a:p>
          <a:p>
            <a:pPr marL="990600" lvl="1" indent="-533400"/>
            <a:r>
              <a:rPr lang="ja-JP" altLang="en-US" smtClean="0"/>
              <a:t>パフォーマンスの問題の</a:t>
            </a:r>
            <a:r>
              <a:rPr lang="en-US" altLang="ja-JP" smtClean="0"/>
              <a:t>8</a:t>
            </a:r>
            <a:r>
              <a:rPr lang="ja-JP" altLang="en-US" smtClean="0"/>
              <a:t>割は</a:t>
            </a:r>
            <a:r>
              <a:rPr lang="en-US" altLang="ja-JP" smtClean="0"/>
              <a:t>SQL</a:t>
            </a:r>
            <a:r>
              <a:rPr lang="ja-JP" altLang="en-US" smtClean="0"/>
              <a:t>など</a:t>
            </a:r>
            <a:br>
              <a:rPr lang="ja-JP" altLang="en-US" smtClean="0"/>
            </a:br>
            <a:r>
              <a:rPr lang="ja-JP" altLang="en-US" smtClean="0"/>
              <a:t>開発者に起因するものといわれています。</a:t>
            </a:r>
          </a:p>
          <a:p>
            <a:pPr marL="990600" lvl="1" indent="-533400"/>
            <a:r>
              <a:rPr lang="ja-JP" altLang="en-US" smtClean="0"/>
              <a:t>日頃から意識して、顧客に喜ばれる</a:t>
            </a:r>
            <a:br>
              <a:rPr lang="ja-JP" altLang="en-US" smtClean="0"/>
            </a:br>
            <a:r>
              <a:rPr lang="ja-JP" altLang="en-US" smtClean="0"/>
              <a:t>システムを開発しましょう！！</a:t>
            </a:r>
            <a:br>
              <a:rPr lang="ja-JP" altLang="en-US" smtClean="0"/>
            </a:br>
            <a:endParaRPr lang="ja-JP" altLang="en-US" smtClean="0"/>
          </a:p>
          <a:p>
            <a:pPr marL="990600" lvl="1" indent="-533400">
              <a:buFontTx/>
              <a:buNone/>
            </a:pPr>
            <a:r>
              <a:rPr lang="ja-JP" altLang="en-US" b="1" smtClean="0"/>
              <a:t>ご清聴ありがとうございました！！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ja-JP" smtClean="0"/>
              <a:t>１．はじめに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ja-JP" altLang="en-US" smtClean="0"/>
              <a:t>本セッションについて</a:t>
            </a:r>
          </a:p>
          <a:p>
            <a:pPr lvl="1"/>
            <a:r>
              <a:rPr lang="ja-JP" altLang="ja-JP" smtClean="0"/>
              <a:t>対象：開発初心者（Lv1クマー）</a:t>
            </a:r>
            <a:r>
              <a:rPr lang="ja-JP" altLang="en-US" smtClean="0"/>
              <a:t/>
            </a:r>
            <a:br>
              <a:rPr lang="ja-JP" altLang="en-US" smtClean="0"/>
            </a:br>
            <a:r>
              <a:rPr lang="ja-JP" altLang="en-US" smtClean="0"/>
              <a:t/>
            </a:r>
            <a:br>
              <a:rPr lang="ja-JP" altLang="en-US" smtClean="0"/>
            </a:br>
            <a:r>
              <a:rPr lang="ja-JP" altLang="en-US" smtClean="0"/>
              <a:t>　・「パフォーマンス」を考えるとはどういうこと？</a:t>
            </a:r>
            <a:br>
              <a:rPr lang="ja-JP" altLang="en-US" smtClean="0"/>
            </a:br>
            <a:r>
              <a:rPr lang="ja-JP" altLang="en-US" smtClean="0"/>
              <a:t>　・パフォーマンスチューニングは</a:t>
            </a:r>
            <a:r>
              <a:rPr lang="en-US" altLang="ja-JP" smtClean="0"/>
              <a:t>DBA</a:t>
            </a:r>
            <a:r>
              <a:rPr lang="ja-JP" altLang="en-US" smtClean="0"/>
              <a:t>の仕事</a:t>
            </a:r>
            <a:br>
              <a:rPr lang="ja-JP" altLang="en-US" smtClean="0"/>
            </a:br>
            <a:r>
              <a:rPr lang="ja-JP" altLang="en-US" smtClean="0"/>
              <a:t>　　であって、開発者には関係ないのでは？</a:t>
            </a:r>
            <a:br>
              <a:rPr lang="ja-JP" altLang="en-US" smtClean="0"/>
            </a:br>
            <a:r>
              <a:rPr lang="ja-JP" altLang="en-US" smtClean="0"/>
              <a:t>　・もっと処理が早い</a:t>
            </a:r>
            <a:r>
              <a:rPr lang="en-US" altLang="ja-JP" smtClean="0"/>
              <a:t>SQL</a:t>
            </a:r>
            <a:r>
              <a:rPr lang="ja-JP" altLang="en-US" smtClean="0"/>
              <a:t>を書きたい！</a:t>
            </a:r>
            <a:br>
              <a:rPr lang="ja-JP" altLang="en-US" smtClean="0"/>
            </a:br>
            <a:r>
              <a:rPr lang="ja-JP" altLang="en-US" smtClean="0"/>
              <a:t/>
            </a:r>
            <a:br>
              <a:rPr lang="ja-JP" altLang="en-US" smtClean="0"/>
            </a:br>
            <a:r>
              <a:rPr lang="ja-JP" altLang="en-US" smtClean="0"/>
              <a:t>上記のような、</a:t>
            </a:r>
            <a:r>
              <a:rPr lang="en-US" altLang="ja-JP" smtClean="0"/>
              <a:t>DB</a:t>
            </a:r>
            <a:r>
              <a:rPr lang="ja-JP" altLang="en-US" smtClean="0"/>
              <a:t>パフォーマンスに興味が</a:t>
            </a:r>
            <a:br>
              <a:rPr lang="ja-JP" altLang="en-US" smtClean="0"/>
            </a:br>
            <a:r>
              <a:rPr lang="ja-JP" altLang="en-US" smtClean="0"/>
              <a:t>ある方を対象としております。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目次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ja-JP" altLang="en-US" smtClean="0"/>
              <a:t>はじめに</a:t>
            </a:r>
            <a:br>
              <a:rPr lang="ja-JP" altLang="en-US" smtClean="0"/>
            </a:br>
            <a:endParaRPr lang="ja-JP" altLang="en-US" smtClean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ja-JP" smtClean="0"/>
              <a:t>DB</a:t>
            </a:r>
            <a:r>
              <a:rPr lang="ja-JP" altLang="en-US" smtClean="0"/>
              <a:t>パフォーマンスチューニングの考え方</a:t>
            </a:r>
            <a:br>
              <a:rPr lang="ja-JP" altLang="en-US" smtClean="0"/>
            </a:br>
            <a:endParaRPr lang="ja-JP" altLang="en-US" smtClean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ja-JP" smtClean="0"/>
              <a:t>SQL</a:t>
            </a:r>
            <a:r>
              <a:rPr lang="ja-JP" altLang="en-US" smtClean="0"/>
              <a:t>チューニング</a:t>
            </a:r>
            <a:br>
              <a:rPr lang="ja-JP" altLang="en-US" smtClean="0"/>
            </a:br>
            <a:r>
              <a:rPr lang="ja-JP" altLang="en-US" smtClean="0"/>
              <a:t>　～</a:t>
            </a:r>
            <a:r>
              <a:rPr lang="en-US" altLang="ja-JP" smtClean="0"/>
              <a:t>SQL</a:t>
            </a:r>
            <a:r>
              <a:rPr lang="ja-JP" altLang="en-US" smtClean="0"/>
              <a:t>のよりよい書き方～</a:t>
            </a:r>
            <a:br>
              <a:rPr lang="ja-JP" altLang="en-US" smtClean="0"/>
            </a:br>
            <a:endParaRPr lang="ja-JP" altLang="en-US" smtClean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ja-JP" altLang="en-US" smtClean="0"/>
              <a:t>おまけ：</a:t>
            </a:r>
            <a:r>
              <a:rPr lang="en-US" altLang="ja-JP" smtClean="0"/>
              <a:t>Oracle Vs SQLServer</a:t>
            </a:r>
            <a:br>
              <a:rPr lang="en-US" altLang="ja-JP" smtClean="0"/>
            </a:br>
            <a:endParaRPr lang="en-US" altLang="ja-JP" smtClean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ja-JP" altLang="en-US" smtClean="0"/>
              <a:t>おわりに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3600" b="1" smtClean="0"/>
              <a:t>２．</a:t>
            </a:r>
            <a:r>
              <a:rPr lang="en-US" altLang="ja-JP" sz="3600" b="1" smtClean="0"/>
              <a:t>DB</a:t>
            </a:r>
            <a:r>
              <a:rPr lang="ja-JP" altLang="en-US" sz="3600" b="1" smtClean="0"/>
              <a:t>パフォーマンスチューニングの</a:t>
            </a:r>
            <a:br>
              <a:rPr lang="ja-JP" altLang="en-US" sz="3600" b="1" smtClean="0"/>
            </a:br>
            <a:r>
              <a:rPr lang="ja-JP" altLang="en-US" sz="3600" b="1" smtClean="0"/>
              <a:t>考え方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ja-JP" smtClean="0"/>
              <a:t>２．DBパフォーマンスチューニングの考え方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smtClean="0">
                <a:solidFill>
                  <a:srgbClr val="FF0000"/>
                </a:solidFill>
              </a:rPr>
              <a:t>2-1</a:t>
            </a:r>
            <a:r>
              <a:rPr lang="ja-JP" altLang="en-US" smtClean="0">
                <a:solidFill>
                  <a:srgbClr val="FF0000"/>
                </a:solidFill>
              </a:rPr>
              <a:t>．パフォーマンスチューニングの概要</a:t>
            </a:r>
          </a:p>
          <a:p>
            <a:pPr>
              <a:buFontTx/>
              <a:buNone/>
            </a:pPr>
            <a:endParaRPr lang="ja-JP" altLang="en-US" smtClean="0"/>
          </a:p>
          <a:p>
            <a:pPr>
              <a:buFontTx/>
              <a:buNone/>
            </a:pPr>
            <a:r>
              <a:rPr lang="en-US" altLang="ja-JP" smtClean="0"/>
              <a:t>2-2</a:t>
            </a:r>
            <a:r>
              <a:rPr lang="ja-JP" altLang="en-US" smtClean="0"/>
              <a:t>．パフォーマンスチューニングのサイクル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2-1.</a:t>
            </a:r>
            <a:r>
              <a:rPr lang="ja-JP" altLang="en-US" smtClean="0"/>
              <a:t>パフォーマンスチューニングの概要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1944687"/>
          </a:xfrm>
        </p:spPr>
        <p:txBody>
          <a:bodyPr/>
          <a:lstStyle/>
          <a:p>
            <a:r>
              <a:rPr lang="ja-JP" altLang="en-US" smtClean="0"/>
              <a:t>目的</a:t>
            </a:r>
          </a:p>
          <a:p>
            <a:pPr lvl="1"/>
            <a:r>
              <a:rPr lang="ja-JP" altLang="en-US" b="1" smtClean="0"/>
              <a:t>限られたシステム・リソースの中で、最大限の</a:t>
            </a:r>
            <a:br>
              <a:rPr lang="ja-JP" altLang="en-US" b="1" smtClean="0"/>
            </a:br>
            <a:r>
              <a:rPr lang="ja-JP" altLang="en-US" b="1" smtClean="0"/>
              <a:t>パフォーマンス効果を出すこと</a:t>
            </a: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900113" y="2997200"/>
            <a:ext cx="7200900" cy="173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/>
              <a:t>近年の目覚しいハードウェア技術の向上で、</a:t>
            </a:r>
            <a:br>
              <a:rPr lang="ja-JP" altLang="en-US" sz="2400"/>
            </a:br>
            <a:r>
              <a:rPr lang="ja-JP" altLang="en-US" sz="2400"/>
              <a:t>パフォーマンスを意識することがなくなってきている。</a:t>
            </a:r>
          </a:p>
          <a:p>
            <a:pPr>
              <a:spcBef>
                <a:spcPct val="50000"/>
              </a:spcBef>
            </a:pPr>
            <a:r>
              <a:rPr lang="ja-JP" altLang="en-US" sz="2400"/>
              <a:t>　</a:t>
            </a:r>
            <a:r>
              <a:rPr lang="ja-JP" altLang="en-US" sz="2400" b="1">
                <a:solidFill>
                  <a:srgbClr val="FF0000"/>
                </a:solidFill>
              </a:rPr>
              <a:t>せっかくハードウェアを増強しても、効率よく</a:t>
            </a:r>
            <a:br>
              <a:rPr lang="ja-JP" altLang="en-US" sz="2400" b="1">
                <a:solidFill>
                  <a:srgbClr val="FF0000"/>
                </a:solidFill>
              </a:rPr>
            </a:br>
            <a:r>
              <a:rPr lang="ja-JP" altLang="en-US" sz="2400" b="1">
                <a:solidFill>
                  <a:srgbClr val="FF0000"/>
                </a:solidFill>
              </a:rPr>
              <a:t>　処理されていなければ、まったくの無駄となる！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4" name="Line 14"/>
          <p:cNvSpPr>
            <a:spLocks noChangeShapeType="1"/>
          </p:cNvSpPr>
          <p:nvPr/>
        </p:nvSpPr>
        <p:spPr bwMode="auto">
          <a:xfrm>
            <a:off x="1692275" y="1700213"/>
            <a:ext cx="2808288" cy="388937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1215" name="Line 15"/>
          <p:cNvSpPr>
            <a:spLocks noChangeShapeType="1"/>
          </p:cNvSpPr>
          <p:nvPr/>
        </p:nvSpPr>
        <p:spPr bwMode="auto">
          <a:xfrm flipH="1">
            <a:off x="4500563" y="1700213"/>
            <a:ext cx="2808287" cy="388937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2-1.</a:t>
            </a:r>
            <a:r>
              <a:rPr lang="ja-JP" altLang="en-US" smtClean="0"/>
              <a:t>パフォーマンスチューニングの概要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792162"/>
          </a:xfrm>
        </p:spPr>
        <p:txBody>
          <a:bodyPr/>
          <a:lstStyle/>
          <a:p>
            <a:r>
              <a:rPr lang="ja-JP" altLang="en-US" smtClean="0"/>
              <a:t>工程</a:t>
            </a: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1690688" y="2636838"/>
            <a:ext cx="1512887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基本設計</a:t>
            </a:r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2124075" y="3500438"/>
            <a:ext cx="1512888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内部設計</a:t>
            </a:r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2698750" y="4365625"/>
            <a:ext cx="1512888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詳細設計</a:t>
            </a:r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3779838" y="5157788"/>
            <a:ext cx="1512887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製造</a:t>
            </a:r>
          </a:p>
        </p:txBody>
      </p:sp>
      <p:sp>
        <p:nvSpPr>
          <p:cNvPr id="51209" name="Rectangle 9"/>
          <p:cNvSpPr>
            <a:spLocks noChangeArrowheads="1"/>
          </p:cNvSpPr>
          <p:nvPr/>
        </p:nvSpPr>
        <p:spPr bwMode="auto">
          <a:xfrm>
            <a:off x="1258888" y="1773238"/>
            <a:ext cx="1512887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要件定義</a:t>
            </a:r>
          </a:p>
        </p:txBody>
      </p:sp>
      <p:sp>
        <p:nvSpPr>
          <p:cNvPr id="51210" name="Rectangle 10"/>
          <p:cNvSpPr>
            <a:spLocks noChangeArrowheads="1"/>
          </p:cNvSpPr>
          <p:nvPr/>
        </p:nvSpPr>
        <p:spPr bwMode="auto">
          <a:xfrm>
            <a:off x="4714875" y="4365625"/>
            <a:ext cx="1512888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単体テスト</a:t>
            </a:r>
          </a:p>
        </p:txBody>
      </p:sp>
      <p:sp>
        <p:nvSpPr>
          <p:cNvPr id="51211" name="Rectangle 11"/>
          <p:cNvSpPr>
            <a:spLocks noChangeArrowheads="1"/>
          </p:cNvSpPr>
          <p:nvPr/>
        </p:nvSpPr>
        <p:spPr bwMode="auto">
          <a:xfrm>
            <a:off x="5146675" y="3500438"/>
            <a:ext cx="1512888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結合テスト</a:t>
            </a:r>
          </a:p>
        </p:txBody>
      </p:sp>
      <p:sp>
        <p:nvSpPr>
          <p:cNvPr id="51212" name="Rectangle 12"/>
          <p:cNvSpPr>
            <a:spLocks noChangeArrowheads="1"/>
          </p:cNvSpPr>
          <p:nvPr/>
        </p:nvSpPr>
        <p:spPr bwMode="auto">
          <a:xfrm>
            <a:off x="5651500" y="2636838"/>
            <a:ext cx="1512888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システムテスト</a:t>
            </a:r>
          </a:p>
        </p:txBody>
      </p:sp>
      <p:sp>
        <p:nvSpPr>
          <p:cNvPr id="51213" name="Rectangle 13"/>
          <p:cNvSpPr>
            <a:spLocks noChangeArrowheads="1"/>
          </p:cNvSpPr>
          <p:nvPr/>
        </p:nvSpPr>
        <p:spPr bwMode="auto">
          <a:xfrm>
            <a:off x="6011863" y="1773238"/>
            <a:ext cx="1512887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運用テスト</a:t>
            </a:r>
          </a:p>
        </p:txBody>
      </p:sp>
      <p:sp>
        <p:nvSpPr>
          <p:cNvPr id="51216" name="AutoShape 16"/>
          <p:cNvSpPr>
            <a:spLocks noChangeArrowheads="1"/>
          </p:cNvSpPr>
          <p:nvPr/>
        </p:nvSpPr>
        <p:spPr bwMode="auto">
          <a:xfrm>
            <a:off x="5651500" y="4221163"/>
            <a:ext cx="2879725" cy="1368425"/>
          </a:xfrm>
          <a:prstGeom prst="wedgeRoundRectCallout">
            <a:avLst>
              <a:gd name="adj1" fmla="val -24972"/>
              <a:gd name="adj2" fmla="val -134569"/>
              <a:gd name="adj3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ja-JP" altLang="en-US"/>
              <a:t>パフォーマンス</a:t>
            </a:r>
          </a:p>
          <a:p>
            <a:pPr algn="ctr"/>
            <a:r>
              <a:rPr lang="ja-JP" altLang="en-US"/>
              <a:t>チューニングは、</a:t>
            </a:r>
          </a:p>
          <a:p>
            <a:pPr algn="ctr"/>
            <a:r>
              <a:rPr lang="ja-JP" altLang="en-US"/>
              <a:t>負荷テスト時に</a:t>
            </a:r>
          </a:p>
          <a:p>
            <a:pPr algn="ctr"/>
            <a:r>
              <a:rPr lang="ja-JP" altLang="en-US"/>
              <a:t>行うと思われがち・・・</a:t>
            </a:r>
          </a:p>
        </p:txBody>
      </p:sp>
      <p:sp>
        <p:nvSpPr>
          <p:cNvPr id="51217" name="Rectangle 17"/>
          <p:cNvSpPr>
            <a:spLocks noChangeArrowheads="1"/>
          </p:cNvSpPr>
          <p:nvPr/>
        </p:nvSpPr>
        <p:spPr bwMode="auto">
          <a:xfrm>
            <a:off x="2124075" y="3500438"/>
            <a:ext cx="1512888" cy="5762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>
                <a:solidFill>
                  <a:srgbClr val="FFFF66"/>
                </a:solidFill>
              </a:rPr>
              <a:t>内部設計</a:t>
            </a:r>
          </a:p>
        </p:txBody>
      </p:sp>
      <p:sp>
        <p:nvSpPr>
          <p:cNvPr id="51218" name="Rectangle 18"/>
          <p:cNvSpPr>
            <a:spLocks noChangeArrowheads="1"/>
          </p:cNvSpPr>
          <p:nvPr/>
        </p:nvSpPr>
        <p:spPr bwMode="auto">
          <a:xfrm>
            <a:off x="2698750" y="4365625"/>
            <a:ext cx="1512888" cy="5762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>
                <a:solidFill>
                  <a:srgbClr val="FFFF66"/>
                </a:solidFill>
              </a:rPr>
              <a:t>詳細設計</a:t>
            </a:r>
          </a:p>
        </p:txBody>
      </p:sp>
      <p:sp>
        <p:nvSpPr>
          <p:cNvPr id="51219" name="Rectangle 19"/>
          <p:cNvSpPr>
            <a:spLocks noChangeArrowheads="1"/>
          </p:cNvSpPr>
          <p:nvPr/>
        </p:nvSpPr>
        <p:spPr bwMode="auto">
          <a:xfrm>
            <a:off x="3779838" y="5157788"/>
            <a:ext cx="1512887" cy="5762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>
                <a:solidFill>
                  <a:srgbClr val="FFFF66"/>
                </a:solidFill>
              </a:rPr>
              <a:t>製造</a:t>
            </a:r>
          </a:p>
        </p:txBody>
      </p:sp>
      <p:sp>
        <p:nvSpPr>
          <p:cNvPr id="51220" name="AutoShape 20"/>
          <p:cNvSpPr>
            <a:spLocks noChangeArrowheads="1"/>
          </p:cNvSpPr>
          <p:nvPr/>
        </p:nvSpPr>
        <p:spPr bwMode="auto">
          <a:xfrm>
            <a:off x="1042988" y="1628775"/>
            <a:ext cx="2879725" cy="1368425"/>
          </a:xfrm>
          <a:prstGeom prst="wedgeRoundRectCallout">
            <a:avLst>
              <a:gd name="adj1" fmla="val -2481"/>
              <a:gd name="adj2" fmla="val 82250"/>
              <a:gd name="adj3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ja-JP" altLang="en-US"/>
              <a:t>重要なのは前工程！</a:t>
            </a:r>
          </a:p>
          <a:p>
            <a:pPr algn="ctr"/>
            <a:r>
              <a:rPr lang="ja-JP" altLang="en-US"/>
              <a:t>設計時から効率のよい</a:t>
            </a:r>
          </a:p>
          <a:p>
            <a:pPr algn="ctr"/>
            <a:r>
              <a:rPr lang="ja-JP" altLang="en-US"/>
              <a:t>処理ができるよう</a:t>
            </a:r>
          </a:p>
          <a:p>
            <a:pPr algn="ctr"/>
            <a:r>
              <a:rPr lang="ja-JP" altLang="en-US"/>
              <a:t>意識することが大切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1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6" grpId="0" animBg="1"/>
      <p:bldP spid="51217" grpId="0" animBg="1"/>
      <p:bldP spid="51218" grpId="0" animBg="1"/>
      <p:bldP spid="51219" grpId="0" animBg="1"/>
      <p:bldP spid="51220" grpId="0" animBg="1"/>
    </p:bldLst>
  </p:timing>
</p:sld>
</file>

<file path=ppt/theme/theme1.xml><?xml version="1.0" encoding="utf-8"?>
<a:theme xmlns:a="http://schemas.openxmlformats.org/drawingml/2006/main" name="スライドマスタH03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</TotalTime>
  <Words>850</Words>
  <Application>Microsoft Office PowerPoint</Application>
  <PresentationFormat>画面に合わせる (4:3)</PresentationFormat>
  <Paragraphs>278</Paragraphs>
  <Slides>38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38</vt:i4>
      </vt:variant>
    </vt:vector>
  </HeadingPairs>
  <TitlesOfParts>
    <vt:vector size="42" baseType="lpstr">
      <vt:lpstr>Arial</vt:lpstr>
      <vt:lpstr>ＭＳ Ｐゴシック</vt:lpstr>
      <vt:lpstr>Calibri</vt:lpstr>
      <vt:lpstr>スライドマスタH03</vt:lpstr>
      <vt:lpstr>DBパフォーマンスチューニングの基礎</vt:lpstr>
      <vt:lpstr>１．はじめに</vt:lpstr>
      <vt:lpstr>１．はじめに</vt:lpstr>
      <vt:lpstr>１．はじめに</vt:lpstr>
      <vt:lpstr>目次</vt:lpstr>
      <vt:lpstr>２．DBパフォーマンスチューニングの 考え方</vt:lpstr>
      <vt:lpstr>２．DBパフォーマンスチューニングの考え方</vt:lpstr>
      <vt:lpstr>2-1.パフォーマンスチューニングの概要</vt:lpstr>
      <vt:lpstr>2-1.パフォーマンスチューニングの概要</vt:lpstr>
      <vt:lpstr>2-1.パフォーマンスチューニングの概要</vt:lpstr>
      <vt:lpstr>2-1.パフォーマンスチューニングの概要</vt:lpstr>
      <vt:lpstr>２．DBパフォーマンスチューニングの考え方</vt:lpstr>
      <vt:lpstr>2-2.パフォーマンスチューニングのサイクル</vt:lpstr>
      <vt:lpstr>2-2.パフォーマンスチューニングのサイクル</vt:lpstr>
      <vt:lpstr>2-2.パフォーマンスチューニングのサイクル</vt:lpstr>
      <vt:lpstr>３．SQLチューニング ～SQLのよりよい書き方～</vt:lpstr>
      <vt:lpstr>３．SQLチューニング</vt:lpstr>
      <vt:lpstr>3-1.SQL実行のメカニズム</vt:lpstr>
      <vt:lpstr>3-1.SQL実行のメカニズム</vt:lpstr>
      <vt:lpstr>3-1.SQL実行のメカニズム</vt:lpstr>
      <vt:lpstr>3-1.SQL実行のメカニズム</vt:lpstr>
      <vt:lpstr>３．SQLチューニング</vt:lpstr>
      <vt:lpstr>3-2.やってはいけないSQLの書き方</vt:lpstr>
      <vt:lpstr>3-2.やってはいけないSQLの書き方</vt:lpstr>
      <vt:lpstr>3-2.やってはいけないSQLの書き方</vt:lpstr>
      <vt:lpstr>３．SQLチューニング</vt:lpstr>
      <vt:lpstr>3-3.ちょっとした一工夫</vt:lpstr>
      <vt:lpstr>3-3.ちょっとした一工夫</vt:lpstr>
      <vt:lpstr>４．おまけ：Oracle Vs SQLServer</vt:lpstr>
      <vt:lpstr>４．おまけ：Oracle Vs SQLServer</vt:lpstr>
      <vt:lpstr>4-1.それぞれの長所・短所</vt:lpstr>
      <vt:lpstr>4-1.それぞれの長所・短所</vt:lpstr>
      <vt:lpstr>4-1.それぞれの長所・短所</vt:lpstr>
      <vt:lpstr>4-1.それぞれの長所・短所</vt:lpstr>
      <vt:lpstr>４．おまけ：Oracle Vs SQLServer</vt:lpstr>
      <vt:lpstr>4-2.結論</vt:lpstr>
      <vt:lpstr>５．おわりに</vt:lpstr>
      <vt:lpstr>５．おわりに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Santa</dc:creator>
  <cp:lastModifiedBy>Hatsune, Akira</cp:lastModifiedBy>
  <cp:revision>15</cp:revision>
  <dcterms:created xsi:type="dcterms:W3CDTF">2008-10-08T01:11:32Z</dcterms:created>
  <dcterms:modified xsi:type="dcterms:W3CDTF">2009-01-11T14:53:46Z</dcterms:modified>
</cp:coreProperties>
</file>