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735763" cy="9867900"/>
  <p:defaultTextStyle>
    <a:defPPr>
      <a:defRPr lang="en-GB"/>
    </a:defPPr>
    <a:lvl1pPr algn="l" defTabSz="449263" rtl="0" fontAlgn="base">
      <a:lnSpc>
        <a:spcPct val="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lnSpc>
        <a:spcPct val="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lnSpc>
        <a:spcPct val="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lnSpc>
        <a:spcPct val="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lnSpc>
        <a:spcPct val="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2" name="AutoShape 24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3" name="AutoShape 25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5" name="AutoShape 27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6" name="AutoShape 28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8" name="AutoShape 30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0" name="AutoShape 32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2" name="AutoShape 34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3" name="AutoShape 35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4" name="AutoShape 36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5" name="AutoShape 37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6" name="AutoShape 38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7" name="AutoShape 39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8" name="AutoShape 40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9" name="AutoShape 4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0" name="AutoShape 42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1" name="AutoShape 43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2" name="AutoShape 44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3" name="AutoShape 45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4" name="AutoShape 46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5" name="AutoShape 47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6" name="AutoShape 48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7" name="AutoShape 49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8" name="AutoShape 50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9" name="AutoShape 5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0" name="AutoShape 52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1" name="AutoShape 53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2" name="AutoShape 54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3" name="AutoShape 55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4" name="AutoShape 56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5" name="AutoShape 57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6" name="AutoShape 58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7" name="AutoShape 59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8" name="AutoShape 60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9" name="AutoShape 6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0" name="AutoShape 62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1" name="AutoShape 63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2" name="AutoShape 64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3" name="AutoShape 65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4" name="AutoShape 66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5" name="AutoShape 67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6" name="AutoShape 68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7" name="AutoShape 69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8" name="AutoShape 70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9" name="AutoShape 7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0" name="AutoShape 72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1" name="AutoShape 73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2" name="AutoShape 74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3" name="AutoShape 75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4" name="AutoShape 76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5" name="AutoShape 77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6" name="AutoShape 78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7" name="AutoShape 79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8" name="Text Box 80"/>
          <p:cNvSpPr txBox="1">
            <a:spLocks noChangeArrowheads="1"/>
          </p:cNvSpPr>
          <p:nvPr/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9" name="Rectangle 81"/>
          <p:cNvSpPr>
            <a:spLocks noGrp="1" noChangeArrowheads="1"/>
          </p:cNvSpPr>
          <p:nvPr>
            <p:ph type="dt"/>
          </p:nvPr>
        </p:nvSpPr>
        <p:spPr bwMode="auto">
          <a:xfrm>
            <a:off x="3814763" y="0"/>
            <a:ext cx="2794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130" name="Rectangle 82"/>
          <p:cNvSpPr>
            <a:spLocks noGrp="1" noChangeArrowheads="1"/>
          </p:cNvSpPr>
          <p:nvPr>
            <p:ph type="sldImg"/>
          </p:nvPr>
        </p:nvSpPr>
        <p:spPr bwMode="auto">
          <a:xfrm>
            <a:off x="901700" y="739775"/>
            <a:ext cx="4806950" cy="35750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31" name="Rectangle 83"/>
          <p:cNvSpPr>
            <a:spLocks noGrp="1" noChangeArrowheads="1"/>
          </p:cNvSpPr>
          <p:nvPr>
            <p:ph type="body"/>
          </p:nvPr>
        </p:nvSpPr>
        <p:spPr bwMode="auto">
          <a:xfrm>
            <a:off x="673100" y="4686300"/>
            <a:ext cx="5264150" cy="4314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2132" name="Text Box 84"/>
          <p:cNvSpPr txBox="1">
            <a:spLocks noChangeArrowheads="1"/>
          </p:cNvSpPr>
          <p:nvPr/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33" name="Rectangle 85"/>
          <p:cNvSpPr>
            <a:spLocks noGrp="1" noChangeArrowheads="1"/>
          </p:cNvSpPr>
          <p:nvPr>
            <p:ph type="sldNum"/>
          </p:nvPr>
        </p:nvSpPr>
        <p:spPr bwMode="auto">
          <a:xfrm>
            <a:off x="3814763" y="9371013"/>
            <a:ext cx="2794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1E757B79-B3E6-4B76-9255-CDCACA837CEE}" type="slidenum">
              <a:rPr lang="en-GB"/>
              <a:pPr/>
              <a:t>&lt;#&gt;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99A05E-FDFF-4E90-98F8-0B32C5081BE3}" type="slidenum">
              <a:rPr lang="en-GB"/>
              <a:pPr/>
              <a:t>1</a:t>
            </a:fld>
            <a:endParaRPr lang="en-GB"/>
          </a:p>
        </p:txBody>
      </p:sp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7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95645A-BBBD-4AC3-B477-1C208509735E}" type="slidenum">
              <a:rPr lang="en-GB"/>
              <a:pPr/>
              <a:t>10</a:t>
            </a:fld>
            <a:endParaRPr lang="en-GB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14900" cy="3683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79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5CCF60-7F70-4FA9-8703-107CD6341DCF}" type="slidenum">
              <a:rPr lang="en-GB"/>
              <a:pPr/>
              <a:t>11</a:t>
            </a:fld>
            <a:endParaRPr lang="en-GB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11725" cy="3679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1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A29D94-53A3-4C79-B58B-FB4FCB479486}" type="slidenum">
              <a:rPr lang="en-GB"/>
              <a:pPr/>
              <a:t>12</a:t>
            </a:fld>
            <a:endParaRPr lang="en-GB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879975" cy="36480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4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03C23C-E8C6-4456-AB13-0F0B752163F7}" type="slidenum">
              <a:rPr lang="en-GB"/>
              <a:pPr/>
              <a:t>13</a:t>
            </a:fld>
            <a:endParaRPr lang="en-GB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862513" cy="36306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64D377-424F-439C-86E8-601F2877E40A}" type="slidenum">
              <a:rPr lang="en-GB"/>
              <a:pPr/>
              <a:t>14</a:t>
            </a:fld>
            <a:endParaRPr lang="en-GB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10138" cy="36782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D18B1C-E038-47CD-96F7-052709AFCAB2}" type="slidenum">
              <a:rPr lang="en-GB"/>
              <a:pPr/>
              <a:t>15</a:t>
            </a:fld>
            <a:endParaRPr lang="en-GB"/>
          </a:p>
        </p:txBody>
      </p:sp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849813" cy="36179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1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202DB5F-295C-447D-A4CA-7132DAAF70A0}" type="slidenum">
              <a:rPr lang="en-GB"/>
              <a:pPr/>
              <a:t>16</a:t>
            </a:fld>
            <a:endParaRPr lang="en-GB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864100" cy="3632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3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780203-E5C0-457A-9FAC-974D0F5A37A7}" type="slidenum">
              <a:rPr lang="en-GB"/>
              <a:pPr/>
              <a:t>17</a:t>
            </a:fld>
            <a:endParaRPr lang="en-GB"/>
          </a:p>
        </p:txBody>
      </p:sp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856163" cy="3624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342217-A726-4095-BC1C-B65A698BB6F0}" type="slidenum">
              <a:rPr lang="en-GB"/>
              <a:pPr/>
              <a:t>18</a:t>
            </a:fld>
            <a:endParaRPr lang="en-GB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10138" cy="36782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8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1F0A84-4A7A-4994-8DDC-1E2D291BB80B}" type="slidenum">
              <a:rPr lang="en-GB"/>
              <a:pPr/>
              <a:t>19</a:t>
            </a:fld>
            <a:endParaRPr lang="en-GB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841875" cy="36099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11EBBD-2D6A-47C2-B790-4D812D2B9A4E}" type="slidenum">
              <a:rPr lang="en-GB"/>
              <a:pPr/>
              <a:t>2</a:t>
            </a:fld>
            <a:endParaRPr lang="en-GB"/>
          </a:p>
        </p:txBody>
      </p:sp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DC8DC29-5C7D-4B27-88DB-8A524F657503}" type="slidenum">
              <a:rPr lang="en-GB"/>
              <a:pPr/>
              <a:t>20</a:t>
            </a:fld>
            <a:endParaRPr lang="en-GB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03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F1A2B35-A7ED-4AC5-A00C-E679FCBECBD0}" type="slidenum">
              <a:rPr lang="en-GB"/>
              <a:pPr/>
              <a:t>21</a:t>
            </a:fld>
            <a:endParaRPr lang="en-GB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5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0B06E3-586B-4A55-ACEA-9DB03A1DE877}" type="slidenum">
              <a:rPr lang="en-GB"/>
              <a:pPr/>
              <a:t>3</a:t>
            </a:fld>
            <a:endParaRPr lang="en-GB"/>
          </a:p>
        </p:txBody>
      </p:sp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3E535E-20F5-47D2-96E3-72346C0040C1}" type="slidenum">
              <a:rPr lang="en-GB"/>
              <a:pPr/>
              <a:t>4</a:t>
            </a:fld>
            <a:endParaRPr lang="en-GB"/>
          </a:p>
        </p:txBody>
      </p:sp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87D9AE2-20EF-447E-B4E6-8FD8B8391831}" type="slidenum">
              <a:rPr lang="en-GB"/>
              <a:pPr/>
              <a:t>5</a:t>
            </a:fld>
            <a:endParaRPr lang="en-GB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02200" cy="36703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B8BE58-BD3D-4BB1-9C71-C062D159A90B}" type="slidenum">
              <a:rPr lang="en-GB"/>
              <a:pPr/>
              <a:t>6</a:t>
            </a:fld>
            <a:endParaRPr lang="en-GB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69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262F6D-5E2B-4FC0-9964-F747A2FBEDA3}" type="slidenum">
              <a:rPr lang="en-GB"/>
              <a:pPr/>
              <a:t>7</a:t>
            </a:fld>
            <a:endParaRPr lang="en-GB"/>
          </a:p>
        </p:txBody>
      </p:sp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C1BBF8-74F6-466D-9FD4-B14F8F059688}" type="slidenum">
              <a:rPr lang="en-GB"/>
              <a:pPr/>
              <a:t>8</a:t>
            </a:fld>
            <a:endParaRPr lang="en-GB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4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573BAD-601C-468F-B564-C6838E5A4FA7}" type="slidenum">
              <a:rPr lang="en-GB"/>
              <a:pPr/>
              <a:t>9</a:t>
            </a:fld>
            <a:endParaRPr lang="en-GB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13313" cy="3681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7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265738" cy="43164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35738" y="-85725"/>
            <a:ext cx="2025650" cy="608647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-85725"/>
            <a:ext cx="5926138" cy="608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3975100" cy="4948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84700" y="1052513"/>
            <a:ext cx="3976688" cy="4948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85725"/>
            <a:ext cx="8104188" cy="1050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104188" cy="4948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300">
                <a:solidFill>
                  <a:srgbClr val="000000"/>
                </a:solidFill>
              </a:rPr>
              <a:t>わんくま同盟 福岡勉強会 #4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fontAlgn="base">
        <a:lnSpc>
          <a:spcPct val="4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lnSpc>
          <a:spcPct val="4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2pPr>
      <a:lvl3pPr marL="1143000" indent="-228600" algn="ctr" defTabSz="449263" rtl="0" fontAlgn="base">
        <a:lnSpc>
          <a:spcPct val="4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3pPr>
      <a:lvl4pPr marL="1600200" indent="-228600" algn="ctr" defTabSz="449263" rtl="0" fontAlgn="base">
        <a:lnSpc>
          <a:spcPct val="4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4pPr>
      <a:lvl5pPr marL="2057400" indent="-228600" algn="ctr" defTabSz="449263" rtl="0" fontAlgn="base">
        <a:lnSpc>
          <a:spcPct val="4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fontAlgn="base">
        <a:lnSpc>
          <a:spcPct val="4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fontAlgn="base">
        <a:lnSpc>
          <a:spcPct val="4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fontAlgn="base">
        <a:lnSpc>
          <a:spcPct val="4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fontAlgn="base">
        <a:lnSpc>
          <a:spcPct val="4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fontAlgn="base">
        <a:lnSpc>
          <a:spcPct val="19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7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7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457200" y="1096963"/>
            <a:ext cx="8229600" cy="4983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6000">
                <a:solidFill>
                  <a:srgbClr val="000000"/>
                </a:solidFill>
              </a:rPr>
              <a:t>yieldについて</a:t>
            </a:r>
          </a:p>
          <a:p>
            <a:pPr algn="ctr">
              <a:lnSpc>
                <a:spcPct val="100000"/>
              </a:lnSpc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400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>
                <a:solidFill>
                  <a:srgbClr val="000000"/>
                </a:solidFill>
              </a:rPr>
              <a:t>るーごん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12700"/>
            <a:ext cx="8139113" cy="912813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[Ruby]イテレータの定義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9113" cy="4983162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400"/>
              <a:t>yieldの役割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5600"/>
              <a:t>呼び出し側のブロックを</a:t>
            </a:r>
            <a:br>
              <a:rPr lang="en-GB" sz="5600"/>
            </a:br>
            <a:r>
              <a:rPr lang="en-GB" sz="5600"/>
              <a:t>								　実行する。</a:t>
            </a:r>
            <a:r>
              <a:rPr lang="en-GB" sz="4000"/>
              <a:t/>
            </a:r>
            <a:br>
              <a:rPr lang="en-GB" sz="4000"/>
            </a:br>
            <a:r>
              <a:rPr lang="en-GB" sz="4000"/>
              <a:t/>
            </a:r>
            <a:br>
              <a:rPr lang="en-GB" sz="4000"/>
            </a:br>
            <a:r>
              <a:rPr lang="en-GB" sz="4000"/>
              <a:t>この時、yieldのあとに引数を指定すると、引数をブロックに渡すことができる。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9525"/>
            <a:ext cx="8135938" cy="890588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[Python]イテレータとジェネレータ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5938" cy="4979987"/>
          </a:xfrm>
          <a:ln/>
        </p:spPr>
        <p:txBody>
          <a:bodyPr lIns="0" tIns="0" rIns="0" bIns="0"/>
          <a:lstStyle/>
          <a:p>
            <a:pPr marL="228600" indent="-228600">
              <a:lnSpc>
                <a:spcPct val="100000"/>
              </a:lnSpc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5000" b="1"/>
              <a:t>イテレータ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iter()メソッドでイテレータオブジェクトを生成する。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イテレータオブジェクトは、next()で次の要素を返し、要素がなくなったら例外を発生させる。</a:t>
            </a:r>
          </a:p>
          <a:p>
            <a:pPr marL="228600" indent="-228600">
              <a:lnSpc>
                <a:spcPct val="100000"/>
              </a:lnSpc>
              <a:buClrTx/>
              <a:buSzTx/>
              <a:buFontTx/>
              <a:buNone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12700"/>
            <a:ext cx="8139113" cy="912813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[Python]イテレータとジェネレータ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9113" cy="4983162"/>
          </a:xfrm>
          <a:ln/>
        </p:spPr>
        <p:txBody>
          <a:bodyPr lIns="0" tIns="0" rIns="0" bIns="0"/>
          <a:lstStyle/>
          <a:p>
            <a:pPr marL="228600" indent="-228600">
              <a:lnSpc>
                <a:spcPct val="100000"/>
              </a:lnSpc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4000"/>
              <a:t>イテレータを使うと・・・</a:t>
            </a:r>
            <a:r>
              <a:rPr lang="en-GB"/>
              <a:t/>
            </a:r>
            <a:br>
              <a:rPr lang="en-GB"/>
            </a:br>
            <a:endParaRPr lang="en-GB"/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要素の数を事前に把握したり、インデックスを指定するための変数を用意したりする必要がない。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インデックスが存在しないようなオブジェクトでも扱える。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9525"/>
            <a:ext cx="8135938" cy="890588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[Python]イテレータとジェネレータ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5938" cy="4979987"/>
          </a:xfrm>
          <a:ln/>
        </p:spPr>
        <p:txBody>
          <a:bodyPr lIns="0" tIns="0" rIns="0" bIns="0"/>
          <a:lstStyle/>
          <a:p>
            <a:pPr marL="228600" indent="-228600">
              <a:lnSpc>
                <a:spcPct val="93000"/>
              </a:lnSpc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5000" b="1"/>
              <a:t>ジェネレータ</a:t>
            </a:r>
          </a:p>
          <a:p>
            <a:pPr marL="228600" indent="-228600">
              <a:lnSpc>
                <a:spcPct val="93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イテレータのような機能を手軽に実装するための機能。</a:t>
            </a:r>
          </a:p>
          <a:p>
            <a:pPr marL="228600" indent="-228600">
              <a:lnSpc>
                <a:spcPct val="93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ジェネレータ関数を呼ぶと、イテレータオブジェクトが返ってくる。</a:t>
            </a:r>
          </a:p>
          <a:p>
            <a:pPr marL="228600" indent="-228600">
              <a:lnSpc>
                <a:spcPct val="93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yieldの入った関数はジェネレータ関数となる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169863"/>
            <a:ext cx="8137525" cy="1227138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[Python]イテレータとジェネレータ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7525" cy="4981575"/>
          </a:xfrm>
          <a:ln/>
        </p:spPr>
        <p:txBody>
          <a:bodyPr lIns="0" tIns="0" rIns="0" bIns="0"/>
          <a:lstStyle/>
          <a:p>
            <a:pPr marL="228600" indent="-228600">
              <a:lnSpc>
                <a:spcPct val="100000"/>
              </a:lnSpc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5000" b="1"/>
              <a:t>Pythonでのyield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ジェネレータ関数を定義するときの、関数の定義の中でのみ使用される。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yield文を実行すると、関数の制御がいったん止まり、処理が譲られる。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yieldにより、次に返す値を指定する。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85725"/>
            <a:ext cx="8132763" cy="1079500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[C#]イテレータ（反復子）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2763" cy="4976812"/>
          </a:xfrm>
          <a:ln/>
        </p:spPr>
        <p:txBody>
          <a:bodyPr lIns="0" tIns="0" rIns="0" bIns="0"/>
          <a:lstStyle/>
          <a:p>
            <a:pPr marL="228600" indent="-228600">
              <a:lnSpc>
                <a:spcPct val="93000"/>
              </a:lnSpc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4000"/>
              <a:t>イテレータ（反復子）は・・・</a:t>
            </a:r>
          </a:p>
          <a:p>
            <a:pPr marL="228600" indent="-228600">
              <a:lnSpc>
                <a:spcPct val="93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列挙子(enumerator)オブジェクトを直感的に作成することができる。</a:t>
            </a:r>
          </a:p>
          <a:p>
            <a:pPr marL="228600" indent="-228600">
              <a:lnSpc>
                <a:spcPct val="93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yield returnを利用して列挙子オブジェクトを返す。</a:t>
            </a:r>
          </a:p>
          <a:p>
            <a:pPr marL="228600" indent="-228600">
              <a:lnSpc>
                <a:spcPct val="93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C#2.0以降。</a:t>
            </a:r>
            <a:br>
              <a:rPr lang="en-GB"/>
            </a:b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85725"/>
            <a:ext cx="8132763" cy="1079500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[C#]イテレータ（反復子）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2763" cy="4976812"/>
          </a:xfrm>
          <a:ln/>
        </p:spPr>
        <p:txBody>
          <a:bodyPr lIns="0" tIns="0" rIns="0" bIns="0"/>
          <a:lstStyle/>
          <a:p>
            <a:pPr marL="0" indent="0">
              <a:lnSpc>
                <a:spcPct val="100000"/>
              </a:lnSpc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GB" sz="4800"/>
              <a:t>C#のyieldについて</a:t>
            </a:r>
          </a:p>
          <a:p>
            <a:pPr marL="0" indent="0">
              <a:lnSpc>
                <a:spcPct val="100000"/>
              </a:lnSpc>
              <a:buFont typeface="Arial" charset="0"/>
              <a:buChar char="•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GB"/>
              <a:t>ブロックの中でyieldを使うと反復子ブロックになる。</a:t>
            </a:r>
            <a:br>
              <a:rPr lang="en-GB"/>
            </a:br>
            <a:endParaRPr lang="en-GB"/>
          </a:p>
          <a:p>
            <a:pPr marL="0" indent="0">
              <a:lnSpc>
                <a:spcPct val="100000"/>
              </a:lnSpc>
              <a:buFont typeface="Arial" charset="0"/>
              <a:buChar char="•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GB"/>
              <a:t>反復子ブロックを使うことで、簡単に列挙子オブジェクトを作る事ができる。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9525"/>
            <a:ext cx="8135938" cy="890588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[C#]イテレータ（反復子）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5938" cy="4979987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800" b="1"/>
              <a:t/>
            </a:r>
            <a:br>
              <a:rPr lang="en-GB" sz="4800" b="1"/>
            </a:br>
            <a:r>
              <a:rPr lang="en-GB" sz="4800" b="1"/>
              <a:t>yield return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		列挙可能型の次の項目を指定する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/>
            </a:r>
            <a:br>
              <a:rPr lang="en-GB"/>
            </a:br>
            <a:r>
              <a:rPr lang="en-GB" sz="4800" b="1"/>
              <a:t>yield break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		次の項目がないことを指定する。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9525"/>
            <a:ext cx="8135938" cy="890588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[C#]イテレータ（反復子）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5938" cy="4979987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(例)</a:t>
            </a:r>
            <a:r>
              <a:rPr lang="ar-SA" sz="4000">
                <a:cs typeface="Arial" charset="0"/>
              </a:rPr>
              <a:t>‏</a:t>
            </a:r>
            <a:endParaRPr lang="en-GB" sz="4000"/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500">
              <a:latin typeface="ＭＳ ゴシック" pitchFamily="49" charset="-128"/>
            </a:endParaRP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500">
                <a:latin typeface="ＭＳ ゴシック" pitchFamily="49" charset="-128"/>
              </a:rPr>
              <a:t>public IEnumerator&lt;string&gt; FiveMan()</a:t>
            </a:r>
            <a:r>
              <a:rPr lang="ar-SA" sz="2500">
                <a:latin typeface="ＭＳ ゴシック" pitchFamily="49" charset="-128"/>
                <a:cs typeface="Arial" charset="0"/>
              </a:rPr>
              <a:t>‏</a:t>
            </a:r>
            <a:endParaRPr lang="en-GB" sz="2500">
              <a:latin typeface="ＭＳ ゴシック" pitchFamily="49" charset="-128"/>
            </a:endParaRP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500">
                <a:latin typeface="ＭＳ ゴシック" pitchFamily="49" charset="-128"/>
              </a:rPr>
              <a:t>{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500">
                <a:latin typeface="ＭＳ ゴシック" pitchFamily="49" charset="-128"/>
              </a:rPr>
              <a:t>string[] Member = { "ファイブレッド", "ファイブブルー", 						"ファイブピンク", "ファイブブラック" , </a:t>
            </a:r>
            <a:br>
              <a:rPr lang="en-GB" sz="2500">
                <a:latin typeface="ＭＳ ゴシック" pitchFamily="49" charset="-128"/>
              </a:rPr>
            </a:br>
            <a:r>
              <a:rPr lang="en-GB" sz="2500">
                <a:latin typeface="ＭＳ ゴシック" pitchFamily="49" charset="-128"/>
              </a:rPr>
              <a:t>						"ファイブイエロー" };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500">
                <a:latin typeface="ＭＳ ゴシック" pitchFamily="49" charset="-128"/>
              </a:rPr>
              <a:t>for (int i = 0; i &lt; Member.Length; i++)</a:t>
            </a:r>
            <a:r>
              <a:rPr lang="ar-SA" sz="2500">
                <a:latin typeface="ＭＳ ゴシック" pitchFamily="49" charset="-128"/>
                <a:cs typeface="Arial" charset="0"/>
              </a:rPr>
              <a:t>‏</a:t>
            </a:r>
            <a:endParaRPr lang="en-GB" sz="2500">
              <a:latin typeface="ＭＳ ゴシック" pitchFamily="49" charset="-128"/>
            </a:endParaRP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500">
                <a:latin typeface="ＭＳ ゴシック" pitchFamily="49" charset="-128"/>
              </a:rPr>
              <a:t>    yield return Member[i];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500">
                <a:latin typeface="ＭＳ ゴシック" pitchFamily="49" charset="-128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9525"/>
            <a:ext cx="8135938" cy="890588"/>
          </a:xfrm>
          <a:ln/>
        </p:spPr>
        <p:txBody>
          <a:bodyPr lIns="0" tIns="0" rIns="0" bIns="0"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C#とPythonの比較（おまけ）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5938" cy="4979987"/>
          </a:xfrm>
          <a:ln/>
        </p:spPr>
        <p:txBody>
          <a:bodyPr lIns="0" tIns="0" rIns="0" bIns="0"/>
          <a:lstStyle/>
          <a:p>
            <a:pPr marL="228600" indent="-228600">
              <a:lnSpc>
                <a:spcPct val="93000"/>
              </a:lnSpc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C#のMoveNextとPythonのnext()の違い</a:t>
            </a:r>
          </a:p>
          <a:p>
            <a:pPr marL="228600" indent="-228600">
              <a:lnSpc>
                <a:spcPct val="93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3200"/>
              <a:t>C#</a:t>
            </a:r>
            <a:br>
              <a:rPr lang="en-GB" sz="3200"/>
            </a:br>
            <a:r>
              <a:rPr lang="en-GB" sz="3200"/>
              <a:t>MoveNextの戻り値はbool型で、次の要素があれば、Trueを返す。</a:t>
            </a:r>
            <a:br>
              <a:rPr lang="en-GB" sz="3200"/>
            </a:br>
            <a:r>
              <a:rPr lang="en-GB" sz="3200"/>
              <a:t>MoveNextが実行されるとCurrentの値が変わる。</a:t>
            </a:r>
            <a:br>
              <a:rPr lang="en-GB" sz="3200"/>
            </a:br>
            <a:endParaRPr lang="en-GB" sz="3200"/>
          </a:p>
          <a:p>
            <a:pPr marL="228600" indent="-228600">
              <a:lnSpc>
                <a:spcPct val="93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3200"/>
              <a:t>Python</a:t>
            </a:r>
            <a:br>
              <a:rPr lang="en-GB" sz="3200"/>
            </a:br>
            <a:r>
              <a:rPr lang="en-GB" sz="3200"/>
              <a:t>next()メソッドの戻り値が要素の値。</a:t>
            </a:r>
            <a:br>
              <a:rPr lang="en-GB" sz="3200"/>
            </a:br>
            <a:r>
              <a:rPr lang="en-GB" sz="3200"/>
              <a:t>次の要素がなければ例外を返す。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12700"/>
            <a:ext cx="8139113" cy="912813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自己紹介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9113" cy="4995862"/>
          </a:xfrm>
          <a:ln/>
        </p:spPr>
        <p:txBody>
          <a:bodyPr lIns="0" tIns="0" rIns="0" bIns="0"/>
          <a:lstStyle/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3200"/>
              <a:t>日本一人口が少ない県に住んでいます。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3200"/>
              <a:t>一昨年まで、ちょっと福岡に住みました。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3200"/>
              <a:t>仕事は主にdbMAGIC。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3200"/>
              <a:t>プログラミング言語はよく分かりません。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3200"/>
              <a:t>好きなもの</a:t>
            </a:r>
            <a:br>
              <a:rPr lang="en-GB" sz="3200"/>
            </a:br>
            <a:r>
              <a:rPr lang="en-GB" sz="3200"/>
              <a:t>ポケモン、ファイブマン、ジェットマン、ジュウレンジャー、カクレンジャー、はてなスター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3200"/>
              <a:t>特技：人見知り	苦手なもの：しゃべること</a:t>
            </a:r>
          </a:p>
          <a:p>
            <a:pPr marL="228600" indent="-228600">
              <a:lnSpc>
                <a:spcPct val="100000"/>
              </a:lnSpc>
              <a:buClrTx/>
              <a:buSzTx/>
              <a:buFontTx/>
              <a:buNone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endParaRPr lang="en-GB" sz="32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169863"/>
            <a:ext cx="8137525" cy="1227138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まとめ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7525" cy="5040312"/>
          </a:xfrm>
          <a:ln/>
        </p:spPr>
        <p:txBody>
          <a:bodyPr lIns="0" tIns="0" rIns="0" bIns="0"/>
          <a:lstStyle/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yieldを使うことで、繰り返しの処理をシンプルに定義できる。</a:t>
            </a:r>
            <a:br>
              <a:rPr lang="en-GB"/>
            </a:br>
            <a:endParaRPr lang="en-GB"/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Rubyと、C#やPython ではyieldの使い方が異なる。</a:t>
            </a:r>
            <a:br>
              <a:rPr lang="en-GB"/>
            </a:br>
            <a:r>
              <a:rPr lang="en-GB"/>
              <a:t>　Ruby⇒呼び出し側のブロックを実行</a:t>
            </a:r>
            <a:br>
              <a:rPr lang="en-GB"/>
            </a:br>
            <a:r>
              <a:rPr lang="en-GB"/>
              <a:t>　C#、Python⇒次に返す要素を指定</a:t>
            </a:r>
            <a:br>
              <a:rPr lang="en-GB"/>
            </a:br>
            <a:r>
              <a:rPr lang="en-GB"/>
              <a:t>　</a:t>
            </a:r>
            <a:br>
              <a:rPr lang="en-GB"/>
            </a:b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79388"/>
            <a:ext cx="8169275" cy="720725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参考文献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69275" cy="5013325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>
                <a:latin typeface="ＭＳ Ｐゴシック" charset="-128"/>
              </a:rPr>
              <a:t>『たのしいRuby 第2版 Rubyではじめる気軽なプログラミング』　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200">
                <a:latin typeface="ＭＳ Ｐゴシック" charset="-128"/>
              </a:rPr>
              <a:t>高橋 征義 後藤 裕蔵 著　まつもと ゆきひろ 監修　ソフトバンククリエイティブ(2008)</a:t>
            </a:r>
            <a:r>
              <a:rPr lang="ar-SA" sz="2200">
                <a:latin typeface="ＭＳ Ｐゴシック" charset="-128"/>
                <a:cs typeface="Arial" charset="0"/>
              </a:rPr>
              <a:t>‏</a:t>
            </a:r>
            <a:endParaRPr lang="en-GB" sz="2200">
              <a:latin typeface="ＭＳ Ｐゴシック" charset="-128"/>
            </a:endParaRP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>
                <a:latin typeface="ＭＳ Ｐゴシック" charset="-128"/>
              </a:rPr>
              <a:t>『Rubyレシピブック 268の技』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200">
                <a:latin typeface="ＭＳ Ｐゴシック" charset="-128"/>
              </a:rPr>
              <a:t>青木 峰郎 後藤 裕蔵 高橋 征義 著　まつもと ゆきひろ 監修　ソフトバンククリエイティブ(2006)</a:t>
            </a:r>
            <a:r>
              <a:rPr lang="ar-SA" sz="2200">
                <a:latin typeface="ＭＳ Ｐゴシック" charset="-128"/>
                <a:cs typeface="Arial" charset="0"/>
              </a:rPr>
              <a:t>‏</a:t>
            </a:r>
            <a:endParaRPr lang="en-GB" sz="2200">
              <a:latin typeface="ＭＳ Ｐゴシック" charset="-128"/>
            </a:endParaRP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600">
                <a:latin typeface="ＭＳ Ｐゴシック" charset="-128"/>
              </a:rPr>
              <a:t>『標準講座C#』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200">
                <a:latin typeface="ＭＳ Ｐゴシック" charset="-128"/>
              </a:rPr>
              <a:t>Daniel Solis 著　田中正造 監訳　和田隆夫 翻訳　翔泳社(2008)</a:t>
            </a:r>
            <a:r>
              <a:rPr lang="ar-SA" sz="2200">
                <a:latin typeface="ＭＳ Ｐゴシック" charset="-128"/>
                <a:cs typeface="Arial" charset="0"/>
              </a:rPr>
              <a:t>‏</a:t>
            </a:r>
            <a:endParaRPr lang="en-GB" sz="2200">
              <a:latin typeface="ＭＳ Ｐゴシック" charset="-128"/>
            </a:endParaRP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600">
                <a:latin typeface="ＭＳ Ｐゴシック" charset="-128"/>
              </a:rPr>
              <a:t>『みんなのPython』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200">
                <a:latin typeface="ＭＳ Ｐゴシック" charset="-128"/>
              </a:rPr>
              <a:t>柴田淳 著　新田光敏 発行</a:t>
            </a:r>
            <a:r>
              <a:rPr lang="ar-SA" sz="2200">
                <a:latin typeface="ＭＳ Ｐゴシック" charset="-128"/>
                <a:cs typeface="Arial" charset="0"/>
              </a:rPr>
              <a:t>‏</a:t>
            </a:r>
            <a:r>
              <a:rPr lang="en-GB" sz="2200">
                <a:latin typeface="ＭＳ Ｐゴシック" charset="-128"/>
              </a:rPr>
              <a:t>　ソフトバンククリエイティブ(2006)</a:t>
            </a:r>
            <a:r>
              <a:rPr lang="ar-SA" sz="2200">
                <a:latin typeface="ＭＳ Ｐゴシック" charset="-128"/>
                <a:cs typeface="Arial" charset="0"/>
              </a:rPr>
              <a:t>‏</a:t>
            </a:r>
            <a:endParaRPr lang="en-GB" sz="2200">
              <a:latin typeface="ＭＳ Ｐゴシック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12700"/>
            <a:ext cx="8139113" cy="912813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今日の予定（目標）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9113" cy="5483225"/>
          </a:xfrm>
          <a:ln/>
        </p:spPr>
        <p:txBody>
          <a:bodyPr lIns="0" tIns="0" rIns="0" bIns="0"/>
          <a:lstStyle/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3200"/>
              <a:t>自己紹介（済）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3200"/>
              <a:t>イテレータとは・・・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3200"/>
              <a:t>Rubyのイテレータとyield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3200"/>
              <a:t>Pythonのイテレータ、ジェネレータとyield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3200"/>
              <a:t>C#のイテレータとyield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sz="3200"/>
              <a:t>まとめ</a:t>
            </a:r>
            <a:br>
              <a:rPr lang="en-GB" sz="3200"/>
            </a:br>
            <a:r>
              <a:rPr lang="en-GB" sz="3200"/>
              <a:t/>
            </a:r>
            <a:br>
              <a:rPr lang="en-GB" sz="3200"/>
            </a:br>
            <a:r>
              <a:rPr lang="en-GB" sz="3200"/>
              <a:t>※全ての内容が正しいとは限らないので、鵜呑みにしないでください！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12700"/>
            <a:ext cx="8139113" cy="912813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イテレータとは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9113" cy="4983162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342900" algn="l"/>
                <a:tab pos="431800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6125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8970963" algn="l"/>
                <a:tab pos="9420225" algn="l"/>
                <a:tab pos="9869488" algn="l"/>
                <a:tab pos="10318750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9125" algn="l"/>
              </a:tabLst>
            </a:pPr>
            <a:r>
              <a:rPr lang="en-GB" sz="4400"/>
              <a:t>イテレータとは・・・</a:t>
            </a:r>
            <a:br>
              <a:rPr lang="en-GB" sz="4400"/>
            </a:br>
            <a:r>
              <a:rPr lang="en-GB" sz="4400"/>
              <a:t>	</a:t>
            </a:r>
            <a:r>
              <a:rPr lang="en-GB" sz="3800"/>
              <a:t>言語によって違う・・・？</a:t>
            </a:r>
            <a:br>
              <a:rPr lang="en-GB" sz="3800"/>
            </a:br>
            <a:r>
              <a:rPr lang="en-GB" sz="3800"/>
              <a:t/>
            </a:r>
            <a:br>
              <a:rPr lang="en-GB" sz="3800"/>
            </a:br>
            <a:r>
              <a:rPr lang="en-GB" sz="3800"/>
              <a:t>配列やコレクションなど（複数の要素をもつオブジェクト）の各要素に対し、処理を繰り返す場合に使われる。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12700"/>
            <a:ext cx="8139113" cy="912813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[Ruby]イテレータについて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9113" cy="5703887"/>
          </a:xfrm>
          <a:ln/>
        </p:spPr>
        <p:txBody>
          <a:bodyPr lIns="0" tIns="0" rIns="0" bIns="0"/>
          <a:lstStyle/>
          <a:p>
            <a:pPr>
              <a:lnSpc>
                <a:spcPct val="93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4600"/>
          </a:p>
          <a:p>
            <a:pPr>
              <a:lnSpc>
                <a:spcPct val="93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600"/>
              <a:t>イテレータ</a:t>
            </a:r>
            <a:br>
              <a:rPr lang="en-GB" sz="4600"/>
            </a:br>
            <a:r>
              <a:rPr lang="en-GB" sz="4600"/>
              <a:t>⇒ブロック付きメソッド呼び出し</a:t>
            </a:r>
          </a:p>
          <a:p>
            <a:pPr>
              <a:lnSpc>
                <a:spcPct val="93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/>
          </a:p>
          <a:p>
            <a:pPr>
              <a:lnSpc>
                <a:spcPct val="93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　ブロック・・・</a:t>
            </a:r>
            <a:br>
              <a:rPr lang="en-GB"/>
            </a:br>
            <a:r>
              <a:rPr lang="en-GB"/>
              <a:t>　　do end または { } で囲った部分を</a:t>
            </a:r>
          </a:p>
          <a:p>
            <a:pPr>
              <a:lnSpc>
                <a:spcPct val="93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　　「ブロック」と呼ぶ。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12700"/>
            <a:ext cx="8139113" cy="912813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[Ruby]イテレータについて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9113" cy="4999037"/>
          </a:xfrm>
          <a:ln/>
        </p:spPr>
        <p:txBody>
          <a:bodyPr lIns="0" tIns="0" rIns="0" bIns="0"/>
          <a:lstStyle/>
          <a:p>
            <a:pPr marL="228600" indent="-228600">
              <a:lnSpc>
                <a:spcPct val="100000"/>
              </a:lnSpc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b="1"/>
              <a:t>ブロック付きメソッドの例１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eachメソッド</a:t>
            </a:r>
          </a:p>
          <a:p>
            <a:pPr marL="228600" indent="-228600">
              <a:lnSpc>
                <a:spcPct val="100000"/>
              </a:lnSpc>
              <a:buClrTx/>
              <a:buSzTx/>
              <a:buFontTx/>
              <a:buNone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　順番に要素を取り出し、その要素を使って処理をする</a:t>
            </a:r>
          </a:p>
          <a:p>
            <a:pPr marL="228600" indent="-228600">
              <a:lnSpc>
                <a:spcPct val="100000"/>
              </a:lnSpc>
              <a:buClrTx/>
              <a:buSzTx/>
              <a:buFontTx/>
              <a:buNone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（例）</a:t>
            </a:r>
          </a:p>
          <a:p>
            <a:pPr marL="228600" indent="-228600">
              <a:lnSpc>
                <a:spcPct val="100000"/>
              </a:lnSpc>
              <a:buClrTx/>
              <a:buSzTx/>
              <a:buFontTx/>
              <a:buNone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>
                <a:latin typeface="ＭＳ ゴシック" pitchFamily="49" charset="-128"/>
                <a:ea typeface="ＭＳ ゴシック" pitchFamily="49" charset="-128"/>
              </a:rPr>
              <a:t>　(1..10).each{|i|</a:t>
            </a:r>
          </a:p>
          <a:p>
            <a:pPr marL="228600" indent="-228600">
              <a:lnSpc>
                <a:spcPct val="100000"/>
              </a:lnSpc>
              <a:buClrTx/>
              <a:buSzTx/>
              <a:buFontTx/>
              <a:buNone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>
                <a:latin typeface="ＭＳ ゴシック" pitchFamily="49" charset="-128"/>
                <a:ea typeface="ＭＳ ゴシック" pitchFamily="49" charset="-128"/>
              </a:rPr>
              <a:t>　　　puts i </a:t>
            </a:r>
          </a:p>
          <a:p>
            <a:pPr marL="228600" indent="-228600">
              <a:lnSpc>
                <a:spcPct val="100000"/>
              </a:lnSpc>
              <a:buClrTx/>
              <a:buSzTx/>
              <a:buFontTx/>
              <a:buNone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GB"/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12700"/>
            <a:ext cx="8139113" cy="912813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[Ruby]イテレータについて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9113" cy="4983162"/>
          </a:xfrm>
          <a:ln/>
        </p:spPr>
        <p:txBody>
          <a:bodyPr lIns="0" tIns="0" rIns="0" bIns="0"/>
          <a:lstStyle/>
          <a:p>
            <a:pPr marL="228600" indent="-228600">
              <a:lnSpc>
                <a:spcPct val="100000"/>
              </a:lnSpc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 b="1"/>
              <a:t>ブロック付きメソッドの例２</a:t>
            </a:r>
          </a:p>
          <a:p>
            <a:pPr marL="228600" indent="-228600">
              <a:lnSpc>
                <a:spcPct val="100000"/>
              </a:lnSpc>
              <a:buFont typeface="Arial" charset="0"/>
              <a:buChar char="•"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collectメソッド（mapメソッドと同じ動作）</a:t>
            </a:r>
          </a:p>
          <a:p>
            <a:pPr marL="228600" indent="-228600">
              <a:lnSpc>
                <a:spcPct val="100000"/>
              </a:lnSpc>
              <a:buClrTx/>
              <a:buSzTx/>
              <a:buFontTx/>
              <a:buNone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　ブロックを実行した結果が戻り値として返される。</a:t>
            </a:r>
          </a:p>
          <a:p>
            <a:pPr marL="228600" indent="-228600">
              <a:lnSpc>
                <a:spcPct val="100000"/>
              </a:lnSpc>
              <a:buClrTx/>
              <a:buSzTx/>
              <a:buFontTx/>
              <a:buNone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endParaRPr lang="en-GB"/>
          </a:p>
          <a:p>
            <a:pPr marL="228600" indent="-228600">
              <a:lnSpc>
                <a:spcPct val="100000"/>
              </a:lnSpc>
              <a:buClrTx/>
              <a:buSzTx/>
              <a:buFontTx/>
              <a:buNone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(例)</a:t>
            </a:r>
            <a:r>
              <a:rPr lang="ar-SA">
                <a:cs typeface="Arial" charset="0"/>
              </a:rPr>
              <a:t>‏</a:t>
            </a:r>
            <a:endParaRPr lang="en-GB"/>
          </a:p>
          <a:p>
            <a:pPr marL="228600" indent="-228600">
              <a:lnSpc>
                <a:spcPct val="100000"/>
              </a:lnSpc>
              <a:buClrTx/>
              <a:buSzTx/>
              <a:buFontTx/>
              <a:buNone/>
              <a:tabLst>
                <a:tab pos="228600" algn="l"/>
                <a:tab pos="333375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</a:tabLst>
            </a:pPr>
            <a:r>
              <a:rPr lang="en-GB"/>
              <a:t>    </a:t>
            </a:r>
            <a:r>
              <a:rPr lang="en-GB">
                <a:latin typeface="ＭＳ ゴシック" pitchFamily="49" charset="-128"/>
              </a:rPr>
              <a:t>rugon = (1..10).map{|i| i + 2}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12700"/>
            <a:ext cx="8139113" cy="912813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[Ruby]イテレータについて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9113" cy="4983162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200"/>
              <a:t>繰り返しでない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200"/>
              <a:t>ブロック付きメソッド呼び出しもある。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4000"/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　例：</a:t>
            </a:r>
            <a:r>
              <a:rPr lang="en-GB"/>
              <a:t>sortメソッド</a:t>
            </a:r>
            <a:br>
              <a:rPr lang="en-GB"/>
            </a:br>
            <a:r>
              <a:rPr lang="en-GB"/>
              <a:t>　　要素を並び替えた結果を返す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12700"/>
            <a:ext cx="8139113" cy="912813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[Ruby]イテレータの定義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39113" cy="4983162"/>
          </a:xfrm>
          <a:ln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主に、次のような方法。。。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　1.yieldを使う。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　2.procオブジェクトとして渡す。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　 ・・・他</a:t>
            </a:r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/>
          </a:p>
          <a:p>
            <a:pPr>
              <a:lnSpc>
                <a:spcPct val="10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今回は、</a:t>
            </a:r>
            <a:br>
              <a:rPr lang="en-GB"/>
            </a:br>
            <a:r>
              <a:rPr lang="en-GB"/>
              <a:t>yieldを使った場合について・・・・・・！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34451</TotalTime>
  <Words>283</Words>
  <PresentationFormat>画面に合わせる (4:3)</PresentationFormat>
  <Paragraphs>133</Paragraphs>
  <Slides>21</Slides>
  <Notes>21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6" baseType="lpstr">
      <vt:lpstr>Times New Roman</vt:lpstr>
      <vt:lpstr>Arial</vt:lpstr>
      <vt:lpstr>ＭＳ Ｐゴシック</vt:lpstr>
      <vt:lpstr>ＭＳ ゴシック</vt:lpstr>
      <vt:lpstr>Office テーマ</vt:lpstr>
      <vt:lpstr>スライド 1</vt:lpstr>
      <vt:lpstr>自己紹介</vt:lpstr>
      <vt:lpstr>今日の予定（目標）</vt:lpstr>
      <vt:lpstr>イテレータとは</vt:lpstr>
      <vt:lpstr>[Ruby]イテレータについて</vt:lpstr>
      <vt:lpstr>[Ruby]イテレータについて</vt:lpstr>
      <vt:lpstr>[Ruby]イテレータについて</vt:lpstr>
      <vt:lpstr>[Ruby]イテレータについて</vt:lpstr>
      <vt:lpstr>[Ruby]イテレータの定義</vt:lpstr>
      <vt:lpstr>[Ruby]イテレータの定義</vt:lpstr>
      <vt:lpstr>[Python]イテレータとジェネレータ</vt:lpstr>
      <vt:lpstr>[Python]イテレータとジェネレータ</vt:lpstr>
      <vt:lpstr>[Python]イテレータとジェネレータ</vt:lpstr>
      <vt:lpstr>[Python]イテレータとジェネレータ</vt:lpstr>
      <vt:lpstr>[C#]イテレータ（反復子）</vt:lpstr>
      <vt:lpstr>[C#]イテレータ（反復子）</vt:lpstr>
      <vt:lpstr>[C#]イテレータ（反復子）</vt:lpstr>
      <vt:lpstr>[C#]イテレータ（反復子）</vt:lpstr>
      <vt:lpstr>C#とPythonの比較（おまけ）</vt:lpstr>
      <vt:lpstr>まとめ</vt:lpstr>
      <vt:lpstr>参考文献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HATSUNE</dc:creator>
  <cp:lastModifiedBy>Hatsune, Akira</cp:lastModifiedBy>
  <cp:revision>1</cp:revision>
  <cp:lastPrinted>1601-01-01T00:00:00Z</cp:lastPrinted>
  <dcterms:created xsi:type="dcterms:W3CDTF">1601-01-01T00:00:00Z</dcterms:created>
  <dcterms:modified xsi:type="dcterms:W3CDTF">2009-01-11T15:00:06Z</dcterms:modified>
</cp:coreProperties>
</file>