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2"/>
  </p:notesMasterIdLst>
  <p:handoutMasterIdLst>
    <p:handoutMasterId r:id="rId23"/>
  </p:handoutMasterIdLst>
  <p:sldIdLst>
    <p:sldId id="267" r:id="rId2"/>
    <p:sldId id="265" r:id="rId3"/>
    <p:sldId id="269" r:id="rId4"/>
    <p:sldId id="277" r:id="rId5"/>
    <p:sldId id="275" r:id="rId6"/>
    <p:sldId id="271" r:id="rId7"/>
    <p:sldId id="272" r:id="rId8"/>
    <p:sldId id="273" r:id="rId9"/>
    <p:sldId id="274" r:id="rId10"/>
    <p:sldId id="270" r:id="rId11"/>
    <p:sldId id="279" r:id="rId12"/>
    <p:sldId id="280" r:id="rId13"/>
    <p:sldId id="281" r:id="rId14"/>
    <p:sldId id="282" r:id="rId15"/>
    <p:sldId id="283" r:id="rId16"/>
    <p:sldId id="284" r:id="rId17"/>
    <p:sldId id="285" r:id="rId18"/>
    <p:sldId id="286" r:id="rId19"/>
    <p:sldId id="287" r:id="rId20"/>
    <p:sldId id="288" r:id="rId21"/>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showPr showNarration="1" useTimings="0">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78" autoAdjust="0"/>
    <p:restoredTop sz="86467" autoAdjust="0"/>
  </p:normalViewPr>
  <p:slideViewPr>
    <p:cSldViewPr showGuides="1">
      <p:cViewPr varScale="1">
        <p:scale>
          <a:sx n="60" d="100"/>
          <a:sy n="60" d="100"/>
        </p:scale>
        <p:origin x="-312" y="-84"/>
      </p:cViewPr>
      <p:guideLst>
        <p:guide orient="horz" pos="2160"/>
        <p:guide pos="2880"/>
      </p:guideLst>
    </p:cSldViewPr>
  </p:slideViewPr>
  <p:outlineViewPr>
    <p:cViewPr>
      <p:scale>
        <a:sx n="33" d="100"/>
        <a:sy n="33" d="100"/>
      </p:scale>
      <p:origin x="6" y="1776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スライド番号プレースホルダ 8"/>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pPr>
              <a:defRPr/>
            </a:pPr>
            <a:fld id="{BD33E4DE-E740-49AF-B201-392E17D7250B}"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pPr>
              <a:defRPr/>
            </a:pPr>
            <a:r>
              <a:rPr lang="en-US" altLang="ja-JP"/>
              <a:t>2008/09/20</a:t>
            </a:r>
            <a:endParaRPr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pPr>
              <a:defRPr/>
            </a:pPr>
            <a:fld id="{E0F7386E-1394-45AA-AA77-44C15A5829E3}"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57158" y="1052513"/>
            <a:ext cx="8329642" cy="507365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descr="C:\Users\localnaka\Desktop\3.png"/>
          <p:cNvPicPr>
            <a:picLocks noChangeAspect="1" noChangeArrowheads="1"/>
          </p:cNvPicPr>
          <p:nvPr/>
        </p:nvPicPr>
        <p:blipFill>
          <a:blip r:embed="rId14"/>
          <a:srcRect/>
          <a:stretch>
            <a:fillRect/>
          </a:stretch>
        </p:blipFill>
        <p:spPr bwMode="hidden">
          <a:xfrm>
            <a:off x="357188" y="285750"/>
            <a:ext cx="8286750" cy="57086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357188" y="274638"/>
            <a:ext cx="828675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357188" y="1052513"/>
            <a:ext cx="8286750" cy="49482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名古屋勉強会 </a:t>
            </a:r>
            <a:r>
              <a:rPr kumimoji="0" lang="en-US" altLang="ja-JP" sz="2300">
                <a:solidFill>
                  <a:schemeClr val="tx2"/>
                </a:solidFill>
                <a:ea typeface="ＭＳ Ｐゴシック" pitchFamily="50" charset="-128"/>
              </a:rPr>
              <a:t>#5</a:t>
            </a:r>
            <a:endParaRPr kumimoji="0" lang="en-US" altLang="ja-JP" sz="2300" dirty="0">
              <a:solidFill>
                <a:schemeClr val="tx2"/>
              </a:solidFill>
              <a:ea typeface="ＭＳ Ｐゴシック" pitchFamily="50" charset="-128"/>
            </a:endParaRPr>
          </a:p>
        </p:txBody>
      </p:sp>
      <p:pic>
        <p:nvPicPr>
          <p:cNvPr id="1030" name="Picture 2" descr="C:\Users\localnaka\Desktop\名称未設定1.png"/>
          <p:cNvPicPr>
            <a:picLocks noChangeAspect="1" noChangeArrowheads="1"/>
          </p:cNvPicPr>
          <p:nvPr/>
        </p:nvPicPr>
        <p:blipFill>
          <a:blip r:embed="rId15"/>
          <a:srcRect/>
          <a:stretch>
            <a:fillRect/>
          </a:stretch>
        </p:blipFill>
        <p:spPr bwMode="auto">
          <a:xfrm>
            <a:off x="428625" y="6164263"/>
            <a:ext cx="1643063" cy="5730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fontAlgn="base">
        <a:spcBef>
          <a:spcPct val="0"/>
        </a:spcBef>
        <a:spcAft>
          <a:spcPct val="0"/>
        </a:spcAft>
        <a:defRPr kumimoji="1" sz="2400">
          <a:solidFill>
            <a:schemeClr val="tx2"/>
          </a:solidFill>
          <a:latin typeface="+mj-lt"/>
          <a:ea typeface="+mj-ea"/>
          <a:cs typeface="+mj-cs"/>
        </a:defRPr>
      </a:lvl1pPr>
      <a:lvl2pPr algn="ctr" rtl="0" fontAlgn="base">
        <a:spcBef>
          <a:spcPct val="0"/>
        </a:spcBef>
        <a:spcAft>
          <a:spcPct val="0"/>
        </a:spcAft>
        <a:defRPr kumimoji="1" sz="2400">
          <a:solidFill>
            <a:schemeClr val="tx2"/>
          </a:solidFill>
          <a:latin typeface="Arial" charset="0"/>
          <a:ea typeface="ＭＳ Ｐゴシック" pitchFamily="50" charset="-128"/>
        </a:defRPr>
      </a:lvl2pPr>
      <a:lvl3pPr algn="ctr" rtl="0" fontAlgn="base">
        <a:spcBef>
          <a:spcPct val="0"/>
        </a:spcBef>
        <a:spcAft>
          <a:spcPct val="0"/>
        </a:spcAft>
        <a:defRPr kumimoji="1" sz="2400">
          <a:solidFill>
            <a:schemeClr val="tx2"/>
          </a:solidFill>
          <a:latin typeface="Arial" charset="0"/>
          <a:ea typeface="ＭＳ Ｐゴシック" pitchFamily="50" charset="-128"/>
        </a:defRPr>
      </a:lvl3pPr>
      <a:lvl4pPr algn="ctr" rtl="0" fontAlgn="base">
        <a:spcBef>
          <a:spcPct val="0"/>
        </a:spcBef>
        <a:spcAft>
          <a:spcPct val="0"/>
        </a:spcAft>
        <a:defRPr kumimoji="1" sz="2400">
          <a:solidFill>
            <a:schemeClr val="tx2"/>
          </a:solidFill>
          <a:latin typeface="Arial" charset="0"/>
          <a:ea typeface="ＭＳ Ｐゴシック" pitchFamily="50" charset="-128"/>
        </a:defRPr>
      </a:lvl4pPr>
      <a:lvl5pPr algn="ctr" rtl="0" fontAlgn="base">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1"/>
          <p:cNvSpPr>
            <a:spLocks noGrp="1"/>
          </p:cNvSpPr>
          <p:nvPr>
            <p:ph type="ctrTitle"/>
          </p:nvPr>
        </p:nvSpPr>
        <p:spPr/>
        <p:txBody>
          <a:bodyPr/>
          <a:lstStyle/>
          <a:p>
            <a:r>
              <a:rPr lang="en-US" altLang="ja-JP" sz="6600" smtClean="0">
                <a:solidFill>
                  <a:schemeClr val="tx1"/>
                </a:solidFill>
                <a:latin typeface="HGP創英ﾌﾟﾚｾﾞﾝｽEB" pitchFamily="18" charset="-128"/>
                <a:ea typeface="HGP創英ﾌﾟﾚｾﾞﾝｽEB" pitchFamily="18" charset="-128"/>
              </a:rPr>
              <a:t>Hamster</a:t>
            </a:r>
            <a:r>
              <a:rPr lang="ja-JP" altLang="en-US" sz="6600" smtClean="0">
                <a:solidFill>
                  <a:schemeClr val="tx1"/>
                </a:solidFill>
                <a:latin typeface="HGP創英ﾌﾟﾚｾﾞﾝｽEB" pitchFamily="18" charset="-128"/>
                <a:ea typeface="HGP創英ﾌﾟﾚｾﾞﾝｽEB" pitchFamily="18" charset="-128"/>
              </a:rPr>
              <a:t> </a:t>
            </a:r>
            <a:r>
              <a:rPr lang="en-US" altLang="ja-JP" sz="6600" smtClean="0">
                <a:solidFill>
                  <a:schemeClr val="tx1"/>
                </a:solidFill>
                <a:latin typeface="HGP創英ﾌﾟﾚｾﾞﾝｽEB" pitchFamily="18" charset="-128"/>
                <a:ea typeface="HGP創英ﾌﾟﾚｾﾞﾝｽEB" pitchFamily="18" charset="-128"/>
              </a:rPr>
              <a:t>is Wild!</a:t>
            </a:r>
            <a:endParaRPr lang="ja-JP" altLang="en-US" sz="6600" smtClean="0">
              <a:solidFill>
                <a:schemeClr val="tx1"/>
              </a:solidFill>
              <a:latin typeface="HGP創英ﾌﾟﾚｾﾞﾝｽEB" pitchFamily="18" charset="-128"/>
              <a:ea typeface="HGP創英ﾌﾟﾚｾﾞﾝｽEB" pitchFamily="18" charset="-128"/>
            </a:endParaRPr>
          </a:p>
        </p:txBody>
      </p:sp>
      <p:sp>
        <p:nvSpPr>
          <p:cNvPr id="2051" name="サブタイトル 2"/>
          <p:cNvSpPr>
            <a:spLocks noGrp="1"/>
          </p:cNvSpPr>
          <p:nvPr>
            <p:ph type="subTitle" idx="1"/>
          </p:nvPr>
        </p:nvSpPr>
        <p:spPr/>
        <p:txBody>
          <a:bodyPr/>
          <a:lstStyle/>
          <a:p>
            <a:endParaRPr lang="ja-JP" altLang="en-US" smtClean="0"/>
          </a:p>
        </p:txBody>
      </p:sp>
      <p:pic>
        <p:nvPicPr>
          <p:cNvPr id="2052" name="Picture 2"/>
          <p:cNvPicPr>
            <a:picLocks noChangeAspect="1" noChangeArrowheads="1"/>
          </p:cNvPicPr>
          <p:nvPr/>
        </p:nvPicPr>
        <p:blipFill>
          <a:blip r:embed="rId2"/>
          <a:srcRect/>
          <a:stretch>
            <a:fillRect/>
          </a:stretch>
        </p:blipFill>
        <p:spPr bwMode="auto">
          <a:xfrm>
            <a:off x="3643313" y="3786188"/>
            <a:ext cx="1581150" cy="1838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p:txBody>
          <a:bodyPr/>
          <a:lstStyle/>
          <a:p>
            <a:r>
              <a:rPr lang="ja-JP" altLang="en-US" smtClean="0"/>
              <a:t>野生ハムスターの生活（縄張り編）</a:t>
            </a:r>
          </a:p>
        </p:txBody>
      </p:sp>
      <p:sp>
        <p:nvSpPr>
          <p:cNvPr id="11267" name="コンテンツ プレースホルダ 2"/>
          <p:cNvSpPr>
            <a:spLocks noGrp="1"/>
          </p:cNvSpPr>
          <p:nvPr>
            <p:ph idx="1"/>
          </p:nvPr>
        </p:nvSpPr>
        <p:spPr/>
        <p:txBody>
          <a:bodyPr/>
          <a:lstStyle/>
          <a:p>
            <a:r>
              <a:rPr lang="ja-JP" altLang="en-US" sz="2800" smtClean="0"/>
              <a:t>なわばりを持って暮してます</a:t>
            </a:r>
            <a:endParaRPr lang="en-US" altLang="ja-JP" sz="2800" smtClean="0"/>
          </a:p>
          <a:p>
            <a:pPr lvl="1"/>
            <a:r>
              <a:rPr lang="ja-JP" altLang="en-US" sz="2400" smtClean="0"/>
              <a:t>一匹で数キロ。重なり合っており、夜間歩き回って暮らします</a:t>
            </a:r>
            <a:endParaRPr lang="en-US" altLang="ja-JP" sz="2400" smtClean="0"/>
          </a:p>
          <a:p>
            <a:pPr lvl="2"/>
            <a:r>
              <a:rPr lang="ja-JP" altLang="en-US" sz="2000" smtClean="0"/>
              <a:t>ゴールデン一匹＝</a:t>
            </a:r>
            <a:r>
              <a:rPr lang="en-US" altLang="ja-JP" sz="2000" smtClean="0"/>
              <a:t>20cm</a:t>
            </a:r>
            <a:r>
              <a:rPr lang="ja-JP" altLang="en-US" sz="2000" smtClean="0"/>
              <a:t>：縄張り＝４キロ</a:t>
            </a:r>
            <a:endParaRPr lang="en-US" altLang="ja-JP" sz="2000" smtClean="0"/>
          </a:p>
          <a:p>
            <a:pPr lvl="2"/>
            <a:r>
              <a:rPr lang="ja-JP" altLang="en-US" sz="2000" smtClean="0"/>
              <a:t>片桐＝</a:t>
            </a:r>
            <a:r>
              <a:rPr lang="en-US" altLang="ja-JP" sz="2000" smtClean="0"/>
              <a:t>150cm</a:t>
            </a:r>
            <a:r>
              <a:rPr lang="ja-JP" altLang="en-US" sz="2000" smtClean="0"/>
              <a:t>：縄張り＝</a:t>
            </a:r>
            <a:r>
              <a:rPr lang="en-US" altLang="ja-JP" sz="2000" smtClean="0"/>
              <a:t>300</a:t>
            </a:r>
            <a:r>
              <a:rPr lang="ja-JP" altLang="en-US" sz="2000" smtClean="0"/>
              <a:t>キロ（名古屋市＝</a:t>
            </a:r>
            <a:r>
              <a:rPr lang="en-US" altLang="ja-JP" sz="2000" smtClean="0"/>
              <a:t>326.45km</a:t>
            </a:r>
            <a:r>
              <a:rPr lang="ja-JP" altLang="en-US" sz="2000" smtClean="0"/>
              <a:t>）</a:t>
            </a:r>
            <a:endParaRPr lang="en-US" altLang="ja-JP" sz="1600" smtClean="0"/>
          </a:p>
          <a:p>
            <a:pPr lvl="1"/>
            <a:r>
              <a:rPr lang="ja-JP" altLang="en-US" sz="2400" smtClean="0"/>
              <a:t>雌の縄張りに雄が入り、雌が受け入れたら繁殖。気に入らなかったら雌は雄を攻撃します</a:t>
            </a:r>
            <a:endParaRPr lang="en-US" altLang="ja-JP" sz="2400" smtClean="0"/>
          </a:p>
          <a:p>
            <a:pPr lvl="1"/>
            <a:r>
              <a:rPr lang="ja-JP" altLang="en-US" sz="2400" smtClean="0"/>
              <a:t>雄同士は敵同士。出会うと争いになるが、数キロ単位の重なりだから確率は</a:t>
            </a:r>
            <a:r>
              <a:rPr lang="en-US" altLang="ja-JP" sz="2400" smtClean="0"/>
              <a:t>……</a:t>
            </a:r>
            <a:endParaRPr lang="ja-JP" altLang="en-US" sz="24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p:txBody>
          <a:bodyPr/>
          <a:lstStyle/>
          <a:p>
            <a:r>
              <a:rPr lang="ja-JP" altLang="en-US" smtClean="0"/>
              <a:t>野生ハムスターの生活（巣穴編）</a:t>
            </a:r>
          </a:p>
        </p:txBody>
      </p:sp>
      <p:sp>
        <p:nvSpPr>
          <p:cNvPr id="12291" name="コンテンツ プレースホルダ 2"/>
          <p:cNvSpPr>
            <a:spLocks noGrp="1"/>
          </p:cNvSpPr>
          <p:nvPr>
            <p:ph idx="1"/>
          </p:nvPr>
        </p:nvSpPr>
        <p:spPr/>
        <p:txBody>
          <a:bodyPr/>
          <a:lstStyle/>
          <a:p>
            <a:r>
              <a:rPr lang="ja-JP" altLang="en-US" smtClean="0"/>
              <a:t>本宅＋別荘、風呂トイレ別の快適な暮らし</a:t>
            </a:r>
          </a:p>
          <a:p>
            <a:pPr lvl="1"/>
            <a:r>
              <a:rPr lang="ja-JP" altLang="en-US" sz="2000" smtClean="0"/>
              <a:t>縄張り内に、本宅と複数の別荘を持ちます</a:t>
            </a:r>
            <a:endParaRPr lang="en-US" altLang="ja-JP" sz="2000" smtClean="0"/>
          </a:p>
          <a:p>
            <a:pPr lvl="1"/>
            <a:r>
              <a:rPr lang="ja-JP" altLang="en-US" sz="2000" smtClean="0"/>
              <a:t>主寝室兼餌の保管庫、砂浴び部屋（お風呂）、トイレ部屋の１Ｋ（風呂トイレ別）です</a:t>
            </a:r>
            <a:endParaRPr lang="en-US" altLang="ja-JP" sz="2000" smtClean="0"/>
          </a:p>
          <a:p>
            <a:pPr lvl="1"/>
            <a:r>
              <a:rPr lang="ja-JP" altLang="en-US" sz="2000" smtClean="0"/>
              <a:t>常に巣穴を清潔に保ちます。他人が入ってくることは絶対に許しません</a:t>
            </a:r>
            <a:endParaRPr lang="en-US" altLang="ja-JP" sz="20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p:txBody>
          <a:bodyPr/>
          <a:lstStyle/>
          <a:p>
            <a:r>
              <a:rPr lang="ja-JP" altLang="en-US" smtClean="0"/>
              <a:t>ハムスターの生活（飼育下での縄張り編）</a:t>
            </a:r>
          </a:p>
        </p:txBody>
      </p:sp>
      <p:sp>
        <p:nvSpPr>
          <p:cNvPr id="13315" name="コンテンツ プレースホルダ 2"/>
          <p:cNvSpPr>
            <a:spLocks noGrp="1"/>
          </p:cNvSpPr>
          <p:nvPr>
            <p:ph idx="1"/>
          </p:nvPr>
        </p:nvSpPr>
        <p:spPr/>
        <p:txBody>
          <a:bodyPr/>
          <a:lstStyle/>
          <a:p>
            <a:r>
              <a:rPr lang="ja-JP" altLang="en-US" smtClean="0"/>
              <a:t>数キロの縄張りを持てる体力と運動能力</a:t>
            </a:r>
            <a:endParaRPr lang="en-US" altLang="ja-JP" smtClean="0"/>
          </a:p>
          <a:p>
            <a:pPr lvl="1"/>
            <a:r>
              <a:rPr lang="ja-JP" altLang="en-US" smtClean="0"/>
              <a:t>大地を走り回る性質ですから底面積が大事</a:t>
            </a:r>
            <a:endParaRPr lang="en-US" altLang="ja-JP" smtClean="0"/>
          </a:p>
          <a:p>
            <a:pPr lvl="2"/>
            <a:r>
              <a:rPr lang="ja-JP" altLang="en-US" smtClean="0"/>
              <a:t>３Ｄな動きは苦手</a:t>
            </a:r>
            <a:endParaRPr lang="en-US" altLang="ja-JP" smtClean="0"/>
          </a:p>
          <a:p>
            <a:pPr lvl="2"/>
            <a:r>
              <a:rPr lang="ja-JP" altLang="en-US" smtClean="0"/>
              <a:t>高さの概念がないため、飛び降りも落下も平気で行動</a:t>
            </a:r>
            <a:endParaRPr lang="en-US" altLang="ja-JP" smtClean="0"/>
          </a:p>
          <a:p>
            <a:pPr lvl="3"/>
            <a:r>
              <a:rPr lang="ja-JP" altLang="en-US" smtClean="0"/>
              <a:t>結果、怪我や事故死につながることも</a:t>
            </a:r>
            <a:r>
              <a:rPr lang="en-US" altLang="ja-JP" smtClean="0"/>
              <a:t>……</a:t>
            </a:r>
          </a:p>
          <a:p>
            <a:pPr lvl="1"/>
            <a:r>
              <a:rPr lang="ja-JP" altLang="en-US" smtClean="0"/>
              <a:t>狭いケージではすぐに運動不足に</a:t>
            </a:r>
            <a:endParaRPr lang="en-US" altLang="ja-JP" smtClean="0"/>
          </a:p>
          <a:p>
            <a:pPr lvl="2"/>
            <a:r>
              <a:rPr lang="ja-JP" altLang="en-US" smtClean="0"/>
              <a:t>縄張り巡回をできないことはストレス</a:t>
            </a:r>
            <a:endParaRPr lang="en-US" altLang="ja-JP" smtClean="0"/>
          </a:p>
          <a:p>
            <a:pPr lvl="2"/>
            <a:r>
              <a:rPr lang="ja-JP" altLang="en-US" smtClean="0"/>
              <a:t>回し車は必須</a:t>
            </a:r>
            <a:r>
              <a:rPr lang="en-US" altLang="ja-JP" smtClean="0"/>
              <a:t>		</a:t>
            </a:r>
            <a:endParaRPr lang="ja-JP" altLang="en-US" smtClean="0"/>
          </a:p>
        </p:txBody>
      </p:sp>
      <p:sp>
        <p:nvSpPr>
          <p:cNvPr id="13316" name="テキスト ボックス 3"/>
          <p:cNvSpPr txBox="1">
            <a:spLocks noChangeArrowheads="1"/>
          </p:cNvSpPr>
          <p:nvPr/>
        </p:nvSpPr>
        <p:spPr bwMode="auto">
          <a:xfrm>
            <a:off x="571500" y="5000625"/>
            <a:ext cx="7874000" cy="708025"/>
          </a:xfrm>
          <a:prstGeom prst="rect">
            <a:avLst/>
          </a:prstGeom>
          <a:noFill/>
          <a:ln w="9525">
            <a:noFill/>
            <a:miter lim="800000"/>
            <a:headEnd/>
            <a:tailEnd/>
          </a:ln>
        </p:spPr>
        <p:txBody>
          <a:bodyPr wrap="none">
            <a:spAutoFit/>
          </a:bodyPr>
          <a:lstStyle/>
          <a:p>
            <a:pPr algn="ctr"/>
            <a:r>
              <a:rPr lang="ja-JP" altLang="en-US" sz="4000">
                <a:solidFill>
                  <a:srgbClr val="FF0000"/>
                </a:solidFill>
              </a:rPr>
              <a:t>彼らの本能は今も野生を残してます</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p:txBody>
          <a:bodyPr/>
          <a:lstStyle/>
          <a:p>
            <a:r>
              <a:rPr lang="ja-JP" altLang="en-US" smtClean="0"/>
              <a:t>ハムスターの生活（飼育下での巣穴編）</a:t>
            </a:r>
          </a:p>
        </p:txBody>
      </p:sp>
      <p:sp>
        <p:nvSpPr>
          <p:cNvPr id="14339" name="コンテンツ プレースホルダ 2"/>
          <p:cNvSpPr>
            <a:spLocks noGrp="1"/>
          </p:cNvSpPr>
          <p:nvPr>
            <p:ph idx="1"/>
          </p:nvPr>
        </p:nvSpPr>
        <p:spPr/>
        <p:txBody>
          <a:bodyPr/>
          <a:lstStyle/>
          <a:p>
            <a:r>
              <a:rPr lang="ja-JP" altLang="en-US" smtClean="0"/>
              <a:t>地下の巣穴＝密閉空間</a:t>
            </a:r>
            <a:endParaRPr lang="en-US" altLang="ja-JP" smtClean="0"/>
          </a:p>
          <a:p>
            <a:pPr lvl="1"/>
            <a:r>
              <a:rPr lang="ja-JP" altLang="en-US" smtClean="0"/>
              <a:t>巣箱や土管を床材に埋めるようにしてできるだけ地下になるように</a:t>
            </a:r>
            <a:endParaRPr lang="en-US" altLang="ja-JP" smtClean="0"/>
          </a:p>
          <a:p>
            <a:pPr lvl="1"/>
            <a:r>
              <a:rPr lang="ja-JP" altLang="en-US" smtClean="0"/>
              <a:t>巣穴が決めると自然にトイレがきまり、風呂場もきまるのでまずは安心できる巣穴を認識させる</a:t>
            </a:r>
            <a:endParaRPr lang="en-US" altLang="ja-JP" smtClean="0"/>
          </a:p>
          <a:p>
            <a:r>
              <a:rPr lang="ja-JP" altLang="en-US" smtClean="0"/>
              <a:t>何より自分の臭いが好き</a:t>
            </a:r>
            <a:endParaRPr lang="en-US" altLang="ja-JP" smtClean="0"/>
          </a:p>
          <a:p>
            <a:pPr lvl="1"/>
            <a:r>
              <a:rPr lang="ja-JP" altLang="en-US" smtClean="0"/>
              <a:t>安心できる巣穴＝自分だけの臭いがある場所</a:t>
            </a:r>
            <a:endParaRPr lang="en-US" altLang="ja-JP" smtClean="0"/>
          </a:p>
          <a:p>
            <a:pPr lvl="1"/>
            <a:r>
              <a:rPr lang="ja-JP" altLang="en-US" smtClean="0"/>
              <a:t>掃除をする時には、一気にしない</a:t>
            </a:r>
            <a:endParaRPr lang="en-US" altLang="ja-JP" smtClean="0"/>
          </a:p>
          <a:p>
            <a:pPr lvl="2"/>
            <a:r>
              <a:rPr lang="ja-JP" altLang="en-US" smtClean="0"/>
              <a:t>臭いがなくなる＝縄張りがなくなる＝パニック</a:t>
            </a:r>
            <a:endParaRPr lang="en-US" altLang="ja-JP"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p:txBody>
          <a:bodyPr/>
          <a:lstStyle/>
          <a:p>
            <a:r>
              <a:rPr lang="ja-JP" altLang="en-US" smtClean="0"/>
              <a:t>ハムスターの食生活</a:t>
            </a:r>
          </a:p>
        </p:txBody>
      </p:sp>
      <p:sp>
        <p:nvSpPr>
          <p:cNvPr id="15363" name="コンテンツ プレースホルダ 2"/>
          <p:cNvSpPr>
            <a:spLocks noGrp="1"/>
          </p:cNvSpPr>
          <p:nvPr>
            <p:ph idx="1"/>
          </p:nvPr>
        </p:nvSpPr>
        <p:spPr/>
        <p:txBody>
          <a:bodyPr/>
          <a:lstStyle/>
          <a:p>
            <a:r>
              <a:rPr lang="ja-JP" altLang="en-US" smtClean="0"/>
              <a:t>種類によって、必要な栄養素は異なります</a:t>
            </a:r>
            <a:endParaRPr lang="en-US" altLang="ja-JP" smtClean="0"/>
          </a:p>
          <a:p>
            <a:pPr lvl="1"/>
            <a:r>
              <a:rPr lang="ja-JP" altLang="en-US" smtClean="0"/>
              <a:t>ゴールデンハムスター</a:t>
            </a:r>
            <a:endParaRPr lang="en-US" altLang="ja-JP" smtClean="0"/>
          </a:p>
          <a:p>
            <a:pPr lvl="2"/>
            <a:r>
              <a:rPr lang="ja-JP" altLang="en-US" smtClean="0"/>
              <a:t>肉食の強い雑食</a:t>
            </a:r>
            <a:endParaRPr lang="en-US" altLang="ja-JP" smtClean="0"/>
          </a:p>
          <a:p>
            <a:pPr lvl="1"/>
            <a:r>
              <a:rPr lang="ja-JP" altLang="en-US" smtClean="0"/>
              <a:t>ジャンガリアンハムスター・キャンベルハムスター</a:t>
            </a:r>
            <a:endParaRPr lang="en-US" altLang="ja-JP" smtClean="0"/>
          </a:p>
          <a:p>
            <a:pPr lvl="2"/>
            <a:r>
              <a:rPr lang="ja-JP" altLang="en-US" smtClean="0"/>
              <a:t>種子食植物食の強い雑食</a:t>
            </a:r>
            <a:endParaRPr lang="en-US" altLang="ja-JP" smtClean="0"/>
          </a:p>
          <a:p>
            <a:r>
              <a:rPr lang="ja-JP" altLang="en-US" smtClean="0"/>
              <a:t>固い物を食べます</a:t>
            </a:r>
            <a:endParaRPr lang="en-US" altLang="ja-JP" smtClean="0"/>
          </a:p>
          <a:p>
            <a:pPr lvl="1"/>
            <a:r>
              <a:rPr lang="ja-JP" altLang="en-US" smtClean="0"/>
              <a:t>げっ歯類は歯が伸び続けます</a:t>
            </a:r>
            <a:endParaRPr lang="en-US" altLang="ja-JP" smtClean="0"/>
          </a:p>
          <a:p>
            <a:pPr lvl="2"/>
            <a:r>
              <a:rPr lang="ja-JP" altLang="en-US" smtClean="0"/>
              <a:t>かじること＝生きること</a:t>
            </a:r>
            <a:endParaRPr lang="en-US" altLang="ja-JP"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p:txBody>
          <a:bodyPr/>
          <a:lstStyle/>
          <a:p>
            <a:r>
              <a:rPr lang="ja-JP" altLang="en-US" smtClean="0"/>
              <a:t>ハムスターの食生活（飼育編）</a:t>
            </a:r>
          </a:p>
        </p:txBody>
      </p:sp>
      <p:sp>
        <p:nvSpPr>
          <p:cNvPr id="3" name="コンテンツ プレースホルダ 2"/>
          <p:cNvSpPr>
            <a:spLocks noGrp="1"/>
          </p:cNvSpPr>
          <p:nvPr>
            <p:ph idx="1"/>
          </p:nvPr>
        </p:nvSpPr>
        <p:spPr/>
        <p:txBody>
          <a:bodyPr/>
          <a:lstStyle/>
          <a:p>
            <a:pPr marL="342900" lvl="1" indent="-342900">
              <a:buFontTx/>
              <a:buChar char="•"/>
              <a:defRPr/>
            </a:pPr>
            <a:r>
              <a:rPr lang="ja-JP" altLang="en-US" smtClean="0"/>
              <a:t>専用フードがベスト</a:t>
            </a:r>
            <a:endParaRPr lang="en-US" altLang="ja-JP" smtClean="0"/>
          </a:p>
          <a:p>
            <a:pPr lvl="1">
              <a:defRPr/>
            </a:pPr>
            <a:r>
              <a:rPr lang="ja-JP" altLang="en-US" sz="2400" smtClean="0"/>
              <a:t>それぞれの種類専用のものが出ています</a:t>
            </a:r>
            <a:endParaRPr lang="en-US" altLang="ja-JP" sz="2400" smtClean="0"/>
          </a:p>
          <a:p>
            <a:pPr>
              <a:defRPr/>
            </a:pPr>
            <a:r>
              <a:rPr lang="ja-JP" altLang="en-US" sz="2800" smtClean="0"/>
              <a:t>野菜や果物は？</a:t>
            </a:r>
            <a:endParaRPr lang="en-US" altLang="ja-JP" sz="2800" smtClean="0"/>
          </a:p>
          <a:p>
            <a:pPr lvl="1">
              <a:defRPr/>
            </a:pPr>
            <a:r>
              <a:rPr lang="ja-JP" altLang="en-US" sz="2400" smtClean="0"/>
              <a:t>アボカド、柿、ネギ類は中毒を起こすことがあるので避ける</a:t>
            </a:r>
            <a:endParaRPr lang="en-US" altLang="ja-JP" sz="2400" smtClean="0"/>
          </a:p>
          <a:p>
            <a:pPr lvl="1">
              <a:defRPr/>
            </a:pPr>
            <a:r>
              <a:rPr lang="ja-JP" altLang="en-US" sz="2400" smtClean="0"/>
              <a:t>水分の多いものを与える時は水を控えめに</a:t>
            </a:r>
            <a:endParaRPr lang="en-US" altLang="ja-JP" sz="2400" smtClean="0"/>
          </a:p>
          <a:p>
            <a:pPr lvl="2">
              <a:defRPr/>
            </a:pPr>
            <a:r>
              <a:rPr lang="ja-JP" altLang="en-US" sz="2000" smtClean="0"/>
              <a:t>下痢の原因となる</a:t>
            </a:r>
            <a:endParaRPr lang="en-US" altLang="ja-JP" sz="2000" smtClean="0"/>
          </a:p>
          <a:p>
            <a:pPr>
              <a:defRPr/>
            </a:pPr>
            <a:r>
              <a:rPr lang="ja-JP" altLang="en-US" sz="2800" smtClean="0"/>
              <a:t>煮干しやチーズも時々は</a:t>
            </a:r>
            <a:endParaRPr lang="en-US" altLang="ja-JP" sz="2800" smtClean="0"/>
          </a:p>
          <a:p>
            <a:pPr lvl="1">
              <a:defRPr/>
            </a:pPr>
            <a:r>
              <a:rPr lang="ja-JP" altLang="en-US" sz="2400" smtClean="0"/>
              <a:t>塩分をとりすぎるので月一くらい</a:t>
            </a:r>
            <a:endParaRPr lang="en-US" altLang="ja-JP" sz="2400" smtClean="0"/>
          </a:p>
          <a:p>
            <a:pPr lvl="1">
              <a:defRPr/>
            </a:pPr>
            <a:r>
              <a:rPr lang="ja-JP" altLang="en-US" sz="2400" smtClean="0"/>
              <a:t>人間の食べ物はあたえないことが基本</a:t>
            </a:r>
            <a:endParaRPr lang="ja-JP" altLang="en-US" sz="240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p:txBody>
          <a:bodyPr/>
          <a:lstStyle/>
          <a:p>
            <a:r>
              <a:rPr lang="ja-JP" altLang="en-US" smtClean="0"/>
              <a:t>ハムスターとのおつきあい（繁殖編）</a:t>
            </a:r>
          </a:p>
        </p:txBody>
      </p:sp>
      <p:sp>
        <p:nvSpPr>
          <p:cNvPr id="17411" name="コンテンツ プレースホルダ 2"/>
          <p:cNvSpPr>
            <a:spLocks noGrp="1"/>
          </p:cNvSpPr>
          <p:nvPr>
            <p:ph idx="1"/>
          </p:nvPr>
        </p:nvSpPr>
        <p:spPr/>
        <p:txBody>
          <a:bodyPr/>
          <a:lstStyle/>
          <a:p>
            <a:r>
              <a:rPr lang="ja-JP" altLang="en-US" sz="2800" smtClean="0"/>
              <a:t>彼らはネズミです</a:t>
            </a:r>
            <a:endParaRPr lang="en-US" altLang="ja-JP" sz="2800" smtClean="0"/>
          </a:p>
          <a:p>
            <a:pPr lvl="1"/>
            <a:r>
              <a:rPr lang="ja-JP" altLang="en-US" sz="2400" b="1" smtClean="0">
                <a:solidFill>
                  <a:srgbClr val="FF0000"/>
                </a:solidFill>
              </a:rPr>
              <a:t>繁殖周期が短く、ハンパなく増えます</a:t>
            </a:r>
            <a:endParaRPr lang="en-US" altLang="ja-JP" sz="2400" b="1" smtClean="0">
              <a:solidFill>
                <a:srgbClr val="FF0000"/>
              </a:solidFill>
            </a:endParaRPr>
          </a:p>
          <a:p>
            <a:pPr lvl="2"/>
            <a:r>
              <a:rPr lang="ja-JP" altLang="en-US" sz="2000" smtClean="0"/>
              <a:t>発情周期は４日ほどです</a:t>
            </a:r>
            <a:endParaRPr lang="en-US" altLang="ja-JP" sz="2000" smtClean="0"/>
          </a:p>
          <a:p>
            <a:pPr lvl="2"/>
            <a:r>
              <a:rPr lang="ja-JP" altLang="en-US" sz="2000" smtClean="0"/>
              <a:t>生後３か月から繁殖可能になります</a:t>
            </a:r>
            <a:endParaRPr lang="en-US" altLang="ja-JP" sz="2000" smtClean="0"/>
          </a:p>
          <a:p>
            <a:pPr lvl="2"/>
            <a:r>
              <a:rPr lang="ja-JP" altLang="en-US" sz="2000" smtClean="0"/>
              <a:t>近親交配に強い遺伝子をもっています</a:t>
            </a:r>
            <a:endParaRPr lang="en-US" altLang="ja-JP" sz="2000" smtClean="0"/>
          </a:p>
          <a:p>
            <a:pPr lvl="2"/>
            <a:r>
              <a:rPr lang="ja-JP" altLang="en-US" sz="2000" smtClean="0"/>
              <a:t>無計画な繁殖はやめましょう</a:t>
            </a:r>
            <a:endParaRPr lang="en-US" altLang="ja-JP" sz="2000" smtClean="0"/>
          </a:p>
          <a:p>
            <a:pPr lvl="2"/>
            <a:r>
              <a:rPr lang="ja-JP" altLang="en-US" sz="2000" smtClean="0"/>
              <a:t>彼らに避妊手術はありません</a:t>
            </a:r>
            <a:endParaRPr lang="en-US" altLang="ja-JP" sz="2000" smtClean="0"/>
          </a:p>
          <a:p>
            <a:r>
              <a:rPr lang="ja-JP" altLang="en-US" sz="2800" smtClean="0"/>
              <a:t>ジャンガリアンとキャンベルは繁殖できます</a:t>
            </a:r>
            <a:endParaRPr lang="en-US" altLang="ja-JP" sz="2800" smtClean="0"/>
          </a:p>
          <a:p>
            <a:pPr lvl="1"/>
            <a:r>
              <a:rPr lang="ja-JP" altLang="en-US" sz="2400" smtClean="0"/>
              <a:t>バリエーション豊かな毛色のハムスターが生まれます</a:t>
            </a:r>
            <a:endParaRPr lang="en-US" altLang="ja-JP" sz="2400" smtClean="0"/>
          </a:p>
          <a:p>
            <a:pPr lvl="1"/>
            <a:r>
              <a:rPr lang="ja-JP" altLang="en-US" sz="2400" smtClean="0"/>
              <a:t>が、無責任は交配は避けましょう</a:t>
            </a:r>
            <a:endParaRPr lang="en-US" altLang="ja-JP" sz="2400" smtClean="0"/>
          </a:p>
          <a:p>
            <a:pPr lvl="2"/>
            <a:r>
              <a:rPr lang="ja-JP" altLang="en-US" sz="2000" smtClean="0"/>
              <a:t>奇形や母ハムの生命の危険があります</a:t>
            </a:r>
            <a:endParaRPr lang="en-US" altLang="ja-JP" sz="20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p:txBody>
          <a:bodyPr/>
          <a:lstStyle/>
          <a:p>
            <a:r>
              <a:rPr lang="ja-JP" altLang="en-US" smtClean="0"/>
              <a:t>ハムスターとのおつきあい（病気編）</a:t>
            </a:r>
          </a:p>
        </p:txBody>
      </p:sp>
      <p:sp>
        <p:nvSpPr>
          <p:cNvPr id="18435" name="コンテンツ プレースホルダ 2"/>
          <p:cNvSpPr>
            <a:spLocks noGrp="1"/>
          </p:cNvSpPr>
          <p:nvPr>
            <p:ph idx="1"/>
          </p:nvPr>
        </p:nvSpPr>
        <p:spPr/>
        <p:txBody>
          <a:bodyPr/>
          <a:lstStyle/>
          <a:p>
            <a:r>
              <a:rPr lang="ja-JP" altLang="en-US" sz="2800" smtClean="0"/>
              <a:t>基本、彼らはとても丈夫です</a:t>
            </a:r>
            <a:endParaRPr lang="en-US" altLang="ja-JP" sz="2800" smtClean="0"/>
          </a:p>
          <a:p>
            <a:pPr lvl="1"/>
            <a:r>
              <a:rPr lang="ja-JP" altLang="en-US" sz="2400" smtClean="0"/>
              <a:t>飢えと渇きには相当強い性質を持っています</a:t>
            </a:r>
            <a:endParaRPr lang="en-US" altLang="ja-JP" sz="2400" smtClean="0"/>
          </a:p>
          <a:p>
            <a:r>
              <a:rPr lang="ja-JP" altLang="en-US" smtClean="0"/>
              <a:t>が、感染症にはとても弱い</a:t>
            </a:r>
            <a:endParaRPr lang="en-US" altLang="ja-JP" smtClean="0"/>
          </a:p>
          <a:p>
            <a:pPr lvl="1"/>
            <a:r>
              <a:rPr lang="ja-JP" altLang="en-US" sz="2400" smtClean="0"/>
              <a:t>人の感染症のいくつかに邏患してしまいます</a:t>
            </a:r>
            <a:endParaRPr lang="en-US" altLang="ja-JP" sz="2400" smtClean="0"/>
          </a:p>
          <a:p>
            <a:pPr lvl="2"/>
            <a:r>
              <a:rPr lang="ja-JP" altLang="en-US" sz="2000" smtClean="0"/>
              <a:t>風邪やインフルエンザの時には注意</a:t>
            </a:r>
            <a:endParaRPr lang="en-US" altLang="ja-JP" sz="2000" smtClean="0"/>
          </a:p>
          <a:p>
            <a:pPr lvl="1"/>
            <a:r>
              <a:rPr lang="ja-JP" altLang="en-US" sz="2400" smtClean="0"/>
              <a:t>不潔な環境による感染症にも敏感です</a:t>
            </a:r>
            <a:endParaRPr lang="en-US" altLang="ja-JP" sz="2400" smtClean="0"/>
          </a:p>
          <a:p>
            <a:pPr lvl="2"/>
            <a:r>
              <a:rPr lang="ja-JP" altLang="en-US" sz="2000" smtClean="0"/>
              <a:t>元々とても潔癖な生き物です</a:t>
            </a:r>
            <a:endParaRPr lang="en-US" altLang="ja-JP" sz="2000" smtClean="0"/>
          </a:p>
          <a:p>
            <a:pPr lvl="2"/>
            <a:r>
              <a:rPr lang="ja-JP" altLang="en-US" sz="2000" smtClean="0"/>
              <a:t>日々の世話を怠ること＝彼らの寿命を縮めます</a:t>
            </a:r>
            <a:endParaRPr lang="en-US" altLang="ja-JP" sz="20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p:txBody>
          <a:bodyPr/>
          <a:lstStyle/>
          <a:p>
            <a:r>
              <a:rPr lang="ja-JP" altLang="en-US" smtClean="0"/>
              <a:t>ハムスターとのおつきあい（飼育編）</a:t>
            </a:r>
          </a:p>
        </p:txBody>
      </p:sp>
      <p:sp>
        <p:nvSpPr>
          <p:cNvPr id="19459" name="コンテンツ プレースホルダ 2"/>
          <p:cNvSpPr>
            <a:spLocks noGrp="1"/>
          </p:cNvSpPr>
          <p:nvPr>
            <p:ph idx="1"/>
          </p:nvPr>
        </p:nvSpPr>
        <p:spPr/>
        <p:txBody>
          <a:bodyPr/>
          <a:lstStyle/>
          <a:p>
            <a:r>
              <a:rPr lang="ja-JP" altLang="en-US" smtClean="0"/>
              <a:t>繁殖しないことによる弊害があります</a:t>
            </a:r>
            <a:endParaRPr lang="en-US" altLang="ja-JP" smtClean="0"/>
          </a:p>
          <a:p>
            <a:pPr lvl="1"/>
            <a:r>
              <a:rPr lang="ja-JP" altLang="en-US" sz="2400" smtClean="0"/>
              <a:t>オスは臭腺や生殖器に癌を発症することがあります</a:t>
            </a:r>
            <a:endParaRPr lang="en-US" altLang="ja-JP" sz="2400" smtClean="0"/>
          </a:p>
          <a:p>
            <a:pPr lvl="1"/>
            <a:r>
              <a:rPr lang="ja-JP" altLang="en-US" sz="2400" smtClean="0"/>
              <a:t>メスは子宮蓄膿症にかかりやすくなります</a:t>
            </a:r>
          </a:p>
          <a:p>
            <a:r>
              <a:rPr lang="ja-JP" altLang="en-US" smtClean="0"/>
              <a:t>飼育している限り避けられないこともあります</a:t>
            </a:r>
            <a:endParaRPr lang="en-US" altLang="ja-JP" smtClean="0"/>
          </a:p>
          <a:p>
            <a:pPr lvl="1"/>
            <a:r>
              <a:rPr lang="ja-JP" altLang="en-US" sz="2400" smtClean="0"/>
              <a:t>不幸な事故</a:t>
            </a:r>
            <a:endParaRPr lang="en-US" altLang="ja-JP" sz="2400" smtClean="0"/>
          </a:p>
          <a:p>
            <a:pPr lvl="1"/>
            <a:r>
              <a:rPr lang="ja-JP" altLang="en-US" sz="2400" smtClean="0"/>
              <a:t>運動不足によるメタボリック症候群</a:t>
            </a:r>
            <a:endParaRPr lang="en-US" altLang="ja-JP" sz="2400" smtClean="0"/>
          </a:p>
          <a:p>
            <a:pPr lvl="1"/>
            <a:r>
              <a:rPr lang="ja-JP" altLang="en-US" sz="2400" smtClean="0"/>
              <a:t>塩分や糖分過多による糖尿病</a:t>
            </a:r>
            <a:endParaRPr lang="en-US" altLang="ja-JP" sz="2400" smtClean="0"/>
          </a:p>
          <a:p>
            <a:r>
              <a:rPr lang="ja-JP" altLang="en-US" smtClean="0"/>
              <a:t>私たちにも影響があることも</a:t>
            </a:r>
            <a:endParaRPr lang="en-US" altLang="ja-JP" smtClean="0"/>
          </a:p>
          <a:p>
            <a:pPr lvl="1"/>
            <a:r>
              <a:rPr lang="ja-JP" altLang="en-US" sz="2400" smtClean="0"/>
              <a:t>噛まれることによる唾液アナフィラキシー</a:t>
            </a:r>
            <a:endParaRPr lang="en-US" altLang="ja-JP" sz="2400" smtClean="0"/>
          </a:p>
          <a:p>
            <a:pPr lvl="1"/>
            <a:r>
              <a:rPr lang="ja-JP" altLang="en-US" sz="2400" smtClean="0"/>
              <a:t>アレルギー</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タイトル 1"/>
          <p:cNvSpPr>
            <a:spLocks noGrp="1"/>
          </p:cNvSpPr>
          <p:nvPr>
            <p:ph type="title"/>
          </p:nvPr>
        </p:nvSpPr>
        <p:spPr/>
        <p:txBody>
          <a:bodyPr/>
          <a:lstStyle/>
          <a:p>
            <a:r>
              <a:rPr lang="ja-JP" altLang="en-US" smtClean="0"/>
              <a:t>まとめ</a:t>
            </a:r>
          </a:p>
        </p:txBody>
      </p:sp>
      <p:sp>
        <p:nvSpPr>
          <p:cNvPr id="20483" name="コンテンツ プレースホルダ 2"/>
          <p:cNvSpPr>
            <a:spLocks noGrp="1"/>
          </p:cNvSpPr>
          <p:nvPr>
            <p:ph idx="1"/>
          </p:nvPr>
        </p:nvSpPr>
        <p:spPr/>
        <p:txBody>
          <a:bodyPr/>
          <a:lstStyle/>
          <a:p>
            <a:pPr indent="0">
              <a:spcBef>
                <a:spcPct val="0"/>
              </a:spcBef>
              <a:buFontTx/>
              <a:buNone/>
            </a:pPr>
            <a:r>
              <a:rPr lang="ja-JP" altLang="en-US" sz="2400" smtClean="0"/>
              <a:t>彼らは私達が思うよりずっとシタタカで強くて弱い存在、そしてとても短命で、その時間を精一杯生きています</a:t>
            </a:r>
            <a:endParaRPr lang="en-US" altLang="ja-JP" sz="2400" smtClean="0"/>
          </a:p>
          <a:p>
            <a:pPr indent="0">
              <a:spcBef>
                <a:spcPct val="0"/>
              </a:spcBef>
              <a:buFontTx/>
              <a:buNone/>
            </a:pPr>
            <a:endParaRPr lang="ja-JP" altLang="en-US" sz="2400" smtClean="0"/>
          </a:p>
          <a:p>
            <a:pPr indent="0">
              <a:spcBef>
                <a:spcPct val="0"/>
              </a:spcBef>
              <a:buFontTx/>
              <a:buNone/>
            </a:pPr>
            <a:r>
              <a:rPr lang="ja-JP" altLang="en-US" sz="2400" smtClean="0"/>
              <a:t>ぜひ飼ってくれ、とは言いません。一緒に暮らすということに、人間にそれなりの覚悟と自覚が必要ですから</a:t>
            </a:r>
            <a:endParaRPr lang="en-US" altLang="ja-JP" sz="2400" smtClean="0"/>
          </a:p>
          <a:p>
            <a:pPr indent="0">
              <a:spcBef>
                <a:spcPct val="0"/>
              </a:spcBef>
              <a:buFontTx/>
              <a:buNone/>
            </a:pPr>
            <a:endParaRPr lang="ja-JP" altLang="en-US" sz="2400" smtClean="0"/>
          </a:p>
          <a:p>
            <a:pPr indent="0">
              <a:spcBef>
                <a:spcPct val="0"/>
              </a:spcBef>
              <a:buFontTx/>
              <a:buNone/>
            </a:pPr>
            <a:r>
              <a:rPr lang="ja-JP" altLang="en-US" sz="2400" smtClean="0"/>
              <a:t>でもそんな彼らと同じ目線で暮らすことができたとき、その覚悟に見合う以上のたくさんの思い出と宝物をくれます、そして遺してくれます</a:t>
            </a:r>
            <a:endParaRPr lang="en-US" altLang="ja-JP" sz="2400" smtClean="0"/>
          </a:p>
        </p:txBody>
      </p:sp>
      <p:sp>
        <p:nvSpPr>
          <p:cNvPr id="20484" name="テキスト ボックス 3"/>
          <p:cNvSpPr txBox="1">
            <a:spLocks noChangeArrowheads="1"/>
          </p:cNvSpPr>
          <p:nvPr/>
        </p:nvSpPr>
        <p:spPr bwMode="auto">
          <a:xfrm>
            <a:off x="142875" y="4500563"/>
            <a:ext cx="8715375" cy="984250"/>
          </a:xfrm>
          <a:prstGeom prst="rect">
            <a:avLst/>
          </a:prstGeom>
          <a:noFill/>
          <a:ln w="9525">
            <a:noFill/>
            <a:miter lim="800000"/>
            <a:headEnd/>
            <a:tailEnd/>
          </a:ln>
        </p:spPr>
        <p:txBody>
          <a:bodyPr>
            <a:spAutoFit/>
          </a:bodyPr>
          <a:lstStyle/>
          <a:p>
            <a:pPr algn="ctr"/>
            <a:r>
              <a:rPr lang="ja-JP" altLang="en-US" sz="4000">
                <a:solidFill>
                  <a:srgbClr val="FF0000"/>
                </a:solidFill>
              </a:rPr>
              <a:t>ビバ！はむすたー！</a:t>
            </a:r>
            <a:endParaRPr lang="en-US" altLang="ja-JP" sz="4000">
              <a:solidFill>
                <a:srgbClr val="FF0000"/>
              </a:solidFill>
            </a:endParaRPr>
          </a:p>
          <a:p>
            <a:pPr algn="ctr"/>
            <a:r>
              <a:rPr lang="ja-JP" altLang="en-US" b="1">
                <a:solidFill>
                  <a:srgbClr val="002060"/>
                </a:solidFill>
              </a:rPr>
              <a:t>この言葉を、我が愛ハムのんたとポン子とちぃこと小源太とリキとラスカルとパルに捧ぐ</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3"/>
          <p:cNvSpPr>
            <a:spLocks noGrp="1"/>
          </p:cNvSpPr>
          <p:nvPr>
            <p:ph type="title"/>
          </p:nvPr>
        </p:nvSpPr>
        <p:spPr/>
        <p:txBody>
          <a:bodyPr/>
          <a:lstStyle/>
          <a:p>
            <a:r>
              <a:rPr lang="ja-JP" altLang="en-US" smtClean="0"/>
              <a:t>飼い主の紹介</a:t>
            </a:r>
          </a:p>
        </p:txBody>
      </p:sp>
      <p:sp>
        <p:nvSpPr>
          <p:cNvPr id="4" name="コンテンツ プレースホルダ 3"/>
          <p:cNvSpPr>
            <a:spLocks noGrp="1"/>
          </p:cNvSpPr>
          <p:nvPr>
            <p:ph idx="1"/>
          </p:nvPr>
        </p:nvSpPr>
        <p:spPr/>
        <p:txBody>
          <a:bodyPr/>
          <a:lstStyle/>
          <a:p>
            <a:pPr indent="0">
              <a:spcBef>
                <a:spcPts val="0"/>
              </a:spcBef>
              <a:buFontTx/>
              <a:buNone/>
              <a:defRPr/>
            </a:pPr>
            <a:r>
              <a:rPr lang="ja-JP" altLang="en-US" smtClean="0"/>
              <a:t>普段はぷろぐらま＆火消し</a:t>
            </a:r>
            <a:endParaRPr lang="en-US" altLang="ja-JP" smtClean="0"/>
          </a:p>
          <a:p>
            <a:pPr indent="0">
              <a:spcBef>
                <a:spcPts val="0"/>
              </a:spcBef>
              <a:buFontTx/>
              <a:buNone/>
              <a:defRPr/>
            </a:pPr>
            <a:r>
              <a:rPr lang="ja-JP" altLang="en-US" smtClean="0"/>
              <a:t>　その実態は（謎）</a:t>
            </a:r>
            <a:endParaRPr lang="en-US" altLang="ja-JP" smtClean="0"/>
          </a:p>
          <a:p>
            <a:pPr indent="0">
              <a:spcBef>
                <a:spcPts val="0"/>
              </a:spcBef>
              <a:buFontTx/>
              <a:buNone/>
              <a:defRPr/>
            </a:pPr>
            <a:endParaRPr lang="ja-JP" altLang="en-US" smtClean="0"/>
          </a:p>
          <a:p>
            <a:pPr indent="0">
              <a:spcBef>
                <a:spcPts val="0"/>
              </a:spcBef>
              <a:buFontTx/>
              <a:buNone/>
              <a:defRPr/>
            </a:pPr>
            <a:r>
              <a:rPr lang="ja-JP" altLang="en-US" smtClean="0"/>
              <a:t>汎用機、ワークステーション、</a:t>
            </a:r>
            <a:r>
              <a:rPr lang="en-US" altLang="ja-JP" smtClean="0"/>
              <a:t>UNIX-AIX</a:t>
            </a:r>
            <a:r>
              <a:rPr lang="ja-JP" altLang="en-US" smtClean="0"/>
              <a:t>、</a:t>
            </a:r>
            <a:r>
              <a:rPr lang="en-US" altLang="ja-JP" smtClean="0"/>
              <a:t>Windows</a:t>
            </a:r>
            <a:r>
              <a:rPr lang="ja-JP" altLang="en-US" smtClean="0"/>
              <a:t>、</a:t>
            </a:r>
            <a:r>
              <a:rPr lang="en-US" altLang="ja-JP" smtClean="0"/>
              <a:t>PDA</a:t>
            </a:r>
            <a:r>
              <a:rPr lang="ja-JP" altLang="en-US" smtClean="0"/>
              <a:t>のプログラミングまでやっちゃった人</a:t>
            </a:r>
            <a:endParaRPr lang="en-US" altLang="ja-JP" smtClean="0"/>
          </a:p>
          <a:p>
            <a:pPr indent="0">
              <a:spcBef>
                <a:spcPts val="0"/>
              </a:spcBef>
              <a:buFontTx/>
              <a:buNone/>
              <a:defRPr/>
            </a:pPr>
            <a:endParaRPr lang="ja-JP" altLang="en-US" smtClean="0"/>
          </a:p>
          <a:p>
            <a:pPr indent="0">
              <a:spcBef>
                <a:spcPts val="0"/>
              </a:spcBef>
              <a:buFontTx/>
              <a:buNone/>
              <a:defRPr/>
            </a:pPr>
            <a:r>
              <a:rPr lang="ja-JP" altLang="en-US" smtClean="0"/>
              <a:t>好奇心の塊で　架空実在問わない無類の動物好き</a:t>
            </a:r>
          </a:p>
          <a:p>
            <a:pPr>
              <a:defRPr/>
            </a:pPr>
            <a:endParaRPr lang="ja-JP"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テキスト ボックス 3"/>
          <p:cNvSpPr txBox="1">
            <a:spLocks noChangeArrowheads="1"/>
          </p:cNvSpPr>
          <p:nvPr/>
        </p:nvSpPr>
        <p:spPr bwMode="auto">
          <a:xfrm>
            <a:off x="357188" y="500063"/>
            <a:ext cx="8215312" cy="830262"/>
          </a:xfrm>
          <a:prstGeom prst="rect">
            <a:avLst/>
          </a:prstGeom>
          <a:noFill/>
          <a:ln w="9525">
            <a:noFill/>
            <a:miter lim="800000"/>
            <a:headEnd/>
            <a:tailEnd/>
          </a:ln>
        </p:spPr>
        <p:txBody>
          <a:bodyPr>
            <a:spAutoFit/>
          </a:bodyPr>
          <a:lstStyle/>
          <a:p>
            <a:pPr algn="ctr"/>
            <a:r>
              <a:rPr lang="ja-JP" altLang="en-US" sz="4800"/>
              <a:t>おわり</a:t>
            </a:r>
          </a:p>
        </p:txBody>
      </p:sp>
      <p:pic>
        <p:nvPicPr>
          <p:cNvPr id="21507" name="Picture 4"/>
          <p:cNvPicPr>
            <a:picLocks noChangeAspect="1" noChangeArrowheads="1"/>
          </p:cNvPicPr>
          <p:nvPr/>
        </p:nvPicPr>
        <p:blipFill>
          <a:blip r:embed="rId2"/>
          <a:srcRect/>
          <a:stretch>
            <a:fillRect/>
          </a:stretch>
        </p:blipFill>
        <p:spPr bwMode="auto">
          <a:xfrm>
            <a:off x="857250" y="1714500"/>
            <a:ext cx="1857375" cy="1620838"/>
          </a:xfrm>
          <a:prstGeom prst="rect">
            <a:avLst/>
          </a:prstGeom>
          <a:noFill/>
          <a:ln w="9525">
            <a:noFill/>
            <a:miter lim="800000"/>
            <a:headEnd/>
            <a:tailEnd/>
          </a:ln>
        </p:spPr>
      </p:pic>
      <p:sp>
        <p:nvSpPr>
          <p:cNvPr id="21508" name="テキスト ボックス 5"/>
          <p:cNvSpPr txBox="1">
            <a:spLocks noChangeArrowheads="1"/>
          </p:cNvSpPr>
          <p:nvPr/>
        </p:nvSpPr>
        <p:spPr bwMode="auto">
          <a:xfrm>
            <a:off x="2928938" y="1785938"/>
            <a:ext cx="4735512" cy="1200150"/>
          </a:xfrm>
          <a:prstGeom prst="rect">
            <a:avLst/>
          </a:prstGeom>
          <a:noFill/>
          <a:ln w="9525">
            <a:noFill/>
            <a:miter lim="800000"/>
            <a:headEnd/>
            <a:tailEnd/>
          </a:ln>
        </p:spPr>
        <p:txBody>
          <a:bodyPr>
            <a:spAutoFit/>
          </a:bodyPr>
          <a:lstStyle/>
          <a:p>
            <a:pPr algn="ctr"/>
            <a:r>
              <a:rPr lang="ja-JP" altLang="en-US"/>
              <a:t>ポン子</a:t>
            </a:r>
            <a:endParaRPr lang="en-US" altLang="ja-JP"/>
          </a:p>
          <a:p>
            <a:pPr algn="ctr"/>
            <a:endParaRPr lang="en-US" altLang="ja-JP"/>
          </a:p>
          <a:p>
            <a:pPr algn="ctr"/>
            <a:r>
              <a:rPr lang="ja-JP" altLang="en-US"/>
              <a:t>母：ジャンガリアンハムスター・ブルーサファイア</a:t>
            </a:r>
            <a:endParaRPr lang="en-US" altLang="ja-JP"/>
          </a:p>
          <a:p>
            <a:pPr algn="ctr"/>
            <a:r>
              <a:rPr lang="ja-JP" altLang="en-US"/>
              <a:t>父：キャンベルハムスター・パイドホワイト</a:t>
            </a:r>
          </a:p>
        </p:txBody>
      </p:sp>
      <p:sp>
        <p:nvSpPr>
          <p:cNvPr id="21509" name="テキスト ボックス 6"/>
          <p:cNvSpPr txBox="1">
            <a:spLocks noChangeArrowheads="1"/>
          </p:cNvSpPr>
          <p:nvPr/>
        </p:nvSpPr>
        <p:spPr bwMode="auto">
          <a:xfrm>
            <a:off x="928688" y="3714750"/>
            <a:ext cx="6565900" cy="2032000"/>
          </a:xfrm>
          <a:prstGeom prst="rect">
            <a:avLst/>
          </a:prstGeom>
          <a:noFill/>
          <a:ln w="9525">
            <a:noFill/>
            <a:miter lim="800000"/>
            <a:headEnd/>
            <a:tailEnd/>
          </a:ln>
        </p:spPr>
        <p:txBody>
          <a:bodyPr>
            <a:spAutoFit/>
          </a:bodyPr>
          <a:lstStyle/>
          <a:p>
            <a:r>
              <a:rPr lang="ja-JP" altLang="en-US" b="1" u="sng"/>
              <a:t>Ｓｐｅｃｉａｌ　Ｔｈａｎｋｓ</a:t>
            </a:r>
            <a:endParaRPr lang="en-US" altLang="ja-JP" b="1" u="sng"/>
          </a:p>
          <a:p>
            <a:r>
              <a:rPr lang="en-US" altLang="ja-JP"/>
              <a:t>Wikipedia</a:t>
            </a:r>
          </a:p>
          <a:p>
            <a:r>
              <a:rPr lang="ja-JP" altLang="en-US"/>
              <a:t>宮崎医科大学附属動物実験施設で飼育中のハムスター類　サイト</a:t>
            </a:r>
            <a:endParaRPr lang="en-US" altLang="ja-JP"/>
          </a:p>
          <a:p>
            <a:r>
              <a:rPr lang="ja-JP" altLang="en-US"/>
              <a:t>ハムスター写真素材フリー　サイト</a:t>
            </a:r>
            <a:endParaRPr lang="en-US" altLang="ja-JP"/>
          </a:p>
          <a:p>
            <a:r>
              <a:rPr lang="ja-JP" altLang="en-US"/>
              <a:t>ハムスター飼育に関する諸文献類</a:t>
            </a:r>
            <a:endParaRPr lang="en-US" altLang="ja-JP"/>
          </a:p>
          <a:p>
            <a:r>
              <a:rPr lang="ja-JP" altLang="en-US"/>
              <a:t>実験動物に関する諸文献類</a:t>
            </a:r>
            <a:endParaRPr lang="en-US" altLang="ja-JP"/>
          </a:p>
          <a:p>
            <a:r>
              <a:rPr lang="ja-JP" altLang="en-US"/>
              <a:t>我が家の歴代思い出のハムたち</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p:txBody>
          <a:bodyPr/>
          <a:lstStyle/>
          <a:p>
            <a:r>
              <a:rPr lang="en-US" altLang="ja-JP" smtClean="0"/>
              <a:t>Agenda</a:t>
            </a:r>
            <a:endParaRPr lang="ja-JP" altLang="en-US" smtClean="0"/>
          </a:p>
        </p:txBody>
      </p:sp>
      <p:sp>
        <p:nvSpPr>
          <p:cNvPr id="4099" name="コンテンツ プレースホルダ 2"/>
          <p:cNvSpPr>
            <a:spLocks noGrp="1"/>
          </p:cNvSpPr>
          <p:nvPr>
            <p:ph idx="1"/>
          </p:nvPr>
        </p:nvSpPr>
        <p:spPr/>
        <p:txBody>
          <a:bodyPr/>
          <a:lstStyle/>
          <a:p>
            <a:pPr algn="ctr">
              <a:lnSpc>
                <a:spcPct val="150000"/>
              </a:lnSpc>
            </a:pPr>
            <a:r>
              <a:rPr lang="ja-JP" altLang="en-US" smtClean="0"/>
              <a:t>ハムスターとは？</a:t>
            </a:r>
            <a:endParaRPr lang="en-US" altLang="ja-JP" smtClean="0"/>
          </a:p>
          <a:p>
            <a:pPr algn="ctr">
              <a:lnSpc>
                <a:spcPct val="150000"/>
              </a:lnSpc>
            </a:pPr>
            <a:r>
              <a:rPr lang="ja-JP" altLang="en-US" smtClean="0"/>
              <a:t>ハムスターの種類</a:t>
            </a:r>
            <a:endParaRPr lang="en-US" altLang="ja-JP" smtClean="0"/>
          </a:p>
          <a:p>
            <a:pPr algn="ctr">
              <a:lnSpc>
                <a:spcPct val="150000"/>
              </a:lnSpc>
            </a:pPr>
            <a:r>
              <a:rPr lang="ja-JP" altLang="en-US" smtClean="0"/>
              <a:t>ハムスターの生活</a:t>
            </a:r>
            <a:endParaRPr lang="en-US" altLang="ja-JP" smtClean="0"/>
          </a:p>
          <a:p>
            <a:pPr algn="ctr">
              <a:lnSpc>
                <a:spcPct val="150000"/>
              </a:lnSpc>
            </a:pPr>
            <a:r>
              <a:rPr lang="ja-JP" altLang="en-US" smtClean="0"/>
              <a:t>ハムスターの食事</a:t>
            </a:r>
            <a:endParaRPr lang="en-US" altLang="ja-JP" smtClean="0"/>
          </a:p>
          <a:p>
            <a:pPr algn="ctr">
              <a:lnSpc>
                <a:spcPct val="150000"/>
              </a:lnSpc>
            </a:pPr>
            <a:r>
              <a:rPr lang="ja-JP" altLang="en-US" smtClean="0"/>
              <a:t>ハムスターとのおつきあい</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defRPr/>
            </a:pPr>
            <a:r>
              <a:rPr lang="ja-JP" altLang="en-US" sz="4000" b="1" cap="all" smtClean="0"/>
              <a:t>ハムスターとは？</a:t>
            </a:r>
          </a:p>
        </p:txBody>
      </p:sp>
      <p:sp>
        <p:nvSpPr>
          <p:cNvPr id="5123" name="コンテンツ プレースホルダ 2"/>
          <p:cNvSpPr>
            <a:spLocks noGrp="1"/>
          </p:cNvSpPr>
          <p:nvPr>
            <p:ph idx="1"/>
          </p:nvPr>
        </p:nvSpPr>
        <p:spPr/>
        <p:txBody>
          <a:bodyPr/>
          <a:lstStyle/>
          <a:p>
            <a:r>
              <a:rPr lang="ja-JP" altLang="en-US" smtClean="0"/>
              <a:t>界 </a:t>
            </a:r>
            <a:r>
              <a:rPr lang="en-US" altLang="ja-JP" smtClean="0"/>
              <a:t>: 	</a:t>
            </a:r>
            <a:r>
              <a:rPr lang="ja-JP" altLang="en-US" smtClean="0"/>
              <a:t>動物界 </a:t>
            </a:r>
            <a:r>
              <a:rPr lang="en-US" altLang="ja-JP" smtClean="0"/>
              <a:t>Animalia</a:t>
            </a:r>
          </a:p>
          <a:p>
            <a:r>
              <a:rPr lang="ja-JP" altLang="en-US" smtClean="0"/>
              <a:t>門 </a:t>
            </a:r>
            <a:r>
              <a:rPr lang="en-US" altLang="ja-JP" smtClean="0"/>
              <a:t>: 	</a:t>
            </a:r>
            <a:r>
              <a:rPr lang="ja-JP" altLang="en-US" smtClean="0"/>
              <a:t>脊索動物門 </a:t>
            </a:r>
            <a:r>
              <a:rPr lang="en-US" altLang="ja-JP" smtClean="0"/>
              <a:t>Chordata</a:t>
            </a:r>
          </a:p>
          <a:p>
            <a:r>
              <a:rPr lang="ja-JP" altLang="en-US" smtClean="0"/>
              <a:t>亜門 </a:t>
            </a:r>
            <a:r>
              <a:rPr lang="en-US" altLang="ja-JP" smtClean="0"/>
              <a:t>: 	</a:t>
            </a:r>
            <a:r>
              <a:rPr lang="ja-JP" altLang="en-US" smtClean="0"/>
              <a:t>脊椎動物亜門 </a:t>
            </a:r>
            <a:r>
              <a:rPr lang="en-US" altLang="ja-JP" smtClean="0"/>
              <a:t>Vertebrata</a:t>
            </a:r>
          </a:p>
          <a:p>
            <a:r>
              <a:rPr lang="ja-JP" altLang="en-US" smtClean="0"/>
              <a:t>綱 </a:t>
            </a:r>
            <a:r>
              <a:rPr lang="en-US" altLang="ja-JP" smtClean="0"/>
              <a:t>: 	</a:t>
            </a:r>
            <a:r>
              <a:rPr lang="ja-JP" altLang="en-US" smtClean="0"/>
              <a:t>哺乳綱 </a:t>
            </a:r>
            <a:r>
              <a:rPr lang="en-US" altLang="ja-JP" smtClean="0"/>
              <a:t>Mammalia</a:t>
            </a:r>
          </a:p>
          <a:p>
            <a:r>
              <a:rPr lang="ja-JP" altLang="en-US" smtClean="0"/>
              <a:t>目 </a:t>
            </a:r>
            <a:r>
              <a:rPr lang="en-US" altLang="ja-JP" smtClean="0"/>
              <a:t>: 	</a:t>
            </a:r>
            <a:r>
              <a:rPr lang="ja-JP" altLang="en-US" smtClean="0"/>
              <a:t>ネズミ目（齧歯目） </a:t>
            </a:r>
            <a:r>
              <a:rPr lang="en-US" altLang="ja-JP" smtClean="0"/>
              <a:t>Rodentia</a:t>
            </a:r>
          </a:p>
          <a:p>
            <a:r>
              <a:rPr lang="ja-JP" altLang="en-US" smtClean="0"/>
              <a:t>上科 </a:t>
            </a:r>
            <a:r>
              <a:rPr lang="en-US" altLang="ja-JP" smtClean="0"/>
              <a:t>: 	</a:t>
            </a:r>
            <a:r>
              <a:rPr lang="ja-JP" altLang="en-US" smtClean="0"/>
              <a:t>ネズミ上科 </a:t>
            </a:r>
            <a:r>
              <a:rPr lang="en-US" altLang="ja-JP" smtClean="0"/>
              <a:t>Myomorpha</a:t>
            </a:r>
          </a:p>
          <a:p>
            <a:r>
              <a:rPr lang="ja-JP" altLang="en-US" smtClean="0"/>
              <a:t>科 </a:t>
            </a:r>
            <a:r>
              <a:rPr lang="en-US" altLang="ja-JP" smtClean="0"/>
              <a:t>: 	</a:t>
            </a:r>
            <a:r>
              <a:rPr lang="ja-JP" altLang="en-US" smtClean="0"/>
              <a:t>キヌゲネズミ科 </a:t>
            </a:r>
            <a:r>
              <a:rPr lang="en-US" altLang="ja-JP" smtClean="0"/>
              <a:t>Cricetidae</a:t>
            </a:r>
          </a:p>
          <a:p>
            <a:r>
              <a:rPr lang="ja-JP" altLang="en-US" smtClean="0"/>
              <a:t>亜科 </a:t>
            </a:r>
            <a:r>
              <a:rPr lang="en-US" altLang="ja-JP" smtClean="0"/>
              <a:t>: 	</a:t>
            </a:r>
            <a:r>
              <a:rPr lang="ja-JP" altLang="en-US" smtClean="0"/>
              <a:t>キヌゲネズミ亜科 </a:t>
            </a:r>
            <a:r>
              <a:rPr lang="en-US" altLang="ja-JP" smtClean="0"/>
              <a:t>Cricetinae</a:t>
            </a:r>
            <a:endParaRPr lang="ja-JP" alt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defRPr/>
            </a:pPr>
            <a:endParaRPr lang="ja-JP" altLang="en-US"/>
          </a:p>
        </p:txBody>
      </p:sp>
      <p:sp>
        <p:nvSpPr>
          <p:cNvPr id="6147" name="テキスト プレースホルダ 2"/>
          <p:cNvSpPr>
            <a:spLocks noGrp="1"/>
          </p:cNvSpPr>
          <p:nvPr>
            <p:ph type="body" idx="1"/>
          </p:nvPr>
        </p:nvSpPr>
        <p:spPr/>
        <p:txBody>
          <a:bodyPr/>
          <a:lstStyle/>
          <a:p>
            <a:r>
              <a:rPr lang="ja-JP" altLang="en-US" sz="7200" smtClean="0"/>
              <a:t>ハムスターの種類</a:t>
            </a:r>
            <a:endParaRPr lang="ja-JP" altLang="en-US" smtClean="0"/>
          </a:p>
        </p:txBody>
      </p:sp>
      <p:pic>
        <p:nvPicPr>
          <p:cNvPr id="6148" name="Picture 2"/>
          <p:cNvPicPr>
            <a:picLocks noChangeAspect="1" noChangeArrowheads="1"/>
          </p:cNvPicPr>
          <p:nvPr/>
        </p:nvPicPr>
        <p:blipFill>
          <a:blip r:embed="rId2"/>
          <a:srcRect/>
          <a:stretch>
            <a:fillRect/>
          </a:stretch>
        </p:blipFill>
        <p:spPr bwMode="auto">
          <a:xfrm>
            <a:off x="4214813" y="928688"/>
            <a:ext cx="1885950" cy="1000125"/>
          </a:xfrm>
          <a:prstGeom prst="rect">
            <a:avLst/>
          </a:prstGeom>
          <a:noFill/>
          <a:ln w="9525">
            <a:noFill/>
            <a:miter lim="800000"/>
            <a:headEnd/>
            <a:tailEnd/>
          </a:ln>
        </p:spPr>
      </p:pic>
      <p:pic>
        <p:nvPicPr>
          <p:cNvPr id="6149" name="Picture 3"/>
          <p:cNvPicPr>
            <a:picLocks noChangeAspect="1" noChangeArrowheads="1"/>
          </p:cNvPicPr>
          <p:nvPr/>
        </p:nvPicPr>
        <p:blipFill>
          <a:blip r:embed="rId3"/>
          <a:srcRect/>
          <a:stretch>
            <a:fillRect/>
          </a:stretch>
        </p:blipFill>
        <p:spPr bwMode="auto">
          <a:xfrm>
            <a:off x="1357313" y="2000250"/>
            <a:ext cx="1500187" cy="1000125"/>
          </a:xfrm>
          <a:prstGeom prst="rect">
            <a:avLst/>
          </a:prstGeom>
          <a:noFill/>
          <a:ln w="9525">
            <a:noFill/>
            <a:miter lim="800000"/>
            <a:headEnd/>
            <a:tailEnd/>
          </a:ln>
        </p:spPr>
      </p:pic>
      <p:pic>
        <p:nvPicPr>
          <p:cNvPr id="6150" name="Picture 4"/>
          <p:cNvPicPr>
            <a:picLocks noChangeAspect="1" noChangeArrowheads="1"/>
          </p:cNvPicPr>
          <p:nvPr/>
        </p:nvPicPr>
        <p:blipFill>
          <a:blip r:embed="rId4"/>
          <a:srcRect/>
          <a:stretch>
            <a:fillRect/>
          </a:stretch>
        </p:blipFill>
        <p:spPr bwMode="auto">
          <a:xfrm>
            <a:off x="3143250" y="1785938"/>
            <a:ext cx="895350" cy="781050"/>
          </a:xfrm>
          <a:prstGeom prst="rect">
            <a:avLst/>
          </a:prstGeom>
          <a:noFill/>
          <a:ln w="9525">
            <a:noFill/>
            <a:miter lim="800000"/>
            <a:headEnd/>
            <a:tailEnd/>
          </a:ln>
        </p:spPr>
      </p:pic>
      <p:pic>
        <p:nvPicPr>
          <p:cNvPr id="6151" name="Picture 5"/>
          <p:cNvPicPr>
            <a:picLocks noChangeAspect="1" noChangeArrowheads="1"/>
          </p:cNvPicPr>
          <p:nvPr/>
        </p:nvPicPr>
        <p:blipFill>
          <a:blip r:embed="rId5"/>
          <a:srcRect/>
          <a:stretch>
            <a:fillRect/>
          </a:stretch>
        </p:blipFill>
        <p:spPr bwMode="auto">
          <a:xfrm>
            <a:off x="6429375" y="2071688"/>
            <a:ext cx="1143000" cy="857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defRPr/>
            </a:pPr>
            <a:r>
              <a:rPr lang="ja-JP" altLang="en-US" sz="4000" b="1" cap="all" smtClean="0"/>
              <a:t>ゴールデンハムスター</a:t>
            </a:r>
            <a:endParaRPr lang="ja-JP" altLang="en-US"/>
          </a:p>
        </p:txBody>
      </p:sp>
      <p:sp>
        <p:nvSpPr>
          <p:cNvPr id="7171" name="テキスト プレースホルダ 3"/>
          <p:cNvSpPr>
            <a:spLocks noGrp="1"/>
          </p:cNvSpPr>
          <p:nvPr>
            <p:ph type="body" idx="1"/>
          </p:nvPr>
        </p:nvSpPr>
        <p:spPr>
          <a:xfrm>
            <a:off x="357188" y="1052513"/>
            <a:ext cx="8329612" cy="5073650"/>
          </a:xfrm>
        </p:spPr>
        <p:txBody>
          <a:bodyPr/>
          <a:lstStyle/>
          <a:p>
            <a:r>
              <a:rPr lang="ja-JP" altLang="en-US" sz="2800" smtClean="0"/>
              <a:t>出身地</a:t>
            </a:r>
            <a:endParaRPr lang="en-US" altLang="ja-JP" sz="2800" smtClean="0"/>
          </a:p>
          <a:p>
            <a:pPr lvl="1"/>
            <a:r>
              <a:rPr lang="ja-JP" altLang="en-US" sz="2400" smtClean="0"/>
              <a:t>シリア・アラブ共和国</a:t>
            </a:r>
            <a:endParaRPr lang="en-US" altLang="ja-JP" sz="2400" smtClean="0"/>
          </a:p>
          <a:p>
            <a:r>
              <a:rPr lang="ja-JP" altLang="en-US" sz="2800" smtClean="0"/>
              <a:t>本名</a:t>
            </a:r>
            <a:endParaRPr lang="en-US" altLang="ja-JP" sz="2800" smtClean="0"/>
          </a:p>
          <a:p>
            <a:pPr lvl="1"/>
            <a:r>
              <a:rPr lang="ja-JP" altLang="en-US" sz="2400" smtClean="0"/>
              <a:t>シリアンハムスター</a:t>
            </a:r>
            <a:endParaRPr lang="en-US" altLang="ja-JP" sz="2400" smtClean="0"/>
          </a:p>
          <a:p>
            <a:r>
              <a:rPr lang="ja-JP" altLang="en-US" sz="2800" smtClean="0"/>
              <a:t>ペットショップでの名前</a:t>
            </a:r>
            <a:endParaRPr lang="en-US" altLang="ja-JP" sz="2800" smtClean="0"/>
          </a:p>
          <a:p>
            <a:pPr lvl="1"/>
            <a:r>
              <a:rPr lang="ja-JP" altLang="en-US" sz="2400" smtClean="0"/>
              <a:t>ゴールデンハムスター・シルバーハムスター・ドミノハムスター・キンクマハムスター</a:t>
            </a:r>
            <a:endParaRPr lang="en-US" altLang="ja-JP" sz="2400" smtClean="0"/>
          </a:p>
          <a:p>
            <a:r>
              <a:rPr lang="ja-JP" altLang="en-US" sz="2800" smtClean="0"/>
              <a:t>由来</a:t>
            </a:r>
            <a:endParaRPr lang="en-US" altLang="ja-JP" sz="2800" smtClean="0"/>
          </a:p>
          <a:p>
            <a:pPr lvl="1"/>
            <a:r>
              <a:rPr lang="ja-JP" altLang="en-US" sz="2400" smtClean="0"/>
              <a:t>シリアで捕獲された母＋子供がすべての先祖</a:t>
            </a:r>
            <a:endParaRPr lang="en-US" altLang="ja-JP" sz="2400" smtClean="0"/>
          </a:p>
          <a:p>
            <a:pPr lvl="1"/>
            <a:r>
              <a:rPr lang="ja-JP" altLang="en-US" sz="2400" smtClean="0"/>
              <a:t>野生種はすでに絶滅している</a:t>
            </a:r>
          </a:p>
        </p:txBody>
      </p:sp>
      <p:pic>
        <p:nvPicPr>
          <p:cNvPr id="7172" name="Picture 2"/>
          <p:cNvPicPr>
            <a:picLocks noChangeAspect="1" noChangeArrowheads="1"/>
          </p:cNvPicPr>
          <p:nvPr/>
        </p:nvPicPr>
        <p:blipFill>
          <a:blip r:embed="rId2"/>
          <a:srcRect/>
          <a:stretch>
            <a:fillRect/>
          </a:stretch>
        </p:blipFill>
        <p:spPr bwMode="auto">
          <a:xfrm>
            <a:off x="5715000" y="1214438"/>
            <a:ext cx="2381250" cy="1095375"/>
          </a:xfrm>
          <a:prstGeom prst="rect">
            <a:avLst/>
          </a:prstGeom>
          <a:noFill/>
          <a:ln w="9525">
            <a:noFill/>
            <a:miter lim="800000"/>
            <a:headEnd/>
            <a:tailEnd/>
          </a:ln>
        </p:spPr>
      </p:pic>
      <p:pic>
        <p:nvPicPr>
          <p:cNvPr id="7173" name="Picture 2"/>
          <p:cNvPicPr>
            <a:picLocks noChangeAspect="1" noChangeArrowheads="1"/>
          </p:cNvPicPr>
          <p:nvPr/>
        </p:nvPicPr>
        <p:blipFill>
          <a:blip r:embed="rId3"/>
          <a:srcRect/>
          <a:stretch>
            <a:fillRect/>
          </a:stretch>
        </p:blipFill>
        <p:spPr bwMode="auto">
          <a:xfrm>
            <a:off x="4572000" y="2428875"/>
            <a:ext cx="1885950" cy="1000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defRPr/>
            </a:pPr>
            <a:r>
              <a:rPr lang="ja-JP" altLang="en-US" sz="4000" b="1" cap="all" smtClean="0"/>
              <a:t>ジャンガリアンハムスター</a:t>
            </a:r>
          </a:p>
        </p:txBody>
      </p:sp>
      <p:sp>
        <p:nvSpPr>
          <p:cNvPr id="8195" name="テキスト プレースホルダ 2"/>
          <p:cNvSpPr>
            <a:spLocks noGrp="1"/>
          </p:cNvSpPr>
          <p:nvPr>
            <p:ph type="body" idx="1"/>
          </p:nvPr>
        </p:nvSpPr>
        <p:spPr>
          <a:xfrm>
            <a:off x="357188" y="1052513"/>
            <a:ext cx="8329612" cy="5073650"/>
          </a:xfrm>
        </p:spPr>
        <p:txBody>
          <a:bodyPr/>
          <a:lstStyle/>
          <a:p>
            <a:r>
              <a:rPr lang="ja-JP" altLang="en-US" sz="2800" smtClean="0"/>
              <a:t>出身地</a:t>
            </a:r>
            <a:endParaRPr lang="en-US" altLang="ja-JP" sz="2800" smtClean="0"/>
          </a:p>
          <a:p>
            <a:pPr lvl="1"/>
            <a:r>
              <a:rPr lang="ja-JP" altLang="en-US" sz="2400" smtClean="0"/>
              <a:t>カザフスタン共和国</a:t>
            </a:r>
            <a:endParaRPr lang="en-US" altLang="ja-JP" sz="2400" smtClean="0"/>
          </a:p>
          <a:p>
            <a:r>
              <a:rPr lang="ja-JP" altLang="en-US" sz="2800" smtClean="0"/>
              <a:t>本名</a:t>
            </a:r>
            <a:endParaRPr lang="en-US" altLang="ja-JP" sz="2800" smtClean="0"/>
          </a:p>
          <a:p>
            <a:pPr lvl="1"/>
            <a:r>
              <a:rPr lang="ja-JP" altLang="en-US" sz="2400" smtClean="0"/>
              <a:t>シベリアンハムスター</a:t>
            </a:r>
            <a:endParaRPr lang="en-US" altLang="ja-JP" sz="2400" smtClean="0"/>
          </a:p>
          <a:p>
            <a:r>
              <a:rPr lang="ja-JP" altLang="en-US" sz="2800" smtClean="0"/>
              <a:t>ペットショップでの名前</a:t>
            </a:r>
            <a:endParaRPr lang="en-US" altLang="ja-JP" sz="2800" smtClean="0"/>
          </a:p>
          <a:p>
            <a:pPr lvl="1"/>
            <a:r>
              <a:rPr lang="ja-JP" altLang="en-US" sz="2400" smtClean="0"/>
              <a:t>ジャンガリアンハムスター・ドワーフハムスター（ノーマル・パール・ブルーサファイア・プティング・スノーホワイト）</a:t>
            </a:r>
            <a:endParaRPr lang="en-US" altLang="ja-JP" sz="2400" smtClean="0"/>
          </a:p>
          <a:p>
            <a:r>
              <a:rPr lang="ja-JP" altLang="en-US" sz="2800" smtClean="0"/>
              <a:t>由来</a:t>
            </a:r>
            <a:endParaRPr lang="en-US" altLang="ja-JP" sz="2800" smtClean="0"/>
          </a:p>
          <a:p>
            <a:pPr lvl="1"/>
            <a:r>
              <a:rPr lang="ja-JP" altLang="en-US" sz="2400" smtClean="0"/>
              <a:t>そもそもは薬品開発臨床実験用ハムスターとして輸入</a:t>
            </a:r>
            <a:endParaRPr lang="en-US" altLang="ja-JP" sz="2400" smtClean="0"/>
          </a:p>
          <a:p>
            <a:pPr lvl="2"/>
            <a:r>
              <a:rPr lang="ja-JP" altLang="en-US" sz="2000" smtClean="0"/>
              <a:t>人と同じ風邪をひくができる数少ない哺乳類</a:t>
            </a:r>
            <a:endParaRPr lang="en-US" altLang="ja-JP" sz="2000" smtClean="0"/>
          </a:p>
          <a:p>
            <a:pPr lvl="1"/>
            <a:r>
              <a:rPr lang="ja-JP" altLang="en-US" sz="2400" smtClean="0"/>
              <a:t>野生種は近年発見されていない</a:t>
            </a:r>
          </a:p>
          <a:p>
            <a:endParaRPr lang="ja-JP" altLang="en-US" smtClean="0"/>
          </a:p>
        </p:txBody>
      </p:sp>
      <p:pic>
        <p:nvPicPr>
          <p:cNvPr id="8196" name="Picture 2"/>
          <p:cNvPicPr>
            <a:picLocks noChangeAspect="1" noChangeArrowheads="1"/>
          </p:cNvPicPr>
          <p:nvPr/>
        </p:nvPicPr>
        <p:blipFill>
          <a:blip r:embed="rId2"/>
          <a:srcRect/>
          <a:stretch>
            <a:fillRect/>
          </a:stretch>
        </p:blipFill>
        <p:spPr bwMode="auto">
          <a:xfrm>
            <a:off x="6072188" y="1071563"/>
            <a:ext cx="2381250" cy="1047750"/>
          </a:xfrm>
          <a:prstGeom prst="rect">
            <a:avLst/>
          </a:prstGeom>
          <a:noFill/>
          <a:ln w="9525">
            <a:noFill/>
            <a:miter lim="800000"/>
            <a:headEnd/>
            <a:tailEnd/>
          </a:ln>
        </p:spPr>
      </p:pic>
      <p:pic>
        <p:nvPicPr>
          <p:cNvPr id="8197" name="Picture 3"/>
          <p:cNvPicPr>
            <a:picLocks noChangeAspect="1" noChangeArrowheads="1"/>
          </p:cNvPicPr>
          <p:nvPr/>
        </p:nvPicPr>
        <p:blipFill>
          <a:blip r:embed="rId3"/>
          <a:srcRect/>
          <a:stretch>
            <a:fillRect/>
          </a:stretch>
        </p:blipFill>
        <p:spPr bwMode="auto">
          <a:xfrm>
            <a:off x="4357688" y="2214563"/>
            <a:ext cx="1857375" cy="1316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defRPr/>
            </a:pPr>
            <a:r>
              <a:rPr lang="ja-JP" altLang="en-US" sz="4000" b="1" cap="all" smtClean="0"/>
              <a:t>キャンベルハムスター</a:t>
            </a:r>
          </a:p>
        </p:txBody>
      </p:sp>
      <p:sp>
        <p:nvSpPr>
          <p:cNvPr id="9219" name="テキスト プレースホルダ 2"/>
          <p:cNvSpPr>
            <a:spLocks noGrp="1"/>
          </p:cNvSpPr>
          <p:nvPr>
            <p:ph type="body" idx="1"/>
          </p:nvPr>
        </p:nvSpPr>
        <p:spPr>
          <a:xfrm>
            <a:off x="357188" y="1052513"/>
            <a:ext cx="8329612" cy="5073650"/>
          </a:xfrm>
        </p:spPr>
        <p:txBody>
          <a:bodyPr/>
          <a:lstStyle/>
          <a:p>
            <a:r>
              <a:rPr lang="ja-JP" altLang="en-US" sz="2800" smtClean="0"/>
              <a:t>出身地</a:t>
            </a:r>
            <a:endParaRPr lang="en-US" altLang="ja-JP" sz="2800" smtClean="0"/>
          </a:p>
          <a:p>
            <a:pPr lvl="1"/>
            <a:r>
              <a:rPr lang="ja-JP" altLang="en-US" sz="2400" smtClean="0"/>
              <a:t>中央アジアの大草原や半砂漠地帯</a:t>
            </a:r>
            <a:endParaRPr lang="en-US" altLang="ja-JP" sz="2400" smtClean="0"/>
          </a:p>
          <a:p>
            <a:r>
              <a:rPr lang="ja-JP" altLang="en-US" smtClean="0"/>
              <a:t>本名</a:t>
            </a:r>
            <a:endParaRPr lang="en-US" altLang="ja-JP" smtClean="0"/>
          </a:p>
          <a:p>
            <a:pPr lvl="1"/>
            <a:r>
              <a:rPr lang="ja-JP" altLang="en-US" sz="2400" smtClean="0"/>
              <a:t>ジャンガリアンハムスター</a:t>
            </a:r>
            <a:endParaRPr lang="en-US" altLang="ja-JP" sz="2400" smtClean="0"/>
          </a:p>
          <a:p>
            <a:r>
              <a:rPr lang="ja-JP" altLang="en-US" sz="2800" smtClean="0"/>
              <a:t>ペットショップでの名前</a:t>
            </a:r>
            <a:endParaRPr lang="en-US" altLang="ja-JP" sz="2800" smtClean="0"/>
          </a:p>
          <a:p>
            <a:pPr lvl="1"/>
            <a:r>
              <a:rPr lang="ja-JP" altLang="en-US" sz="2400" smtClean="0"/>
              <a:t>キャンベルハムスター・ブラックハムスター・パイドハムスター・アルビノジャンガリアンその他色々</a:t>
            </a:r>
            <a:endParaRPr lang="en-US" altLang="ja-JP" sz="2400" smtClean="0"/>
          </a:p>
          <a:p>
            <a:r>
              <a:rPr lang="ja-JP" altLang="en-US" sz="2800" smtClean="0"/>
              <a:t>由来</a:t>
            </a:r>
            <a:endParaRPr lang="en-US" altLang="ja-JP" sz="2800" smtClean="0"/>
          </a:p>
          <a:p>
            <a:pPr lvl="1"/>
            <a:r>
              <a:rPr lang="ja-JP" altLang="en-US" sz="2400" smtClean="0"/>
              <a:t>ジャンガリアンハムスターとほぼ同時期に発見</a:t>
            </a:r>
            <a:endParaRPr lang="en-US" altLang="ja-JP" sz="2400" smtClean="0"/>
          </a:p>
          <a:p>
            <a:pPr lvl="1"/>
            <a:r>
              <a:rPr lang="ja-JP" altLang="en-US" sz="2400" smtClean="0"/>
              <a:t>染色体が違うが同じ種類として扱われている</a:t>
            </a:r>
            <a:endParaRPr lang="en-US" altLang="ja-JP" sz="2400" smtClean="0"/>
          </a:p>
        </p:txBody>
      </p:sp>
      <p:pic>
        <p:nvPicPr>
          <p:cNvPr id="9220" name="Picture 4"/>
          <p:cNvPicPr>
            <a:picLocks noChangeAspect="1" noChangeArrowheads="1"/>
          </p:cNvPicPr>
          <p:nvPr/>
        </p:nvPicPr>
        <p:blipFill>
          <a:blip r:embed="rId2"/>
          <a:srcRect/>
          <a:stretch>
            <a:fillRect/>
          </a:stretch>
        </p:blipFill>
        <p:spPr bwMode="auto">
          <a:xfrm>
            <a:off x="4786313" y="2071688"/>
            <a:ext cx="1500187" cy="1308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p:txBody>
          <a:bodyPr/>
          <a:lstStyle/>
          <a:p>
            <a:r>
              <a:rPr lang="ja-JP" altLang="en-US" smtClean="0"/>
              <a:t>その他のハムスター達</a:t>
            </a:r>
          </a:p>
        </p:txBody>
      </p:sp>
      <p:sp>
        <p:nvSpPr>
          <p:cNvPr id="10243" name="テキスト プレースホルダ 2"/>
          <p:cNvSpPr>
            <a:spLocks noGrp="1"/>
          </p:cNvSpPr>
          <p:nvPr>
            <p:ph type="body" idx="1"/>
          </p:nvPr>
        </p:nvSpPr>
        <p:spPr>
          <a:xfrm>
            <a:off x="357188" y="1052513"/>
            <a:ext cx="8329612" cy="5073650"/>
          </a:xfrm>
        </p:spPr>
        <p:txBody>
          <a:bodyPr/>
          <a:lstStyle/>
          <a:p>
            <a:pPr>
              <a:buFontTx/>
              <a:buNone/>
            </a:pPr>
            <a:r>
              <a:rPr lang="ja-JP" altLang="en-US" sz="900" smtClean="0"/>
              <a:t>キヌゲネズミ亜科 </a:t>
            </a:r>
            <a:r>
              <a:rPr lang="en-US" altLang="ja-JP" sz="900" smtClean="0"/>
              <a:t>Cricetinae</a:t>
            </a:r>
          </a:p>
          <a:p>
            <a:pPr>
              <a:buFontTx/>
              <a:buNone/>
            </a:pPr>
            <a:r>
              <a:rPr lang="en-US" altLang="ja-JP" sz="900" smtClean="0"/>
              <a:t>    * </a:t>
            </a:r>
            <a:r>
              <a:rPr lang="ja-JP" altLang="en-US" sz="900" smtClean="0"/>
              <a:t>ゴールデンハムスター属 </a:t>
            </a:r>
            <a:r>
              <a:rPr lang="en-US" altLang="ja-JP" sz="900" smtClean="0"/>
              <a:t>Mesocricetus</a:t>
            </a:r>
          </a:p>
          <a:p>
            <a:pPr>
              <a:buFontTx/>
              <a:buNone/>
            </a:pPr>
            <a:r>
              <a:rPr lang="en-US" altLang="ja-JP" sz="900" smtClean="0"/>
              <a:t>          o </a:t>
            </a:r>
            <a:r>
              <a:rPr lang="ja-JP" altLang="en-US" sz="900" smtClean="0"/>
              <a:t>ゴールデンハムスター（シリアンハムスター） </a:t>
            </a:r>
            <a:r>
              <a:rPr lang="en-US" altLang="ja-JP" sz="900" smtClean="0"/>
              <a:t>Mesocricetus auratus</a:t>
            </a:r>
          </a:p>
          <a:p>
            <a:pPr>
              <a:buFontTx/>
              <a:buNone/>
            </a:pPr>
            <a:r>
              <a:rPr lang="en-US" altLang="ja-JP" sz="900" smtClean="0"/>
              <a:t>          o </a:t>
            </a:r>
            <a:r>
              <a:rPr lang="ja-JP" altLang="en-US" sz="900" smtClean="0"/>
              <a:t>ブラントハムスター </a:t>
            </a:r>
            <a:r>
              <a:rPr lang="en-US" altLang="ja-JP" sz="900" smtClean="0"/>
              <a:t>Mesocricetus brandti</a:t>
            </a:r>
          </a:p>
          <a:p>
            <a:pPr>
              <a:buFontTx/>
              <a:buNone/>
            </a:pPr>
            <a:r>
              <a:rPr lang="en-US" altLang="ja-JP" sz="900" smtClean="0"/>
              <a:t>          o </a:t>
            </a:r>
            <a:r>
              <a:rPr lang="ja-JP" altLang="en-US" sz="900" smtClean="0"/>
              <a:t>ラッデハムスター </a:t>
            </a:r>
            <a:r>
              <a:rPr lang="en-US" altLang="ja-JP" sz="900" smtClean="0"/>
              <a:t>Mesocricetus raddeir</a:t>
            </a:r>
          </a:p>
          <a:p>
            <a:pPr>
              <a:buFontTx/>
              <a:buNone/>
            </a:pPr>
            <a:r>
              <a:rPr lang="en-US" altLang="ja-JP" sz="900" smtClean="0"/>
              <a:t>          o </a:t>
            </a:r>
            <a:r>
              <a:rPr lang="ja-JP" altLang="en-US" sz="900" smtClean="0"/>
              <a:t>ニュートンハムスター </a:t>
            </a:r>
            <a:r>
              <a:rPr lang="en-US" altLang="ja-JP" sz="900" smtClean="0"/>
              <a:t>Mesocricetus newtoni</a:t>
            </a:r>
          </a:p>
          <a:p>
            <a:pPr>
              <a:buFontTx/>
              <a:buNone/>
            </a:pPr>
            <a:r>
              <a:rPr lang="en-US" altLang="ja-JP" sz="900" smtClean="0"/>
              <a:t>    * </a:t>
            </a:r>
            <a:r>
              <a:rPr lang="ja-JP" altLang="en-US" sz="900" smtClean="0"/>
              <a:t>ヒメキヌゲネズミ属 </a:t>
            </a:r>
            <a:r>
              <a:rPr lang="en-US" altLang="ja-JP" sz="900" smtClean="0"/>
              <a:t>Phodopus</a:t>
            </a:r>
          </a:p>
          <a:p>
            <a:pPr>
              <a:buFontTx/>
              <a:buNone/>
            </a:pPr>
            <a:r>
              <a:rPr lang="en-US" altLang="ja-JP" sz="900" smtClean="0"/>
              <a:t>          o </a:t>
            </a:r>
            <a:r>
              <a:rPr lang="ja-JP" altLang="en-US" sz="900" smtClean="0"/>
              <a:t>ジャンガリアンハムスター（ヒメキヌゲネズミ） </a:t>
            </a:r>
            <a:r>
              <a:rPr lang="en-US" altLang="ja-JP" sz="900" smtClean="0"/>
              <a:t>Phodopus sungorus</a:t>
            </a:r>
          </a:p>
          <a:p>
            <a:pPr>
              <a:buFontTx/>
              <a:buNone/>
            </a:pPr>
            <a:r>
              <a:rPr lang="en-US" altLang="ja-JP" sz="900" smtClean="0"/>
              <a:t>          o </a:t>
            </a:r>
            <a:r>
              <a:rPr lang="ja-JP" altLang="en-US" sz="900" smtClean="0"/>
              <a:t>キャンベルハムスター（キャンベルキヌゲネズミ） </a:t>
            </a:r>
            <a:r>
              <a:rPr lang="en-US" altLang="ja-JP" sz="900" smtClean="0"/>
              <a:t>Phodopus campbelli</a:t>
            </a:r>
          </a:p>
          <a:p>
            <a:pPr>
              <a:buFontTx/>
              <a:buNone/>
            </a:pPr>
            <a:r>
              <a:rPr lang="en-US" altLang="ja-JP" sz="900" smtClean="0"/>
              <a:t>          o </a:t>
            </a:r>
            <a:r>
              <a:rPr lang="ja-JP" altLang="en-US" sz="900" smtClean="0"/>
              <a:t>ロボロフスキーハムスター（ロボロフスキーキヌゲネズミ） </a:t>
            </a:r>
            <a:r>
              <a:rPr lang="en-US" altLang="ja-JP" sz="900" smtClean="0"/>
              <a:t>Phodopus roborovski</a:t>
            </a:r>
          </a:p>
          <a:p>
            <a:pPr>
              <a:buFontTx/>
              <a:buNone/>
            </a:pPr>
            <a:r>
              <a:rPr lang="en-US" altLang="ja-JP" sz="900" smtClean="0"/>
              <a:t>    * </a:t>
            </a:r>
            <a:r>
              <a:rPr lang="ja-JP" altLang="en-US" sz="900" smtClean="0"/>
              <a:t>カンガルーハムスター属 </a:t>
            </a:r>
            <a:r>
              <a:rPr lang="en-US" altLang="ja-JP" sz="900" smtClean="0"/>
              <a:t>Calomyscus</a:t>
            </a:r>
          </a:p>
          <a:p>
            <a:pPr>
              <a:buFontTx/>
              <a:buNone/>
            </a:pPr>
            <a:r>
              <a:rPr lang="en-US" altLang="ja-JP" sz="900" smtClean="0"/>
              <a:t>          o </a:t>
            </a:r>
            <a:r>
              <a:rPr lang="ja-JP" altLang="en-US" sz="900" smtClean="0"/>
              <a:t>カンガルーハムスター </a:t>
            </a:r>
            <a:r>
              <a:rPr lang="en-US" altLang="ja-JP" sz="900" smtClean="0"/>
              <a:t>Calomyscus bailwardi</a:t>
            </a:r>
          </a:p>
          <a:p>
            <a:pPr>
              <a:buFontTx/>
              <a:buNone/>
            </a:pPr>
            <a:r>
              <a:rPr lang="en-US" altLang="ja-JP" sz="900" smtClean="0"/>
              <a:t>    * </a:t>
            </a:r>
            <a:r>
              <a:rPr lang="ja-JP" altLang="en-US" sz="900" smtClean="0"/>
              <a:t>クロハラハムスター属 </a:t>
            </a:r>
            <a:r>
              <a:rPr lang="en-US" altLang="ja-JP" sz="900" smtClean="0"/>
              <a:t>Cricetus</a:t>
            </a:r>
          </a:p>
          <a:p>
            <a:pPr>
              <a:buFontTx/>
              <a:buNone/>
            </a:pPr>
            <a:r>
              <a:rPr lang="en-US" altLang="ja-JP" sz="900" smtClean="0"/>
              <a:t>          o </a:t>
            </a:r>
            <a:r>
              <a:rPr lang="ja-JP" altLang="en-US" sz="900" smtClean="0"/>
              <a:t>クロハラハムスター（ヨーロッパハムスター） </a:t>
            </a:r>
            <a:r>
              <a:rPr lang="en-US" altLang="ja-JP" sz="900" smtClean="0"/>
              <a:t>Cricetus cricetus</a:t>
            </a:r>
          </a:p>
          <a:p>
            <a:pPr>
              <a:buFontTx/>
              <a:buNone/>
            </a:pPr>
            <a:r>
              <a:rPr lang="en-US" altLang="ja-JP" sz="900" smtClean="0"/>
              <a:t>    * </a:t>
            </a:r>
            <a:r>
              <a:rPr lang="ja-JP" altLang="en-US" sz="900" smtClean="0"/>
              <a:t>モンゴルキヌゲネズミ属 </a:t>
            </a:r>
            <a:r>
              <a:rPr lang="en-US" altLang="ja-JP" sz="900" smtClean="0"/>
              <a:t>Cricetulus</a:t>
            </a:r>
          </a:p>
          <a:p>
            <a:pPr>
              <a:buFontTx/>
              <a:buNone/>
            </a:pPr>
            <a:r>
              <a:rPr lang="en-US" altLang="ja-JP" sz="900" smtClean="0"/>
              <a:t>          o </a:t>
            </a:r>
            <a:r>
              <a:rPr lang="ja-JP" altLang="en-US" sz="900" smtClean="0"/>
              <a:t>バラブキヌゲネズミ </a:t>
            </a:r>
            <a:r>
              <a:rPr lang="en-US" altLang="ja-JP" sz="900" smtClean="0"/>
              <a:t>Cricetulus baranensis</a:t>
            </a:r>
          </a:p>
          <a:p>
            <a:pPr>
              <a:buFontTx/>
              <a:buNone/>
            </a:pPr>
            <a:r>
              <a:rPr lang="en-US" altLang="ja-JP" sz="900" smtClean="0"/>
              <a:t>          o </a:t>
            </a:r>
            <a:r>
              <a:rPr lang="ja-JP" altLang="en-US" sz="900" smtClean="0"/>
              <a:t>チャイニーズハムスター（モンゴルキヌゲネズミ） </a:t>
            </a:r>
            <a:r>
              <a:rPr lang="en-US" altLang="ja-JP" sz="900" smtClean="0"/>
              <a:t>Cricetulus griseus</a:t>
            </a:r>
          </a:p>
          <a:p>
            <a:pPr>
              <a:buFontTx/>
              <a:buNone/>
            </a:pPr>
            <a:r>
              <a:rPr lang="en-US" altLang="ja-JP" sz="900" smtClean="0"/>
              <a:t>          o </a:t>
            </a:r>
            <a:r>
              <a:rPr lang="ja-JP" altLang="en-US" sz="900" smtClean="0"/>
              <a:t>オナガキヌゲネズミ </a:t>
            </a:r>
            <a:r>
              <a:rPr lang="en-US" altLang="ja-JP" sz="900" smtClean="0"/>
              <a:t>Cricetulus longicaudatus</a:t>
            </a:r>
          </a:p>
          <a:p>
            <a:pPr>
              <a:buFontTx/>
              <a:buNone/>
            </a:pPr>
            <a:r>
              <a:rPr lang="en-US" altLang="ja-JP" sz="900" smtClean="0"/>
              <a:t>          o </a:t>
            </a:r>
            <a:r>
              <a:rPr lang="ja-JP" altLang="en-US" sz="900" smtClean="0"/>
              <a:t>チベットキヌゲネズミ </a:t>
            </a:r>
            <a:r>
              <a:rPr lang="en-US" altLang="ja-JP" sz="900" smtClean="0"/>
              <a:t>Cricetulus kamensis</a:t>
            </a:r>
          </a:p>
          <a:p>
            <a:pPr>
              <a:buFontTx/>
              <a:buNone/>
            </a:pPr>
            <a:r>
              <a:rPr lang="en-US" altLang="ja-JP" sz="900" smtClean="0"/>
              <a:t>          o </a:t>
            </a:r>
            <a:r>
              <a:rPr lang="ja-JP" altLang="en-US" sz="900" smtClean="0"/>
              <a:t>タカネキヌゲネズミ </a:t>
            </a:r>
            <a:r>
              <a:rPr lang="en-US" altLang="ja-JP" sz="900" smtClean="0"/>
              <a:t>Cricetulus alticola</a:t>
            </a:r>
          </a:p>
          <a:p>
            <a:pPr>
              <a:buFontTx/>
              <a:buNone/>
            </a:pPr>
            <a:r>
              <a:rPr lang="en-US" altLang="ja-JP" sz="900" smtClean="0"/>
              <a:t>          o </a:t>
            </a:r>
            <a:r>
              <a:rPr lang="ja-JP" altLang="en-US" sz="900" smtClean="0"/>
              <a:t>タビキヌゲネズミ </a:t>
            </a:r>
            <a:r>
              <a:rPr lang="en-US" altLang="ja-JP" sz="900" smtClean="0"/>
              <a:t>Cricetulus migratorius</a:t>
            </a:r>
          </a:p>
          <a:p>
            <a:pPr>
              <a:buFontTx/>
              <a:buNone/>
            </a:pPr>
            <a:r>
              <a:rPr lang="en-US" altLang="ja-JP" sz="900" smtClean="0"/>
              <a:t>          o </a:t>
            </a:r>
            <a:r>
              <a:rPr lang="ja-JP" altLang="en-US" sz="900" smtClean="0"/>
              <a:t>クモリキヌゲネズミ </a:t>
            </a:r>
            <a:r>
              <a:rPr lang="en-US" altLang="ja-JP" sz="900" smtClean="0"/>
              <a:t>Cricetulus obscurus</a:t>
            </a:r>
          </a:p>
          <a:p>
            <a:pPr>
              <a:buFontTx/>
              <a:buNone/>
            </a:pPr>
            <a:r>
              <a:rPr lang="en-US" altLang="ja-JP" sz="900" smtClean="0"/>
              <a:t>          o </a:t>
            </a:r>
            <a:r>
              <a:rPr lang="ja-JP" altLang="en-US" sz="900" smtClean="0"/>
              <a:t>バイカルキヌゲネズミ </a:t>
            </a:r>
            <a:r>
              <a:rPr lang="en-US" altLang="ja-JP" sz="900" smtClean="0"/>
              <a:t>Cricetulus pseudogriseus</a:t>
            </a:r>
          </a:p>
          <a:p>
            <a:pPr>
              <a:buFontTx/>
              <a:buNone/>
            </a:pPr>
            <a:r>
              <a:rPr lang="en-US" altLang="ja-JP" sz="900" smtClean="0"/>
              <a:t>    * </a:t>
            </a:r>
            <a:r>
              <a:rPr lang="ja-JP" altLang="en-US" sz="900" smtClean="0"/>
              <a:t>アルタイキヌゲネズミ属 </a:t>
            </a:r>
            <a:r>
              <a:rPr lang="en-US" altLang="ja-JP" sz="900" smtClean="0"/>
              <a:t>Allocricetulus</a:t>
            </a:r>
          </a:p>
          <a:p>
            <a:pPr>
              <a:buFontTx/>
              <a:buNone/>
            </a:pPr>
            <a:r>
              <a:rPr lang="en-US" altLang="ja-JP" sz="900" smtClean="0"/>
              <a:t>          o </a:t>
            </a:r>
            <a:r>
              <a:rPr lang="ja-JP" altLang="en-US" sz="900" smtClean="0"/>
              <a:t>アルタイキヌゲネズミ </a:t>
            </a:r>
            <a:r>
              <a:rPr lang="en-US" altLang="ja-JP" sz="900" smtClean="0"/>
              <a:t>Allocricetulus curtatus</a:t>
            </a:r>
          </a:p>
          <a:p>
            <a:pPr>
              <a:buFontTx/>
              <a:buNone/>
            </a:pPr>
            <a:r>
              <a:rPr lang="en-US" altLang="ja-JP" sz="900" smtClean="0"/>
              <a:t>          o </a:t>
            </a:r>
            <a:r>
              <a:rPr lang="ja-JP" altLang="en-US" sz="900" smtClean="0"/>
              <a:t>エーフェルスマンキヌゲネズミ </a:t>
            </a:r>
            <a:r>
              <a:rPr lang="en-US" altLang="ja-JP" sz="900" smtClean="0"/>
              <a:t>Allocricetulus eversmanni</a:t>
            </a:r>
          </a:p>
          <a:p>
            <a:pPr>
              <a:buFontTx/>
              <a:buNone/>
            </a:pPr>
            <a:r>
              <a:rPr lang="en-US" altLang="ja-JP" sz="900" smtClean="0"/>
              <a:t>    * </a:t>
            </a:r>
            <a:r>
              <a:rPr lang="ja-JP" altLang="en-US" sz="900" smtClean="0"/>
              <a:t>カンシュクハムスター属 </a:t>
            </a:r>
            <a:r>
              <a:rPr lang="en-US" altLang="ja-JP" sz="900" smtClean="0"/>
              <a:t>Cansumys</a:t>
            </a:r>
          </a:p>
          <a:p>
            <a:pPr>
              <a:buFontTx/>
              <a:buNone/>
            </a:pPr>
            <a:r>
              <a:rPr lang="en-US" altLang="ja-JP" sz="900" smtClean="0"/>
              <a:t>          o </a:t>
            </a:r>
            <a:r>
              <a:rPr lang="ja-JP" altLang="en-US" sz="900" smtClean="0"/>
              <a:t>カンシュクキヌゲネズミ </a:t>
            </a:r>
            <a:r>
              <a:rPr lang="en-US" altLang="ja-JP" sz="900" smtClean="0"/>
              <a:t>Cansumys canus</a:t>
            </a:r>
          </a:p>
          <a:p>
            <a:pPr>
              <a:buFontTx/>
              <a:buNone/>
            </a:pPr>
            <a:r>
              <a:rPr lang="en-US" altLang="ja-JP" sz="900" smtClean="0"/>
              <a:t>    * </a:t>
            </a:r>
            <a:r>
              <a:rPr lang="ja-JP" altLang="en-US" sz="900" smtClean="0"/>
              <a:t>キヌゲネズミ属 </a:t>
            </a:r>
            <a:r>
              <a:rPr lang="en-US" altLang="ja-JP" sz="900" smtClean="0"/>
              <a:t>Tscherskia</a:t>
            </a:r>
          </a:p>
          <a:p>
            <a:pPr>
              <a:buFontTx/>
              <a:buNone/>
            </a:pPr>
            <a:r>
              <a:rPr lang="en-US" altLang="ja-JP" sz="900" smtClean="0"/>
              <a:t>          o </a:t>
            </a:r>
            <a:r>
              <a:rPr lang="ja-JP" altLang="en-US" sz="900" smtClean="0"/>
              <a:t>トリトンハムスター（キヌゲネズミ） </a:t>
            </a:r>
            <a:r>
              <a:rPr lang="en-US" altLang="ja-JP" sz="900" smtClean="0"/>
              <a:t>Tscherskia triton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スライドマスタN05">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スライドマスタN05</Template>
  <TotalTime>173</TotalTime>
  <Words>1148</Words>
  <Application>Microsoft Office PowerPoint</Application>
  <PresentationFormat>画面に合わせる (4:3)</PresentationFormat>
  <Paragraphs>187</Paragraphs>
  <Slides>20</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20</vt:i4>
      </vt:variant>
    </vt:vector>
  </HeadingPairs>
  <TitlesOfParts>
    <vt:vector size="25" baseType="lpstr">
      <vt:lpstr>Arial</vt:lpstr>
      <vt:lpstr>ＭＳ Ｐゴシック</vt:lpstr>
      <vt:lpstr>Calibri</vt:lpstr>
      <vt:lpstr>HGP創英ﾌﾟﾚｾﾞﾝｽEB</vt:lpstr>
      <vt:lpstr>スライドマスタN05</vt:lpstr>
      <vt:lpstr>Hamster is Wild!</vt:lpstr>
      <vt:lpstr>飼い主の紹介</vt:lpstr>
      <vt:lpstr>Agenda</vt:lpstr>
      <vt:lpstr>ハムスターとは？</vt:lpstr>
      <vt:lpstr>スライド 5</vt:lpstr>
      <vt:lpstr>ゴールデンハムスター</vt:lpstr>
      <vt:lpstr>ジャンガリアンハムスター</vt:lpstr>
      <vt:lpstr>キャンベルハムスター</vt:lpstr>
      <vt:lpstr>その他のハムスター達</vt:lpstr>
      <vt:lpstr>野生ハムスターの生活（縄張り編）</vt:lpstr>
      <vt:lpstr>野生ハムスターの生活（巣穴編）</vt:lpstr>
      <vt:lpstr>ハムスターの生活（飼育下での縄張り編）</vt:lpstr>
      <vt:lpstr>ハムスターの生活（飼育下での巣穴編）</vt:lpstr>
      <vt:lpstr>ハムスターの食生活</vt:lpstr>
      <vt:lpstr>ハムスターの食生活（飼育編）</vt:lpstr>
      <vt:lpstr>ハムスターとのおつきあい（繁殖編）</vt:lpstr>
      <vt:lpstr>ハムスターとのおつきあい（病気編）</vt:lpstr>
      <vt:lpstr>ハムスターとのおつきあい（飼育編）</vt:lpstr>
      <vt:lpstr>まとめ</vt:lpstr>
      <vt:lpstr>スライド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わんくま同盟</dc:creator>
  <cp:lastModifiedBy>Hatsune, Akira</cp:lastModifiedBy>
  <cp:revision>15</cp:revision>
  <dcterms:created xsi:type="dcterms:W3CDTF">2008-11-21T13:22:09Z</dcterms:created>
  <dcterms:modified xsi:type="dcterms:W3CDTF">2009-01-12T05:54:50Z</dcterms:modified>
</cp:coreProperties>
</file>