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4"/>
  </p:notesMasterIdLst>
  <p:handoutMasterIdLst>
    <p:handoutMasterId r:id="rId35"/>
  </p:handoutMasterIdLst>
  <p:sldIdLst>
    <p:sldId id="265" r:id="rId2"/>
    <p:sldId id="267" r:id="rId3"/>
    <p:sldId id="300" r:id="rId4"/>
    <p:sldId id="269" r:id="rId5"/>
    <p:sldId id="270" r:id="rId6"/>
    <p:sldId id="296" r:id="rId7"/>
    <p:sldId id="297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7" r:id="rId23"/>
    <p:sldId id="289" r:id="rId24"/>
    <p:sldId id="286" r:id="rId25"/>
    <p:sldId id="288" r:id="rId26"/>
    <p:sldId id="290" r:id="rId27"/>
    <p:sldId id="291" r:id="rId28"/>
    <p:sldId id="292" r:id="rId29"/>
    <p:sldId id="293" r:id="rId30"/>
    <p:sldId id="294" r:id="rId31"/>
    <p:sldId id="295" r:id="rId32"/>
    <p:sldId id="298" r:id="rId33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  <p:clrMru>
    <a:srgbClr val="FF3399"/>
    <a:srgbClr val="E7B1E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0" autoAdjust="0"/>
    <p:restoredTop sz="94643" autoAdjust="0"/>
  </p:normalViewPr>
  <p:slideViewPr>
    <p:cSldViewPr>
      <p:cViewPr varScale="1">
        <p:scale>
          <a:sx n="78" d="100"/>
          <a:sy n="78" d="100"/>
        </p:scale>
        <p:origin x="-12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8" d="100"/>
          <a:sy n="78" d="100"/>
        </p:scale>
        <p:origin x="-2124" y="-114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8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1F20F-3575-490C-975A-EF863D95DA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2008/09/20</a:t>
            </a:r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30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31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32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29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hidden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274638"/>
            <a:ext cx="8286808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58" y="1052513"/>
            <a:ext cx="8286808" cy="494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名古屋勉強会 </a:t>
            </a:r>
            <a:r>
              <a:rPr kumimoji="0" lang="en-US" altLang="ja-JP" sz="2300" smtClean="0">
                <a:solidFill>
                  <a:schemeClr val="tx2"/>
                </a:solidFill>
                <a:ea typeface="ＭＳ Ｐゴシック" pitchFamily="50" charset="-128"/>
              </a:rPr>
              <a:t>#5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caml.inria.fr/download.en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sz="4800" dirty="0" err="1" smtClean="0"/>
              <a:t>Ocaml</a:t>
            </a:r>
            <a:r>
              <a:rPr kumimoji="1" lang="ja-JP" altLang="en-US" sz="4800" dirty="0" err="1" smtClean="0"/>
              <a:t>くんと</a:t>
            </a:r>
            <a:r>
              <a:rPr kumimoji="1" lang="ja-JP" altLang="en-US" sz="4800" dirty="0" smtClean="0"/>
              <a:t>友達になろう！</a:t>
            </a:r>
            <a:endParaRPr kumimoji="1" lang="ja-JP" altLang="en-US" sz="48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5000628" y="4786322"/>
            <a:ext cx="3200400" cy="828684"/>
          </a:xfrm>
        </p:spPr>
        <p:txBody>
          <a:bodyPr/>
          <a:lstStyle/>
          <a:p>
            <a:r>
              <a:rPr kumimoji="1" lang="ja-JP" altLang="en-US" sz="4800" dirty="0" smtClean="0"/>
              <a:t>花子</a:t>
            </a:r>
            <a:endParaRPr kumimoji="1" lang="ja-JP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まずは挨拶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4" name="テキスト プレースホルダ 2"/>
          <p:cNvSpPr txBox="1">
            <a:spLocks/>
          </p:cNvSpPr>
          <p:nvPr/>
        </p:nvSpPr>
        <p:spPr bwMode="auto">
          <a:xfrm>
            <a:off x="357158" y="3643314"/>
            <a:ext cx="8329642" cy="1304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ja-JP" altLang="en-US" sz="3200" kern="0" dirty="0" smtClean="0">
                <a:latin typeface="+mn-lt"/>
                <a:ea typeface="+mn-ea"/>
              </a:rPr>
              <a:t>といっても、デモはしなくって・・・</a:t>
            </a:r>
            <a:endParaRPr lang="en-US" altLang="ja-JP" sz="32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ja-JP" altLang="en-US" sz="3200" kern="0" dirty="0" smtClean="0">
                <a:latin typeface="+mn-lt"/>
                <a:ea typeface="+mn-ea"/>
              </a:rPr>
              <a:t>実行画面を書き写してきました（＾＾）</a:t>
            </a:r>
            <a:r>
              <a:rPr lang="ja-JP" altLang="en-US" sz="3200" kern="0" dirty="0" err="1" smtClean="0">
                <a:latin typeface="+mn-lt"/>
                <a:ea typeface="+mn-ea"/>
              </a:rPr>
              <a:t>ｖ</a:t>
            </a:r>
            <a:endParaRPr kumimoji="1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テキスト プレースホルダ 2"/>
          <p:cNvSpPr txBox="1">
            <a:spLocks/>
          </p:cNvSpPr>
          <p:nvPr/>
        </p:nvSpPr>
        <p:spPr bwMode="auto">
          <a:xfrm>
            <a:off x="357158" y="1714488"/>
            <a:ext cx="8329642" cy="1304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ja-JP" altLang="en-US" sz="3200" kern="0" dirty="0" smtClean="0">
                <a:latin typeface="+mn-lt"/>
                <a:ea typeface="+mn-ea"/>
              </a:rPr>
              <a:t>コンパイルもできますが、</a:t>
            </a:r>
            <a:endParaRPr lang="en-US" altLang="ja-JP" sz="32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ja-JP" altLang="en-US" sz="3200" kern="0" dirty="0" smtClean="0">
                <a:latin typeface="+mn-lt"/>
                <a:ea typeface="+mn-ea"/>
              </a:rPr>
              <a:t>とりあえずインタープリタで</a:t>
            </a:r>
            <a:endParaRPr kumimoji="1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まずは挨拶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4" name="テキスト プレースホルダ 2"/>
          <p:cNvSpPr txBox="1">
            <a:spLocks/>
          </p:cNvSpPr>
          <p:nvPr/>
        </p:nvSpPr>
        <p:spPr bwMode="auto">
          <a:xfrm>
            <a:off x="357158" y="3643314"/>
            <a:ext cx="8329642" cy="1304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4000" kern="0" dirty="0" smtClean="0">
                <a:solidFill>
                  <a:schemeClr val="tx2"/>
                </a:solidFill>
              </a:rPr>
              <a:t>Hello </a:t>
            </a:r>
            <a:r>
              <a:rPr lang="en-US" altLang="ja-JP" sz="4000" kern="0" dirty="0" err="1" smtClean="0">
                <a:solidFill>
                  <a:schemeClr val="tx2"/>
                </a:solidFill>
              </a:rPr>
              <a:t>OCaml</a:t>
            </a:r>
            <a:r>
              <a:rPr lang="ja-JP" altLang="en-US" sz="4000" kern="0" dirty="0" err="1" smtClean="0">
                <a:solidFill>
                  <a:schemeClr val="tx2"/>
                </a:solidFill>
              </a:rPr>
              <a:t>くん</a:t>
            </a:r>
            <a:r>
              <a:rPr lang="en-US" altLang="ja-JP" sz="4000" kern="0" dirty="0" smtClean="0">
                <a:solidFill>
                  <a:schemeClr val="tx2"/>
                </a:solidFill>
              </a:rPr>
              <a:t>- : unit = ()</a:t>
            </a:r>
            <a:endParaRPr lang="ja-JP" altLang="en-US" sz="4000" kern="0" dirty="0">
              <a:solidFill>
                <a:schemeClr val="tx2"/>
              </a:solidFill>
            </a:endParaRPr>
          </a:p>
        </p:txBody>
      </p:sp>
      <p:sp>
        <p:nvSpPr>
          <p:cNvPr id="6" name="テキスト プレースホルダ 2"/>
          <p:cNvSpPr txBox="1">
            <a:spLocks/>
          </p:cNvSpPr>
          <p:nvPr/>
        </p:nvSpPr>
        <p:spPr bwMode="auto">
          <a:xfrm>
            <a:off x="357158" y="1714488"/>
            <a:ext cx="8329642" cy="1304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4000" kern="0" dirty="0" smtClean="0">
                <a:solidFill>
                  <a:schemeClr val="tx2"/>
                </a:solidFill>
              </a:rPr>
              <a:t># </a:t>
            </a:r>
            <a:r>
              <a:rPr lang="en-US" altLang="ja-JP" sz="4000" kern="0" dirty="0" err="1" smtClean="0">
                <a:solidFill>
                  <a:schemeClr val="tx2"/>
                </a:solidFill>
              </a:rPr>
              <a:t>print_string</a:t>
            </a:r>
            <a:r>
              <a:rPr lang="en-US" altLang="ja-JP" sz="4000" kern="0" dirty="0" smtClean="0">
                <a:solidFill>
                  <a:schemeClr val="tx2"/>
                </a:solidFill>
              </a:rPr>
              <a:t> "Hello </a:t>
            </a:r>
            <a:r>
              <a:rPr lang="en-US" altLang="ja-JP" sz="4000" kern="0" dirty="0" err="1" smtClean="0">
                <a:solidFill>
                  <a:schemeClr val="tx2"/>
                </a:solidFill>
              </a:rPr>
              <a:t>OCaml</a:t>
            </a:r>
            <a:r>
              <a:rPr lang="ja-JP" altLang="en-US" sz="4000" kern="0" dirty="0" err="1" smtClean="0">
                <a:solidFill>
                  <a:schemeClr val="tx2"/>
                </a:solidFill>
              </a:rPr>
              <a:t>くん</a:t>
            </a:r>
            <a:r>
              <a:rPr lang="en-US" altLang="ja-JP" sz="4000" kern="0" dirty="0" smtClean="0">
                <a:solidFill>
                  <a:schemeClr val="tx2"/>
                </a:solidFill>
              </a:rPr>
              <a:t>";;</a:t>
            </a:r>
            <a:endParaRPr lang="ja-JP" altLang="en-US" sz="4000" kern="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b="1" dirty="0" smtClean="0">
                <a:solidFill>
                  <a:srgbClr val="0070C0"/>
                </a:solidFill>
              </a:rPr>
              <a:t>話しかけてみよー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5" name="タイトル 3"/>
          <p:cNvSpPr txBox="1">
            <a:spLocks/>
          </p:cNvSpPr>
          <p:nvPr/>
        </p:nvSpPr>
        <p:spPr bwMode="auto">
          <a:xfrm>
            <a:off x="428596" y="1571612"/>
            <a:ext cx="228601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# 1 + 2;;</a:t>
            </a:r>
            <a:endParaRPr kumimoji="1" lang="ja-JP" altLang="en-US" sz="36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タイトル 3"/>
          <p:cNvSpPr txBox="1">
            <a:spLocks/>
          </p:cNvSpPr>
          <p:nvPr/>
        </p:nvSpPr>
        <p:spPr bwMode="auto">
          <a:xfrm>
            <a:off x="428596" y="2185980"/>
            <a:ext cx="2571768" cy="957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 : </a:t>
            </a:r>
            <a:r>
              <a:rPr lang="en-US" altLang="ja-JP" sz="36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</a:t>
            </a:r>
            <a:r>
              <a:rPr lang="en-US" altLang="ja-JP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= 3</a:t>
            </a:r>
            <a:endParaRPr kumimoji="1" lang="ja-JP" altLang="en-US" sz="36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タイトル 3"/>
          <p:cNvSpPr txBox="1">
            <a:spLocks/>
          </p:cNvSpPr>
          <p:nvPr/>
        </p:nvSpPr>
        <p:spPr bwMode="auto">
          <a:xfrm>
            <a:off x="357158" y="3714752"/>
            <a:ext cx="700092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# 0.1 +. 0.2;;</a:t>
            </a:r>
            <a:endParaRPr kumimoji="1" lang="ja-JP" altLang="en-US" sz="36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タイトル 3"/>
          <p:cNvSpPr txBox="1">
            <a:spLocks/>
          </p:cNvSpPr>
          <p:nvPr/>
        </p:nvSpPr>
        <p:spPr bwMode="auto">
          <a:xfrm>
            <a:off x="357158" y="4429132"/>
            <a:ext cx="721523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 : float = 0.30000000000000004</a:t>
            </a:r>
            <a:endParaRPr kumimoji="1" lang="ja-JP" altLang="en-US" sz="36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ハート 10"/>
          <p:cNvSpPr/>
          <p:nvPr/>
        </p:nvSpPr>
        <p:spPr>
          <a:xfrm>
            <a:off x="3357554" y="1714488"/>
            <a:ext cx="1500198" cy="1214446"/>
          </a:xfrm>
          <a:prstGeom prst="heart">
            <a:avLst/>
          </a:prstGeom>
          <a:solidFill>
            <a:srgbClr val="E7B1ED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err="1" smtClean="0"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</a:rPr>
              <a:t>らぶらぶ</a:t>
            </a:r>
            <a:endParaRPr kumimoji="1" lang="en-US" altLang="ja-JP" sz="1600" b="1" dirty="0" smtClean="0">
              <a:solidFill>
                <a:srgbClr val="FF3399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/>
            <a:r>
              <a:rPr lang="ja-JP" altLang="en-US" sz="1600" b="1" dirty="0" smtClean="0"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</a:rPr>
              <a:t>ポイント</a:t>
            </a:r>
            <a:endParaRPr kumimoji="1" lang="ja-JP" altLang="en-US" sz="1600" b="1" dirty="0">
              <a:solidFill>
                <a:srgbClr val="FF3399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2" name="タイトル 3"/>
          <p:cNvSpPr txBox="1">
            <a:spLocks/>
          </p:cNvSpPr>
          <p:nvPr/>
        </p:nvSpPr>
        <p:spPr bwMode="auto">
          <a:xfrm>
            <a:off x="4929190" y="1857364"/>
            <a:ext cx="228601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kumimoji="1" lang="ja-JP" alt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型推論</a:t>
            </a:r>
            <a:endParaRPr kumimoji="1" lang="ja-JP" altLang="en-US" sz="3600" b="0" i="0" u="none" strike="noStrike" kern="0" cap="none" spc="0" normalizeH="0" baseline="0" noProof="0" dirty="0">
              <a:ln>
                <a:noFill/>
              </a:ln>
              <a:solidFill>
                <a:srgbClr val="FF33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1" grpId="0" animBg="1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b="1" dirty="0" smtClean="0">
                <a:solidFill>
                  <a:srgbClr val="0070C0"/>
                </a:solidFill>
              </a:rPr>
              <a:t>話しかけてみよー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5" name="タイトル 3"/>
          <p:cNvSpPr txBox="1">
            <a:spLocks/>
          </p:cNvSpPr>
          <p:nvPr/>
        </p:nvSpPr>
        <p:spPr bwMode="auto">
          <a:xfrm>
            <a:off x="428596" y="1428736"/>
            <a:ext cx="228601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# 1 + 0.1;;</a:t>
            </a:r>
            <a:endParaRPr kumimoji="1" lang="ja-JP" altLang="en-US" sz="36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タイトル 3"/>
          <p:cNvSpPr txBox="1">
            <a:spLocks/>
          </p:cNvSpPr>
          <p:nvPr/>
        </p:nvSpPr>
        <p:spPr bwMode="auto">
          <a:xfrm>
            <a:off x="428596" y="2185980"/>
            <a:ext cx="8215370" cy="3600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Characters 4-7:</a:t>
            </a:r>
          </a:p>
          <a:p>
            <a:pPr lvl="0"/>
            <a:r>
              <a:rPr lang="en-US" altLang="ja-JP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1 + 0.1;;</a:t>
            </a:r>
          </a:p>
          <a:p>
            <a:pPr lvl="0"/>
            <a:r>
              <a:rPr lang="en-US" altLang="ja-JP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  ^^^</a:t>
            </a:r>
          </a:p>
          <a:p>
            <a:pPr lvl="0"/>
            <a:r>
              <a:rPr lang="en-US" altLang="ja-JP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This expression has type float but is here used with type </a:t>
            </a:r>
            <a:r>
              <a:rPr lang="en-US" altLang="ja-JP" sz="36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</a:t>
            </a:r>
            <a:endParaRPr kumimoji="1" lang="ja-JP" altLang="en-US" sz="36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b="1" dirty="0" smtClean="0">
                <a:solidFill>
                  <a:srgbClr val="0070C0"/>
                </a:solidFill>
              </a:rPr>
              <a:t>名前を覚えて</a:t>
            </a:r>
            <a:r>
              <a:rPr lang="ja-JP" altLang="en-US" b="1" dirty="0" smtClean="0">
                <a:solidFill>
                  <a:srgbClr val="0070C0"/>
                </a:solidFill>
              </a:rPr>
              <a:t>もらっちゃ</a:t>
            </a:r>
            <a:r>
              <a:rPr lang="ja-JP" altLang="en-US" b="1" dirty="0" err="1" smtClean="0">
                <a:solidFill>
                  <a:srgbClr val="0070C0"/>
                </a:solidFill>
              </a:rPr>
              <a:t>お</a:t>
            </a:r>
            <a:r>
              <a:rPr lang="ja-JP" altLang="en-US" b="1" dirty="0" smtClean="0">
                <a:solidFill>
                  <a:srgbClr val="0070C0"/>
                </a:solidFill>
              </a:rPr>
              <a:t>！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10" name="タイトル 3"/>
          <p:cNvSpPr txBox="1">
            <a:spLocks/>
          </p:cNvSpPr>
          <p:nvPr/>
        </p:nvSpPr>
        <p:spPr bwMode="auto">
          <a:xfrm>
            <a:off x="1214414" y="1328724"/>
            <a:ext cx="2786082" cy="957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# let x = 1;;</a:t>
            </a:r>
            <a:endParaRPr kumimoji="1" lang="ja-JP" altLang="en-US" sz="36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タイトル 3"/>
          <p:cNvSpPr txBox="1">
            <a:spLocks/>
          </p:cNvSpPr>
          <p:nvPr/>
        </p:nvSpPr>
        <p:spPr bwMode="auto">
          <a:xfrm>
            <a:off x="1214414" y="2214554"/>
            <a:ext cx="300039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36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val</a:t>
            </a:r>
            <a:r>
              <a:rPr lang="en-US" altLang="ja-JP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x : </a:t>
            </a:r>
            <a:r>
              <a:rPr lang="en-US" altLang="ja-JP" sz="36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</a:t>
            </a:r>
            <a:r>
              <a:rPr lang="en-US" altLang="ja-JP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= 1</a:t>
            </a:r>
            <a:endParaRPr kumimoji="1" lang="ja-JP" altLang="en-US" sz="36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タイトル 3"/>
          <p:cNvSpPr txBox="1">
            <a:spLocks/>
          </p:cNvSpPr>
          <p:nvPr/>
        </p:nvSpPr>
        <p:spPr bwMode="auto">
          <a:xfrm>
            <a:off x="1214414" y="3500438"/>
            <a:ext cx="721523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# x + 2;;</a:t>
            </a:r>
            <a:endParaRPr kumimoji="1" lang="ja-JP" altLang="en-US" sz="36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タイトル 3"/>
          <p:cNvSpPr txBox="1">
            <a:spLocks/>
          </p:cNvSpPr>
          <p:nvPr/>
        </p:nvSpPr>
        <p:spPr bwMode="auto">
          <a:xfrm>
            <a:off x="1214414" y="4357694"/>
            <a:ext cx="721523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 : </a:t>
            </a:r>
            <a:r>
              <a:rPr lang="en-US" altLang="ja-JP" sz="36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</a:t>
            </a:r>
            <a:r>
              <a:rPr lang="en-US" altLang="ja-JP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= 3</a:t>
            </a:r>
            <a:endParaRPr kumimoji="1" lang="ja-JP" altLang="en-US" sz="36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b="1" dirty="0" smtClean="0">
                <a:solidFill>
                  <a:srgbClr val="0070C0"/>
                </a:solidFill>
              </a:rPr>
              <a:t>名前を覚えて</a:t>
            </a:r>
            <a:r>
              <a:rPr lang="ja-JP" altLang="en-US" b="1" dirty="0" smtClean="0">
                <a:solidFill>
                  <a:srgbClr val="0070C0"/>
                </a:solidFill>
              </a:rPr>
              <a:t>もらっちゃ</a:t>
            </a:r>
            <a:r>
              <a:rPr lang="ja-JP" altLang="en-US" b="1" dirty="0" err="1" smtClean="0">
                <a:solidFill>
                  <a:srgbClr val="0070C0"/>
                </a:solidFill>
              </a:rPr>
              <a:t>お</a:t>
            </a:r>
            <a:r>
              <a:rPr lang="ja-JP" altLang="en-US" b="1" dirty="0" smtClean="0">
                <a:solidFill>
                  <a:srgbClr val="0070C0"/>
                </a:solidFill>
              </a:rPr>
              <a:t>！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16" name="円柱 15"/>
          <p:cNvSpPr/>
          <p:nvPr/>
        </p:nvSpPr>
        <p:spPr>
          <a:xfrm>
            <a:off x="1000100" y="4044242"/>
            <a:ext cx="1571636" cy="1313584"/>
          </a:xfrm>
          <a:prstGeom prst="can">
            <a:avLst/>
          </a:prstGeom>
          <a:ln w="508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b="1" dirty="0" smtClean="0">
                <a:solidFill>
                  <a:schemeClr val="tx1"/>
                </a:solidFill>
              </a:rPr>
              <a:t>変数</a:t>
            </a:r>
            <a:r>
              <a:rPr kumimoji="1" lang="en-US" altLang="ja-JP" sz="3600" b="1" dirty="0" smtClean="0">
                <a:solidFill>
                  <a:schemeClr val="tx1"/>
                </a:solidFill>
              </a:rPr>
              <a:t>x</a:t>
            </a:r>
            <a:endParaRPr kumimoji="1" lang="ja-JP" altLang="en-US" sz="3600" b="1" dirty="0">
              <a:solidFill>
                <a:schemeClr val="tx1"/>
              </a:solidFill>
            </a:endParaRPr>
          </a:p>
        </p:txBody>
      </p:sp>
      <p:sp>
        <p:nvSpPr>
          <p:cNvPr id="18" name="タイトル 3"/>
          <p:cNvSpPr txBox="1">
            <a:spLocks/>
          </p:cNvSpPr>
          <p:nvPr/>
        </p:nvSpPr>
        <p:spPr bwMode="auto">
          <a:xfrm>
            <a:off x="428596" y="1571612"/>
            <a:ext cx="2928958" cy="4071966"/>
          </a:xfrm>
          <a:prstGeom prst="rect">
            <a:avLst/>
          </a:prstGeom>
          <a:noFill/>
          <a:ln w="50800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手続型</a:t>
            </a:r>
            <a:endParaRPr lang="en-US" altLang="ja-JP" sz="3600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0"/>
            <a:endParaRPr kumimoji="1" lang="en-US" altLang="ja-JP" sz="36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/>
            <a:r>
              <a:rPr kumimoji="1" lang="ja-JP" alt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　　定数１</a:t>
            </a:r>
            <a:endParaRPr kumimoji="1" lang="ja-JP" altLang="en-US" sz="36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" name="下矢印 23"/>
          <p:cNvSpPr/>
          <p:nvPr/>
        </p:nvSpPr>
        <p:spPr>
          <a:xfrm>
            <a:off x="1740199" y="3429000"/>
            <a:ext cx="45719" cy="428628"/>
          </a:xfrm>
          <a:prstGeom prst="downArrow">
            <a:avLst/>
          </a:prstGeom>
          <a:solidFill>
            <a:srgbClr val="00B0F0"/>
          </a:solidFill>
          <a:ln w="1270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タイトル 3"/>
          <p:cNvSpPr txBox="1">
            <a:spLocks/>
          </p:cNvSpPr>
          <p:nvPr/>
        </p:nvSpPr>
        <p:spPr bwMode="auto">
          <a:xfrm>
            <a:off x="3857620" y="1571612"/>
            <a:ext cx="4643470" cy="4071966"/>
          </a:xfrm>
          <a:prstGeom prst="rect">
            <a:avLst/>
          </a:prstGeom>
          <a:noFill/>
          <a:ln w="50800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36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OCaml</a:t>
            </a:r>
            <a:endParaRPr lang="en-US" altLang="ja-JP" sz="3600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0"/>
            <a:endParaRPr kumimoji="1" lang="en-US" altLang="ja-JP" sz="36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/>
            <a:r>
              <a:rPr kumimoji="1" lang="ja-JP" alt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　　定数１</a:t>
            </a:r>
            <a:endParaRPr kumimoji="1" lang="ja-JP" altLang="en-US" sz="36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タイトル 3"/>
          <p:cNvSpPr txBox="1">
            <a:spLocks/>
          </p:cNvSpPr>
          <p:nvPr/>
        </p:nvSpPr>
        <p:spPr bwMode="auto">
          <a:xfrm>
            <a:off x="4429124" y="4143380"/>
            <a:ext cx="1571636" cy="1143008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kumimoji="1" lang="ja-JP" alt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変数</a:t>
            </a:r>
            <a:r>
              <a:rPr kumimoji="1" lang="en-US" altLang="ja-JP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20" name="直線コネクタ 19"/>
          <p:cNvCxnSpPr/>
          <p:nvPr/>
        </p:nvCxnSpPr>
        <p:spPr>
          <a:xfrm rot="5400000">
            <a:off x="4893471" y="3679033"/>
            <a:ext cx="642148" cy="794"/>
          </a:xfrm>
          <a:prstGeom prst="line">
            <a:avLst/>
          </a:prstGeom>
          <a:ln w="1270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タイトル 3"/>
          <p:cNvSpPr txBox="1">
            <a:spLocks/>
          </p:cNvSpPr>
          <p:nvPr/>
        </p:nvSpPr>
        <p:spPr bwMode="auto">
          <a:xfrm>
            <a:off x="5500694" y="3214686"/>
            <a:ext cx="300039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kumimoji="1" lang="en-US" altLang="ja-JP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</a:t>
            </a: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を</a:t>
            </a:r>
            <a:r>
              <a:rPr kumimoji="1" lang="en-US" altLang="ja-JP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</a:t>
            </a: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に束縛する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b="1" dirty="0" smtClean="0">
                <a:solidFill>
                  <a:srgbClr val="0070C0"/>
                </a:solidFill>
              </a:rPr>
              <a:t>名前を覚えて</a:t>
            </a:r>
            <a:r>
              <a:rPr lang="ja-JP" altLang="en-US" b="1" dirty="0" smtClean="0">
                <a:solidFill>
                  <a:srgbClr val="0070C0"/>
                </a:solidFill>
              </a:rPr>
              <a:t>もらっちゃ</a:t>
            </a:r>
            <a:r>
              <a:rPr lang="ja-JP" altLang="en-US" b="1" dirty="0" err="1" smtClean="0">
                <a:solidFill>
                  <a:srgbClr val="0070C0"/>
                </a:solidFill>
              </a:rPr>
              <a:t>お</a:t>
            </a:r>
            <a:r>
              <a:rPr lang="ja-JP" altLang="en-US" b="1" dirty="0" smtClean="0">
                <a:solidFill>
                  <a:srgbClr val="0070C0"/>
                </a:solidFill>
              </a:rPr>
              <a:t>！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10" name="タイトル 3"/>
          <p:cNvSpPr txBox="1">
            <a:spLocks/>
          </p:cNvSpPr>
          <p:nvPr/>
        </p:nvSpPr>
        <p:spPr bwMode="auto">
          <a:xfrm>
            <a:off x="428596" y="4857760"/>
            <a:ext cx="3714776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代入もできない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タイトル 3"/>
          <p:cNvSpPr txBox="1">
            <a:spLocks/>
          </p:cNvSpPr>
          <p:nvPr/>
        </p:nvSpPr>
        <p:spPr bwMode="auto">
          <a:xfrm>
            <a:off x="428596" y="1071546"/>
            <a:ext cx="7072362" cy="75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# let x;;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タイトル 3"/>
          <p:cNvSpPr txBox="1">
            <a:spLocks/>
          </p:cNvSpPr>
          <p:nvPr/>
        </p:nvSpPr>
        <p:spPr bwMode="auto">
          <a:xfrm>
            <a:off x="428596" y="1893083"/>
            <a:ext cx="364333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Characters 5-7:</a:t>
            </a:r>
          </a:p>
          <a:p>
            <a:pPr lvl="0"/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let x;;</a:t>
            </a:r>
            <a:endParaRPr kumimoji="1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/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   ^^</a:t>
            </a:r>
          </a:p>
          <a:p>
            <a:pPr lvl="0"/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Syntax error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ハート 8"/>
          <p:cNvSpPr/>
          <p:nvPr/>
        </p:nvSpPr>
        <p:spPr>
          <a:xfrm>
            <a:off x="4000496" y="1571612"/>
            <a:ext cx="1500198" cy="1214446"/>
          </a:xfrm>
          <a:prstGeom prst="heart">
            <a:avLst/>
          </a:prstGeom>
          <a:solidFill>
            <a:srgbClr val="E7B1ED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err="1" smtClean="0"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</a:rPr>
              <a:t>らぶらぶ</a:t>
            </a:r>
            <a:endParaRPr kumimoji="1" lang="en-US" altLang="ja-JP" sz="1600" b="1" dirty="0" smtClean="0">
              <a:solidFill>
                <a:srgbClr val="FF3399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/>
            <a:r>
              <a:rPr lang="ja-JP" altLang="en-US" sz="1600" b="1" dirty="0" smtClean="0"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</a:rPr>
              <a:t>ポイント</a:t>
            </a:r>
            <a:endParaRPr kumimoji="1" lang="ja-JP" altLang="en-US" sz="1600" b="1" dirty="0">
              <a:solidFill>
                <a:srgbClr val="FF3399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1" name="タイトル 3"/>
          <p:cNvSpPr txBox="1">
            <a:spLocks/>
          </p:cNvSpPr>
          <p:nvPr/>
        </p:nvSpPr>
        <p:spPr bwMode="auto">
          <a:xfrm>
            <a:off x="4000496" y="2786058"/>
            <a:ext cx="4572032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必ず初期化が</a:t>
            </a: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必要なので</a:t>
            </a:r>
            <a:endParaRPr kumimoji="1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rgbClr val="FF33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/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初期化漏れがない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rgbClr val="FF33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  <p:bldP spid="9" grpId="0" animBg="1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b="1" dirty="0" smtClean="0">
                <a:solidFill>
                  <a:srgbClr val="0070C0"/>
                </a:solidFill>
              </a:rPr>
              <a:t>嫌われないようにしなくっちゃ！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7" name="タイトル 3"/>
          <p:cNvSpPr txBox="1">
            <a:spLocks/>
          </p:cNvSpPr>
          <p:nvPr/>
        </p:nvSpPr>
        <p:spPr bwMode="auto">
          <a:xfrm>
            <a:off x="571472" y="1142984"/>
            <a:ext cx="707236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参照型を使うと・・・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タイトル 3"/>
          <p:cNvSpPr txBox="1">
            <a:spLocks/>
          </p:cNvSpPr>
          <p:nvPr/>
        </p:nvSpPr>
        <p:spPr bwMode="auto">
          <a:xfrm>
            <a:off x="1000100" y="1785926"/>
            <a:ext cx="3357586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# let a = ref 1;;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タイトル 3"/>
          <p:cNvSpPr txBox="1">
            <a:spLocks/>
          </p:cNvSpPr>
          <p:nvPr/>
        </p:nvSpPr>
        <p:spPr bwMode="auto">
          <a:xfrm>
            <a:off x="1000100" y="2428868"/>
            <a:ext cx="564360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32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val</a:t>
            </a:r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a : </a:t>
            </a:r>
            <a:r>
              <a:rPr lang="en-US" altLang="ja-JP" sz="32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</a:t>
            </a:r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ref = {contents = 1}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タイトル 3"/>
          <p:cNvSpPr txBox="1">
            <a:spLocks/>
          </p:cNvSpPr>
          <p:nvPr/>
        </p:nvSpPr>
        <p:spPr bwMode="auto">
          <a:xfrm>
            <a:off x="1000100" y="3143248"/>
            <a:ext cx="3071834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# a := 1 + 2 ;;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タイトル 3"/>
          <p:cNvSpPr txBox="1">
            <a:spLocks/>
          </p:cNvSpPr>
          <p:nvPr/>
        </p:nvSpPr>
        <p:spPr bwMode="auto">
          <a:xfrm>
            <a:off x="1000100" y="3714752"/>
            <a:ext cx="250033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 : unit = ()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タイトル 3"/>
          <p:cNvSpPr txBox="1">
            <a:spLocks/>
          </p:cNvSpPr>
          <p:nvPr/>
        </p:nvSpPr>
        <p:spPr bwMode="auto">
          <a:xfrm>
            <a:off x="1000100" y="4357694"/>
            <a:ext cx="1857388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# !a;;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タイトル 3"/>
          <p:cNvSpPr txBox="1">
            <a:spLocks/>
          </p:cNvSpPr>
          <p:nvPr/>
        </p:nvSpPr>
        <p:spPr bwMode="auto">
          <a:xfrm>
            <a:off x="1000100" y="5000636"/>
            <a:ext cx="207170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 : </a:t>
            </a:r>
            <a:r>
              <a:rPr lang="en-US" altLang="ja-JP" sz="32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</a:t>
            </a:r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= 3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タイトル 3"/>
          <p:cNvSpPr txBox="1">
            <a:spLocks/>
          </p:cNvSpPr>
          <p:nvPr/>
        </p:nvSpPr>
        <p:spPr bwMode="auto">
          <a:xfrm>
            <a:off x="4500562" y="3714753"/>
            <a:ext cx="3571900" cy="1785949"/>
          </a:xfrm>
          <a:prstGeom prst="rect">
            <a:avLst/>
          </a:prstGeom>
          <a:noFill/>
          <a:ln w="50800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副作用</a:t>
            </a:r>
            <a:endParaRPr lang="en-US" altLang="ja-JP" sz="3200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0"/>
            <a:r>
              <a:rPr lang="ja-JP" altLang="en-US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</a:t>
            </a:r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</a:t>
            </a:r>
            <a:r>
              <a:rPr lang="ja-JP" altLang="en-US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の状態が変わる</a:t>
            </a:r>
            <a:endParaRPr lang="en-US" altLang="ja-JP" sz="3200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0"/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　参照型、</a:t>
            </a:r>
            <a:r>
              <a:rPr kumimoji="1" lang="en-US" altLang="ja-JP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for</a:t>
            </a: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文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20" name="直線コネクタ 19"/>
          <p:cNvCxnSpPr/>
          <p:nvPr/>
        </p:nvCxnSpPr>
        <p:spPr>
          <a:xfrm>
            <a:off x="4786314" y="3357563"/>
            <a:ext cx="3143272" cy="2500329"/>
          </a:xfrm>
          <a:prstGeom prst="line">
            <a:avLst/>
          </a:prstGeom>
          <a:ln w="1270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rot="10800000" flipV="1">
            <a:off x="4714876" y="3357562"/>
            <a:ext cx="3071834" cy="2500329"/>
          </a:xfrm>
          <a:prstGeom prst="line">
            <a:avLst/>
          </a:prstGeom>
          <a:ln w="1270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  <p:bldP spid="16" grpId="0"/>
      <p:bldP spid="17" grpId="0"/>
      <p:bldP spid="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遊んでみよー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7" name="タイトル 3"/>
          <p:cNvSpPr txBox="1">
            <a:spLocks/>
          </p:cNvSpPr>
          <p:nvPr/>
        </p:nvSpPr>
        <p:spPr bwMode="auto">
          <a:xfrm>
            <a:off x="714348" y="1571612"/>
            <a:ext cx="442915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n-NO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# let aaa = fun x -&gt; x + 1;;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タイトル 3"/>
          <p:cNvSpPr txBox="1">
            <a:spLocks/>
          </p:cNvSpPr>
          <p:nvPr/>
        </p:nvSpPr>
        <p:spPr bwMode="auto">
          <a:xfrm>
            <a:off x="714348" y="2214554"/>
            <a:ext cx="464347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val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aaa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: 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-&gt; 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= &lt;fun&gt;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タイトル 3"/>
          <p:cNvSpPr txBox="1">
            <a:spLocks/>
          </p:cNvSpPr>
          <p:nvPr/>
        </p:nvSpPr>
        <p:spPr bwMode="auto">
          <a:xfrm>
            <a:off x="714348" y="3357562"/>
            <a:ext cx="192882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# </a:t>
            </a:r>
            <a:r>
              <a:rPr lang="en-US" altLang="ja-JP" sz="24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aaa</a:t>
            </a:r>
            <a:r>
              <a:rPr lang="en-US" altLang="ja-JP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3;;</a:t>
            </a: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タイトル 3"/>
          <p:cNvSpPr txBox="1">
            <a:spLocks/>
          </p:cNvSpPr>
          <p:nvPr/>
        </p:nvSpPr>
        <p:spPr bwMode="auto">
          <a:xfrm>
            <a:off x="714348" y="3929066"/>
            <a:ext cx="178595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 : </a:t>
            </a:r>
            <a:r>
              <a:rPr lang="en-US" altLang="ja-JP" sz="24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</a:t>
            </a:r>
            <a:r>
              <a:rPr lang="en-US" altLang="ja-JP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= 4</a:t>
            </a: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タイトル 3"/>
          <p:cNvSpPr txBox="1">
            <a:spLocks/>
          </p:cNvSpPr>
          <p:nvPr/>
        </p:nvSpPr>
        <p:spPr bwMode="auto">
          <a:xfrm>
            <a:off x="3054115" y="3348478"/>
            <a:ext cx="2357454" cy="652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# </a:t>
            </a:r>
            <a:r>
              <a:rPr lang="en-US" altLang="ja-JP" sz="24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aaa</a:t>
            </a:r>
            <a:r>
              <a:rPr lang="en-US" altLang="ja-JP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0.1;;</a:t>
            </a: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タイトル 3"/>
          <p:cNvSpPr txBox="1">
            <a:spLocks/>
          </p:cNvSpPr>
          <p:nvPr/>
        </p:nvSpPr>
        <p:spPr bwMode="auto">
          <a:xfrm>
            <a:off x="3000364" y="4071942"/>
            <a:ext cx="4500594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Characters 4-7:</a:t>
            </a:r>
          </a:p>
          <a:p>
            <a:pPr lvl="0"/>
            <a:r>
              <a:rPr lang="en-US" altLang="ja-JP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</a:t>
            </a:r>
            <a:r>
              <a:rPr lang="en-US" altLang="ja-JP" sz="24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aaa</a:t>
            </a:r>
            <a:r>
              <a:rPr lang="en-US" altLang="ja-JP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0.1;;</a:t>
            </a:r>
          </a:p>
          <a:p>
            <a:pPr lvl="0"/>
            <a:r>
              <a:rPr lang="en-US" altLang="ja-JP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  ^^^</a:t>
            </a:r>
          </a:p>
          <a:p>
            <a:pPr lvl="0"/>
            <a:r>
              <a:rPr lang="en-US" altLang="ja-JP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This expression has type float</a:t>
            </a:r>
          </a:p>
          <a:p>
            <a:pPr lvl="0"/>
            <a:r>
              <a:rPr lang="en-US" altLang="ja-JP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but is here used with type </a:t>
            </a:r>
            <a:r>
              <a:rPr lang="en-US" altLang="ja-JP" sz="24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</a:t>
            </a: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タイトル 3"/>
          <p:cNvSpPr txBox="1">
            <a:spLocks/>
          </p:cNvSpPr>
          <p:nvPr/>
        </p:nvSpPr>
        <p:spPr bwMode="auto">
          <a:xfrm>
            <a:off x="285720" y="1000108"/>
            <a:ext cx="707236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800" u="dbl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</a:t>
            </a:r>
            <a:r>
              <a:rPr lang="ja-JP" altLang="en-US" sz="2800" u="dbl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加算する関数を作ってみる</a:t>
            </a:r>
            <a:endParaRPr kumimoji="1" lang="ja-JP" altLang="en-US" sz="2800" b="0" i="0" u="dbl" strike="noStrike" kern="0" cap="none" spc="0" normalizeH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タイトル 3"/>
          <p:cNvSpPr txBox="1">
            <a:spLocks/>
          </p:cNvSpPr>
          <p:nvPr/>
        </p:nvSpPr>
        <p:spPr bwMode="auto">
          <a:xfrm>
            <a:off x="5286380" y="1571612"/>
            <a:ext cx="3214710" cy="714380"/>
          </a:xfrm>
          <a:prstGeom prst="rect">
            <a:avLst/>
          </a:prstGeom>
          <a:noFill/>
          <a:ln w="25400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n-NO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# let aaa x = x + 1;;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2" grpId="0"/>
      <p:bldP spid="16" grpId="0"/>
      <p:bldP spid="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b="1" dirty="0" smtClean="0">
                <a:solidFill>
                  <a:srgbClr val="0070C0"/>
                </a:solidFill>
              </a:rPr>
              <a:t>遊んでみよー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7" name="タイトル 3"/>
          <p:cNvSpPr txBox="1">
            <a:spLocks/>
          </p:cNvSpPr>
          <p:nvPr/>
        </p:nvSpPr>
        <p:spPr bwMode="auto">
          <a:xfrm>
            <a:off x="357158" y="928670"/>
            <a:ext cx="6143668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kumimoji="1" lang="ja-JP" altLang="en-US" sz="2800" b="0" i="0" u="dbl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リストの長さを数える関数を作ってみる</a:t>
            </a:r>
            <a:endParaRPr kumimoji="1" lang="ja-JP" altLang="en-US" sz="2800" b="0" i="0" u="dbl" strike="noStrike" kern="0" cap="none" spc="0" normalizeH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タイトル 3"/>
          <p:cNvSpPr txBox="1">
            <a:spLocks/>
          </p:cNvSpPr>
          <p:nvPr/>
        </p:nvSpPr>
        <p:spPr bwMode="auto">
          <a:xfrm>
            <a:off x="428628" y="1500174"/>
            <a:ext cx="3000364" cy="2750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# let 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aaa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list =</a:t>
            </a:r>
          </a:p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match list with</a:t>
            </a:r>
          </a:p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  [] -&gt; 0</a:t>
            </a:r>
          </a:p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| [a] -&gt; 1</a:t>
            </a:r>
          </a:p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| [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a;b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] -&gt; 2</a:t>
            </a:r>
          </a:p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| _ -&gt; 3;;</a:t>
            </a:r>
          </a:p>
        </p:txBody>
      </p:sp>
      <p:sp>
        <p:nvSpPr>
          <p:cNvPr id="9" name="ハート 8"/>
          <p:cNvSpPr/>
          <p:nvPr/>
        </p:nvSpPr>
        <p:spPr>
          <a:xfrm>
            <a:off x="3571868" y="2928934"/>
            <a:ext cx="1000132" cy="857256"/>
          </a:xfrm>
          <a:prstGeom prst="heart">
            <a:avLst/>
          </a:prstGeom>
          <a:solidFill>
            <a:srgbClr val="E7B1ED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err="1" smtClean="0"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</a:rPr>
              <a:t>らぶらぶ</a:t>
            </a:r>
            <a:endParaRPr kumimoji="1" lang="en-US" altLang="ja-JP" sz="1000" b="1" dirty="0" smtClean="0">
              <a:solidFill>
                <a:srgbClr val="FF3399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/>
            <a:r>
              <a:rPr lang="ja-JP" altLang="en-US" sz="1000" b="1" dirty="0" smtClean="0"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</a:rPr>
              <a:t>ポイント</a:t>
            </a:r>
            <a:endParaRPr kumimoji="1" lang="ja-JP" altLang="en-US" sz="1000" b="1" dirty="0">
              <a:solidFill>
                <a:srgbClr val="FF3399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1" name="タイトル 3"/>
          <p:cNvSpPr txBox="1">
            <a:spLocks/>
          </p:cNvSpPr>
          <p:nvPr/>
        </p:nvSpPr>
        <p:spPr bwMode="auto">
          <a:xfrm>
            <a:off x="4572000" y="2857496"/>
            <a:ext cx="4071966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kumimoji="1" lang="ja-JP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便利なパターンマッチング</a:t>
            </a:r>
            <a:endParaRPr kumimoji="1" lang="en-US" altLang="ja-JP" sz="2800" b="0" i="0" u="none" strike="noStrike" kern="0" cap="none" spc="0" normalizeH="0" baseline="0" noProof="0" dirty="0" smtClean="0">
              <a:ln>
                <a:noFill/>
              </a:ln>
              <a:solidFill>
                <a:srgbClr val="FF33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/>
            <a:r>
              <a:rPr kumimoji="1" lang="ja-JP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パターンの漏れも警告</a:t>
            </a:r>
            <a:endParaRPr kumimoji="1" lang="en-US" altLang="ja-JP" sz="2800" b="0" i="0" u="none" strike="noStrike" kern="0" cap="none" spc="0" normalizeH="0" baseline="0" noProof="0" dirty="0" smtClean="0">
              <a:ln>
                <a:noFill/>
              </a:ln>
              <a:solidFill>
                <a:srgbClr val="FF33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/>
            <a:r>
              <a:rPr lang="ja-JP" altLang="en-US" sz="2800" kern="0" dirty="0" smtClean="0">
                <a:solidFill>
                  <a:srgbClr val="FF3399"/>
                </a:solidFill>
                <a:latin typeface="+mj-lt"/>
                <a:ea typeface="+mj-ea"/>
                <a:cs typeface="+mj-cs"/>
              </a:rPr>
              <a:t>（右辺の型を揃える）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rgbClr val="FF33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タイトル 3"/>
          <p:cNvSpPr txBox="1">
            <a:spLocks/>
          </p:cNvSpPr>
          <p:nvPr/>
        </p:nvSpPr>
        <p:spPr bwMode="auto">
          <a:xfrm>
            <a:off x="428596" y="4286256"/>
            <a:ext cx="5072098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val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aaa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: 'a list -&gt; 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= &lt;fun&gt;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タイトル 3"/>
          <p:cNvSpPr txBox="1">
            <a:spLocks/>
          </p:cNvSpPr>
          <p:nvPr/>
        </p:nvSpPr>
        <p:spPr bwMode="auto">
          <a:xfrm>
            <a:off x="4572000" y="5000636"/>
            <a:ext cx="385765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kumimoji="1" lang="ja-JP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多相型が簡単に作れる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rgbClr val="FF33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ハート 13"/>
          <p:cNvSpPr/>
          <p:nvPr/>
        </p:nvSpPr>
        <p:spPr>
          <a:xfrm>
            <a:off x="3571868" y="5000636"/>
            <a:ext cx="1000132" cy="857256"/>
          </a:xfrm>
          <a:prstGeom prst="heart">
            <a:avLst/>
          </a:prstGeom>
          <a:solidFill>
            <a:srgbClr val="E7B1ED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err="1" smtClean="0"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</a:rPr>
              <a:t>らぶらぶ</a:t>
            </a:r>
            <a:endParaRPr kumimoji="1" lang="en-US" altLang="ja-JP" sz="1000" b="1" dirty="0" smtClean="0">
              <a:solidFill>
                <a:srgbClr val="FF3399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/>
            <a:r>
              <a:rPr lang="ja-JP" altLang="en-US" sz="1000" b="1" dirty="0" smtClean="0"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</a:rPr>
              <a:t>ポイント</a:t>
            </a:r>
            <a:endParaRPr kumimoji="1" lang="ja-JP" altLang="en-US" sz="1000" b="1" dirty="0">
              <a:solidFill>
                <a:srgbClr val="FF3399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1" grpId="0"/>
      <p:bldP spid="12" grpId="0"/>
      <p:bldP spid="13" grpId="0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ja-JP" b="1" dirty="0" smtClean="0">
                <a:solidFill>
                  <a:srgbClr val="0070C0"/>
                </a:solidFill>
              </a:rPr>
              <a:t>Agenda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出会いは・・・</a:t>
            </a:r>
            <a:endParaRPr kumimoji="1" lang="en-US" altLang="ja-JP" dirty="0" smtClean="0"/>
          </a:p>
          <a:p>
            <a:r>
              <a:rPr kumimoji="1" lang="ja-JP" altLang="en-US" dirty="0" smtClean="0"/>
              <a:t>どんな子？</a:t>
            </a:r>
            <a:endParaRPr kumimoji="1" lang="en-US" altLang="ja-JP" dirty="0" smtClean="0"/>
          </a:p>
          <a:p>
            <a:r>
              <a:rPr lang="ja-JP" altLang="en-US" dirty="0" smtClean="0"/>
              <a:t>まずは挨拶</a:t>
            </a:r>
            <a:endParaRPr lang="en-US" altLang="ja-JP" dirty="0" smtClean="0"/>
          </a:p>
          <a:p>
            <a:r>
              <a:rPr lang="ja-JP" altLang="en-US" dirty="0" smtClean="0"/>
              <a:t>話しかけてみよー</a:t>
            </a:r>
            <a:endParaRPr lang="en-US" altLang="ja-JP" dirty="0" smtClean="0"/>
          </a:p>
          <a:p>
            <a:r>
              <a:rPr lang="ja-JP" altLang="en-US" dirty="0" smtClean="0"/>
              <a:t>名前を覚えてもらっちゃ</a:t>
            </a:r>
            <a:r>
              <a:rPr lang="ja-JP" altLang="en-US" dirty="0" err="1" smtClean="0"/>
              <a:t>お</a:t>
            </a:r>
            <a:r>
              <a:rPr lang="ja-JP" altLang="en-US" dirty="0" smtClean="0"/>
              <a:t>！</a:t>
            </a:r>
            <a:endParaRPr lang="en-US" altLang="ja-JP" dirty="0" smtClean="0"/>
          </a:p>
          <a:p>
            <a:r>
              <a:rPr lang="ja-JP" altLang="en-US" dirty="0" smtClean="0"/>
              <a:t>嫌われないようにしなくっちゃ！</a:t>
            </a:r>
            <a:endParaRPr lang="en-US" altLang="ja-JP" dirty="0" smtClean="0"/>
          </a:p>
          <a:p>
            <a:r>
              <a:rPr lang="ja-JP" altLang="en-US" dirty="0" smtClean="0"/>
              <a:t>遊んでみよー</a:t>
            </a:r>
            <a:endParaRPr lang="en-US" altLang="ja-JP" dirty="0" smtClean="0"/>
          </a:p>
          <a:p>
            <a:r>
              <a:rPr lang="ja-JP" altLang="en-US" dirty="0" smtClean="0"/>
              <a:t>友達になれそうですか？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遊んでみよー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9" name="タイトル 3"/>
          <p:cNvSpPr txBox="1">
            <a:spLocks/>
          </p:cNvSpPr>
          <p:nvPr/>
        </p:nvSpPr>
        <p:spPr bwMode="auto">
          <a:xfrm>
            <a:off x="4572000" y="1142984"/>
            <a:ext cx="192882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# </a:t>
            </a:r>
            <a:r>
              <a:rPr lang="en-US" altLang="ja-JP" sz="24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aaa</a:t>
            </a:r>
            <a:r>
              <a:rPr lang="en-US" altLang="ja-JP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[];;</a:t>
            </a: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タイトル 3"/>
          <p:cNvSpPr txBox="1">
            <a:spLocks/>
          </p:cNvSpPr>
          <p:nvPr/>
        </p:nvSpPr>
        <p:spPr bwMode="auto">
          <a:xfrm>
            <a:off x="4572000" y="1643050"/>
            <a:ext cx="178595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 : </a:t>
            </a:r>
            <a:r>
              <a:rPr lang="en-US" altLang="ja-JP" sz="24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</a:t>
            </a:r>
            <a:r>
              <a:rPr lang="en-US" altLang="ja-JP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= 0</a:t>
            </a: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タイトル 3"/>
          <p:cNvSpPr txBox="1">
            <a:spLocks/>
          </p:cNvSpPr>
          <p:nvPr/>
        </p:nvSpPr>
        <p:spPr bwMode="auto">
          <a:xfrm>
            <a:off x="4572000" y="2285992"/>
            <a:ext cx="285752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# </a:t>
            </a:r>
            <a:r>
              <a:rPr lang="en-US" altLang="ja-JP" sz="24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aaa</a:t>
            </a:r>
            <a:r>
              <a:rPr lang="en-US" altLang="ja-JP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ja-JP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[“</a:t>
            </a:r>
            <a:r>
              <a:rPr lang="en-US" altLang="ja-JP" sz="24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abc</a:t>
            </a:r>
            <a:r>
              <a:rPr lang="en-US" altLang="ja-JP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"];;</a:t>
            </a: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タイトル 3"/>
          <p:cNvSpPr txBox="1">
            <a:spLocks/>
          </p:cNvSpPr>
          <p:nvPr/>
        </p:nvSpPr>
        <p:spPr bwMode="auto">
          <a:xfrm>
            <a:off x="4572000" y="2786058"/>
            <a:ext cx="178595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 : </a:t>
            </a:r>
            <a:r>
              <a:rPr lang="en-US" altLang="ja-JP" sz="24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</a:t>
            </a:r>
            <a:r>
              <a:rPr lang="en-US" altLang="ja-JP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= 1</a:t>
            </a: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タイトル 3"/>
          <p:cNvSpPr txBox="1">
            <a:spLocks/>
          </p:cNvSpPr>
          <p:nvPr/>
        </p:nvSpPr>
        <p:spPr bwMode="auto">
          <a:xfrm>
            <a:off x="4572000" y="3429000"/>
            <a:ext cx="214314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# </a:t>
            </a:r>
            <a:r>
              <a:rPr lang="en-US" altLang="ja-JP" sz="24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aaa</a:t>
            </a:r>
            <a:r>
              <a:rPr lang="en-US" altLang="ja-JP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[1; 2];;</a:t>
            </a: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タイトル 3"/>
          <p:cNvSpPr txBox="1">
            <a:spLocks/>
          </p:cNvSpPr>
          <p:nvPr/>
        </p:nvSpPr>
        <p:spPr bwMode="auto">
          <a:xfrm>
            <a:off x="4572000" y="3929066"/>
            <a:ext cx="178595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 : </a:t>
            </a:r>
            <a:r>
              <a:rPr lang="en-US" altLang="ja-JP" sz="24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</a:t>
            </a:r>
            <a:r>
              <a:rPr lang="en-US" altLang="ja-JP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= 2</a:t>
            </a: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タイトル 3"/>
          <p:cNvSpPr txBox="1">
            <a:spLocks/>
          </p:cNvSpPr>
          <p:nvPr/>
        </p:nvSpPr>
        <p:spPr bwMode="auto">
          <a:xfrm>
            <a:off x="4572000" y="4572008"/>
            <a:ext cx="371477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ja-JP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# aaa [0.1; 0.2; 0.3; 0.4];;</a:t>
            </a: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タイトル 3"/>
          <p:cNvSpPr txBox="1">
            <a:spLocks/>
          </p:cNvSpPr>
          <p:nvPr/>
        </p:nvSpPr>
        <p:spPr bwMode="auto">
          <a:xfrm>
            <a:off x="4572000" y="5072074"/>
            <a:ext cx="178595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 : </a:t>
            </a:r>
            <a:r>
              <a:rPr lang="en-US" altLang="ja-JP" sz="24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</a:t>
            </a:r>
            <a:r>
              <a:rPr lang="en-US" altLang="ja-JP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= 3</a:t>
            </a: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タイトル 3"/>
          <p:cNvSpPr txBox="1">
            <a:spLocks/>
          </p:cNvSpPr>
          <p:nvPr/>
        </p:nvSpPr>
        <p:spPr bwMode="auto">
          <a:xfrm>
            <a:off x="571504" y="1142984"/>
            <a:ext cx="3286116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# let 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aaa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= function</a:t>
            </a:r>
          </a:p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[] -&gt; 0</a:t>
            </a:r>
          </a:p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| [a] -&gt; 1</a:t>
            </a:r>
          </a:p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| [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a;b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] -&gt; 2</a:t>
            </a:r>
          </a:p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| _ -&gt; 3;;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  <p:bldP spid="14" grpId="0"/>
      <p:bldP spid="15" grpId="0"/>
      <p:bldP spid="19" grpId="0"/>
      <p:bldP spid="20" grpId="0"/>
      <p:bldP spid="2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b="1" dirty="0" smtClean="0">
                <a:solidFill>
                  <a:srgbClr val="0070C0"/>
                </a:solidFill>
              </a:rPr>
              <a:t>遊んでみよー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7" name="タイトル 3"/>
          <p:cNvSpPr txBox="1">
            <a:spLocks/>
          </p:cNvSpPr>
          <p:nvPr/>
        </p:nvSpPr>
        <p:spPr bwMode="auto">
          <a:xfrm>
            <a:off x="357158" y="928670"/>
            <a:ext cx="714380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kumimoji="1" lang="ja-JP" altLang="en-US" sz="2800" b="0" i="0" u="dbl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リストの要素を加算する関数を作ってみる</a:t>
            </a:r>
            <a:endParaRPr kumimoji="1" lang="ja-JP" altLang="en-US" sz="2800" b="0" i="0" u="dbl" strike="noStrike" kern="0" cap="none" spc="0" normalizeH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タイトル 3"/>
          <p:cNvSpPr txBox="1">
            <a:spLocks/>
          </p:cNvSpPr>
          <p:nvPr/>
        </p:nvSpPr>
        <p:spPr bwMode="auto">
          <a:xfrm>
            <a:off x="428628" y="1500174"/>
            <a:ext cx="4143372" cy="2750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# let sum = function</a:t>
            </a:r>
          </a:p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[] -&gt; 0</a:t>
            </a:r>
          </a:p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| [a] -&gt; a</a:t>
            </a:r>
          </a:p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| [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a;b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] -&gt; a + b</a:t>
            </a:r>
          </a:p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| _ -&gt; 100;;</a:t>
            </a:r>
          </a:p>
        </p:txBody>
      </p:sp>
      <p:sp>
        <p:nvSpPr>
          <p:cNvPr id="12" name="タイトル 3"/>
          <p:cNvSpPr txBox="1">
            <a:spLocks/>
          </p:cNvSpPr>
          <p:nvPr/>
        </p:nvSpPr>
        <p:spPr bwMode="auto">
          <a:xfrm>
            <a:off x="428596" y="4286256"/>
            <a:ext cx="5072098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val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sum : 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list -&gt; 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= &lt;fun&gt;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タイトル 3"/>
          <p:cNvSpPr txBox="1">
            <a:spLocks/>
          </p:cNvSpPr>
          <p:nvPr/>
        </p:nvSpPr>
        <p:spPr bwMode="auto">
          <a:xfrm>
            <a:off x="5643570" y="1714488"/>
            <a:ext cx="214314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# sum [2; 3];;</a:t>
            </a: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タイトル 3"/>
          <p:cNvSpPr txBox="1">
            <a:spLocks/>
          </p:cNvSpPr>
          <p:nvPr/>
        </p:nvSpPr>
        <p:spPr bwMode="auto">
          <a:xfrm>
            <a:off x="5643570" y="2143116"/>
            <a:ext cx="178595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 : </a:t>
            </a:r>
            <a:r>
              <a:rPr lang="en-US" altLang="ja-JP" sz="24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</a:t>
            </a:r>
            <a:r>
              <a:rPr lang="en-US" altLang="ja-JP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= 5</a:t>
            </a: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タイトル 3"/>
          <p:cNvSpPr txBox="1">
            <a:spLocks/>
          </p:cNvSpPr>
          <p:nvPr/>
        </p:nvSpPr>
        <p:spPr bwMode="auto">
          <a:xfrm>
            <a:off x="5643570" y="3000372"/>
            <a:ext cx="2571768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ja-JP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# sum [1; 0.2];;</a:t>
            </a: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タイトル 3"/>
          <p:cNvSpPr txBox="1">
            <a:spLocks/>
          </p:cNvSpPr>
          <p:nvPr/>
        </p:nvSpPr>
        <p:spPr bwMode="auto">
          <a:xfrm>
            <a:off x="5643570" y="3500438"/>
            <a:ext cx="3143272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Characters 8-11:</a:t>
            </a:r>
          </a:p>
          <a:p>
            <a:pPr lvl="0"/>
            <a:r>
              <a:rPr lang="en-US" altLang="ja-JP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sum [1; 0.2];;</a:t>
            </a:r>
          </a:p>
          <a:p>
            <a:pPr lvl="0"/>
            <a:r>
              <a:rPr lang="en-US" altLang="ja-JP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      ^^^</a:t>
            </a:r>
          </a:p>
          <a:p>
            <a:pPr lvl="0"/>
            <a:r>
              <a:rPr lang="en-US" altLang="ja-JP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This expression has type float but is here used with type </a:t>
            </a:r>
            <a:r>
              <a:rPr lang="en-US" altLang="ja-JP" sz="24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</a:t>
            </a: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0" grpId="0"/>
      <p:bldP spid="15" grpId="0"/>
      <p:bldP spid="16" grpId="0"/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b="1" dirty="0" smtClean="0">
                <a:solidFill>
                  <a:srgbClr val="0070C0"/>
                </a:solidFill>
              </a:rPr>
              <a:t>遊んでみよー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7" name="タイトル 3"/>
          <p:cNvSpPr txBox="1">
            <a:spLocks/>
          </p:cNvSpPr>
          <p:nvPr/>
        </p:nvSpPr>
        <p:spPr bwMode="auto">
          <a:xfrm>
            <a:off x="357158" y="1071546"/>
            <a:ext cx="714380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kumimoji="1" lang="ja-JP" altLang="en-US" sz="2800" b="0" i="0" u="dbl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再帰関数</a:t>
            </a:r>
            <a:r>
              <a:rPr kumimoji="1" lang="ja-JP" altLang="en-US" sz="2800" b="0" i="0" u="dbl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を使って</a:t>
            </a:r>
            <a:endParaRPr kumimoji="1" lang="en-US" altLang="ja-JP" sz="2800" b="0" i="0" u="dbl" strike="noStrike" kern="0" cap="none" spc="0" normalizeH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/>
            <a:r>
              <a:rPr kumimoji="1" lang="ja-JP" altLang="en-US" sz="2800" b="0" i="0" u="dbl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リスト</a:t>
            </a:r>
            <a:r>
              <a:rPr kumimoji="1" lang="ja-JP" altLang="en-US" sz="2800" b="0" i="0" u="dbl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の全要素</a:t>
            </a:r>
            <a:r>
              <a:rPr kumimoji="1" lang="ja-JP" altLang="en-US" sz="2800" b="0" i="0" u="dbl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を加算する関数を作ってみる</a:t>
            </a:r>
            <a:endParaRPr kumimoji="1" lang="ja-JP" altLang="en-US" sz="2800" b="0" i="0" u="dbl" strike="noStrike" kern="0" cap="none" spc="0" normalizeH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タイトル 3"/>
          <p:cNvSpPr txBox="1">
            <a:spLocks/>
          </p:cNvSpPr>
          <p:nvPr/>
        </p:nvSpPr>
        <p:spPr bwMode="auto">
          <a:xfrm>
            <a:off x="857256" y="1928802"/>
            <a:ext cx="5643570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# let </a:t>
            </a:r>
            <a:r>
              <a:rPr lang="en-US" altLang="ja-JP" sz="32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rec</a:t>
            </a:r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sum = function</a:t>
            </a:r>
          </a:p>
          <a:p>
            <a:pPr lvl="0"/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[] -&gt; 0</a:t>
            </a:r>
          </a:p>
          <a:p>
            <a:pPr lvl="0"/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| </a:t>
            </a:r>
            <a:r>
              <a:rPr lang="en-US" altLang="ja-JP" sz="32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hd</a:t>
            </a:r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::</a:t>
            </a:r>
            <a:r>
              <a:rPr lang="en-US" altLang="ja-JP" sz="32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tl</a:t>
            </a:r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-&gt; </a:t>
            </a:r>
            <a:r>
              <a:rPr lang="en-US" altLang="ja-JP" sz="32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hd</a:t>
            </a:r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+ sum </a:t>
            </a:r>
            <a:r>
              <a:rPr lang="en-US" altLang="ja-JP" sz="32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tl</a:t>
            </a:r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;;</a:t>
            </a:r>
          </a:p>
        </p:txBody>
      </p:sp>
      <p:sp>
        <p:nvSpPr>
          <p:cNvPr id="12" name="タイトル 3"/>
          <p:cNvSpPr txBox="1">
            <a:spLocks/>
          </p:cNvSpPr>
          <p:nvPr/>
        </p:nvSpPr>
        <p:spPr bwMode="auto">
          <a:xfrm>
            <a:off x="857224" y="3786190"/>
            <a:ext cx="671517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32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val</a:t>
            </a:r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sum : </a:t>
            </a:r>
            <a:r>
              <a:rPr lang="en-US" altLang="ja-JP" sz="32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</a:t>
            </a:r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list -&gt; </a:t>
            </a:r>
            <a:r>
              <a:rPr lang="en-US" altLang="ja-JP" sz="32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</a:t>
            </a:r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= &lt;fun&gt;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タイトル 3"/>
          <p:cNvSpPr txBox="1">
            <a:spLocks/>
          </p:cNvSpPr>
          <p:nvPr/>
        </p:nvSpPr>
        <p:spPr bwMode="auto">
          <a:xfrm>
            <a:off x="857224" y="4643446"/>
            <a:ext cx="492922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# sum [1; 2; 3; 4; 5];;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タイトル 3"/>
          <p:cNvSpPr txBox="1">
            <a:spLocks/>
          </p:cNvSpPr>
          <p:nvPr/>
        </p:nvSpPr>
        <p:spPr bwMode="auto">
          <a:xfrm>
            <a:off x="857224" y="5286388"/>
            <a:ext cx="264320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 : </a:t>
            </a:r>
            <a:r>
              <a:rPr lang="en-US" altLang="ja-JP" sz="32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</a:t>
            </a:r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= 15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0" grpId="0"/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b="1" dirty="0" smtClean="0">
                <a:solidFill>
                  <a:srgbClr val="0070C0"/>
                </a:solidFill>
              </a:rPr>
              <a:t>遊んでみよー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8" name="タイトル 3"/>
          <p:cNvSpPr txBox="1">
            <a:spLocks/>
          </p:cNvSpPr>
          <p:nvPr/>
        </p:nvSpPr>
        <p:spPr bwMode="auto">
          <a:xfrm>
            <a:off x="428628" y="928670"/>
            <a:ext cx="5643570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# let </a:t>
            </a:r>
            <a:r>
              <a:rPr lang="en-US" altLang="ja-JP" sz="32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rec</a:t>
            </a:r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sum = function</a:t>
            </a:r>
          </a:p>
          <a:p>
            <a:pPr lvl="0"/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[] -&gt; 0</a:t>
            </a:r>
          </a:p>
          <a:p>
            <a:pPr lvl="0"/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| </a:t>
            </a:r>
            <a:r>
              <a:rPr lang="en-US" altLang="ja-JP" sz="32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hd</a:t>
            </a:r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::</a:t>
            </a:r>
            <a:r>
              <a:rPr lang="en-US" altLang="ja-JP" sz="32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tl</a:t>
            </a:r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-&gt; </a:t>
            </a:r>
            <a:r>
              <a:rPr lang="en-US" altLang="ja-JP" sz="32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hd</a:t>
            </a:r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+ sum </a:t>
            </a:r>
            <a:r>
              <a:rPr lang="en-US" altLang="ja-JP" sz="32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tl</a:t>
            </a:r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;;</a:t>
            </a:r>
          </a:p>
        </p:txBody>
      </p:sp>
      <p:sp>
        <p:nvSpPr>
          <p:cNvPr id="10" name="タイトル 3"/>
          <p:cNvSpPr txBox="1">
            <a:spLocks/>
          </p:cNvSpPr>
          <p:nvPr/>
        </p:nvSpPr>
        <p:spPr bwMode="auto">
          <a:xfrm>
            <a:off x="1214414" y="3000372"/>
            <a:ext cx="307183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# sum [1; 2; 3];;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タイトル 3"/>
          <p:cNvSpPr txBox="1">
            <a:spLocks/>
          </p:cNvSpPr>
          <p:nvPr/>
        </p:nvSpPr>
        <p:spPr bwMode="auto">
          <a:xfrm>
            <a:off x="1214414" y="3643314"/>
            <a:ext cx="3000396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1 + sum [2; 3]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タイトル 3"/>
          <p:cNvSpPr txBox="1">
            <a:spLocks/>
          </p:cNvSpPr>
          <p:nvPr/>
        </p:nvSpPr>
        <p:spPr bwMode="auto">
          <a:xfrm>
            <a:off x="1214414" y="4214818"/>
            <a:ext cx="271464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2 + sum [3]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タイトル 3"/>
          <p:cNvSpPr txBox="1">
            <a:spLocks/>
          </p:cNvSpPr>
          <p:nvPr/>
        </p:nvSpPr>
        <p:spPr bwMode="auto">
          <a:xfrm>
            <a:off x="1214414" y="4786322"/>
            <a:ext cx="278608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3 + sum []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タイトル 3"/>
          <p:cNvSpPr txBox="1">
            <a:spLocks/>
          </p:cNvSpPr>
          <p:nvPr/>
        </p:nvSpPr>
        <p:spPr bwMode="auto">
          <a:xfrm>
            <a:off x="1214414" y="5357826"/>
            <a:ext cx="2928958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0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タイトル 3"/>
          <p:cNvSpPr txBox="1">
            <a:spLocks/>
          </p:cNvSpPr>
          <p:nvPr/>
        </p:nvSpPr>
        <p:spPr bwMode="auto">
          <a:xfrm>
            <a:off x="5429256" y="3000372"/>
            <a:ext cx="307183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 : 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= 6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タイトル 3"/>
          <p:cNvSpPr txBox="1">
            <a:spLocks/>
          </p:cNvSpPr>
          <p:nvPr/>
        </p:nvSpPr>
        <p:spPr bwMode="auto">
          <a:xfrm>
            <a:off x="5429256" y="3643314"/>
            <a:ext cx="3000396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1 + 5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タイトル 3"/>
          <p:cNvSpPr txBox="1">
            <a:spLocks/>
          </p:cNvSpPr>
          <p:nvPr/>
        </p:nvSpPr>
        <p:spPr bwMode="auto">
          <a:xfrm>
            <a:off x="5429256" y="4214818"/>
            <a:ext cx="271464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2 + 3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タイトル 3"/>
          <p:cNvSpPr txBox="1">
            <a:spLocks/>
          </p:cNvSpPr>
          <p:nvPr/>
        </p:nvSpPr>
        <p:spPr bwMode="auto">
          <a:xfrm>
            <a:off x="5429256" y="4786322"/>
            <a:ext cx="278608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3 + 0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28" name="直線矢印コネクタ 27"/>
          <p:cNvCxnSpPr/>
          <p:nvPr/>
        </p:nvCxnSpPr>
        <p:spPr>
          <a:xfrm rot="5400000" flipH="1" flipV="1">
            <a:off x="3606793" y="4464851"/>
            <a:ext cx="2501124" cy="794"/>
          </a:xfrm>
          <a:prstGeom prst="straightConnector1">
            <a:avLst/>
          </a:prstGeom>
          <a:ln w="762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rot="5400000">
            <a:off x="3036083" y="4536289"/>
            <a:ext cx="2501124" cy="794"/>
          </a:xfrm>
          <a:prstGeom prst="straightConnector1">
            <a:avLst/>
          </a:prstGeom>
          <a:ln w="762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11" grpId="0"/>
      <p:bldP spid="13" grpId="0"/>
      <p:bldP spid="14" grpId="0"/>
      <p:bldP spid="16" grpId="0"/>
      <p:bldP spid="17" grpId="0"/>
      <p:bldP spid="18" grpId="0"/>
      <p:bldP spid="1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b="1" dirty="0" smtClean="0">
                <a:solidFill>
                  <a:srgbClr val="0070C0"/>
                </a:solidFill>
              </a:rPr>
              <a:t>遊んでみよー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7" name="タイトル 3"/>
          <p:cNvSpPr txBox="1">
            <a:spLocks/>
          </p:cNvSpPr>
          <p:nvPr/>
        </p:nvSpPr>
        <p:spPr bwMode="auto">
          <a:xfrm>
            <a:off x="357158" y="928670"/>
            <a:ext cx="714380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kumimoji="1" lang="ja-JP" altLang="en-US" sz="2800" b="0" i="0" u="dbl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ちょっと作り変えて</a:t>
            </a:r>
            <a:endParaRPr kumimoji="1" lang="ja-JP" altLang="en-US" sz="2800" b="0" i="0" u="dbl" strike="noStrike" kern="0" cap="none" spc="0" normalizeH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タイトル 3"/>
          <p:cNvSpPr txBox="1">
            <a:spLocks/>
          </p:cNvSpPr>
          <p:nvPr/>
        </p:nvSpPr>
        <p:spPr bwMode="auto">
          <a:xfrm>
            <a:off x="428628" y="1571612"/>
            <a:ext cx="5643570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# let rec sum ans = function</a:t>
            </a:r>
          </a:p>
          <a:p>
            <a:pPr lvl="0"/>
            <a:r>
              <a:rPr lang="fr-FR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[] -&gt; ans</a:t>
            </a:r>
          </a:p>
          <a:p>
            <a:pPr lvl="0"/>
            <a:r>
              <a:rPr lang="fr-FR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| hd::tl -&gt; sum (ans + hd) tl;;</a:t>
            </a:r>
            <a:endParaRPr lang="en-US" altLang="ja-JP" sz="3200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タイトル 3"/>
          <p:cNvSpPr txBox="1">
            <a:spLocks/>
          </p:cNvSpPr>
          <p:nvPr/>
        </p:nvSpPr>
        <p:spPr bwMode="auto">
          <a:xfrm>
            <a:off x="428596" y="3500438"/>
            <a:ext cx="671517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32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val</a:t>
            </a:r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sum : </a:t>
            </a:r>
            <a:r>
              <a:rPr lang="en-US" altLang="ja-JP" sz="32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</a:t>
            </a:r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list -&gt; </a:t>
            </a:r>
            <a:r>
              <a:rPr lang="en-US" altLang="ja-JP" sz="32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</a:t>
            </a:r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= &lt;fun&gt;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タイトル 3"/>
          <p:cNvSpPr txBox="1">
            <a:spLocks/>
          </p:cNvSpPr>
          <p:nvPr/>
        </p:nvSpPr>
        <p:spPr bwMode="auto">
          <a:xfrm>
            <a:off x="428596" y="4500570"/>
            <a:ext cx="492922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# sum 0 [1; 2; 3; 4; 5];;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タイトル 3"/>
          <p:cNvSpPr txBox="1">
            <a:spLocks/>
          </p:cNvSpPr>
          <p:nvPr/>
        </p:nvSpPr>
        <p:spPr bwMode="auto">
          <a:xfrm>
            <a:off x="428596" y="5214950"/>
            <a:ext cx="264320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 : </a:t>
            </a:r>
            <a:r>
              <a:rPr lang="en-US" altLang="ja-JP" sz="32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</a:t>
            </a:r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= 15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0" grpId="0"/>
      <p:bldP spid="1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b="1" dirty="0" smtClean="0">
                <a:solidFill>
                  <a:srgbClr val="0070C0"/>
                </a:solidFill>
              </a:rPr>
              <a:t>遊んでみよー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8" name="タイトル 3"/>
          <p:cNvSpPr txBox="1">
            <a:spLocks/>
          </p:cNvSpPr>
          <p:nvPr/>
        </p:nvSpPr>
        <p:spPr bwMode="auto">
          <a:xfrm>
            <a:off x="428628" y="857232"/>
            <a:ext cx="5643570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# let rec sum ans = function</a:t>
            </a:r>
          </a:p>
          <a:p>
            <a:pPr lvl="0"/>
            <a:r>
              <a:rPr lang="fr-FR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[] -&gt; ans</a:t>
            </a:r>
          </a:p>
          <a:p>
            <a:pPr lvl="0"/>
            <a:r>
              <a:rPr lang="fr-FR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| hd::tl -&gt; sum (ans + hd) tl;;</a:t>
            </a:r>
            <a:endParaRPr lang="en-US" altLang="ja-JP" sz="3200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" name="タイトル 3"/>
          <p:cNvSpPr txBox="1">
            <a:spLocks/>
          </p:cNvSpPr>
          <p:nvPr/>
        </p:nvSpPr>
        <p:spPr bwMode="auto">
          <a:xfrm>
            <a:off x="714348" y="3000372"/>
            <a:ext cx="307183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# sum  0 [1; 2; 3];;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タイトル 3"/>
          <p:cNvSpPr txBox="1">
            <a:spLocks/>
          </p:cNvSpPr>
          <p:nvPr/>
        </p:nvSpPr>
        <p:spPr bwMode="auto">
          <a:xfrm>
            <a:off x="714348" y="3643314"/>
            <a:ext cx="357190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sum (0 + 1) [2; 3]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タイトル 3"/>
          <p:cNvSpPr txBox="1">
            <a:spLocks/>
          </p:cNvSpPr>
          <p:nvPr/>
        </p:nvSpPr>
        <p:spPr bwMode="auto">
          <a:xfrm>
            <a:off x="714348" y="4214818"/>
            <a:ext cx="314327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sum (1 + 2) [3]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タイトル 3"/>
          <p:cNvSpPr txBox="1">
            <a:spLocks/>
          </p:cNvSpPr>
          <p:nvPr/>
        </p:nvSpPr>
        <p:spPr bwMode="auto">
          <a:xfrm>
            <a:off x="714348" y="4786322"/>
            <a:ext cx="278608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sum (3 + 3) []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タイトル 3"/>
          <p:cNvSpPr txBox="1">
            <a:spLocks/>
          </p:cNvSpPr>
          <p:nvPr/>
        </p:nvSpPr>
        <p:spPr bwMode="auto">
          <a:xfrm>
            <a:off x="714348" y="5357826"/>
            <a:ext cx="2928958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- : 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= 6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9" name="直線矢印コネクタ 18"/>
          <p:cNvCxnSpPr/>
          <p:nvPr/>
        </p:nvCxnSpPr>
        <p:spPr>
          <a:xfrm rot="5400000">
            <a:off x="2821769" y="4536289"/>
            <a:ext cx="2501124" cy="794"/>
          </a:xfrm>
          <a:prstGeom prst="straightConnector1">
            <a:avLst/>
          </a:prstGeom>
          <a:ln w="762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タイトル 3"/>
          <p:cNvSpPr txBox="1">
            <a:spLocks/>
          </p:cNvSpPr>
          <p:nvPr/>
        </p:nvSpPr>
        <p:spPr bwMode="auto">
          <a:xfrm>
            <a:off x="4500562" y="4357694"/>
            <a:ext cx="421484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kumimoji="1" lang="ja-JP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末尾再帰関数</a:t>
            </a:r>
            <a:endParaRPr kumimoji="1" lang="en-US" altLang="ja-JP" sz="2800" b="0" i="0" u="none" strike="noStrike" kern="0" cap="none" spc="0" normalizeH="0" baseline="0" noProof="0" dirty="0" smtClean="0">
              <a:ln>
                <a:noFill/>
              </a:ln>
              <a:solidFill>
                <a:srgbClr val="FF33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/>
            <a:r>
              <a:rPr lang="ja-JP" altLang="en-US" sz="2800" kern="0" dirty="0" smtClean="0">
                <a:solidFill>
                  <a:srgbClr val="FF3399"/>
                </a:solidFill>
                <a:latin typeface="+mj-lt"/>
                <a:ea typeface="+mj-ea"/>
                <a:cs typeface="+mj-cs"/>
              </a:rPr>
              <a:t>スタックを使用しないように</a:t>
            </a:r>
            <a:endParaRPr lang="en-US" altLang="ja-JP" sz="2800" kern="0" dirty="0" smtClean="0">
              <a:solidFill>
                <a:srgbClr val="FF3399"/>
              </a:solidFill>
              <a:latin typeface="+mj-lt"/>
              <a:ea typeface="+mj-ea"/>
              <a:cs typeface="+mj-cs"/>
            </a:endParaRPr>
          </a:p>
          <a:p>
            <a:pPr lvl="0"/>
            <a:r>
              <a:rPr lang="ja-JP" altLang="en-US" sz="2800" kern="0" dirty="0" smtClean="0">
                <a:solidFill>
                  <a:srgbClr val="FF3399"/>
                </a:solidFill>
                <a:latin typeface="+mj-lt"/>
                <a:ea typeface="+mj-ea"/>
                <a:cs typeface="+mj-cs"/>
              </a:rPr>
              <a:t>最適化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rgbClr val="FF33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ハート 20"/>
          <p:cNvSpPr/>
          <p:nvPr/>
        </p:nvSpPr>
        <p:spPr>
          <a:xfrm>
            <a:off x="4429124" y="3500438"/>
            <a:ext cx="1000132" cy="857256"/>
          </a:xfrm>
          <a:prstGeom prst="heart">
            <a:avLst/>
          </a:prstGeom>
          <a:solidFill>
            <a:srgbClr val="E7B1ED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err="1" smtClean="0"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</a:rPr>
              <a:t>らぶらぶ</a:t>
            </a:r>
            <a:endParaRPr kumimoji="1" lang="en-US" altLang="ja-JP" sz="1000" b="1" dirty="0" smtClean="0">
              <a:solidFill>
                <a:srgbClr val="FF3399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/>
            <a:r>
              <a:rPr lang="ja-JP" altLang="en-US" sz="1000" b="1" dirty="0" smtClean="0"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</a:rPr>
              <a:t>ポイント</a:t>
            </a:r>
            <a:endParaRPr kumimoji="1" lang="ja-JP" altLang="en-US" sz="1000" b="1" dirty="0">
              <a:solidFill>
                <a:srgbClr val="FF3399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  <p:bldP spid="17" grpId="0"/>
      <p:bldP spid="18" grpId="0"/>
      <p:bldP spid="20" grpId="0"/>
      <p:bldP spid="2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b="1" dirty="0" smtClean="0">
                <a:solidFill>
                  <a:srgbClr val="0070C0"/>
                </a:solidFill>
              </a:rPr>
              <a:t>遊んでみよー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7" name="タイトル 3"/>
          <p:cNvSpPr txBox="1">
            <a:spLocks/>
          </p:cNvSpPr>
          <p:nvPr/>
        </p:nvSpPr>
        <p:spPr bwMode="auto">
          <a:xfrm>
            <a:off x="357158" y="928670"/>
            <a:ext cx="714380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kumimoji="1" lang="ja-JP" altLang="en-US" sz="2800" b="0" i="0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末尾再帰関数とは・・・</a:t>
            </a:r>
            <a:endParaRPr kumimoji="1" lang="en-US" altLang="ja-JP" sz="2800" b="0" i="0" strike="noStrike" kern="0" cap="none" spc="0" normalizeH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/>
            <a:r>
              <a:rPr lang="ja-JP" altLang="en-US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　再帰呼び出しを右辺でのみ行う</a:t>
            </a:r>
            <a:endParaRPr lang="en-US" altLang="ja-JP" sz="2800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0"/>
            <a:r>
              <a:rPr kumimoji="1" lang="ja-JP" altLang="en-US" sz="2800" b="0" i="0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　　再帰関数の戻り値に計算を行わない</a:t>
            </a:r>
            <a:endParaRPr kumimoji="1" lang="ja-JP" altLang="en-US" sz="2800" b="0" i="0" strike="noStrike" kern="0" cap="none" spc="0" normalizeH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タイトル 3"/>
          <p:cNvSpPr txBox="1">
            <a:spLocks/>
          </p:cNvSpPr>
          <p:nvPr/>
        </p:nvSpPr>
        <p:spPr bwMode="auto">
          <a:xfrm>
            <a:off x="428628" y="2643182"/>
            <a:ext cx="5072066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# let rec sum ans = function</a:t>
            </a:r>
          </a:p>
          <a:p>
            <a:pPr lvl="0"/>
            <a:r>
              <a:rPr lang="fr-FR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[] -&gt; ans</a:t>
            </a:r>
          </a:p>
          <a:p>
            <a:pPr lvl="0"/>
            <a:r>
              <a:rPr lang="fr-FR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| hd::tl -&gt; sum (ans + hd) tl;;</a:t>
            </a:r>
            <a:endParaRPr lang="en-US" altLang="ja-JP" sz="2800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タイトル 3"/>
          <p:cNvSpPr txBox="1">
            <a:spLocks/>
          </p:cNvSpPr>
          <p:nvPr/>
        </p:nvSpPr>
        <p:spPr bwMode="auto">
          <a:xfrm>
            <a:off x="428596" y="4286256"/>
            <a:ext cx="457203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# let 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rec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sum = function</a:t>
            </a:r>
          </a:p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[] -&gt; 0</a:t>
            </a:r>
          </a:p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| 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hd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:: 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tl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-&gt; 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hd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+ sum 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tl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;;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b="1" dirty="0" smtClean="0">
                <a:solidFill>
                  <a:srgbClr val="0070C0"/>
                </a:solidFill>
              </a:rPr>
              <a:t>遊んでみよー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7" name="タイトル 3"/>
          <p:cNvSpPr txBox="1">
            <a:spLocks/>
          </p:cNvSpPr>
          <p:nvPr/>
        </p:nvSpPr>
        <p:spPr bwMode="auto">
          <a:xfrm>
            <a:off x="357158" y="928670"/>
            <a:ext cx="714380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kumimoji="1" lang="ja-JP" altLang="en-US" sz="2800" b="0" i="0" u="dbl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固定値の引数</a:t>
            </a:r>
            <a:r>
              <a:rPr kumimoji="1" lang="en-US" altLang="ja-JP" sz="2800" b="0" i="0" u="dbl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0</a:t>
            </a:r>
            <a:r>
              <a:rPr kumimoji="1" lang="ja-JP" altLang="en-US" sz="2800" b="0" i="0" u="dbl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を</a:t>
            </a:r>
            <a:r>
              <a:rPr kumimoji="1" lang="ja-JP" altLang="en-US" sz="2800" b="0" i="0" u="dbl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なくして</a:t>
            </a:r>
            <a:r>
              <a:rPr kumimoji="1" lang="ja-JP" altLang="en-US" sz="2800" b="0" i="0" u="dbl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みる</a:t>
            </a:r>
            <a:endParaRPr kumimoji="1" lang="ja-JP" altLang="en-US" sz="2800" b="0" i="0" u="dbl" strike="noStrike" kern="0" cap="none" spc="0" normalizeH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タイトル 3"/>
          <p:cNvSpPr txBox="1">
            <a:spLocks/>
          </p:cNvSpPr>
          <p:nvPr/>
        </p:nvSpPr>
        <p:spPr bwMode="auto">
          <a:xfrm>
            <a:off x="428628" y="1571612"/>
            <a:ext cx="5643570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# let sum list =</a:t>
            </a:r>
          </a:p>
          <a:p>
            <a:pPr lvl="0"/>
            <a:r>
              <a:rPr lang="fr-FR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let rec loop ans = function</a:t>
            </a:r>
          </a:p>
          <a:p>
            <a:pPr lvl="0"/>
            <a:r>
              <a:rPr lang="fr-FR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  [] -&gt; ans</a:t>
            </a:r>
          </a:p>
          <a:p>
            <a:pPr lvl="0"/>
            <a:r>
              <a:rPr lang="fr-FR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| hd::tl -&gt; loop (hd + ans) tl</a:t>
            </a:r>
          </a:p>
          <a:p>
            <a:pPr lvl="0"/>
            <a:r>
              <a:rPr lang="fr-FR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in</a:t>
            </a:r>
          </a:p>
          <a:p>
            <a:pPr lvl="0"/>
            <a:r>
              <a:rPr lang="fr-FR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loop 0 list;;</a:t>
            </a:r>
            <a:endParaRPr lang="en-US" altLang="ja-JP" sz="2800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タイトル 3"/>
          <p:cNvSpPr txBox="1">
            <a:spLocks/>
          </p:cNvSpPr>
          <p:nvPr/>
        </p:nvSpPr>
        <p:spPr bwMode="auto">
          <a:xfrm>
            <a:off x="428596" y="4357694"/>
            <a:ext cx="5072098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val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sum : 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list -&gt; 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= &lt;fun&gt;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タイトル 3"/>
          <p:cNvSpPr txBox="1">
            <a:spLocks/>
          </p:cNvSpPr>
          <p:nvPr/>
        </p:nvSpPr>
        <p:spPr bwMode="auto">
          <a:xfrm>
            <a:off x="428596" y="5000636"/>
            <a:ext cx="4929222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# sum [1; 2; 3; 4; 5];;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タイトル 3"/>
          <p:cNvSpPr txBox="1">
            <a:spLocks/>
          </p:cNvSpPr>
          <p:nvPr/>
        </p:nvSpPr>
        <p:spPr bwMode="auto">
          <a:xfrm>
            <a:off x="428596" y="5429264"/>
            <a:ext cx="2643206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 : 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= 15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タイトル 3"/>
          <p:cNvSpPr txBox="1">
            <a:spLocks/>
          </p:cNvSpPr>
          <p:nvPr/>
        </p:nvSpPr>
        <p:spPr bwMode="auto">
          <a:xfrm>
            <a:off x="5357818" y="3071810"/>
            <a:ext cx="335758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kumimoji="1" lang="ja-JP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関数内関数が使える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rgbClr val="FF33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ハート 10"/>
          <p:cNvSpPr/>
          <p:nvPr/>
        </p:nvSpPr>
        <p:spPr>
          <a:xfrm>
            <a:off x="5572132" y="2285992"/>
            <a:ext cx="1000132" cy="857256"/>
          </a:xfrm>
          <a:prstGeom prst="heart">
            <a:avLst/>
          </a:prstGeom>
          <a:solidFill>
            <a:srgbClr val="E7B1ED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err="1" smtClean="0"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</a:rPr>
              <a:t>らぶらぶ</a:t>
            </a:r>
            <a:endParaRPr kumimoji="1" lang="en-US" altLang="ja-JP" sz="1000" b="1" dirty="0" smtClean="0">
              <a:solidFill>
                <a:srgbClr val="FF3399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/>
            <a:r>
              <a:rPr lang="ja-JP" altLang="en-US" sz="1000" b="1" dirty="0" smtClean="0"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</a:rPr>
              <a:t>ポイント</a:t>
            </a:r>
            <a:endParaRPr kumimoji="1" lang="ja-JP" altLang="en-US" sz="1000" b="1" dirty="0">
              <a:solidFill>
                <a:srgbClr val="FF3399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0" grpId="0"/>
      <p:bldP spid="15" grpId="0"/>
      <p:bldP spid="9" grpId="0"/>
      <p:bldP spid="1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b="1" dirty="0" smtClean="0">
                <a:solidFill>
                  <a:srgbClr val="0070C0"/>
                </a:solidFill>
              </a:rPr>
              <a:t>遊んでみよー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7" name="タイトル 3"/>
          <p:cNvSpPr txBox="1">
            <a:spLocks/>
          </p:cNvSpPr>
          <p:nvPr/>
        </p:nvSpPr>
        <p:spPr bwMode="auto">
          <a:xfrm>
            <a:off x="357158" y="928670"/>
            <a:ext cx="714380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kumimoji="1" lang="ja-JP" altLang="en-US" sz="2800" b="0" i="0" u="dbl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高階関数を使ってみる</a:t>
            </a:r>
            <a:endParaRPr kumimoji="1" lang="ja-JP" altLang="en-US" sz="2800" b="0" i="0" u="dbl" strike="noStrike" kern="0" cap="none" spc="0" normalizeH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タイトル 3"/>
          <p:cNvSpPr txBox="1">
            <a:spLocks/>
          </p:cNvSpPr>
          <p:nvPr/>
        </p:nvSpPr>
        <p:spPr bwMode="auto">
          <a:xfrm>
            <a:off x="428628" y="1571612"/>
            <a:ext cx="564357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# let 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rec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fold_left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ff init = function</a:t>
            </a:r>
          </a:p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[] -&gt; init</a:t>
            </a:r>
          </a:p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| 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hd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::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tl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-&gt; 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fold_left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ff (ff init 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hd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) 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tl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;;</a:t>
            </a:r>
          </a:p>
        </p:txBody>
      </p:sp>
      <p:sp>
        <p:nvSpPr>
          <p:cNvPr id="12" name="タイトル 3"/>
          <p:cNvSpPr txBox="1">
            <a:spLocks/>
          </p:cNvSpPr>
          <p:nvPr/>
        </p:nvSpPr>
        <p:spPr bwMode="auto">
          <a:xfrm>
            <a:off x="428596" y="3143248"/>
            <a:ext cx="7572428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4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val</a:t>
            </a:r>
            <a:r>
              <a:rPr lang="en-US" altLang="ja-JP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ja-JP" sz="24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fold_left</a:t>
            </a:r>
            <a:r>
              <a:rPr lang="en-US" altLang="ja-JP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: ('a -&gt; 'b -&gt; 'a) -&gt; 'a -&gt; 'b list -&gt; 'a = &lt;fun&gt;</a:t>
            </a: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タイトル 3"/>
          <p:cNvSpPr txBox="1">
            <a:spLocks/>
          </p:cNvSpPr>
          <p:nvPr/>
        </p:nvSpPr>
        <p:spPr bwMode="auto">
          <a:xfrm>
            <a:off x="428596" y="3786190"/>
            <a:ext cx="4929222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# 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fold_left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(+) 0 [1; 2; 3; 4; 5];;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タイトル 3"/>
          <p:cNvSpPr txBox="1">
            <a:spLocks/>
          </p:cNvSpPr>
          <p:nvPr/>
        </p:nvSpPr>
        <p:spPr bwMode="auto">
          <a:xfrm>
            <a:off x="428596" y="4286256"/>
            <a:ext cx="2643206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 : 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= 15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タイトル 3"/>
          <p:cNvSpPr txBox="1">
            <a:spLocks/>
          </p:cNvSpPr>
          <p:nvPr/>
        </p:nvSpPr>
        <p:spPr bwMode="auto">
          <a:xfrm>
            <a:off x="428596" y="4857760"/>
            <a:ext cx="7358114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# 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fold_left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(+.) 0.0 [0.1; 0.2; 0.3; 0.4; 0.5];;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タイトル 3"/>
          <p:cNvSpPr txBox="1">
            <a:spLocks/>
          </p:cNvSpPr>
          <p:nvPr/>
        </p:nvSpPr>
        <p:spPr bwMode="auto">
          <a:xfrm>
            <a:off x="428596" y="5357826"/>
            <a:ext cx="2643206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 : float = 1.5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0" grpId="0"/>
      <p:bldP spid="15" grpId="0"/>
      <p:bldP spid="13" grpId="0"/>
      <p:bldP spid="1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b="1" dirty="0" smtClean="0">
                <a:solidFill>
                  <a:srgbClr val="0070C0"/>
                </a:solidFill>
              </a:rPr>
              <a:t>遊んでみよー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8" name="タイトル 3"/>
          <p:cNvSpPr txBox="1">
            <a:spLocks/>
          </p:cNvSpPr>
          <p:nvPr/>
        </p:nvSpPr>
        <p:spPr bwMode="auto">
          <a:xfrm>
            <a:off x="428628" y="928670"/>
            <a:ext cx="564357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# let 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rec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fold_left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ff init = function</a:t>
            </a:r>
          </a:p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[] -&gt; init</a:t>
            </a:r>
          </a:p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| 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hd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::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tl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-&gt; 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fold_left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ff (ff init 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hd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) 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tl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;;</a:t>
            </a:r>
          </a:p>
        </p:txBody>
      </p:sp>
      <p:sp>
        <p:nvSpPr>
          <p:cNvPr id="12" name="タイトル 3"/>
          <p:cNvSpPr txBox="1">
            <a:spLocks/>
          </p:cNvSpPr>
          <p:nvPr/>
        </p:nvSpPr>
        <p:spPr bwMode="auto">
          <a:xfrm>
            <a:off x="428596" y="2643182"/>
            <a:ext cx="571504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# let sum list =  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fold_left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(+) 0 list;;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タイトル 3"/>
          <p:cNvSpPr txBox="1">
            <a:spLocks/>
          </p:cNvSpPr>
          <p:nvPr/>
        </p:nvSpPr>
        <p:spPr bwMode="auto">
          <a:xfrm>
            <a:off x="428596" y="3071810"/>
            <a:ext cx="4929222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val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sum : 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list -&gt; 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= &lt;fun&gt;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タイトル 3"/>
          <p:cNvSpPr txBox="1">
            <a:spLocks/>
          </p:cNvSpPr>
          <p:nvPr/>
        </p:nvSpPr>
        <p:spPr bwMode="auto">
          <a:xfrm>
            <a:off x="428596" y="3857628"/>
            <a:ext cx="3643338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# sum [1; 2; 3; 4; 5];;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タイトル 3"/>
          <p:cNvSpPr txBox="1">
            <a:spLocks/>
          </p:cNvSpPr>
          <p:nvPr/>
        </p:nvSpPr>
        <p:spPr bwMode="auto">
          <a:xfrm>
            <a:off x="428596" y="4357694"/>
            <a:ext cx="2643206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 : 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</a:t>
            </a:r>
            <a:r>
              <a:rPr lang="en-US" altLang="ja-JP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= 15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タイトル 3"/>
          <p:cNvSpPr txBox="1">
            <a:spLocks/>
          </p:cNvSpPr>
          <p:nvPr/>
        </p:nvSpPr>
        <p:spPr bwMode="auto">
          <a:xfrm>
            <a:off x="3929058" y="4929198"/>
            <a:ext cx="4786346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z="2400" kern="0" dirty="0" smtClean="0">
                <a:solidFill>
                  <a:srgbClr val="FF3399"/>
                </a:solidFill>
              </a:rPr>
              <a:t>便利な高階関数が簡単に作れる</a:t>
            </a:r>
            <a:endParaRPr lang="en-US" altLang="ja-JP" sz="2400" kern="0" dirty="0" smtClean="0">
              <a:solidFill>
                <a:srgbClr val="FF3399"/>
              </a:solidFill>
            </a:endParaRPr>
          </a:p>
          <a:p>
            <a:pPr lvl="0"/>
            <a:r>
              <a:rPr lang="ja-JP" altLang="en-US" sz="2400" kern="0" dirty="0" smtClean="0">
                <a:solidFill>
                  <a:srgbClr val="FF3399"/>
                </a:solidFill>
              </a:rPr>
              <a:t>再帰関数なしでリスト処理ができる</a:t>
            </a:r>
            <a:endParaRPr lang="en-US" altLang="ja-JP" sz="2400" kern="0" dirty="0" smtClean="0">
              <a:solidFill>
                <a:srgbClr val="FF3399"/>
              </a:solidFill>
            </a:endParaRPr>
          </a:p>
        </p:txBody>
      </p:sp>
      <p:sp>
        <p:nvSpPr>
          <p:cNvPr id="16" name="ハート 15"/>
          <p:cNvSpPr/>
          <p:nvPr/>
        </p:nvSpPr>
        <p:spPr>
          <a:xfrm>
            <a:off x="2857488" y="4929198"/>
            <a:ext cx="1000132" cy="857256"/>
          </a:xfrm>
          <a:prstGeom prst="heart">
            <a:avLst/>
          </a:prstGeom>
          <a:solidFill>
            <a:srgbClr val="E7B1ED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err="1" smtClean="0"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</a:rPr>
              <a:t>らぶらぶ</a:t>
            </a:r>
            <a:endParaRPr kumimoji="1" lang="en-US" altLang="ja-JP" sz="1000" b="1" dirty="0" smtClean="0">
              <a:solidFill>
                <a:srgbClr val="FF3399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/>
            <a:r>
              <a:rPr lang="ja-JP" altLang="en-US" sz="1000" b="1" dirty="0" smtClean="0"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</a:rPr>
              <a:t>ポイント</a:t>
            </a:r>
            <a:endParaRPr kumimoji="1" lang="ja-JP" altLang="en-US" sz="1000" b="1" dirty="0">
              <a:solidFill>
                <a:srgbClr val="FF3399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0" grpId="0"/>
      <p:bldP spid="13" grpId="0"/>
      <p:bldP spid="14" grpId="0"/>
      <p:bldP spid="11" grpId="0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ja-JP" b="1" dirty="0" smtClean="0">
                <a:solidFill>
                  <a:srgbClr val="0070C0"/>
                </a:solidFill>
              </a:rPr>
              <a:t>Agenda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14348" y="2285992"/>
            <a:ext cx="7643866" cy="2143140"/>
          </a:xfrm>
        </p:spPr>
        <p:txBody>
          <a:bodyPr/>
          <a:lstStyle/>
          <a:p>
            <a:pPr>
              <a:buNone/>
            </a:pPr>
            <a:r>
              <a:rPr lang="en-US" altLang="ja-JP" dirty="0" err="1" smtClean="0"/>
              <a:t>Ocaml</a:t>
            </a:r>
            <a:r>
              <a:rPr lang="ja-JP" altLang="en-US" dirty="0" err="1" smtClean="0"/>
              <a:t>くんの</a:t>
            </a:r>
            <a:r>
              <a:rPr lang="ja-JP" altLang="en-US" b="1" dirty="0" err="1" smtClean="0"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</a:rPr>
              <a:t>らぶらぶ</a:t>
            </a:r>
            <a:r>
              <a:rPr lang="ja-JP" altLang="en-US" b="1" dirty="0" smtClean="0"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</a:rPr>
              <a:t>ポイント</a:t>
            </a:r>
            <a:r>
              <a:rPr lang="ja-JP" altLang="en-US" dirty="0" smtClean="0"/>
              <a:t>を説明</a:t>
            </a:r>
            <a:r>
              <a:rPr lang="ja-JP" altLang="en-US" dirty="0" smtClean="0"/>
              <a:t>しつつ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err="1" smtClean="0"/>
              <a:t>Ocaml</a:t>
            </a:r>
            <a:r>
              <a:rPr lang="ja-JP" altLang="en-US" dirty="0" err="1" smtClean="0"/>
              <a:t>くん</a:t>
            </a:r>
            <a:r>
              <a:rPr lang="ja-JP" altLang="en-US" dirty="0" smtClean="0"/>
              <a:t>との距離を縮めていきたい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と思います。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b="1" dirty="0" smtClean="0">
                <a:solidFill>
                  <a:srgbClr val="0070C0"/>
                </a:solidFill>
              </a:rPr>
              <a:t>遊んでみよー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15" name="タイトル 3"/>
          <p:cNvSpPr txBox="1">
            <a:spLocks/>
          </p:cNvSpPr>
          <p:nvPr/>
        </p:nvSpPr>
        <p:spPr bwMode="auto">
          <a:xfrm>
            <a:off x="3071802" y="3214686"/>
            <a:ext cx="478634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z="2800" kern="0" dirty="0" smtClean="0">
                <a:solidFill>
                  <a:srgbClr val="FF3399"/>
                </a:solidFill>
              </a:rPr>
              <a:t>標準ライブラリには、</a:t>
            </a:r>
            <a:endParaRPr lang="en-US" altLang="ja-JP" sz="2800" kern="0" dirty="0" smtClean="0">
              <a:solidFill>
                <a:srgbClr val="FF3399"/>
              </a:solidFill>
            </a:endParaRPr>
          </a:p>
          <a:p>
            <a:pPr lvl="0"/>
            <a:r>
              <a:rPr lang="en-US" altLang="ja-JP" sz="2800" kern="0" dirty="0" smtClean="0">
                <a:solidFill>
                  <a:srgbClr val="FF3399"/>
                </a:solidFill>
              </a:rPr>
              <a:t>map</a:t>
            </a:r>
            <a:r>
              <a:rPr lang="ja-JP" altLang="en-US" sz="2800" kern="0" dirty="0" err="1" smtClean="0">
                <a:solidFill>
                  <a:srgbClr val="FF3399"/>
                </a:solidFill>
              </a:rPr>
              <a:t>、</a:t>
            </a:r>
            <a:r>
              <a:rPr lang="en-US" altLang="ja-JP" sz="2800" kern="0" dirty="0" err="1" smtClean="0">
                <a:solidFill>
                  <a:srgbClr val="FF3399"/>
                </a:solidFill>
              </a:rPr>
              <a:t>fold_left</a:t>
            </a:r>
            <a:r>
              <a:rPr lang="ja-JP" altLang="en-US" sz="2800" kern="0" dirty="0" smtClean="0">
                <a:solidFill>
                  <a:srgbClr val="FF3399"/>
                </a:solidFill>
              </a:rPr>
              <a:t>など</a:t>
            </a:r>
            <a:endParaRPr lang="en-US" altLang="ja-JP" sz="2800" kern="0" dirty="0" smtClean="0">
              <a:solidFill>
                <a:srgbClr val="FF3399"/>
              </a:solidFill>
            </a:endParaRPr>
          </a:p>
          <a:p>
            <a:pPr lvl="0"/>
            <a:r>
              <a:rPr lang="ja-JP" altLang="en-US" sz="2800" kern="0" dirty="0" smtClean="0">
                <a:solidFill>
                  <a:srgbClr val="FF3399"/>
                </a:solidFill>
              </a:rPr>
              <a:t>便利な機能</a:t>
            </a:r>
            <a:r>
              <a:rPr lang="ja-JP" altLang="en-US" sz="2800" kern="0" dirty="0" smtClean="0">
                <a:solidFill>
                  <a:srgbClr val="FF3399"/>
                </a:solidFill>
              </a:rPr>
              <a:t>がいっぱい</a:t>
            </a:r>
            <a:endParaRPr lang="en-US" altLang="ja-JP" sz="2800" kern="0" dirty="0" smtClean="0">
              <a:solidFill>
                <a:srgbClr val="FF3399"/>
              </a:solidFill>
            </a:endParaRPr>
          </a:p>
        </p:txBody>
      </p:sp>
      <p:sp>
        <p:nvSpPr>
          <p:cNvPr id="18" name="タイトル 3"/>
          <p:cNvSpPr txBox="1">
            <a:spLocks/>
          </p:cNvSpPr>
          <p:nvPr/>
        </p:nvSpPr>
        <p:spPr bwMode="auto">
          <a:xfrm>
            <a:off x="714348" y="1428736"/>
            <a:ext cx="735811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# let sum list =  </a:t>
            </a:r>
            <a:r>
              <a:rPr lang="en-US" altLang="ja-JP" sz="32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List.fold_left</a:t>
            </a:r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(+) 0 list;;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タイトル 3"/>
          <p:cNvSpPr txBox="1">
            <a:spLocks/>
          </p:cNvSpPr>
          <p:nvPr/>
        </p:nvSpPr>
        <p:spPr bwMode="auto">
          <a:xfrm>
            <a:off x="714348" y="2071678"/>
            <a:ext cx="6000792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32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val</a:t>
            </a:r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sum : </a:t>
            </a:r>
            <a:r>
              <a:rPr lang="en-US" altLang="ja-JP" sz="32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</a:t>
            </a:r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list -&gt; </a:t>
            </a:r>
            <a:r>
              <a:rPr lang="en-US" altLang="ja-JP" sz="32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</a:t>
            </a:r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= &lt;fun&gt;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ハート 19"/>
          <p:cNvSpPr/>
          <p:nvPr/>
        </p:nvSpPr>
        <p:spPr>
          <a:xfrm>
            <a:off x="1571604" y="3357562"/>
            <a:ext cx="1500198" cy="1214446"/>
          </a:xfrm>
          <a:prstGeom prst="heart">
            <a:avLst/>
          </a:prstGeom>
          <a:solidFill>
            <a:srgbClr val="E7B1ED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err="1" smtClean="0"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</a:rPr>
              <a:t>らぶらぶ</a:t>
            </a:r>
            <a:endParaRPr kumimoji="1" lang="en-US" altLang="ja-JP" sz="1600" b="1" dirty="0" smtClean="0">
              <a:solidFill>
                <a:srgbClr val="FF3399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/>
            <a:r>
              <a:rPr lang="ja-JP" altLang="en-US" sz="1600" b="1" dirty="0" smtClean="0"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</a:rPr>
              <a:t>ポイント</a:t>
            </a:r>
            <a:endParaRPr kumimoji="1" lang="ja-JP" altLang="en-US" sz="1600" b="1" dirty="0">
              <a:solidFill>
                <a:srgbClr val="FF3399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b="1" dirty="0" smtClean="0">
                <a:solidFill>
                  <a:srgbClr val="0070C0"/>
                </a:solidFill>
              </a:rPr>
              <a:t>友達になれそうですか？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18" name="タイトル 3"/>
          <p:cNvSpPr txBox="1">
            <a:spLocks/>
          </p:cNvSpPr>
          <p:nvPr/>
        </p:nvSpPr>
        <p:spPr bwMode="auto">
          <a:xfrm>
            <a:off x="571472" y="2143116"/>
            <a:ext cx="8001056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関数型っぽい特長をいくつか説明しましたが、</a:t>
            </a:r>
            <a:endParaRPr kumimoji="1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/>
            <a:r>
              <a:rPr lang="ja-JP" altLang="en-US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まだまだ他にも </a:t>
            </a:r>
            <a:r>
              <a:rPr lang="ja-JP" altLang="en-US" sz="3200" b="1" kern="0" dirty="0" smtClean="0"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  <a:cs typeface="+mj-cs"/>
              </a:rPr>
              <a:t>ら</a:t>
            </a:r>
            <a:r>
              <a:rPr lang="ja-JP" altLang="en-US" sz="3200" b="1" kern="0" dirty="0" err="1" smtClean="0"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  <a:cs typeface="+mj-cs"/>
              </a:rPr>
              <a:t>ぶらぶ</a:t>
            </a:r>
            <a:r>
              <a:rPr lang="ja-JP" altLang="en-US" sz="3200" b="1" kern="0" dirty="0" smtClean="0"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  <a:cs typeface="+mj-cs"/>
              </a:rPr>
              <a:t>ポイント </a:t>
            </a:r>
            <a:r>
              <a:rPr lang="ja-JP" altLang="en-US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は</a:t>
            </a:r>
            <a:endParaRPr lang="en-US" altLang="ja-JP" sz="3200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0"/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いっぱいあります。</a:t>
            </a:r>
            <a:endParaRPr kumimoji="1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/>
            <a:endParaRPr lang="en-US" altLang="ja-JP" sz="3200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b="1" dirty="0" smtClean="0">
                <a:solidFill>
                  <a:srgbClr val="0070C0"/>
                </a:solidFill>
              </a:rPr>
              <a:t>友達になれそうですか？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18" name="タイトル 3"/>
          <p:cNvSpPr txBox="1">
            <a:spLocks/>
          </p:cNvSpPr>
          <p:nvPr/>
        </p:nvSpPr>
        <p:spPr bwMode="auto">
          <a:xfrm>
            <a:off x="928662" y="1428736"/>
            <a:ext cx="7072362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おもしろそうだなーと思ってもらえたら、</a:t>
            </a:r>
            <a:endParaRPr kumimoji="1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/>
            <a:r>
              <a:rPr lang="ja-JP" altLang="en-US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フリーでダウンロードできますので、</a:t>
            </a:r>
            <a:endParaRPr lang="en-US" altLang="ja-JP" sz="3200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0"/>
            <a:r>
              <a:rPr lang="ja-JP" altLang="en-US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ぜひぜひ遊んでみてください。</a:t>
            </a:r>
            <a:endParaRPr lang="en-US" altLang="ja-JP" sz="3200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0"/>
            <a:endParaRPr lang="en-US" altLang="ja-JP" sz="3200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0"/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  <a:hlinkClick r:id="rId3"/>
              </a:rPr>
              <a:t>http://caml.inria.fr/download.en.html</a:t>
            </a:r>
            <a:endParaRPr lang="en-US" altLang="ja-JP" sz="3200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0"/>
            <a:endParaRPr kumimoji="1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/>
            <a:endParaRPr lang="en-US" altLang="ja-JP" sz="3200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ja-JP" altLang="en-US" sz="3200" kern="0" dirty="0" smtClean="0">
                <a:solidFill>
                  <a:schemeClr val="tx2"/>
                </a:solidFill>
              </a:rPr>
              <a:t>ありがとうございました </a:t>
            </a:r>
            <a:r>
              <a:rPr lang="en-US" altLang="ja-JP" sz="3200" kern="0" dirty="0" smtClean="0">
                <a:solidFill>
                  <a:schemeClr val="tx2"/>
                </a:solidFill>
              </a:rPr>
              <a:t>m(_’_)m</a:t>
            </a:r>
            <a:endParaRPr lang="ja-JP" altLang="en-US" sz="3200" kern="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出会いは・・・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214421"/>
            <a:ext cx="8329642" cy="4911741"/>
          </a:xfrm>
        </p:spPr>
        <p:txBody>
          <a:bodyPr/>
          <a:lstStyle/>
          <a:p>
            <a:pPr>
              <a:buNone/>
            </a:pPr>
            <a:r>
              <a:rPr kumimoji="1" lang="en-US" altLang="ja-JP" dirty="0" smtClean="0"/>
              <a:t>2008/8/9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OSC</a:t>
            </a:r>
            <a:r>
              <a:rPr kumimoji="1" lang="ja-JP" altLang="en-US" dirty="0" smtClean="0"/>
              <a:t>名古屋で聞いた</a:t>
            </a:r>
            <a:endParaRPr kumimoji="1" lang="en-US" altLang="ja-JP" dirty="0" smtClean="0"/>
          </a:p>
          <a:p>
            <a:pPr>
              <a:buNone/>
            </a:pPr>
            <a:r>
              <a:rPr lang="en-US" sz="4800" b="1" dirty="0" err="1" smtClean="0"/>
              <a:t>OCaml</a:t>
            </a:r>
            <a:r>
              <a:rPr lang="en-US" sz="4800" b="1" dirty="0" smtClean="0"/>
              <a:t>-Nagoya </a:t>
            </a:r>
            <a:r>
              <a:rPr lang="ja-JP" altLang="en-US" dirty="0" smtClean="0"/>
              <a:t>のセッションでした。</a:t>
            </a:r>
            <a:endParaRPr kumimoji="1" lang="en-US" altLang="ja-JP" dirty="0" smtClean="0"/>
          </a:p>
          <a:p>
            <a:pPr>
              <a:buNone/>
            </a:pPr>
            <a:endParaRPr kumimoji="1" lang="en-US" altLang="ja-JP" sz="1600" dirty="0" smtClean="0"/>
          </a:p>
          <a:p>
            <a:pPr>
              <a:buNone/>
            </a:pPr>
            <a:endParaRPr kumimoji="1" lang="en-US" altLang="ja-JP" sz="2000" dirty="0" smtClean="0"/>
          </a:p>
          <a:p>
            <a:pPr>
              <a:buNone/>
            </a:pPr>
            <a:r>
              <a:rPr kumimoji="1" lang="ja-JP" altLang="en-US" dirty="0" smtClean="0"/>
              <a:t>　・名古屋で活動している</a:t>
            </a:r>
            <a:endParaRPr kumimoji="1"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　　</a:t>
            </a:r>
            <a:r>
              <a:rPr kumimoji="1" lang="en-US" altLang="ja-JP" dirty="0" err="1" smtClean="0"/>
              <a:t>OCaml</a:t>
            </a:r>
            <a:r>
              <a:rPr kumimoji="1" lang="ja-JP" altLang="en-US" dirty="0" smtClean="0"/>
              <a:t>の勉強会グループ</a:t>
            </a:r>
            <a:endParaRPr kumimoji="1"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　・隔週で勉強会を開催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　・</a:t>
            </a:r>
            <a:r>
              <a:rPr lang="en-US" altLang="ja-JP" dirty="0" smtClean="0"/>
              <a:t>2007/05</a:t>
            </a:r>
            <a:r>
              <a:rPr lang="ja-JP" altLang="en-US" dirty="0" smtClean="0"/>
              <a:t>に解説本を出版</a:t>
            </a:r>
            <a:endParaRPr kumimoji="1" lang="ja-JP" altLang="en-US" dirty="0"/>
          </a:p>
        </p:txBody>
      </p:sp>
      <p:pic>
        <p:nvPicPr>
          <p:cNvPr id="4" name="図 3" descr="ocaml-boo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322" y="3087684"/>
            <a:ext cx="2143140" cy="26193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どんな子？ 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4" name="テキスト プレースホルダ 2"/>
          <p:cNvSpPr txBox="1">
            <a:spLocks/>
          </p:cNvSpPr>
          <p:nvPr/>
        </p:nvSpPr>
        <p:spPr bwMode="auto">
          <a:xfrm>
            <a:off x="857224" y="3643314"/>
            <a:ext cx="7000924" cy="1304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まずは、</a:t>
            </a:r>
            <a:endParaRPr kumimoji="1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ja-JP" altLang="en-US" sz="3200" kern="0" dirty="0" smtClean="0">
                <a:latin typeface="+mn-lt"/>
                <a:ea typeface="+mn-ea"/>
              </a:rPr>
              <a:t>ちょっぴり予備知識を仕入れてみます。</a:t>
            </a:r>
            <a:endParaRPr kumimoji="1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テキスト プレースホルダ 2"/>
          <p:cNvSpPr txBox="1">
            <a:spLocks/>
          </p:cNvSpPr>
          <p:nvPr/>
        </p:nvSpPr>
        <p:spPr bwMode="auto">
          <a:xfrm>
            <a:off x="857224" y="1714488"/>
            <a:ext cx="7143800" cy="1304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ja-JP" altLang="en-US" sz="3200" kern="0" dirty="0" smtClean="0">
                <a:latin typeface="+mn-lt"/>
                <a:ea typeface="+mn-ea"/>
              </a:rPr>
              <a:t>知らない人にいきなり話しかけられない</a:t>
            </a:r>
            <a:endParaRPr lang="en-US" altLang="ja-JP" sz="32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ja-JP" altLang="en-US" sz="3200" kern="0" dirty="0" smtClean="0">
                <a:latin typeface="+mn-lt"/>
                <a:ea typeface="+mn-ea"/>
              </a:rPr>
              <a:t>小心者</a:t>
            </a:r>
            <a:r>
              <a:rPr lang="ja-JP" altLang="en-US" sz="3200" kern="0" dirty="0" smtClean="0">
                <a:latin typeface="+mn-lt"/>
                <a:ea typeface="+mn-ea"/>
              </a:rPr>
              <a:t>なので・・・</a:t>
            </a:r>
            <a:endParaRPr kumimoji="1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どんな子？ 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6" name="テキスト プレースホルダ 2"/>
          <p:cNvSpPr txBox="1">
            <a:spLocks/>
          </p:cNvSpPr>
          <p:nvPr/>
        </p:nvSpPr>
        <p:spPr bwMode="auto">
          <a:xfrm>
            <a:off x="714348" y="1928802"/>
            <a:ext cx="7715304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ja-JP" altLang="en-US" sz="3200" kern="0" dirty="0" smtClean="0">
                <a:latin typeface="+mn-lt"/>
                <a:ea typeface="+mn-ea"/>
              </a:rPr>
              <a:t>名前は・・・</a:t>
            </a:r>
            <a:endParaRPr lang="en-US" altLang="ja-JP" sz="32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ja-JP" altLang="en-US" sz="3200" kern="0" dirty="0" smtClean="0">
                <a:latin typeface="+mn-lt"/>
                <a:ea typeface="+mn-ea"/>
              </a:rPr>
              <a:t>　　</a:t>
            </a:r>
            <a:r>
              <a:rPr lang="en-US" altLang="ja-JP" sz="3200" kern="0" dirty="0" err="1" smtClean="0">
                <a:latin typeface="+mn-lt"/>
                <a:ea typeface="+mn-ea"/>
              </a:rPr>
              <a:t>OCaml</a:t>
            </a:r>
            <a:r>
              <a:rPr lang="ja-JP" altLang="en-US" sz="3200" kern="0" dirty="0" smtClean="0">
                <a:latin typeface="+mn-lt"/>
                <a:ea typeface="+mn-ea"/>
              </a:rPr>
              <a:t>で、略さないと</a:t>
            </a:r>
            <a:r>
              <a:rPr lang="en-US" altLang="ja-JP" sz="3200" kern="0" dirty="0" smtClean="0">
                <a:latin typeface="+mn-lt"/>
                <a:ea typeface="+mn-ea"/>
              </a:rPr>
              <a:t>Objective </a:t>
            </a:r>
            <a:r>
              <a:rPr lang="en-US" altLang="ja-JP" sz="3200" kern="0" dirty="0" err="1" smtClean="0">
                <a:latin typeface="+mn-lt"/>
                <a:ea typeface="+mn-ea"/>
              </a:rPr>
              <a:t>Caml</a:t>
            </a:r>
            <a:endParaRPr lang="en-US" altLang="ja-JP" sz="32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ja-JP" altLang="en-US" sz="3200" kern="0" dirty="0" smtClean="0">
                <a:latin typeface="+mn-lt"/>
                <a:ea typeface="+mn-ea"/>
              </a:rPr>
              <a:t>　　読み方は、キャムルとか、キャメルとか</a:t>
            </a:r>
            <a:endParaRPr kumimoji="1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どんな子？ 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4" name="テキスト プレースホルダ 2"/>
          <p:cNvSpPr txBox="1">
            <a:spLocks/>
          </p:cNvSpPr>
          <p:nvPr/>
        </p:nvSpPr>
        <p:spPr bwMode="auto">
          <a:xfrm>
            <a:off x="1285852" y="2214554"/>
            <a:ext cx="685804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ja-JP" altLang="en-US" sz="3200" kern="0" dirty="0" smtClean="0">
                <a:latin typeface="+mn-lt"/>
                <a:ea typeface="+mn-ea"/>
              </a:rPr>
              <a:t>属性は・・・</a:t>
            </a:r>
            <a:endParaRPr lang="en-US" altLang="ja-JP" sz="32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ja-JP" altLang="en-US" sz="3200" kern="0" dirty="0" smtClean="0">
                <a:latin typeface="+mn-lt"/>
                <a:ea typeface="+mn-ea"/>
              </a:rPr>
              <a:t>　　関数型プログラミング言語</a:t>
            </a:r>
            <a:endParaRPr lang="en-US" altLang="ja-JP" sz="32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ja-JP" altLang="en-US" sz="3200" kern="0" dirty="0" smtClean="0">
                <a:latin typeface="+mn-lt"/>
                <a:ea typeface="+mn-ea"/>
              </a:rPr>
              <a:t>　　型推論を持つ静的型付け言語</a:t>
            </a:r>
            <a:endParaRPr kumimoji="1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どんな子？ 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5" name="テキスト プレースホルダ 2"/>
          <p:cNvSpPr txBox="1">
            <a:spLocks/>
          </p:cNvSpPr>
          <p:nvPr/>
        </p:nvSpPr>
        <p:spPr bwMode="auto">
          <a:xfrm>
            <a:off x="1314424" y="2571744"/>
            <a:ext cx="6329410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ja-JP" altLang="en-US" sz="3200" kern="0" dirty="0" smtClean="0">
                <a:latin typeface="+mn-lt"/>
                <a:ea typeface="+mn-ea"/>
              </a:rPr>
              <a:t>生まれは・・・</a:t>
            </a:r>
            <a:endParaRPr lang="en-US" altLang="ja-JP" sz="32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ja-JP" altLang="en-US" sz="3200" kern="0" dirty="0" smtClean="0">
                <a:latin typeface="+mn-lt"/>
                <a:ea typeface="+mn-ea"/>
              </a:rPr>
              <a:t>　　おフランスの国立</a:t>
            </a:r>
            <a:r>
              <a:rPr lang="en-US" altLang="ja-JP" sz="3200" kern="0" dirty="0" smtClean="0">
                <a:latin typeface="+mn-lt"/>
                <a:ea typeface="+mn-ea"/>
              </a:rPr>
              <a:t>INRIA</a:t>
            </a:r>
            <a:r>
              <a:rPr lang="ja-JP" altLang="en-US" sz="3200" kern="0" dirty="0" smtClean="0">
                <a:latin typeface="+mn-lt"/>
                <a:ea typeface="+mn-ea"/>
              </a:rPr>
              <a:t>研究所</a:t>
            </a:r>
            <a:endParaRPr kumimoji="1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どんな子？ 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7" name="タイトル 3"/>
          <p:cNvSpPr txBox="1">
            <a:spLocks/>
          </p:cNvSpPr>
          <p:nvPr/>
        </p:nvSpPr>
        <p:spPr bwMode="auto">
          <a:xfrm>
            <a:off x="1071538" y="1857364"/>
            <a:ext cx="2071702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1970</a:t>
            </a:r>
            <a:r>
              <a:rPr lang="ja-JP" altLang="en-US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年代</a:t>
            </a:r>
            <a:endParaRPr lang="en-US" altLang="ja-JP" sz="3200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タイトル 3"/>
          <p:cNvSpPr txBox="1">
            <a:spLocks/>
          </p:cNvSpPr>
          <p:nvPr/>
        </p:nvSpPr>
        <p:spPr bwMode="auto">
          <a:xfrm>
            <a:off x="2928926" y="1857364"/>
            <a:ext cx="4071966" cy="642942"/>
          </a:xfrm>
          <a:prstGeom prst="rect">
            <a:avLst/>
          </a:prstGeom>
          <a:noFill/>
          <a:ln w="25400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ML</a:t>
            </a:r>
            <a:r>
              <a:rPr lang="ja-JP" altLang="en-US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（</a:t>
            </a:r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Meta Language</a:t>
            </a:r>
            <a:r>
              <a:rPr lang="ja-JP" altLang="en-US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）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タイトル 3"/>
          <p:cNvSpPr txBox="1">
            <a:spLocks/>
          </p:cNvSpPr>
          <p:nvPr/>
        </p:nvSpPr>
        <p:spPr bwMode="auto">
          <a:xfrm>
            <a:off x="2928926" y="3071810"/>
            <a:ext cx="4071966" cy="642942"/>
          </a:xfrm>
          <a:prstGeom prst="rect">
            <a:avLst/>
          </a:prstGeom>
          <a:noFill/>
          <a:ln w="25400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32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Caml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タイトル 3"/>
          <p:cNvSpPr txBox="1">
            <a:spLocks/>
          </p:cNvSpPr>
          <p:nvPr/>
        </p:nvSpPr>
        <p:spPr bwMode="auto">
          <a:xfrm>
            <a:off x="2928926" y="4500570"/>
            <a:ext cx="4071966" cy="642942"/>
          </a:xfrm>
          <a:prstGeom prst="rect">
            <a:avLst/>
          </a:prstGeom>
          <a:noFill/>
          <a:ln w="25400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32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OCaml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タイトル 3"/>
          <p:cNvSpPr txBox="1">
            <a:spLocks/>
          </p:cNvSpPr>
          <p:nvPr/>
        </p:nvSpPr>
        <p:spPr bwMode="auto">
          <a:xfrm>
            <a:off x="4286248" y="3714752"/>
            <a:ext cx="4357718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＋ オブジェクト指向機能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タイトル 3"/>
          <p:cNvSpPr txBox="1">
            <a:spLocks/>
          </p:cNvSpPr>
          <p:nvPr/>
        </p:nvSpPr>
        <p:spPr bwMode="auto">
          <a:xfrm>
            <a:off x="357158" y="5357826"/>
            <a:ext cx="6286544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最新は・・・</a:t>
            </a:r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ja-JP" sz="2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OCaml</a:t>
            </a:r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3.10.2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タイトル 3"/>
          <p:cNvSpPr txBox="1">
            <a:spLocks/>
          </p:cNvSpPr>
          <p:nvPr/>
        </p:nvSpPr>
        <p:spPr bwMode="auto">
          <a:xfrm>
            <a:off x="1071538" y="3071810"/>
            <a:ext cx="2071702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1986</a:t>
            </a:r>
            <a:r>
              <a:rPr lang="ja-JP" altLang="en-US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年</a:t>
            </a:r>
            <a:endParaRPr lang="en-US" altLang="ja-JP" sz="3200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" name="タイトル 3"/>
          <p:cNvSpPr txBox="1">
            <a:spLocks/>
          </p:cNvSpPr>
          <p:nvPr/>
        </p:nvSpPr>
        <p:spPr bwMode="auto">
          <a:xfrm>
            <a:off x="1071538" y="4500570"/>
            <a:ext cx="2071702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1996</a:t>
            </a:r>
            <a:r>
              <a:rPr lang="ja-JP" altLang="en-US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年</a:t>
            </a:r>
            <a:endParaRPr lang="en-US" altLang="ja-JP" sz="3200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5" name="下矢印 14"/>
          <p:cNvSpPr/>
          <p:nvPr/>
        </p:nvSpPr>
        <p:spPr>
          <a:xfrm>
            <a:off x="4071934" y="2643182"/>
            <a:ext cx="45719" cy="285752"/>
          </a:xfrm>
          <a:prstGeom prst="downArrow">
            <a:avLst/>
          </a:prstGeom>
          <a:solidFill>
            <a:srgbClr val="00B0F0"/>
          </a:solidFill>
          <a:ln w="127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下矢印 15"/>
          <p:cNvSpPr/>
          <p:nvPr/>
        </p:nvSpPr>
        <p:spPr>
          <a:xfrm flipH="1">
            <a:off x="4071933" y="3857628"/>
            <a:ext cx="71438" cy="500066"/>
          </a:xfrm>
          <a:prstGeom prst="downArrow">
            <a:avLst/>
          </a:prstGeom>
          <a:solidFill>
            <a:srgbClr val="00B0F0"/>
          </a:solidFill>
          <a:ln w="127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タイトル 3"/>
          <p:cNvSpPr txBox="1">
            <a:spLocks/>
          </p:cNvSpPr>
          <p:nvPr/>
        </p:nvSpPr>
        <p:spPr bwMode="auto">
          <a:xfrm>
            <a:off x="357158" y="1000108"/>
            <a:ext cx="3071834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z="3200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家系図は・・・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 animBg="1"/>
      <p:bldP spid="11" grpId="0"/>
      <p:bldP spid="12" grpId="0"/>
      <p:bldP spid="13" grpId="0"/>
      <p:bldP spid="14" grpId="0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スライドマスタN05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スライドマスタN05</Template>
  <TotalTime>514</TotalTime>
  <Words>1452</Words>
  <Application>Microsoft Office PowerPoint</Application>
  <PresentationFormat>画面に合わせる (4:3)</PresentationFormat>
  <Paragraphs>295</Paragraphs>
  <Slides>32</Slides>
  <Notes>12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32</vt:i4>
      </vt:variant>
    </vt:vector>
  </HeadingPairs>
  <TitlesOfParts>
    <vt:vector size="33" baseType="lpstr">
      <vt:lpstr>スライドマスタN05</vt:lpstr>
      <vt:lpstr>Ocamlくんと友達になろう！</vt:lpstr>
      <vt:lpstr>Agenda</vt:lpstr>
      <vt:lpstr>Agenda</vt:lpstr>
      <vt:lpstr>出会いは・・・</vt:lpstr>
      <vt:lpstr>どんな子？ </vt:lpstr>
      <vt:lpstr>どんな子？ </vt:lpstr>
      <vt:lpstr>どんな子？ </vt:lpstr>
      <vt:lpstr>どんな子？ </vt:lpstr>
      <vt:lpstr>どんな子？ </vt:lpstr>
      <vt:lpstr>まずは挨拶</vt:lpstr>
      <vt:lpstr>まずは挨拶</vt:lpstr>
      <vt:lpstr>話しかけてみよー</vt:lpstr>
      <vt:lpstr>話しかけてみよー</vt:lpstr>
      <vt:lpstr>名前を覚えてもらっちゃお！</vt:lpstr>
      <vt:lpstr>名前を覚えてもらっちゃお！</vt:lpstr>
      <vt:lpstr>名前を覚えてもらっちゃお！</vt:lpstr>
      <vt:lpstr>嫌われないようにしなくっちゃ！</vt:lpstr>
      <vt:lpstr>遊んでみよー</vt:lpstr>
      <vt:lpstr>遊んでみよー</vt:lpstr>
      <vt:lpstr>遊んでみよー</vt:lpstr>
      <vt:lpstr>遊んでみよー</vt:lpstr>
      <vt:lpstr>遊んでみよー</vt:lpstr>
      <vt:lpstr>遊んでみよー</vt:lpstr>
      <vt:lpstr>遊んでみよー</vt:lpstr>
      <vt:lpstr>遊んでみよー</vt:lpstr>
      <vt:lpstr>遊んでみよー</vt:lpstr>
      <vt:lpstr>遊んでみよー</vt:lpstr>
      <vt:lpstr>遊んでみよー</vt:lpstr>
      <vt:lpstr>遊んでみよー</vt:lpstr>
      <vt:lpstr>遊んでみよー</vt:lpstr>
      <vt:lpstr>友達になれそうですか？</vt:lpstr>
      <vt:lpstr>友達になれそうですか？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Fumie</dc:creator>
  <cp:lastModifiedBy>Fumie</cp:lastModifiedBy>
  <cp:revision>96</cp:revision>
  <dcterms:created xsi:type="dcterms:W3CDTF">2008-11-29T19:32:49Z</dcterms:created>
  <dcterms:modified xsi:type="dcterms:W3CDTF">2008-11-30T14:10:00Z</dcterms:modified>
</cp:coreProperties>
</file>