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HG 明朝L Sun" pitchFamily="1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 showGuides="1">
      <p:cViewPr varScale="1">
        <p:scale>
          <a:sx n="64" d="100"/>
          <a:sy n="64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fld id="{9DCE6F8E-7C22-4051-8593-7AEA59AF56C4}" type="slidenum">
              <a:rPr lang="en-US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8EEF67-E5BA-4111-82BE-3C5185D34336}" type="slidenum">
              <a:rPr lang="en-US"/>
              <a:pPr/>
              <a:t>1</a:t>
            </a:fld>
            <a:endParaRPr 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2390C7-68AE-43BE-A98C-7602DF008502}" type="slidenum">
              <a:rPr lang="en-US"/>
              <a:pPr/>
              <a:t>10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B92545-1F6C-4BDC-B5C9-E5B2554DDA10}" type="slidenum">
              <a:rPr lang="en-US"/>
              <a:pPr/>
              <a:t>11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tIns="53280"/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ea typeface="ＭＳ Ｐ明朝" pitchFamily="18" charset="-128"/>
              </a:rPr>
              <a:t>てか、「ゴースト」に二つ意味があるのが分かりにくいですよね！！１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54360" rIns="90000" bIns="46800" anchor="b"/>
          <a:lstStyle/>
          <a:p>
            <a: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5A1134E-8A4F-4BDA-8EDC-44E3E6C73811}" type="slidenum">
              <a:rPr lang="en-US" sz="1200">
                <a:solidFill>
                  <a:srgbClr val="000000"/>
                </a:solidFill>
              </a:rPr>
              <a:pPr algn="r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BB9B83-E470-4611-A4BC-85B8F3FB335F}" type="slidenum">
              <a:rPr lang="en-US"/>
              <a:pPr/>
              <a:t>12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90BFC3-B6F6-403E-9DEF-1003D2AF9D89}" type="slidenum">
              <a:rPr lang="en-US"/>
              <a:pPr/>
              <a:t>13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2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CD122F-1F49-4E05-B0E6-BB88BA972866}" type="slidenum">
              <a:rPr lang="en-US"/>
              <a:pPr/>
              <a:t>14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2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B3AED5-F9C0-4072-A2AD-46A845DFD402}" type="slidenum">
              <a:rPr lang="en-US"/>
              <a:pPr/>
              <a:t>15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tIns="53280"/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ea typeface="ＭＳ Ｐ明朝" pitchFamily="18" charset="-128"/>
              </a:rPr>
              <a:t>詳細図は「ゴーストとシェル」の後に入れるのがいいと思います。</a:t>
            </a:r>
          </a:p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ea typeface="ＭＳ Ｐ明朝" pitchFamily="18" charset="-128"/>
            </a:endParaRPr>
          </a:p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ea typeface="ＭＳ Ｐ明朝" pitchFamily="18" charset="-128"/>
              </a:rPr>
              <a:t>これは適当に書いてます。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54360" rIns="90000" bIns="46800" anchor="b"/>
          <a:lstStyle/>
          <a:p>
            <a: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AE062D4D-1C82-49DE-897B-96B3B61DD4A6}" type="slidenum">
              <a:rPr lang="en-US" sz="1200">
                <a:solidFill>
                  <a:srgbClr val="000000"/>
                </a:solidFill>
              </a:rPr>
              <a:pPr algn="r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15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EC9E61-783F-48A3-AC8F-F78288BA7BBE}" type="slidenum">
              <a:rPr lang="en-US"/>
              <a:pPr/>
              <a:t>16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7581DC-AE9A-4ED4-945F-6A656FA96608}" type="slidenum">
              <a:rPr lang="en-US"/>
              <a:pPr/>
              <a:t>17</a:t>
            </a:fld>
            <a:endParaRPr lang="en-US"/>
          </a:p>
        </p:txBody>
      </p:sp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69A12A-7BCD-4314-A500-EA5FFF4E6279}" type="slidenum">
              <a:rPr lang="en-US"/>
              <a:pPr/>
              <a:t>18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AC804E-EBE2-4564-A3B6-74A8BEBB5CF9}" type="slidenum">
              <a:rPr lang="en-US"/>
              <a:pPr/>
              <a:t>19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4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738516-BFA2-4D5C-B9E8-50680C3620D9}" type="slidenum">
              <a:rPr lang="en-US"/>
              <a:pPr/>
              <a:t>2</a:t>
            </a:fld>
            <a:endParaRPr 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919E4A-E20D-4E94-B4FC-5145160629A7}" type="slidenum">
              <a:rPr lang="en-US"/>
              <a:pPr/>
              <a:t>20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8B3411-81C7-41F3-86C3-3B9CA3C5E1AD}" type="slidenum">
              <a:rPr lang="en-US"/>
              <a:pPr/>
              <a:t>21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6065F0-7BEF-4CE0-95A1-AD7388CF3BAC}" type="slidenum">
              <a:rPr lang="en-US"/>
              <a:pPr/>
              <a:t>22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DE03F1-8F0C-4900-8900-BE1EFA7A0BE3}" type="slidenum">
              <a:rPr lang="en-US"/>
              <a:pPr/>
              <a:t>23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5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1691EB-7301-4BAE-A152-92624C9A1771}" type="slidenum">
              <a:rPr lang="en-US"/>
              <a:pPr/>
              <a:t>24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AEA8B1-8831-4183-83DF-A42FD42DD316}" type="slidenum">
              <a:rPr lang="en-US"/>
              <a:pPr/>
              <a:t>25</a:t>
            </a:fld>
            <a:endParaRPr lang="en-US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C1E091-1A02-4053-9BBF-8BB75804F785}" type="slidenum">
              <a:rPr lang="en-US"/>
              <a:pPr/>
              <a:t>26</a:t>
            </a:fld>
            <a:endParaRPr lang="en-US"/>
          </a:p>
        </p:txBody>
      </p:sp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E45000-FFAD-4A08-A7F6-69E42E44A370}" type="slidenum">
              <a:rPr lang="en-US"/>
              <a:pPr/>
              <a:t>27</a:t>
            </a:fld>
            <a:endParaRPr lang="en-US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5442A1-F547-4969-96C1-9F7D7C686461}" type="slidenum">
              <a:rPr lang="en-US"/>
              <a:pPr/>
              <a:t>28</a:t>
            </a:fld>
            <a:endParaRPr lang="en-US"/>
          </a:p>
        </p:txBody>
      </p:sp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921CDE-8FA7-4721-B17F-C593B9FB2595}" type="slidenum">
              <a:rPr lang="en-US"/>
              <a:pPr/>
              <a:t>29</a:t>
            </a:fld>
            <a:endParaRPr lang="en-US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128714-0811-49C1-82AB-F5D46177A661}" type="slidenum">
              <a:rPr lang="en-US"/>
              <a:pPr/>
              <a:t>3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AD4C63-3428-40D7-A3B7-8DF7CFFFF52D}" type="slidenum">
              <a:rPr lang="en-US"/>
              <a:pPr/>
              <a:t>30</a:t>
            </a:fld>
            <a:endParaRPr lang="en-US"/>
          </a:p>
        </p:txBody>
      </p:sp>
      <p:sp>
        <p:nvSpPr>
          <p:cNvPr id="716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0259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4F7373-A07D-4163-85F4-FA29E5F1E73B}" type="slidenum">
              <a:rPr lang="en-US"/>
              <a:pPr/>
              <a:t>31</a:t>
            </a:fld>
            <a:endParaRPr lang="en-US"/>
          </a:p>
        </p:txBody>
      </p:sp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5EB5E8-9882-4CF2-83FB-D8AFF03549C2}" type="slidenum">
              <a:rPr lang="en-US"/>
              <a:pPr/>
              <a:t>32</a:t>
            </a:fld>
            <a:endParaRPr lang="en-US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72D535-1418-4E6A-92D0-2AD16B1C0BF3}" type="slidenum">
              <a:rPr lang="en-US"/>
              <a:pPr/>
              <a:t>33</a:t>
            </a:fld>
            <a:endParaRPr lang="en-US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85803A-3CEB-44B7-B27A-732A22982963}" type="slidenum">
              <a:rPr lang="en-US"/>
              <a:pPr/>
              <a:t>34</a:t>
            </a:fld>
            <a:endParaRPr lang="en-US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4CAFB6-3639-4E08-B8D1-CC02229894F8}" type="slidenum">
              <a:rPr lang="en-US"/>
              <a:pPr/>
              <a:t>35</a:t>
            </a:fld>
            <a:endParaRPr lang="en-US"/>
          </a:p>
        </p:txBody>
      </p:sp>
      <p:sp>
        <p:nvSpPr>
          <p:cNvPr id="768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0259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44FC19-AFA0-4411-A9FF-26E7B6FDD0CB}" type="slidenum">
              <a:rPr lang="en-US"/>
              <a:pPr/>
              <a:t>36</a:t>
            </a:fld>
            <a:endParaRPr lang="en-US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70F1A3-30E1-4184-A7DE-1751C780636F}" type="slidenum">
              <a:rPr lang="en-US"/>
              <a:pPr/>
              <a:t>37</a:t>
            </a:fld>
            <a:endParaRPr lang="en-US"/>
          </a:p>
        </p:txBody>
      </p:sp>
      <p:sp>
        <p:nvSpPr>
          <p:cNvPr id="788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830499-ACB7-4E0B-8234-2E95B48D0F50}" type="slidenum">
              <a:rPr lang="en-US"/>
              <a:pPr/>
              <a:t>38</a:t>
            </a:fld>
            <a:endParaRPr lang="en-US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95879A-42C1-49DF-8C6A-47266A184BFA}" type="slidenum">
              <a:rPr lang="en-US"/>
              <a:pPr/>
              <a:t>4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345552-1515-4456-9DBB-FE25F9300F2B}" type="slidenum">
              <a:rPr lang="en-US"/>
              <a:pPr/>
              <a:t>5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25E49E-D15F-443C-B9BC-C547D1D4DDDB}" type="slidenum">
              <a:rPr lang="en-US"/>
              <a:pPr/>
              <a:t>6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84DAB8-CA06-496E-B392-8BD3475D79DA}" type="slidenum">
              <a:rPr lang="en-US"/>
              <a:pPr/>
              <a:t>7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40938A-C2CC-409E-9A1F-8C5DD30203DC}" type="slidenum">
              <a:rPr lang="en-US"/>
              <a:pPr/>
              <a:t>8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84A18D-7173-4237-AD30-3640A8FA7850}" type="slidenum">
              <a:rPr lang="en-US"/>
              <a:pPr/>
              <a:t>9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1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34200" y="-107950"/>
            <a:ext cx="2055813" cy="68119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-107950"/>
            <a:ext cx="6019800" cy="68119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-107950"/>
            <a:ext cx="8228013" cy="143351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idx="10"/>
          </p:nvPr>
        </p:nvSpPr>
        <p:spPr>
          <a:xfrm rot="-5400000">
            <a:off x="-2170113" y="3541713"/>
            <a:ext cx="4951413" cy="4587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4037013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1413" y="1676400"/>
            <a:ext cx="40386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-1079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8228013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7711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ja-JP" altLang="en-GB" smtClean="0"/>
              <a:t>2レベル目のアウトライン</a:t>
            </a:r>
          </a:p>
          <a:p>
            <a:pPr lvl="2"/>
            <a:r>
              <a:rPr lang="ja-JP" altLang="en-GB" smtClean="0"/>
              <a:t>3レベル目のアウトライン</a:t>
            </a:r>
          </a:p>
          <a:p>
            <a:pPr lvl="3"/>
            <a:r>
              <a:rPr lang="ja-JP" altLang="en-GB" smtClean="0"/>
              <a:t>4レベル目のアウトライン</a:t>
            </a:r>
          </a:p>
          <a:p>
            <a:pPr lvl="4"/>
            <a:r>
              <a:rPr lang="ja-JP" altLang="en-GB" smtClean="0"/>
              <a:t>5レベル目のアウトライン</a:t>
            </a:r>
          </a:p>
          <a:p>
            <a:pPr lvl="4"/>
            <a:r>
              <a:rPr lang="ja-JP" altLang="en-GB" smtClean="0"/>
              <a:t>6レベル目のアウトライン</a:t>
            </a:r>
          </a:p>
          <a:p>
            <a:pPr lvl="4"/>
            <a:r>
              <a:rPr lang="ja-JP" altLang="en-GB" smtClean="0"/>
              <a:t>7レベル目のアウトライン</a:t>
            </a:r>
          </a:p>
          <a:p>
            <a:pPr lvl="4"/>
            <a:r>
              <a:rPr lang="ja-JP" altLang="en-GB" smtClean="0"/>
              <a:t>8レベル目のアウトライン</a:t>
            </a:r>
          </a:p>
          <a:p>
            <a:pPr lvl="4"/>
            <a:r>
              <a:rPr lang="ja-JP" altLang="en-GB" smtClean="0"/>
              <a:t>9レベル目のアウトライン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 rot="-5400000">
            <a:off x="-2170113" y="3541713"/>
            <a:ext cx="49514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7C80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6675" y="6354763"/>
            <a:ext cx="457200" cy="43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457200" y="1371600"/>
            <a:ext cx="8610600" cy="1588"/>
          </a:xfrm>
          <a:prstGeom prst="line">
            <a:avLst/>
          </a:prstGeom>
          <a:noFill/>
          <a:ln w="190440">
            <a:solidFill>
              <a:srgbClr val="FF7C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-95250" y="19050"/>
            <a:ext cx="6096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2676" rIns="90000" bIns="46800">
            <a:spAutoFit/>
          </a:bodyPr>
          <a:lstStyle/>
          <a:p>
            <a:pPr algn="ctr">
              <a:lnSpc>
                <a:spcPct val="93000"/>
              </a:lnSpc>
              <a:spcBef>
                <a:spcPts val="1125"/>
              </a:spcBef>
            </a:pPr>
            <a:fld id="{BB3E16E7-0336-41C8-A9B9-65AF6A5D22AD}" type="slidenum">
              <a:rPr lang="en-US" sz="1800">
                <a:solidFill>
                  <a:srgbClr val="FF7C80"/>
                </a:solidFill>
                <a:latin typeface="Arial" charset="0"/>
                <a:ea typeface="Arial Unicode MS" pitchFamily="50" charset="-128"/>
                <a:cs typeface="Arial Unicode MS" pitchFamily="50" charset="-128"/>
              </a:rPr>
              <a:pPr algn="ctr">
                <a:lnSpc>
                  <a:spcPct val="93000"/>
                </a:lnSpc>
                <a:spcBef>
                  <a:spcPts val="1125"/>
                </a:spcBef>
              </a:pPr>
              <a:t>&lt;#&gt;</a:t>
            </a:fld>
            <a:endParaRPr lang="en-US" sz="1800">
              <a:solidFill>
                <a:srgbClr val="FF7C80"/>
              </a:solidFill>
              <a:latin typeface="Arial" charset="0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76200" y="227013"/>
            <a:ext cx="457200" cy="231775"/>
          </a:xfrm>
          <a:prstGeom prst="line">
            <a:avLst/>
          </a:prstGeom>
          <a:noFill/>
          <a:ln w="28440">
            <a:solidFill>
              <a:srgbClr val="FF7C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171450" y="314325"/>
            <a:ext cx="457200" cy="350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2676" rIns="90000" bIns="46800">
            <a:spAutoFit/>
          </a:bodyPr>
          <a:lstStyle/>
          <a:p>
            <a:pPr algn="ctr">
              <a:lnSpc>
                <a:spcPct val="93000"/>
              </a:lnSpc>
              <a:spcBef>
                <a:spcPts val="1125"/>
              </a:spcBef>
            </a:pPr>
            <a:r>
              <a:rPr lang="en-US" sz="1800">
                <a:solidFill>
                  <a:srgbClr val="FF7C80"/>
                </a:solidFill>
                <a:latin typeface="Arial" charset="0"/>
              </a:rPr>
              <a:t>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2pPr>
      <a:lvl3pPr marL="1143000" indent="-22860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3pPr>
      <a:lvl4pPr marL="1600200" indent="-22860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4pPr>
      <a:lvl5pPr marL="2057400" indent="-22860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5pPr>
      <a:lvl6pPr marL="2514600" indent="-22860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6pPr>
      <a:lvl7pPr marL="2971800" indent="-22860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7pPr>
      <a:lvl8pPr marL="3429000" indent="-22860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8pPr>
      <a:lvl9pPr marL="3886200" indent="-228600" algn="ctr" defTabSz="449263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defTabSz="449263" rtl="0" fontAlgn="base">
        <a:lnSpc>
          <a:spcPct val="83000"/>
        </a:lnSpc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8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8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8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8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8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8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8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8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1519238"/>
            <a:ext cx="7772400" cy="2524125"/>
          </a:xfrm>
          <a:ln/>
        </p:spPr>
        <p:txBody>
          <a:bodyPr lIns="90000" tIns="221436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600"/>
              <a:t>THE OLD NEW</a:t>
            </a:r>
            <a:br>
              <a:rPr lang="en-US" sz="6600"/>
            </a:br>
            <a:r>
              <a:rPr lang="en-US" sz="6600"/>
              <a:t>UKAGAKA</a:t>
            </a:r>
            <a:br>
              <a:rPr lang="en-US" sz="6600"/>
            </a:br>
            <a:r>
              <a:rPr lang="en-US" sz="6600"/>
              <a:t>(SP1)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676400" y="4267200"/>
            <a:ext cx="6400800" cy="1752600"/>
          </a:xfrm>
          <a:prstGeom prst="rect">
            <a:avLst/>
          </a:prstGeom>
          <a:noFill/>
          <a:ln/>
        </p:spPr>
        <p:txBody>
          <a:bodyPr lIns="90000" tIns="123912" rIns="90000" bIns="46800"/>
          <a:lstStyle/>
          <a:p>
            <a:pPr marL="0" indent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C.Ponapalt（ぽな＠ばぐとら）</a:t>
            </a:r>
          </a:p>
          <a:p>
            <a:pPr marL="0" indent="0" algn="ctr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/>
              <a:t/>
            </a:r>
            <a:br>
              <a:rPr lang="en-US" sz="2400"/>
            </a:br>
            <a:r>
              <a:rPr lang="en-US" sz="2400">
                <a:solidFill>
                  <a:srgbClr val="C0C0C0"/>
                </a:solidFill>
              </a:rPr>
              <a:t>Rev.11N/P</a:t>
            </a:r>
            <a:endParaRPr lang="ja-JP" altLang="en-US" sz="2400">
              <a:solidFill>
                <a:srgbClr val="C0C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そろそろ本題：裏方を垣間見る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 tIns="128520"/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6000"/>
              <a:t>能書きはこのくらいだ！</a:t>
            </a:r>
          </a:p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/>
          </a:p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altLang="ja-JP"/>
              <a:t>　</a:t>
            </a:r>
            <a:r>
              <a:rPr lang="en-US"/>
              <a:t>とりあえずざっと紹介するだけなので</a:t>
            </a:r>
            <a:br>
              <a:rPr lang="en-US"/>
            </a:br>
            <a:r>
              <a:rPr lang="en-US"/>
              <a:t>気になる人は近くの伺か関係の</a:t>
            </a:r>
            <a:br>
              <a:rPr lang="en-US"/>
            </a:br>
            <a:r>
              <a:rPr lang="en-US"/>
              <a:t>開発者さんに聞いてみよう！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785813" y="1643063"/>
            <a:ext cx="5500687" cy="4714875"/>
          </a:xfrm>
          <a:prstGeom prst="roundRect">
            <a:avLst>
              <a:gd name="adj" fmla="val 16667"/>
            </a:avLst>
          </a:prstGeom>
          <a:solidFill>
            <a:srgbClr val="E6E6E6"/>
          </a:solidFill>
          <a:ln w="25560">
            <a:solidFill>
              <a:srgbClr val="BC95B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938213" y="1795463"/>
            <a:ext cx="5500687" cy="4714875"/>
          </a:xfrm>
          <a:prstGeom prst="roundRect">
            <a:avLst>
              <a:gd name="adj" fmla="val 16667"/>
            </a:avLst>
          </a:prstGeom>
          <a:solidFill>
            <a:srgbClr val="E6E6E6"/>
          </a:solidFill>
          <a:ln w="25560">
            <a:solidFill>
              <a:srgbClr val="BC95B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7176"/>
          </a:xfrm>
          <a:ln/>
        </p:spPr>
        <p:txBody>
          <a:bodyPr lIns="91440" tIns="139968" rIns="91440" bIns="4572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概念的な構成図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 rot="16200000">
            <a:off x="5107782" y="3893343"/>
            <a:ext cx="4572000" cy="500063"/>
          </a:xfrm>
          <a:prstGeom prst="rect">
            <a:avLst/>
          </a:prstGeom>
          <a:solidFill>
            <a:srgbClr val="8B0000"/>
          </a:solidFill>
          <a:ln w="25560">
            <a:solidFill>
              <a:srgbClr val="BC95BC"/>
            </a:solidFill>
            <a:miter lim="800000"/>
            <a:headEnd/>
            <a:tailEnd/>
          </a:ln>
          <a:effectLst/>
        </p:spPr>
        <p:txBody>
          <a:bodyPr lIns="90000" tIns="98208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>
                <a:solidFill>
                  <a:srgbClr val="FFFFFF"/>
                </a:solidFill>
                <a:latin typeface="ＭＳ Ｐゴシック" pitchFamily="50" charset="-128"/>
                <a:ea typeface="ＭＳ Ｐゴシック" pitchFamily="50" charset="-128"/>
              </a:rPr>
              <a:t>ベースウェア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 rot="16200000">
            <a:off x="5822157" y="3893343"/>
            <a:ext cx="4572000" cy="500063"/>
          </a:xfrm>
          <a:prstGeom prst="rect">
            <a:avLst/>
          </a:prstGeom>
          <a:solidFill>
            <a:srgbClr val="8B0000"/>
          </a:solidFill>
          <a:ln w="25560">
            <a:solidFill>
              <a:srgbClr val="BC95BC"/>
            </a:solidFill>
            <a:miter lim="800000"/>
            <a:headEnd/>
            <a:tailEnd/>
          </a:ln>
          <a:effectLst/>
        </p:spPr>
        <p:txBody>
          <a:bodyPr lIns="90000" tIns="98208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>
                <a:solidFill>
                  <a:srgbClr val="FFFFFF"/>
                </a:solidFill>
                <a:latin typeface="ＭＳ Ｐゴシック" pitchFamily="50" charset="-128"/>
                <a:ea typeface="ＭＳ Ｐゴシック" pitchFamily="50" charset="-128"/>
              </a:rPr>
              <a:t>OS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1090613" y="1947863"/>
            <a:ext cx="5499100" cy="4713287"/>
            <a:chOff x="687" y="1227"/>
            <a:chExt cx="3464" cy="2969"/>
          </a:xfrm>
        </p:grpSpPr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687" y="1227"/>
              <a:ext cx="3465" cy="2970"/>
            </a:xfrm>
            <a:prstGeom prst="roundRect">
              <a:avLst>
                <a:gd name="adj" fmla="val 16667"/>
              </a:avLst>
            </a:prstGeom>
            <a:solidFill>
              <a:srgbClr val="E6E6E6"/>
            </a:solidFill>
            <a:ln w="25560">
              <a:solidFill>
                <a:srgbClr val="BC95BC"/>
              </a:solidFill>
              <a:miter lim="800000"/>
              <a:headEnd/>
              <a:tailEnd/>
            </a:ln>
            <a:effectLst/>
          </p:spPr>
          <p:txBody>
            <a:bodyPr lIns="90000" tIns="98208" rIns="90000" bIns="46800"/>
            <a:lstStyle/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ゴースト一体</a:t>
              </a:r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912" y="1812"/>
              <a:ext cx="2295" cy="810"/>
            </a:xfrm>
            <a:prstGeom prst="rect">
              <a:avLst/>
            </a:prstGeom>
            <a:solidFill>
              <a:srgbClr val="FFCCCC"/>
            </a:solidFill>
            <a:ln w="25560">
              <a:solidFill>
                <a:srgbClr val="BC95B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912" y="2982"/>
              <a:ext cx="2295" cy="1035"/>
            </a:xfrm>
            <a:prstGeom prst="rect">
              <a:avLst/>
            </a:prstGeom>
            <a:solidFill>
              <a:srgbClr val="FFCCCC"/>
            </a:solidFill>
            <a:ln w="25560">
              <a:solidFill>
                <a:srgbClr val="BC95BC"/>
              </a:solidFill>
              <a:miter lim="800000"/>
              <a:headEnd/>
              <a:tailEnd/>
            </a:ln>
            <a:effectLst/>
          </p:spPr>
          <p:txBody>
            <a:bodyPr lIns="90000" tIns="98208" rIns="90000" bIns="46800"/>
            <a:lstStyle/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Ghost(中身の定義)</a:t>
              </a:r>
            </a:p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	台詞集</a:t>
              </a:r>
            </a:p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	撫で・つつき反応</a:t>
              </a:r>
            </a:p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	その他複雑な動作</a:t>
              </a: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1008" y="1908"/>
              <a:ext cx="2295" cy="810"/>
            </a:xfrm>
            <a:prstGeom prst="rect">
              <a:avLst/>
            </a:prstGeom>
            <a:solidFill>
              <a:srgbClr val="FFCCCC"/>
            </a:solidFill>
            <a:ln w="25560">
              <a:solidFill>
                <a:srgbClr val="BC95B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1104" y="2004"/>
              <a:ext cx="2295" cy="810"/>
            </a:xfrm>
            <a:prstGeom prst="rect">
              <a:avLst/>
            </a:prstGeom>
            <a:solidFill>
              <a:srgbClr val="FFCCCC"/>
            </a:solidFill>
            <a:ln w="25560">
              <a:solidFill>
                <a:srgbClr val="BC95BC"/>
              </a:solidFill>
              <a:miter lim="800000"/>
              <a:headEnd/>
              <a:tailEnd/>
            </a:ln>
            <a:effectLst/>
          </p:spPr>
          <p:txBody>
            <a:bodyPr lIns="90000" tIns="98208" rIns="90000" bIns="46800"/>
            <a:lstStyle/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Shell(見た目の定義)</a:t>
              </a:r>
            </a:p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	画像</a:t>
              </a:r>
            </a:p>
            <a:p>
              <a:pPr>
                <a:lnSpc>
                  <a:spcPct val="8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	アニメの定義</a:t>
              </a:r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2802" y="2622"/>
              <a:ext cx="1215" cy="315"/>
            </a:xfrm>
            <a:prstGeom prst="rect">
              <a:avLst/>
            </a:prstGeom>
            <a:solidFill>
              <a:srgbClr val="FFCCFF"/>
            </a:solidFill>
            <a:ln w="25560">
              <a:solidFill>
                <a:srgbClr val="BC95BC"/>
              </a:solidFill>
              <a:miter lim="800000"/>
              <a:headEnd/>
              <a:tailEnd/>
            </a:ln>
            <a:effectLst/>
          </p:spPr>
          <p:txBody>
            <a:bodyPr lIns="90000" tIns="98208" rIns="90000" bIns="46800" anchor="ctr"/>
            <a:lstStyle/>
            <a:p>
              <a:pPr algn="ctr">
                <a:lnSpc>
                  <a:spcPct val="83000"/>
                </a:lnSpc>
                <a:tabLst>
                  <a:tab pos="723900" algn="l"/>
                  <a:tab pos="1447800" algn="l"/>
                </a:tabLst>
              </a:pPr>
              <a:r>
                <a:rPr lang="en-US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バルーン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ゴーストとシェル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シェル(Shell)‏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Document-ViewのView部分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画像一式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アニメーション仕様(SERIKO)‏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当たり判定の定義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要は</a:t>
            </a:r>
            <a:r>
              <a:rPr lang="en-US" u="sng"/>
              <a:t>見た目</a:t>
            </a:r>
            <a:r>
              <a:rPr lang="en-US"/>
              <a:t>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イラストとかはちょっと…という人向けに</a:t>
            </a:r>
            <a:br>
              <a:rPr lang="en-US"/>
            </a:br>
            <a:r>
              <a:rPr lang="en-US"/>
              <a:t>できあいのものも。</a:t>
            </a:r>
            <a:br>
              <a:rPr lang="en-US"/>
            </a:br>
            <a:r>
              <a:rPr lang="en-US"/>
              <a:t>「フリーシェル」「キャラクターなんとか機」</a:t>
            </a:r>
          </a:p>
        </p:txBody>
      </p:sp>
      <p:sp>
        <p:nvSpPr>
          <p:cNvPr id="14339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ゴーストとシェル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ゴースト(Ghost)‏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狭義：イベントに反応して</a:t>
            </a:r>
            <a:br>
              <a:rPr lang="en-US"/>
            </a:br>
            <a:r>
              <a:rPr lang="en-US"/>
              <a:t>本体への制御命令等を出力する部分</a:t>
            </a:r>
            <a:br>
              <a:rPr lang="en-US"/>
            </a:br>
            <a:r>
              <a:rPr lang="en-US"/>
              <a:t>Document-ViewのDocument部分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広義：キャラクターデータ一式</a:t>
            </a:r>
            <a:br>
              <a:rPr lang="en-US"/>
            </a:br>
            <a:r>
              <a:rPr lang="en-US"/>
              <a:t>正しくは“Named”と言うけれど…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中核となるのは、その中でも特に</a:t>
            </a:r>
            <a:br>
              <a:rPr lang="en-US"/>
            </a:br>
            <a:r>
              <a:rPr lang="en-US" sz="4000"/>
              <a:t>“SHIORI”</a:t>
            </a:r>
            <a:r>
              <a:rPr lang="en-US"/>
              <a:t>と呼ばれる部分</a:t>
            </a:r>
          </a:p>
        </p:txBody>
      </p:sp>
      <p:sp>
        <p:nvSpPr>
          <p:cNvPr id="1536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ゴーストとシェル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19588" y="1676400"/>
            <a:ext cx="4672012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「ゴースト」と「シェル」</a:t>
            </a:r>
            <a:br>
              <a:rPr lang="en-US"/>
            </a:br>
            <a:r>
              <a:rPr lang="en-US"/>
              <a:t>をあわせてひとつの</a:t>
            </a:r>
            <a:br>
              <a:rPr lang="en-US"/>
            </a:br>
            <a:r>
              <a:rPr lang="en-US"/>
              <a:t>キャラクターデータ</a:t>
            </a:r>
            <a:br>
              <a:rPr lang="en-US"/>
            </a:br>
            <a:r>
              <a:rPr lang="en-US"/>
              <a:t>が完成。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一つの「ゴースト」に</a:t>
            </a:r>
            <a:br>
              <a:rPr lang="en-US"/>
            </a:br>
            <a:r>
              <a:rPr lang="en-US"/>
              <a:t>対し複数の「シェル」</a:t>
            </a:r>
            <a:br>
              <a:rPr lang="en-US"/>
            </a:br>
            <a:r>
              <a:rPr lang="en-US"/>
              <a:t>を持つことができる。</a:t>
            </a:r>
          </a:p>
        </p:txBody>
      </p:sp>
      <p:sp>
        <p:nvSpPr>
          <p:cNvPr id="1638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0725" y="1522413"/>
            <a:ext cx="3641725" cy="5137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7176"/>
          </a:xfrm>
          <a:ln/>
        </p:spPr>
        <p:txBody>
          <a:bodyPr lIns="91440" tIns="139968" rIns="91440" bIns="4572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ソフトウェア的な構成図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276600" y="3648075"/>
            <a:ext cx="2071688" cy="428625"/>
          </a:xfrm>
          <a:prstGeom prst="rect">
            <a:avLst/>
          </a:prstGeom>
          <a:solidFill>
            <a:srgbClr val="CCFF99"/>
          </a:solidFill>
          <a:ln w="2556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SHIORI (DLL)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066800" y="3533775"/>
            <a:ext cx="1643063" cy="428625"/>
          </a:xfrm>
          <a:prstGeom prst="rect">
            <a:avLst/>
          </a:prstGeom>
          <a:solidFill>
            <a:srgbClr val="CCFF99"/>
          </a:solidFill>
          <a:ln w="2556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219200" y="3686175"/>
            <a:ext cx="1643063" cy="428625"/>
          </a:xfrm>
          <a:prstGeom prst="rect">
            <a:avLst/>
          </a:prstGeom>
          <a:solidFill>
            <a:srgbClr val="CCFF99"/>
          </a:solidFill>
          <a:ln w="2556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371600" y="3838575"/>
            <a:ext cx="1643063" cy="428625"/>
          </a:xfrm>
          <a:prstGeom prst="rect">
            <a:avLst/>
          </a:prstGeom>
          <a:solidFill>
            <a:srgbClr val="CCFF99"/>
          </a:solidFill>
          <a:ln w="2556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SAORI(DLL)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267075" y="2133600"/>
            <a:ext cx="2143125" cy="1214438"/>
          </a:xfrm>
          <a:prstGeom prst="foldedCorner">
            <a:avLst>
              <a:gd name="adj" fmla="val 16667"/>
            </a:avLst>
          </a:prstGeom>
          <a:solidFill>
            <a:srgbClr val="FFCCFF"/>
          </a:solidFill>
          <a:ln w="2556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辞書</a:t>
            </a:r>
          </a:p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(SHIORIごとに</a:t>
            </a:r>
          </a:p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書式は異なる)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828800" y="5362575"/>
            <a:ext cx="6524625" cy="1266825"/>
          </a:xfrm>
          <a:prstGeom prst="rect">
            <a:avLst/>
          </a:prstGeom>
          <a:solidFill>
            <a:srgbClr val="CCCCFF"/>
          </a:solidFill>
          <a:ln w="25560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ベースウェア(SSP)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995988" y="4876800"/>
            <a:ext cx="2071687" cy="857250"/>
          </a:xfrm>
          <a:prstGeom prst="rect">
            <a:avLst/>
          </a:prstGeom>
          <a:solidFill>
            <a:srgbClr val="CCCCFF"/>
          </a:solidFill>
          <a:ln w="25560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SERIKO</a:t>
            </a:r>
          </a:p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実行エンジン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924550" y="2719388"/>
            <a:ext cx="2500313" cy="857250"/>
          </a:xfrm>
          <a:prstGeom prst="foldedCorner">
            <a:avLst>
              <a:gd name="adj" fmla="val 16667"/>
            </a:avLst>
          </a:prstGeom>
          <a:solidFill>
            <a:srgbClr val="FFCCFF"/>
          </a:solidFill>
          <a:ln w="2556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アニメーション</a:t>
            </a:r>
          </a:p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定義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5924550" y="4219575"/>
            <a:ext cx="2214563" cy="428625"/>
          </a:xfrm>
          <a:prstGeom prst="rect">
            <a:avLst/>
          </a:prstGeom>
          <a:solidFill>
            <a:srgbClr val="CCFF99"/>
          </a:solidFill>
          <a:ln w="2556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MAKOTO(DLL)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5924550" y="3648075"/>
            <a:ext cx="2500313" cy="428625"/>
          </a:xfrm>
          <a:prstGeom prst="foldedCorner">
            <a:avLst>
              <a:gd name="adj" fmla="val 16667"/>
            </a:avLst>
          </a:prstGeom>
          <a:solidFill>
            <a:srgbClr val="FFCCFF"/>
          </a:solidFill>
          <a:ln w="2556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バルーン定義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5924550" y="2147888"/>
            <a:ext cx="2500313" cy="500062"/>
          </a:xfrm>
          <a:prstGeom prst="foldedCorner">
            <a:avLst>
              <a:gd name="adj" fmla="val 16667"/>
            </a:avLst>
          </a:prstGeom>
          <a:solidFill>
            <a:srgbClr val="FFCCFF"/>
          </a:solidFill>
          <a:ln w="2556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透明度付き画像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403475" y="4876800"/>
            <a:ext cx="1698625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3924" rIns="90000" bIns="46800">
            <a:spAutoFit/>
          </a:bodyPr>
          <a:lstStyle/>
          <a:p>
            <a:pPr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 b="1">
                <a:solidFill>
                  <a:srgbClr val="FF6699"/>
                </a:solidFill>
                <a:latin typeface="ＭＳ Ｐゴシック" pitchFamily="50" charset="-128"/>
                <a:ea typeface="ＭＳ Ｐゴシック" pitchFamily="50" charset="-128"/>
              </a:rPr>
              <a:t>SakuraScript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5676900" y="1598613"/>
            <a:ext cx="1588" cy="3660775"/>
          </a:xfrm>
          <a:prstGeom prst="line">
            <a:avLst/>
          </a:prstGeom>
          <a:noFill/>
          <a:ln w="28440">
            <a:solidFill>
              <a:srgbClr val="80808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4392613" y="1600200"/>
            <a:ext cx="1155700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3924" rIns="90000" bIns="46800">
            <a:spAutoFit/>
          </a:bodyPr>
          <a:lstStyle/>
          <a:p>
            <a:pPr algn="r">
              <a:lnSpc>
                <a:spcPct val="83000"/>
              </a:lnSpc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←Ghost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872163" y="1600200"/>
            <a:ext cx="1027112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3924" rIns="90000" bIns="46800">
            <a:spAutoFit/>
          </a:bodyPr>
          <a:lstStyle/>
          <a:p>
            <a:pPr>
              <a:lnSpc>
                <a:spcPct val="83000"/>
              </a:lnSpc>
              <a:tabLst>
                <a:tab pos="7239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Shell→</a:t>
            </a:r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>
            <a:off x="3962400" y="4191000"/>
            <a:ext cx="457200" cy="1066800"/>
          </a:xfrm>
          <a:prstGeom prst="downArrow">
            <a:avLst>
              <a:gd name="adj1" fmla="val 50000"/>
              <a:gd name="adj2" fmla="val 58333"/>
            </a:avLst>
          </a:prstGeom>
          <a:solidFill>
            <a:srgbClr val="FFCCFF"/>
          </a:solidFill>
          <a:ln w="1908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4648200" y="4191000"/>
            <a:ext cx="457200" cy="1066800"/>
          </a:xfrm>
          <a:prstGeom prst="upArrow">
            <a:avLst>
              <a:gd name="adj1" fmla="val 50000"/>
              <a:gd name="adj2" fmla="val 58333"/>
            </a:avLst>
          </a:prstGeom>
          <a:solidFill>
            <a:srgbClr val="CCFF99"/>
          </a:solidFill>
          <a:ln w="1908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2209800" y="4419600"/>
            <a:ext cx="2214563" cy="428625"/>
          </a:xfrm>
          <a:prstGeom prst="rect">
            <a:avLst/>
          </a:prstGeom>
          <a:solidFill>
            <a:srgbClr val="CCFF99"/>
          </a:solidFill>
          <a:ln w="2556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MAKOTO(DLL)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1143000" y="5638800"/>
            <a:ext cx="1905000" cy="428625"/>
          </a:xfrm>
          <a:prstGeom prst="rect">
            <a:avLst/>
          </a:prstGeom>
          <a:solidFill>
            <a:srgbClr val="CCCCFF"/>
          </a:solidFill>
          <a:ln w="25560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1295400" y="5791200"/>
            <a:ext cx="1905000" cy="428625"/>
          </a:xfrm>
          <a:prstGeom prst="rect">
            <a:avLst/>
          </a:prstGeom>
          <a:solidFill>
            <a:srgbClr val="CCCCFF"/>
          </a:solidFill>
          <a:ln w="25560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1447800" y="5943600"/>
            <a:ext cx="1905000" cy="428625"/>
          </a:xfrm>
          <a:prstGeom prst="rect">
            <a:avLst/>
          </a:prstGeom>
          <a:solidFill>
            <a:srgbClr val="CCCCFF"/>
          </a:solidFill>
          <a:ln w="25560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lIns="90000" tIns="93924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PLUGIN(DLL)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SakuraScript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スクリプトというよりHTMLタグに</a:t>
            </a:r>
            <a:br>
              <a:rPr lang="en-US"/>
            </a:br>
            <a:r>
              <a:rPr lang="en-US"/>
              <a:t>近いもの。喋りの地の文に埋め込む。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例：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\1\s[10]\0\s[5]せっかく名古屋に来たんだから、味噌カツ食べて帰ろうか。\_w[1000]\1\s[11]…また太るで。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バックスラッシュ＋アルファベット＋</a:t>
            </a:r>
            <a:br>
              <a:rPr lang="en-US"/>
            </a:br>
            <a:r>
              <a:rPr lang="en-US"/>
              <a:t>大括弧で囲んだパラメータ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台詞＋ト書き（スクリプト）の形</a:t>
            </a:r>
          </a:p>
        </p:txBody>
      </p:sp>
      <p:sp>
        <p:nvSpPr>
          <p:cNvPr id="1843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395288"/>
            <a:ext cx="484187" cy="484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SakuraScript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通常、ゴースト作者さんが書くための</a:t>
            </a:r>
            <a:br>
              <a:rPr lang="en-US"/>
            </a:br>
            <a:r>
              <a:rPr lang="en-US"/>
              <a:t>一連の仕様、テキストデータ。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ベースウェアから見ればゴーストから</a:t>
            </a:r>
            <a:br>
              <a:rPr lang="en-US"/>
            </a:br>
            <a:r>
              <a:rPr lang="en-US"/>
              <a:t>ベースウェアへの制御命令群。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XMLとか書くよりちょっと簡単？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それでも難しいと思う人向けに</a:t>
            </a:r>
            <a:br>
              <a:rPr lang="en-US"/>
            </a:br>
            <a:r>
              <a:rPr lang="en-US"/>
              <a:t>SakuraScriptを隠蔽してしまう</a:t>
            </a:r>
            <a:br>
              <a:rPr lang="en-US"/>
            </a:br>
            <a:r>
              <a:rPr lang="en-US"/>
              <a:t>環境もある。</a:t>
            </a:r>
          </a:p>
        </p:txBody>
      </p:sp>
      <p:sp>
        <p:nvSpPr>
          <p:cNvPr id="19459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395288"/>
            <a:ext cx="484187" cy="484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SERIKO [Shell]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画像をアニメーションするための仕様</a:t>
            </a:r>
            <a:br>
              <a:rPr lang="en-US"/>
            </a:br>
            <a:r>
              <a:rPr lang="en-US"/>
              <a:t>シェル部分の中核技術の名前。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実体はsurfaces.txtというファイル名の</a:t>
            </a:r>
            <a:br>
              <a:rPr lang="en-US"/>
            </a:br>
            <a:r>
              <a:rPr lang="en-US"/>
              <a:t>テキストファイル（と画像）。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ベースウェアがこれらを読み取り、</a:t>
            </a:r>
            <a:br>
              <a:rPr lang="en-US"/>
            </a:br>
            <a:r>
              <a:rPr lang="en-US"/>
              <a:t>アニメーションを実行する。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ゴースト側とは非同期で動く。</a:t>
            </a:r>
          </a:p>
        </p:txBody>
      </p:sp>
      <p:sp>
        <p:nvSpPr>
          <p:cNvPr id="2048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47925" y="360363"/>
            <a:ext cx="488950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5788" y="395288"/>
            <a:ext cx="484187" cy="484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DLL群：SHIORI [Ghost]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ゴースト部分の中核技術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通常DLLとして実装される…</a:t>
            </a:r>
            <a:br>
              <a:rPr lang="en-US"/>
            </a:br>
            <a:r>
              <a:rPr lang="en-US"/>
              <a:t>というより他の方法はまだない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ゴースト作者さんが書くのは</a:t>
            </a:r>
            <a:r>
              <a:rPr lang="en-US" u="sng"/>
              <a:t>SHIORIが</a:t>
            </a:r>
            <a:br>
              <a:rPr lang="en-US" u="sng"/>
            </a:br>
            <a:r>
              <a:rPr lang="en-US" u="sng"/>
              <a:t>読み込んで実行するスクリプトのみ</a:t>
            </a:r>
            <a:r>
              <a:rPr lang="en-US"/>
              <a:t>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SHIORI自体を作る人は稀。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ただの(Unmanaged)DLLなので</a:t>
            </a:r>
            <a:br>
              <a:rPr lang="en-US"/>
            </a:br>
            <a:r>
              <a:rPr lang="en-US"/>
              <a:t>C/C++などで処理を直書きOK</a:t>
            </a:r>
            <a:br>
              <a:rPr lang="en-US"/>
            </a:br>
            <a:r>
              <a:rPr lang="en-US"/>
              <a:t>（普通やらない）</a:t>
            </a:r>
          </a:p>
        </p:txBody>
      </p:sp>
      <p:sp>
        <p:nvSpPr>
          <p:cNvPr id="2150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2413" y="395288"/>
            <a:ext cx="457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本日のめにゅう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自己紹介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伺かって何よ？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裏方の構造概観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これからの展望（別名：大風呂敷）</a:t>
            </a:r>
          </a:p>
          <a:p>
            <a:pPr marL="341313" indent="-341313"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思いついたら即質問！</a:t>
            </a:r>
          </a:p>
          <a:p>
            <a:pPr marL="341313" indent="-341313"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わかりやすいように手をあげてね！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DLL群：SHIORI [Ghost]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独自の簡易なスクリプト言語エンジン。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里々・華和梨・文…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汎用言語ではつらいので独自に発展</a:t>
            </a:r>
            <a:br>
              <a:rPr lang="en-US"/>
            </a:br>
            <a:r>
              <a:rPr lang="en-US"/>
              <a:t>（「開発者さんはプログラマじゃない」p9）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もちろん独自以外のも使える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Perl、Ruby、PHP…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中にはLispで組んだ猛者も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Managedな環境への橋渡しも…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「しおりんく」 STDIN/OUTにパイプをつなぎ</a:t>
            </a:r>
            <a:br>
              <a:rPr lang="en-US"/>
            </a:br>
            <a:r>
              <a:rPr lang="en-US"/>
              <a:t>別に起動した.exeと通信</a:t>
            </a:r>
          </a:p>
        </p:txBody>
      </p:sp>
      <p:sp>
        <p:nvSpPr>
          <p:cNvPr id="2253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2413" y="395288"/>
            <a:ext cx="457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DLL群：SAORI [Ghost]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SHIORIの内部実装だけでは足りない</a:t>
            </a:r>
            <a:br>
              <a:rPr lang="en-US"/>
            </a:br>
            <a:r>
              <a:rPr lang="en-US"/>
              <a:t>人向けのライブラリみたいなもの。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requireだのuseだのする代わりに、</a:t>
            </a:r>
            <a:br>
              <a:rPr lang="en-US"/>
            </a:br>
            <a:r>
              <a:rPr lang="en-US"/>
              <a:t>DLLを読み込む。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ゴースト作者さんは、SAORIを</a:t>
            </a:r>
            <a:br>
              <a:rPr lang="en-US"/>
            </a:br>
            <a:r>
              <a:rPr lang="en-US"/>
              <a:t>SHIORIに組み込む作業のみ。</a:t>
            </a:r>
          </a:p>
          <a:p>
            <a:pPr marL="339725" indent="-339725">
              <a:spcBef>
                <a:spcPts val="600"/>
              </a:spcBef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 sz="2400"/>
              <a:t>「はじめてのおるすばん」なるものが</a:t>
            </a:r>
            <a:br>
              <a:rPr lang="en-US" sz="2400"/>
            </a:br>
            <a:r>
              <a:rPr lang="en-US" sz="2400"/>
              <a:t>名前の元ネタらしい…。しおり＆さおり？</a:t>
            </a:r>
          </a:p>
        </p:txBody>
      </p:sp>
      <p:sp>
        <p:nvSpPr>
          <p:cNvPr id="2355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406400"/>
            <a:ext cx="457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DLL群共通：プロトコル例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06776" rIns="90000" bIns="46800"/>
          <a:lstStyle/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>
                <a:solidFill>
                  <a:srgbClr val="CC0000"/>
                </a:solidFill>
              </a:rPr>
              <a:t>REQUEST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GET SHIORI/3.0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Sender: SSP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Charset: UTF-8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SecurityLevel: local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ID: OnMouseDoubleClick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Reference0: 238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Reference1: 329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Reference2: 0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Reference3: 0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Reference4: </a:t>
            </a:r>
          </a:p>
          <a:p>
            <a:pPr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Reference5: 0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954588" y="1676400"/>
            <a:ext cx="4038600" cy="5030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106776" rIns="90000" bIns="46800"/>
          <a:lstStyle/>
          <a:p>
            <a:pPr>
              <a:lnSpc>
                <a:spcPct val="83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>
                <a:solidFill>
                  <a:srgbClr val="CC0000"/>
                </a:solidFill>
                <a:latin typeface="ＭＳ Ｐゴシック" pitchFamily="50" charset="-128"/>
                <a:ea typeface="ＭＳ Ｐゴシック" pitchFamily="50" charset="-128"/>
              </a:rPr>
              <a:t>RESPONSE</a:t>
            </a:r>
          </a:p>
          <a:p>
            <a:pPr>
              <a:lnSpc>
                <a:spcPct val="83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SHIORI/3.0 200 OK</a:t>
            </a:r>
          </a:p>
          <a:p>
            <a:pPr>
              <a:lnSpc>
                <a:spcPct val="83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Sender: AYA</a:t>
            </a:r>
          </a:p>
          <a:p>
            <a:pPr>
              <a:lnSpc>
                <a:spcPct val="83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Charset: UTF-8</a:t>
            </a:r>
          </a:p>
          <a:p>
            <a:pPr>
              <a:lnSpc>
                <a:spcPct val="83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Value: \0\s[5]ここでSakuraScriptを返してバルーン内で喋ったり表情を変えたりします。\_w[1000]\1\s[10]自動改行されてるが実は一行だ。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3505200" y="17526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66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8425" y="406400"/>
            <a:ext cx="457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フッター プレースホルダ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066800" y="4572000"/>
            <a:ext cx="7467600" cy="1752600"/>
          </a:xfrm>
          <a:prstGeom prst="rect">
            <a:avLst/>
          </a:prstGeom>
          <a:solidFill>
            <a:srgbClr val="E0FFC1"/>
          </a:solidFill>
          <a:ln w="1908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lIns="90000" tIns="98208" rIns="90000" bIns="46800"/>
          <a:lstStyle/>
          <a:p>
            <a:pPr>
              <a:lnSpc>
                <a:spcPct val="8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ベースウェア(SSP)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362200" y="5181600"/>
            <a:ext cx="1676400" cy="990600"/>
          </a:xfrm>
          <a:prstGeom prst="rect">
            <a:avLst/>
          </a:prstGeom>
          <a:solidFill>
            <a:srgbClr val="CCFF99"/>
          </a:solidFill>
          <a:ln w="1908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lIns="90000" tIns="98208" rIns="90000" bIns="46800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ゴースト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781800" y="5181600"/>
            <a:ext cx="1600200" cy="990600"/>
          </a:xfrm>
          <a:prstGeom prst="rect">
            <a:avLst/>
          </a:prstGeom>
          <a:solidFill>
            <a:srgbClr val="CCFF99"/>
          </a:solidFill>
          <a:ln w="1908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lIns="90000" tIns="98208" rIns="90000" bIns="46800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ゴースト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4114800" y="5410200"/>
            <a:ext cx="2514600" cy="609600"/>
          </a:xfrm>
          <a:prstGeom prst="leftRightArrow">
            <a:avLst>
              <a:gd name="adj1" fmla="val 50000"/>
              <a:gd name="adj2" fmla="val 60939"/>
            </a:avLst>
          </a:prstGeom>
          <a:solidFill>
            <a:srgbClr val="FFCCCC"/>
          </a:solidFill>
          <a:ln w="1908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066800" y="1828800"/>
            <a:ext cx="1828800" cy="1447800"/>
          </a:xfrm>
          <a:prstGeom prst="rect">
            <a:avLst/>
          </a:prstGeom>
          <a:solidFill>
            <a:srgbClr val="CCCCFF"/>
          </a:solidFill>
          <a:ln w="19080">
            <a:solidFill>
              <a:srgbClr val="6666FF"/>
            </a:solidFill>
            <a:miter lim="800000"/>
            <a:headEnd/>
            <a:tailEnd/>
          </a:ln>
          <a:effectLst/>
        </p:spPr>
        <p:txBody>
          <a:bodyPr wrap="none" lIns="90000" tIns="98208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対応アプリ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066800" y="1828800"/>
            <a:ext cx="1828800" cy="304800"/>
          </a:xfrm>
          <a:prstGeom prst="rect">
            <a:avLst/>
          </a:prstGeom>
          <a:solidFill>
            <a:srgbClr val="9999FF"/>
          </a:solidFill>
          <a:ln w="19080">
            <a:solidFill>
              <a:srgbClr val="66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667000" y="1905000"/>
            <a:ext cx="152400" cy="152400"/>
          </a:xfrm>
          <a:prstGeom prst="rect">
            <a:avLst/>
          </a:prstGeom>
          <a:solidFill>
            <a:srgbClr val="B2B2B2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1676400" y="3429000"/>
            <a:ext cx="533400" cy="990600"/>
          </a:xfrm>
          <a:prstGeom prst="downArrow">
            <a:avLst>
              <a:gd name="adj1" fmla="val 50000"/>
              <a:gd name="adj2" fmla="val 46429"/>
            </a:avLst>
          </a:prstGeom>
          <a:solidFill>
            <a:srgbClr val="FFCCFF"/>
          </a:solidFill>
          <a:ln w="1908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438400" y="3505200"/>
            <a:ext cx="25146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98208" rIns="90000" bIns="46800">
            <a:spAutoFit/>
          </a:bodyPr>
          <a:lstStyle/>
          <a:p>
            <a:pPr>
              <a:lnSpc>
                <a:spcPct val="83000"/>
              </a:lnSpc>
              <a:spcBef>
                <a:spcPts val="1500"/>
              </a:spcBef>
              <a:tabLst>
                <a:tab pos="723900" algn="l"/>
                <a:tab pos="1447800" algn="l"/>
                <a:tab pos="2171700" algn="l"/>
              </a:tabLst>
            </a:pPr>
            <a:r>
              <a:rPr lang="en-US">
                <a:solidFill>
                  <a:srgbClr val="CC0000"/>
                </a:solidFill>
                <a:latin typeface="ＭＳ Ｐゴシック" pitchFamily="50" charset="-128"/>
                <a:ea typeface="ＭＳ Ｐゴシック" pitchFamily="50" charset="-128"/>
              </a:rPr>
              <a:t>localhost/9801</a:t>
            </a:r>
            <a:br>
              <a:rPr lang="en-US">
                <a:solidFill>
                  <a:srgbClr val="CC0000"/>
                </a:solidFill>
                <a:latin typeface="ＭＳ Ｐゴシック" pitchFamily="50" charset="-128"/>
                <a:ea typeface="ＭＳ Ｐゴシック" pitchFamily="50" charset="-128"/>
              </a:rPr>
            </a:br>
            <a:r>
              <a:rPr lang="en-US">
                <a:solidFill>
                  <a:srgbClr val="CC0000"/>
                </a:solidFill>
                <a:latin typeface="ＭＳ Ｐゴシック" pitchFamily="50" charset="-128"/>
                <a:ea typeface="ＭＳ Ｐゴシック" pitchFamily="50" charset="-128"/>
              </a:rPr>
              <a:t>DirectSSTP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495800" y="4876800"/>
            <a:ext cx="2057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98208" rIns="90000" bIns="46800">
            <a:spAutoFit/>
          </a:bodyPr>
          <a:lstStyle/>
          <a:p>
            <a:pPr>
              <a:lnSpc>
                <a:spcPct val="83000"/>
              </a:lnSpc>
              <a:spcBef>
                <a:spcPts val="1500"/>
              </a:spcBef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CC0000"/>
                </a:solidFill>
                <a:latin typeface="ＭＳ Ｐゴシック" pitchFamily="50" charset="-128"/>
                <a:ea typeface="ＭＳ Ｐゴシック" pitchFamily="50" charset="-128"/>
              </a:rPr>
              <a:t>DirectSSTP</a:t>
            </a:r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>
            <a:off x="6248400" y="1752600"/>
            <a:ext cx="2133600" cy="2667000"/>
          </a:xfrm>
          <a:prstGeom prst="downArrowCallout">
            <a:avLst>
              <a:gd name="adj1" fmla="val 14880"/>
              <a:gd name="adj2" fmla="val 16519"/>
              <a:gd name="adj3" fmla="val 18675"/>
              <a:gd name="adj4" fmla="val 54463"/>
            </a:avLst>
          </a:prstGeom>
          <a:solidFill>
            <a:srgbClr val="FFCCFF"/>
          </a:solidFill>
          <a:ln w="1908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lIns="90000" tIns="98208" rIns="90000" bIns="46800" anchor="ctr"/>
          <a:lstStyle/>
          <a:p>
            <a:pPr algn="ctr">
              <a:lnSpc>
                <a:spcPct val="83000"/>
              </a:lnSpc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WAN/LAN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4800600" y="3276600"/>
            <a:ext cx="22860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98208" rIns="90000" bIns="46800">
            <a:spAutoFit/>
          </a:bodyPr>
          <a:lstStyle/>
          <a:p>
            <a:pPr algn="r">
              <a:lnSpc>
                <a:spcPct val="83000"/>
              </a:lnSpc>
              <a:spcBef>
                <a:spcPts val="1500"/>
              </a:spcBef>
              <a:tabLst>
                <a:tab pos="723900" algn="l"/>
                <a:tab pos="1447800" algn="l"/>
                <a:tab pos="2171700" algn="l"/>
              </a:tabLst>
            </a:pPr>
            <a:r>
              <a:rPr lang="en-US">
                <a:solidFill>
                  <a:srgbClr val="CC0000"/>
                </a:solidFill>
                <a:latin typeface="ＭＳ Ｐゴシック" pitchFamily="50" charset="-128"/>
                <a:ea typeface="ＭＳ Ｐゴシック" pitchFamily="50" charset="-128"/>
              </a:rPr>
              <a:t>TCP/IP 9801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6248400" y="3810000"/>
            <a:ext cx="2209800" cy="1588"/>
          </a:xfrm>
          <a:prstGeom prst="line">
            <a:avLst/>
          </a:prstGeom>
          <a:noFill/>
          <a:ln w="19080">
            <a:solidFill>
              <a:srgbClr val="FF6699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8001000" y="3810000"/>
            <a:ext cx="7620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98208" rIns="90000" bIns="46800">
            <a:spAutoFit/>
          </a:bodyPr>
          <a:lstStyle/>
          <a:p>
            <a:pPr>
              <a:lnSpc>
                <a:spcPct val="83000"/>
              </a:lnSpc>
              <a:spcBef>
                <a:spcPts val="1500"/>
              </a:spcBef>
              <a:tabLst>
                <a:tab pos="723900" algn="l"/>
              </a:tabLst>
            </a:pPr>
            <a:r>
              <a:rPr lang="en-US">
                <a:solidFill>
                  <a:srgbClr val="FF6699"/>
                </a:solidFill>
                <a:latin typeface="ＭＳ Ｐゴシック" pitchFamily="50" charset="-128"/>
                <a:ea typeface="ＭＳ Ｐゴシック" pitchFamily="50" charset="-128"/>
              </a:rPr>
              <a:t>FW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SSTPとは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Sakura Script Transfer Protocol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TCP/IP ポート9801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HTTPのようなプロトコル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特定のウインドウにWM_COPYDATA</a:t>
            </a:r>
            <a:br>
              <a:rPr lang="en-US"/>
            </a:br>
            <a:r>
              <a:rPr lang="en-US"/>
              <a:t>することでも通信可能。</a:t>
            </a:r>
            <a:br>
              <a:rPr lang="en-US"/>
            </a:br>
            <a:r>
              <a:rPr lang="en-US"/>
              <a:t>DirectSSTPという。</a:t>
            </a:r>
          </a:p>
          <a:p>
            <a:pPr marL="339725" indent="-339725">
              <a:spcBef>
                <a:spcPts val="600"/>
              </a:spcBef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 sz="2400"/>
              <a:t>Secure Socket Tunneling Protocolではありません！</a:t>
            </a:r>
            <a:br>
              <a:rPr lang="en-US" sz="2400"/>
            </a:br>
            <a:r>
              <a:rPr lang="en-US" sz="2400"/>
              <a:t>マイクロソフトの人ごめんなさい。でもうちが先なの…</a:t>
            </a:r>
          </a:p>
        </p:txBody>
      </p:sp>
      <p:sp>
        <p:nvSpPr>
          <p:cNvPr id="2662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6588"/>
            <a:ext cx="609600" cy="623887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SSTPの特徴/問題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実行エンジン内で閉じるのではなく、</a:t>
            </a:r>
            <a:br>
              <a:rPr lang="en-US"/>
            </a:br>
            <a:r>
              <a:rPr lang="en-US"/>
              <a:t>外部から情報を受け取ったりできる。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別のアプリケーションがゴーストに</a:t>
            </a:r>
            <a:br>
              <a:rPr lang="en-US"/>
            </a:br>
            <a:r>
              <a:rPr lang="en-US"/>
              <a:t>何か喋らせる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イベント発生処理や「学習」まで…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セキュリティ問題…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外部から制御＝外部からいたずら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サニタイジングやコードとして評価しない</a:t>
            </a:r>
            <a:br>
              <a:rPr lang="en-US"/>
            </a:br>
            <a:r>
              <a:rPr lang="en-US"/>
              <a:t>など、一般的な対策方法は健在。</a:t>
            </a:r>
          </a:p>
        </p:txBody>
      </p:sp>
      <p:sp>
        <p:nvSpPr>
          <p:cNvPr id="2765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8175"/>
            <a:ext cx="609600" cy="623888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SSTPの種類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19688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SENDとNOTIFY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SENDはSakuraScriptを外部から送信する</a:t>
            </a:r>
            <a:br>
              <a:rPr lang="en-US"/>
            </a:br>
            <a:r>
              <a:rPr lang="en-US" u="sng"/>
              <a:t>ためだけ</a:t>
            </a:r>
            <a:r>
              <a:rPr lang="en-US"/>
              <a:t>の仕様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NOTIFYは拡張。イベント発生なども可能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COMMUNICATE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ゴースト同士で会話をするための仕様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EXECUTE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外部からの情報取得（バルーン出力なし）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GIVE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外部からの学習情報（バルーン出力なし）</a:t>
            </a:r>
          </a:p>
        </p:txBody>
      </p:sp>
      <p:sp>
        <p:nvSpPr>
          <p:cNvPr id="2867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88" y="638175"/>
            <a:ext cx="609600" cy="623888"/>
          </a:xfrm>
          <a:prstGeom prst="rect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SSTP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15344" rIns="90000" bIns="46800"/>
          <a:lstStyle/>
          <a:p>
            <a:pPr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b="1">
                <a:solidFill>
                  <a:srgbClr val="CC0000"/>
                </a:solidFill>
              </a:rPr>
              <a:t>REQUEST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SEND SSTP/1.1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Sender: wankuma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Script: \h\s[0]ここにSakuraScriptが入るんだね。\u\s[10]改行表示されてるが実際は1行だ。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Option: notranslate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Charset: Shift_JIS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954588" y="1676400"/>
            <a:ext cx="4038600" cy="5030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115344" rIns="90000" bIns="46800"/>
          <a:lstStyle/>
          <a:p>
            <a:pPr>
              <a:lnSpc>
                <a:spcPct val="83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b="1">
                <a:solidFill>
                  <a:srgbClr val="CC0000"/>
                </a:solidFill>
                <a:latin typeface="ＭＳ Ｐゴシック" pitchFamily="50" charset="-128"/>
                <a:ea typeface="ＭＳ Ｐゴシック" pitchFamily="50" charset="-128"/>
              </a:rPr>
              <a:t>RESPONSE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SSTP/1.1 204 No Content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Charset: Shift_JIS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505200" y="17526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66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これからの展望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またの名を「</a:t>
            </a:r>
            <a:r>
              <a:rPr lang="en-US" sz="4000"/>
              <a:t>大風呂敷</a:t>
            </a:r>
            <a:r>
              <a:rPr lang="en-US"/>
              <a:t>」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といってもどうしても無理って</a:t>
            </a:r>
            <a:br>
              <a:rPr lang="en-US"/>
            </a:br>
            <a:r>
              <a:rPr lang="en-US"/>
              <a:t>話ではないです。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ここから</a:t>
            </a:r>
            <a:r>
              <a:rPr lang="en-US" sz="4000"/>
              <a:t>スーパーフリーダムタイム</a:t>
            </a:r>
            <a:r>
              <a:rPr lang="en-US"/>
              <a:t>。</a:t>
            </a:r>
            <a:br>
              <a:rPr lang="en-US"/>
            </a:br>
            <a:r>
              <a:rPr lang="en-US"/>
              <a:t>思いついたら即ツッコミ！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理想のコンピュータって？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ユーザーさんの意図をあらゆる手段で</a:t>
            </a:r>
            <a:br>
              <a:rPr lang="en-US"/>
            </a:br>
            <a:r>
              <a:rPr lang="en-US"/>
              <a:t>読み取り、できる限りのことをしてくれる。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人のようなものがデスクトップに立つ</a:t>
            </a:r>
            <a:br>
              <a:rPr lang="en-US"/>
            </a:br>
            <a:r>
              <a:rPr lang="en-US"/>
              <a:t>＋それを比較的楽に制御可</a:t>
            </a:r>
            <a:br>
              <a:rPr lang="en-US"/>
            </a:br>
            <a:r>
              <a:rPr lang="en-US"/>
              <a:t>＝理想のI/Fにけっこう近い？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でもマウス・キーボード・モニタ・プリンタあたりを入力/出力手段としているうちは色々無理があるよね。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まず…あんた誰？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C.Ponapalt（ぽな）と申します</a:t>
            </a:r>
            <a:br>
              <a:rPr lang="en-US"/>
            </a:br>
            <a:r>
              <a:rPr lang="en-US"/>
              <a:t>Twitter ID = ponapalt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今のところ、SSPという</a:t>
            </a:r>
            <a:br>
              <a:rPr lang="en-US"/>
            </a:br>
            <a:r>
              <a:rPr lang="en-US"/>
              <a:t>伺か用データ実行プラットフォームの</a:t>
            </a:r>
            <a:br>
              <a:rPr lang="en-US"/>
            </a:br>
            <a:r>
              <a:rPr lang="en-US"/>
              <a:t>メンテナーをしています。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たまに山に登ります。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マウンテンや巨大パフェ的意味でも。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虫取りは好きです。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スパゲティは大好きです。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61913"/>
            <a:ext cx="8229600" cy="1344613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テーマ：実世界との対話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49403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デスクトップに閉じこもってるだけじゃ</a:t>
            </a:r>
            <a:br>
              <a:rPr lang="en-US"/>
            </a:br>
            <a:r>
              <a:rPr lang="en-US"/>
              <a:t>つまらないよね！もったいないよね！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特に一部の分野は</a:t>
            </a:r>
            <a:br>
              <a:rPr lang="en-US"/>
            </a:br>
            <a:r>
              <a:rPr lang="en-US"/>
              <a:t>「フィジカルコンピューティング」</a:t>
            </a:r>
            <a:br>
              <a:rPr lang="en-US"/>
            </a:br>
            <a:r>
              <a:rPr lang="en-US"/>
              <a:t>というらしい。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例１：音声認識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とりあえずよくある話から。</a:t>
            </a:r>
            <a:br>
              <a:rPr lang="en-US"/>
            </a:br>
            <a:r>
              <a:rPr lang="en-US"/>
              <a:t>Vistaに標準搭載とかなんとか…？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伺かでは「MicCom」と呼ばれる</a:t>
            </a:r>
            <a:br>
              <a:rPr lang="en-US"/>
            </a:br>
            <a:r>
              <a:rPr lang="en-US"/>
              <a:t>PLUGINで実現されてます。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実装：umeici氏 / Juliusエンジン</a:t>
            </a:r>
            <a:br>
              <a:rPr lang="en-US"/>
            </a:br>
            <a:r>
              <a:rPr lang="en-US"/>
              <a:t>初出：2004/8/29</a:t>
            </a:r>
            <a:br>
              <a:rPr lang="en-US"/>
            </a:br>
            <a:r>
              <a:rPr lang="en-US"/>
              <a:t>基本的には「喋ったテキストを知ることが</a:t>
            </a:r>
            <a:br>
              <a:rPr lang="en-US"/>
            </a:br>
            <a:r>
              <a:rPr lang="en-US"/>
              <a:t>できる」のみの機能。これですぐに操作も</a:t>
            </a:r>
            <a:br>
              <a:rPr lang="en-US"/>
            </a:br>
            <a:r>
              <a:rPr lang="en-US"/>
              <a:t>音声でできるわけではない。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例２：音声合成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聞けたら話せないとね。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AquesTalkSAORI</a:t>
            </a:r>
            <a:br>
              <a:rPr lang="en-US"/>
            </a:br>
            <a:r>
              <a:rPr lang="en-US"/>
              <a:t>名前の通りAquesTalkエンジン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実装：浮子屋氏</a:t>
            </a:r>
            <a:br>
              <a:rPr lang="en-US"/>
            </a:br>
            <a:r>
              <a:rPr lang="en-US"/>
              <a:t>初出：2008/2/2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「葉梨」MAKOTO</a:t>
            </a:r>
            <a:br>
              <a:rPr lang="en-US"/>
            </a:br>
            <a:r>
              <a:rPr lang="en-US"/>
              <a:t>人力VOCALOID “UTAU” のようなもの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実装：umeici氏 / 独自合成エンジン</a:t>
            </a:r>
            <a:br>
              <a:rPr lang="en-US"/>
            </a:br>
            <a:r>
              <a:rPr lang="en-US"/>
              <a:t>初出：2001/11/27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例３：加速度センサー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わんくま大阪#20/酢酸さん参照。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ノートパソコンが傾いたら</a:t>
            </a:r>
            <a:br>
              <a:rPr lang="en-US"/>
            </a:br>
            <a:r>
              <a:rPr lang="en-US"/>
              <a:t>ずり落ちるとか…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実はプロトタイプができてます。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実装：早坂氏</a:t>
            </a:r>
            <a:br>
              <a:rPr lang="en-US"/>
            </a:br>
            <a:r>
              <a:rPr lang="en-US"/>
              <a:t>初出：N:TM/ニコ技高槻ミーティング</a:t>
            </a:r>
            <a:br>
              <a:rPr lang="en-US"/>
            </a:br>
            <a:r>
              <a:rPr lang="en-US"/>
              <a:t>新規開発はSAORIのみ、SHIORIや</a:t>
            </a:r>
            <a:br>
              <a:rPr lang="en-US"/>
            </a:br>
            <a:r>
              <a:rPr lang="en-US"/>
              <a:t>シェルは既存のものを利用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例４：Webカメラで外を知る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OpenCVとか使ってデスクトップの</a:t>
            </a:r>
            <a:br>
              <a:rPr lang="en-US"/>
            </a:br>
            <a:r>
              <a:rPr lang="en-US"/>
              <a:t>外にあるものを認識してみよう！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ワイングラス持ち出してゴーストと</a:t>
            </a:r>
            <a:br>
              <a:rPr lang="en-US"/>
            </a:br>
            <a:r>
              <a:rPr lang="en-US"/>
              <a:t>乾杯するとかできたらいいな…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実はプロトタイプ作りかけてます。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実装：酔狂氏 “Ruchia”</a:t>
            </a:r>
            <a:br>
              <a:rPr lang="en-US"/>
            </a:br>
            <a:r>
              <a:rPr lang="en-US"/>
              <a:t>初出：うかべん横浜#2 = 2008/8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例４：Webカメラで外を知る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4113" y="1514475"/>
            <a:ext cx="7124700" cy="5343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他にいいネタ募集！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伺か技術部？は</a:t>
            </a:r>
            <a:br>
              <a:rPr lang="en-US"/>
            </a:br>
            <a:r>
              <a:rPr lang="en-US"/>
              <a:t>あなたのヘンなネタを</a:t>
            </a:r>
            <a:br>
              <a:rPr lang="en-US"/>
            </a:br>
            <a:r>
              <a:rPr lang="en-US"/>
              <a:t>いつも募集しています。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何か思いついたら知らせてね！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Twitter ID = ukatech</a:t>
            </a:r>
            <a:br>
              <a:rPr lang="en-US"/>
            </a:br>
            <a:r>
              <a:rPr lang="en-US"/>
              <a:t>(Twicco利用)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まとめ：伺かって何だろう？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人によって疑問の答えは異なります。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「ただのデスクトップアクセサリ」</a:t>
            </a:r>
            <a:br>
              <a:rPr lang="en-US"/>
            </a:br>
            <a:r>
              <a:rPr lang="en-US"/>
              <a:t>でもいいんですけれど。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私は「おもしろそうなことを手軽に</a:t>
            </a:r>
            <a:br>
              <a:rPr lang="en-US"/>
            </a:br>
            <a:r>
              <a:rPr lang="en-US"/>
              <a:t>実現するための一連の仕様群」と</a:t>
            </a:r>
            <a:br>
              <a:rPr lang="en-US"/>
            </a:br>
            <a:r>
              <a:rPr lang="en-US"/>
              <a:t>思ってます。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07950"/>
            <a:ext cx="8229600" cy="1435100"/>
          </a:xfrm>
          <a:ln/>
        </p:spPr>
        <p:txBody>
          <a:bodyPr tIns="94248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おわりに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029200"/>
          </a:xfrm>
          <a:ln/>
        </p:spPr>
        <p:txBody>
          <a:bodyPr/>
          <a:lstStyle/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ただのデスクトップアクセサリには興味ありません。この中に、おもしろい技術、ヘンな技術、無駄技術持ちがいたら、あたしのところに来なさい。以上！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一風変わったおもしろい「何か」を実現するために、日夜努力しております。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ぜひ覗いてみてね！</a:t>
            </a:r>
          </a:p>
          <a:p>
            <a:pPr marL="341313" indent="-341313">
              <a:buFont typeface="ＭＳ Ｐゴシック" pitchFamily="50" charset="-128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勉強会「うかべん」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http://study.nanican.net/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「伺か」って何？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201024" rIns="90000" bIns="46800"/>
          <a:lstStyle/>
          <a:p>
            <a:pPr algn="ctr">
              <a:spcBef>
                <a:spcPts val="11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7200"/>
          </a:p>
          <a:p>
            <a:pPr algn="ctr">
              <a:spcBef>
                <a:spcPts val="11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sz="7200"/>
          </a:p>
          <a:p>
            <a:pPr algn="ctr">
              <a:spcBef>
                <a:spcPts val="11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sz="7200"/>
              <a:t>とりあえず見て。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038475"/>
            <a:ext cx="7556500" cy="381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「伺か」って何？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基本的に、よくあるデスクトップ</a:t>
            </a:r>
            <a:br>
              <a:rPr lang="en-US"/>
            </a:br>
            <a:r>
              <a:rPr lang="en-US"/>
              <a:t>キャラクター実行環境です。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何も難しい</a:t>
            </a:r>
            <a:br>
              <a:rPr lang="en-US"/>
            </a:br>
            <a:r>
              <a:rPr lang="en-US"/>
              <a:t>話はあり</a:t>
            </a:r>
            <a:br>
              <a:rPr lang="en-US"/>
            </a:br>
            <a:r>
              <a:rPr lang="en-US"/>
              <a:t>ません…？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「伺か」って何？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狭義：実行エンジン（「ベースウェア」）</a:t>
            </a:r>
            <a:br>
              <a:rPr lang="en-US"/>
            </a:br>
            <a:r>
              <a:rPr lang="en-US"/>
              <a:t>の“Materia”のこと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広義：実行エンジン自体と、その上で</a:t>
            </a:r>
            <a:br>
              <a:rPr lang="en-US"/>
            </a:br>
            <a:r>
              <a:rPr lang="en-US"/>
              <a:t>動くデータ一式、さらにそれをとりまく</a:t>
            </a:r>
            <a:br>
              <a:rPr lang="en-US"/>
            </a:br>
            <a:r>
              <a:rPr lang="en-US"/>
              <a:t>コミュニティ群全体を指す言葉。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ベースウェア＝ガジェットエンジンもどき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基本はWindows上。</a:t>
            </a:r>
          </a:p>
          <a:p>
            <a:pPr marL="741363" lvl="1" indent="-284163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Mac、UNIX系OSにも移植。</a:t>
            </a:r>
            <a:br>
              <a:rPr lang="en-US"/>
            </a:br>
            <a:r>
              <a:rPr lang="en-US"/>
              <a:t>けっこうむりやり。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「伺か」の名前の変遷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2000年：「偽春菜」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「</a:t>
            </a:r>
            <a:r>
              <a:rPr lang="en-US" sz="3000"/>
              <a:t>あれ以外の何かwithさくらとも呼ばれるひと</a:t>
            </a:r>
            <a:r>
              <a:rPr lang="en-US"/>
              <a:t>」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2001年：「あれ以外の何かwith“任意”」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名前を変えられるので「任意」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「何か」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2002年：「伺か」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特徴：本当に「よくあるソフト？」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spcBef>
                <a:spcPts val="1100"/>
              </a:spcBef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キーワードは</a:t>
            </a:r>
            <a:r>
              <a:rPr lang="en-US" sz="4400"/>
              <a:t>「多様性」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1000組を超えるデータ（「ゴースト」）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「キャラクター」とは限らない</a:t>
            </a:r>
            <a:br>
              <a:rPr lang="en-US"/>
            </a:br>
            <a:r>
              <a:rPr lang="en-US"/>
              <a:t>ガジェット的なものや</a:t>
            </a:r>
            <a:br>
              <a:rPr lang="en-US"/>
            </a:br>
            <a:r>
              <a:rPr lang="en-US"/>
              <a:t>中にはゴーストやバルーンを作る</a:t>
            </a:r>
            <a:br>
              <a:rPr lang="en-US"/>
            </a:br>
            <a:r>
              <a:rPr lang="en-US"/>
              <a:t>開発環境の役割をするゴーストまで。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専用の検索エンジンが要るほど</a:t>
            </a:r>
            <a:br>
              <a:rPr lang="en-US"/>
            </a:br>
            <a:r>
              <a:rPr lang="en-US"/>
              <a:t>山ほどある。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わんくま同盟 名古屋勉強会 #5</a:t>
            </a: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-153988"/>
            <a:ext cx="8229600" cy="1528763"/>
          </a:xfrm>
          <a:ln/>
        </p:spPr>
        <p:txBody>
          <a:bodyPr lIns="90000" tIns="141048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特徴：本当に「よくあるソフト？」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229600" cy="5122863"/>
          </a:xfrm>
          <a:ln/>
        </p:spPr>
        <p:txBody>
          <a:bodyPr lIns="90000" tIns="123912" rIns="90000" bIns="46800"/>
          <a:lstStyle/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ユーザさんはプログラマさんじゃない場合が多い（これは普通）</a:t>
            </a:r>
          </a:p>
          <a:p>
            <a:pPr marL="339725" indent="-339725">
              <a:buFont typeface="ＭＳ Ｐゴシック" pitchFamily="50" charset="-128"/>
              <a:buChar char="•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 sz="4400" u="sng"/>
              <a:t>開発者さんも</a:t>
            </a:r>
            <a:r>
              <a:rPr lang="en-US"/>
              <a:t>プログラマさんじゃない</a:t>
            </a:r>
            <a:br>
              <a:rPr lang="en-US"/>
            </a:br>
            <a:r>
              <a:rPr lang="en-US"/>
              <a:t>場合が多い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近い位置にいるのはノベルゲーム関係の開発環境。吉里吉里とか？</a:t>
            </a:r>
          </a:p>
          <a:p>
            <a:pPr marL="739775" lvl="1" indent="-282575">
              <a:buFont typeface="ＭＳ Ｐゴシック" pitchFamily="50" charset="-128"/>
              <a:buChar char="–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US"/>
              <a:t>技術をどうやって使ってもらうかの説明がポイント。けっこう苦労する。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effectLst/>
            <a:latin typeface="Times New Roman" pitchFamily="18" charset="0"/>
            <a:ea typeface="HG 明朝L Sun" pitchFamily="1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effectLst/>
            <a:latin typeface="Times New Roman" pitchFamily="18" charset="0"/>
            <a:ea typeface="HG 明朝L Sun" pitchFamily="17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698</Words>
  <PresentationFormat>画面に合わせる (4:3)</PresentationFormat>
  <Paragraphs>323</Paragraphs>
  <Slides>38</Slides>
  <Notes>38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5" baseType="lpstr">
      <vt:lpstr>Times New Roman</vt:lpstr>
      <vt:lpstr>HG 明朝L Sun</vt:lpstr>
      <vt:lpstr>ＭＳ Ｐゴシック</vt:lpstr>
      <vt:lpstr>Arial</vt:lpstr>
      <vt:lpstr>Arial Unicode MS</vt:lpstr>
      <vt:lpstr>ＭＳ Ｐ明朝</vt:lpstr>
      <vt:lpstr>標準デザイン</vt:lpstr>
      <vt:lpstr>THE OLD NEW UKAGAKA (SP1)</vt:lpstr>
      <vt:lpstr>本日のめにゅう</vt:lpstr>
      <vt:lpstr>まず…あんた誰？</vt:lpstr>
      <vt:lpstr>「伺か」って何？</vt:lpstr>
      <vt:lpstr>「伺か」って何？</vt:lpstr>
      <vt:lpstr>「伺か」って何？</vt:lpstr>
      <vt:lpstr>「伺か」の名前の変遷</vt:lpstr>
      <vt:lpstr>特徴：本当に「よくあるソフト？」</vt:lpstr>
      <vt:lpstr>特徴：本当に「よくあるソフト？」</vt:lpstr>
      <vt:lpstr>そろそろ本題：裏方を垣間見る</vt:lpstr>
      <vt:lpstr>概念的な構成図</vt:lpstr>
      <vt:lpstr>ゴーストとシェル</vt:lpstr>
      <vt:lpstr>ゴーストとシェル</vt:lpstr>
      <vt:lpstr>ゴーストとシェル</vt:lpstr>
      <vt:lpstr>ソフトウェア的な構成図</vt:lpstr>
      <vt:lpstr>SakuraScript</vt:lpstr>
      <vt:lpstr>SakuraScript</vt:lpstr>
      <vt:lpstr>SERIKO [Shell]</vt:lpstr>
      <vt:lpstr>DLL群：SHIORI [Ghost]</vt:lpstr>
      <vt:lpstr>DLL群：SHIORI [Ghost]</vt:lpstr>
      <vt:lpstr>DLL群：SAORI [Ghost]</vt:lpstr>
      <vt:lpstr>DLL群共通：プロトコル例</vt:lpstr>
      <vt:lpstr>SSTP</vt:lpstr>
      <vt:lpstr>SSTPとは</vt:lpstr>
      <vt:lpstr>SSTPの特徴/問題</vt:lpstr>
      <vt:lpstr>SSTPの種類</vt:lpstr>
      <vt:lpstr>SSTP</vt:lpstr>
      <vt:lpstr>これからの展望</vt:lpstr>
      <vt:lpstr>理想のコンピュータって？</vt:lpstr>
      <vt:lpstr>テーマ：実世界との対話</vt:lpstr>
      <vt:lpstr>例１：音声認識</vt:lpstr>
      <vt:lpstr>例２：音声合成</vt:lpstr>
      <vt:lpstr>例３：加速度センサー</vt:lpstr>
      <vt:lpstr>例４：Webカメラで外を知る</vt:lpstr>
      <vt:lpstr>例４：Webカメラで外を知る</vt:lpstr>
      <vt:lpstr>他にいいネタ募集！</vt:lpstr>
      <vt:lpstr>まとめ：伺かって何だろう？</vt:lpstr>
      <vt:lpstr>おわりに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OLD NEW UKAGAKA</dc:title>
  <dc:creator>C.Ponapalt</dc:creator>
  <cp:lastModifiedBy>Hatsune, Akira</cp:lastModifiedBy>
  <cp:revision>189</cp:revision>
  <cp:lastPrinted>1601-01-01T00:00:00Z</cp:lastPrinted>
  <dcterms:created xsi:type="dcterms:W3CDTF">2008-09-02T22:12:23Z</dcterms:created>
  <dcterms:modified xsi:type="dcterms:W3CDTF">2009-01-12T05:59:11Z</dcterms:modified>
</cp:coreProperties>
</file>