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2"/>
  </p:notesMasterIdLst>
  <p:sldIdLst>
    <p:sldId id="267" r:id="rId2"/>
    <p:sldId id="265" r:id="rId3"/>
    <p:sldId id="269" r:id="rId4"/>
    <p:sldId id="268" r:id="rId5"/>
    <p:sldId id="270" r:id="rId6"/>
    <p:sldId id="275" r:id="rId7"/>
    <p:sldId id="276" r:id="rId8"/>
    <p:sldId id="272" r:id="rId9"/>
    <p:sldId id="271" r:id="rId10"/>
    <p:sldId id="273" r:id="rId11"/>
    <p:sldId id="277" r:id="rId12"/>
    <p:sldId id="278" r:id="rId13"/>
    <p:sldId id="279" r:id="rId14"/>
    <p:sldId id="280" r:id="rId15"/>
    <p:sldId id="282" r:id="rId16"/>
    <p:sldId id="283" r:id="rId17"/>
    <p:sldId id="284" r:id="rId18"/>
    <p:sldId id="285" r:id="rId19"/>
    <p:sldId id="287" r:id="rId20"/>
    <p:sldId id="289" r:id="rId21"/>
    <p:sldId id="290" r:id="rId22"/>
    <p:sldId id="291" r:id="rId23"/>
    <p:sldId id="298" r:id="rId24"/>
    <p:sldId id="305" r:id="rId25"/>
    <p:sldId id="297" r:id="rId26"/>
    <p:sldId id="292" r:id="rId27"/>
    <p:sldId id="294" r:id="rId28"/>
    <p:sldId id="293" r:id="rId29"/>
    <p:sldId id="299" r:id="rId30"/>
    <p:sldId id="296" r:id="rId31"/>
    <p:sldId id="302" r:id="rId32"/>
    <p:sldId id="300" r:id="rId33"/>
    <p:sldId id="306" r:id="rId34"/>
    <p:sldId id="307" r:id="rId35"/>
    <p:sldId id="303" r:id="rId36"/>
    <p:sldId id="304" r:id="rId37"/>
    <p:sldId id="288" r:id="rId38"/>
    <p:sldId id="266" r:id="rId39"/>
    <p:sldId id="274" r:id="rId40"/>
    <p:sldId id="308" r:id="rId4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819" autoAdjust="0"/>
    <p:restoredTop sz="94660"/>
  </p:normalViewPr>
  <p:slideViewPr>
    <p:cSldViewPr>
      <p:cViewPr varScale="1">
        <p:scale>
          <a:sx n="53" d="100"/>
          <a:sy n="53" d="100"/>
        </p:scale>
        <p:origin x="-102"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2008/11/25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08/11/25 15時46分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38</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名古屋勉強会 </a:t>
            </a:r>
            <a:r>
              <a:rPr kumimoji="0" lang="en-US" altLang="ja-JP" sz="2300" dirty="0" smtClean="0">
                <a:solidFill>
                  <a:schemeClr val="tx2"/>
                </a:solidFill>
                <a:ea typeface="ＭＳ Ｐゴシック" pitchFamily="50" charset="-128"/>
              </a:rPr>
              <a:t>#5</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bunka.go.jp/kokugo/frame.asp?tm=20070409103237" TargetMode="External"/><Relationship Id="rId3" Type="http://schemas.openxmlformats.org/officeDocument/2006/relationships/hyperlink" Target="http://www.microsoft.com/japan/windows/products/windowsvista/jp_font/default.mspx" TargetMode="External"/><Relationship Id="rId7" Type="http://schemas.openxmlformats.org/officeDocument/2006/relationships/hyperlink" Target="http://www.unicode.org/charts/" TargetMode="External"/><Relationship Id="rId2" Type="http://schemas.openxmlformats.org/officeDocument/2006/relationships/hyperlink" Target="http://blogs.msdn.com/michkap" TargetMode="External"/><Relationship Id="rId1" Type="http://schemas.openxmlformats.org/officeDocument/2006/relationships/slideLayout" Target="../slideLayouts/slideLayout12.xml"/><Relationship Id="rId6" Type="http://schemas.openxmlformats.org/officeDocument/2006/relationships/hyperlink" Target="http://members.jcom.home.ne.jp/w3c/" TargetMode="External"/><Relationship Id="rId5" Type="http://schemas.openxmlformats.org/officeDocument/2006/relationships/hyperlink" Target="http://aozora.gr.jp/kanji_table/" TargetMode="External"/><Relationship Id="rId4" Type="http://schemas.openxmlformats.org/officeDocument/2006/relationships/hyperlink" Target="http://www.mext.go.jp/b_menu/shingi/12/kokugo/index.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ja-JP" altLang="en-US" sz="4800" dirty="0" smtClean="0">
                <a:latin typeface="メイリオ" pitchFamily="50" charset="-128"/>
                <a:ea typeface="メイリオ" pitchFamily="50" charset="-128"/>
              </a:rPr>
              <a:t>あり</a:t>
            </a:r>
            <a:r>
              <a:rPr lang="ja-JP" altLang="en-US" sz="4800" dirty="0" err="1" smtClean="0">
                <a:latin typeface="メイリオ" pitchFamily="50" charset="-128"/>
                <a:ea typeface="メイリオ" pitchFamily="50" charset="-128"/>
              </a:rPr>
              <a:t>うべき</a:t>
            </a:r>
            <a:r>
              <a:rPr lang="ja-JP" altLang="en-US" sz="4800" dirty="0" smtClean="0">
                <a:latin typeface="メイリオ" pitchFamily="50" charset="-128"/>
                <a:ea typeface="メイリオ" pitchFamily="50" charset="-128"/>
              </a:rPr>
              <a:t>日本語処理とは </a:t>
            </a:r>
            <a:endParaRPr lang="en-US" altLang="ja-JP" sz="4800" dirty="0" smtClean="0">
              <a:latin typeface="メイリオ" pitchFamily="50" charset="-128"/>
              <a:ea typeface="メイリオ" pitchFamily="50" charset="-128"/>
            </a:endParaRPr>
          </a:p>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by </a:t>
            </a:r>
            <a:r>
              <a:rPr lang="ja-JP" altLang="en-US" sz="4800" dirty="0" smtClean="0">
                <a:latin typeface="メイリオ" pitchFamily="50" charset="-128"/>
                <a:ea typeface="メイリオ" pitchFamily="50" charset="-128"/>
              </a:rPr>
              <a:t>中 博俊</a:t>
            </a:r>
            <a:endParaRPr lang="en-US" altLang="ja-JP" sz="4800" dirty="0" smtClean="0">
              <a:latin typeface="メイリオ" pitchFamily="50" charset="-128"/>
              <a:ea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eaLnBrk="1" hangingPunct="1"/>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初版制定年度から考えても、日本語がカタカナだけとはいえ出るだけで大きな前進</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通貨記号がないと実質的に利用できないため、￥と＼の違いはどうでもよかったと思われる。</a:t>
            </a:r>
            <a:endParaRPr lang="en-US" altLang="ja-JP" sz="2800" dirty="0" smtClean="0">
              <a:latin typeface="メイリオ" pitchFamily="50" charset="-128"/>
              <a:ea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solidFill>
                  <a:srgbClr val="FF0000"/>
                </a:solidFill>
                <a:latin typeface="メイリオ" pitchFamily="50" charset="-128"/>
                <a:ea typeface="メイリオ" pitchFamily="50" charset="-128"/>
              </a:rPr>
              <a:t>字形が変わる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9600" dirty="0" smtClean="0">
                <a:latin typeface="メイリオ" pitchFamily="50" charset="-128"/>
                <a:ea typeface="メイリオ" pitchFamily="50" charset="-128"/>
              </a:rPr>
              <a:t>いままでも散々変わっています。</a:t>
            </a:r>
            <a:endParaRPr lang="en-US" altLang="ja-JP" sz="9600" dirty="0" smtClean="0">
              <a:latin typeface="メイリオ" pitchFamily="50" charset="-128"/>
              <a:ea typeface="メイリオ"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r>
              <a:rPr lang="en-US" altLang="ja-JP" dirty="0" smtClean="0">
                <a:latin typeface="メイリオ" pitchFamily="50" charset="-128"/>
                <a:ea typeface="メイリオ" pitchFamily="50" charset="-128"/>
              </a:rPr>
              <a:t>(JISX0208</a:t>
            </a:r>
            <a:r>
              <a:rPr lang="ja-JP" altLang="en-US" dirty="0" smtClean="0">
                <a:latin typeface="メイリオ" pitchFamily="50" charset="-128"/>
                <a:ea typeface="メイリオ" pitchFamily="50" charset="-128"/>
              </a:rPr>
              <a:t>の変遷</a:t>
            </a:r>
            <a:r>
              <a:rPr lang="en-US" altLang="ja-JP" dirty="0" smtClean="0">
                <a:latin typeface="メイリオ" pitchFamily="50" charset="-128"/>
                <a:ea typeface="メイリオ" pitchFamily="50" charset="-128"/>
              </a:rPr>
              <a:t>)</a:t>
            </a:r>
          </a:p>
        </p:txBody>
      </p:sp>
      <p:pic>
        <p:nvPicPr>
          <p:cNvPr id="3074" name="Picture 2"/>
          <p:cNvPicPr>
            <a:picLocks noChangeAspect="1" noChangeArrowheads="1"/>
          </p:cNvPicPr>
          <p:nvPr/>
        </p:nvPicPr>
        <p:blipFill>
          <a:blip r:embed="rId2"/>
          <a:srcRect/>
          <a:stretch>
            <a:fillRect/>
          </a:stretch>
        </p:blipFill>
        <p:spPr bwMode="auto">
          <a:xfrm>
            <a:off x="928662" y="1142984"/>
            <a:ext cx="3929090" cy="324867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3571868" y="3071810"/>
            <a:ext cx="4743450" cy="29051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今回の変更は</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年の国語審議会の審議がベースになっています。</a:t>
            </a:r>
            <a:endParaRPr lang="en-US" altLang="ja-JP" sz="28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この</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年の国語審議会の答申のポイントは</a:t>
            </a:r>
            <a:r>
              <a:rPr lang="en-US" altLang="ja-JP" sz="2800" dirty="0" smtClean="0">
                <a:latin typeface="メイリオ" pitchFamily="50" charset="-128"/>
                <a:ea typeface="メイリオ" pitchFamily="50" charset="-128"/>
              </a:rPr>
              <a:t>3</a:t>
            </a:r>
            <a:r>
              <a:rPr lang="ja-JP" altLang="en-US" sz="2800" dirty="0" smtClean="0">
                <a:latin typeface="メイリオ" pitchFamily="50" charset="-128"/>
                <a:ea typeface="メイリオ" pitchFamily="50" charset="-128"/>
              </a:rPr>
              <a:t>つ</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表外漢字字体表</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今回の範囲 </a:t>
            </a:r>
          </a:p>
          <a:p>
            <a:pPr eaLnBrk="1" hangingPunct="1"/>
            <a:r>
              <a:rPr lang="ja-JP" altLang="en-US" sz="2800" dirty="0" smtClean="0">
                <a:latin typeface="メイリオ" pitchFamily="50" charset="-128"/>
                <a:ea typeface="メイリオ" pitchFamily="50" charset="-128"/>
              </a:rPr>
              <a:t>国際社会に対応する日本語の在り方 </a:t>
            </a:r>
            <a:endParaRPr lang="en-US" altLang="ja-JP" sz="2800" dirty="0" smtClean="0">
              <a:latin typeface="メイリオ" pitchFamily="50" charset="-128"/>
              <a:ea typeface="メイリオ" pitchFamily="50" charset="-128"/>
            </a:endParaRPr>
          </a:p>
          <a:p>
            <a:pPr lvl="1" eaLnBrk="1" hangingPunct="1"/>
            <a:r>
              <a:rPr lang="en-US" altLang="ja-JP" sz="2400" dirty="0" err="1" smtClean="0">
                <a:latin typeface="メイリオ" pitchFamily="50" charset="-128"/>
                <a:ea typeface="メイリオ" pitchFamily="50" charset="-128"/>
              </a:rPr>
              <a:t>Hirotoshi</a:t>
            </a:r>
            <a:r>
              <a:rPr lang="en-US" altLang="ja-JP" sz="2400" dirty="0" smtClean="0">
                <a:latin typeface="メイリオ" pitchFamily="50" charset="-128"/>
                <a:ea typeface="メイリオ" pitchFamily="50" charset="-128"/>
              </a:rPr>
              <a:t>, Naka</a:t>
            </a:r>
            <a:r>
              <a:rPr lang="ja-JP" altLang="en-US" sz="2400" dirty="0" smtClean="0">
                <a:latin typeface="メイリオ" pitchFamily="50" charset="-128"/>
                <a:ea typeface="メイリオ" pitchFamily="50" charset="-128"/>
              </a:rPr>
              <a:t>と書くか</a:t>
            </a:r>
            <a:r>
              <a:rPr lang="en-US" altLang="ja-JP" sz="2400" dirty="0" smtClean="0">
                <a:latin typeface="メイリオ" pitchFamily="50" charset="-128"/>
                <a:ea typeface="メイリオ" pitchFamily="50" charset="-128"/>
              </a:rPr>
              <a:t>NAKA </a:t>
            </a:r>
            <a:r>
              <a:rPr lang="en-US" altLang="ja-JP" sz="2400" dirty="0" err="1" smtClean="0">
                <a:latin typeface="メイリオ" pitchFamily="50" charset="-128"/>
                <a:ea typeface="メイリオ" pitchFamily="50" charset="-128"/>
              </a:rPr>
              <a:t>Hirotoshi</a:t>
            </a:r>
            <a:r>
              <a:rPr lang="ja-JP" altLang="en-US" sz="2400" dirty="0" smtClean="0">
                <a:latin typeface="メイリオ" pitchFamily="50" charset="-128"/>
                <a:ea typeface="メイリオ" pitchFamily="50" charset="-128"/>
              </a:rPr>
              <a:t>と書くか等</a:t>
            </a:r>
          </a:p>
          <a:p>
            <a:pPr eaLnBrk="1" hangingPunct="1"/>
            <a:r>
              <a:rPr lang="ja-JP" altLang="en-US" sz="2800" dirty="0" smtClean="0">
                <a:latin typeface="メイリオ" pitchFamily="50" charset="-128"/>
                <a:ea typeface="メイリオ" pitchFamily="50" charset="-128"/>
              </a:rPr>
              <a:t>現在社会における敬意表現 </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敬語についてなど。この後文化審議会 国語分科会</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国語審議会の現在の継承機関</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 敬語小委員会で、</a:t>
            </a:r>
            <a:r>
              <a:rPr lang="en-US" altLang="ja-JP" sz="2400" dirty="0" smtClean="0">
                <a:latin typeface="メイリオ" pitchFamily="50" charset="-128"/>
                <a:ea typeface="メイリオ" pitchFamily="50" charset="-128"/>
              </a:rPr>
              <a:t>5</a:t>
            </a:r>
            <a:r>
              <a:rPr lang="ja-JP" altLang="en-US" sz="2400" dirty="0" smtClean="0">
                <a:latin typeface="メイリオ" pitchFamily="50" charset="-128"/>
                <a:ea typeface="メイリオ" pitchFamily="50" charset="-128"/>
              </a:rPr>
              <a:t>種類に分けるなどが最近の話題。</a:t>
            </a:r>
          </a:p>
          <a:p>
            <a:pPr eaLnBrk="1" hangingPunct="1">
              <a:buNone/>
            </a:pPr>
            <a:r>
              <a:rPr lang="en-US" altLang="ja-JP" sz="2800" dirty="0" smtClean="0">
                <a:latin typeface="メイリオ" pitchFamily="50" charset="-128"/>
                <a:ea typeface="メイリオ" pitchFamily="50" charset="-128"/>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表外漢字字体表についてのポイント</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印刷標準字体</a:t>
            </a: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字体の中で標準とする字形は常用漢字を除き康熙字典に原点を見出すこと。</a:t>
            </a:r>
            <a:endParaRPr lang="en-US" altLang="ja-JP" sz="24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３部首許容</a:t>
            </a: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しんにゅう、しめすへん、</a:t>
            </a:r>
            <a:r>
              <a:rPr lang="ja-JP" altLang="en-US" sz="2400" dirty="0" err="1" smtClean="0">
                <a:latin typeface="メイリオ" pitchFamily="50" charset="-128"/>
                <a:ea typeface="メイリオ" pitchFamily="50" charset="-128"/>
              </a:rPr>
              <a:t>しょく</a:t>
            </a:r>
            <a:r>
              <a:rPr lang="ja-JP" altLang="en-US" sz="2400" dirty="0" smtClean="0">
                <a:latin typeface="メイリオ" pitchFamily="50" charset="-128"/>
                <a:ea typeface="メイリオ" pitchFamily="50" charset="-128"/>
              </a:rPr>
              <a:t>へんは昔より下の形を印刷で使ってきたから、特別に許す。</a:t>
            </a:r>
            <a:endParaRPr lang="en-US" altLang="ja-JP" sz="2400" dirty="0" smtClean="0">
              <a:latin typeface="メイリオ" pitchFamily="50" charset="-128"/>
              <a:ea typeface="メイリオ" pitchFamily="50" charset="-128"/>
            </a:endParaRPr>
          </a:p>
        </p:txBody>
      </p:sp>
      <p:pic>
        <p:nvPicPr>
          <p:cNvPr id="4098" name="Picture 2" descr=" "/>
          <p:cNvPicPr>
            <a:picLocks noChangeAspect="1" noChangeArrowheads="1"/>
          </p:cNvPicPr>
          <p:nvPr/>
        </p:nvPicPr>
        <p:blipFill>
          <a:blip r:embed="rId2"/>
          <a:srcRect/>
          <a:stretch>
            <a:fillRect/>
          </a:stretch>
        </p:blipFill>
        <p:spPr bwMode="auto">
          <a:xfrm>
            <a:off x="1000101" y="3000372"/>
            <a:ext cx="5286412" cy="991202"/>
          </a:xfrm>
          <a:prstGeom prst="rect">
            <a:avLst/>
          </a:prstGeom>
          <a:noFill/>
        </p:spPr>
      </p:pic>
      <p:pic>
        <p:nvPicPr>
          <p:cNvPr id="4100" name="Picture 4" descr=" "/>
          <p:cNvPicPr>
            <a:picLocks noChangeAspect="1" noChangeArrowheads="1"/>
          </p:cNvPicPr>
          <p:nvPr/>
        </p:nvPicPr>
        <p:blipFill>
          <a:blip r:embed="rId3"/>
          <a:srcRect/>
          <a:stretch>
            <a:fillRect/>
          </a:stretch>
        </p:blipFill>
        <p:spPr bwMode="auto">
          <a:xfrm>
            <a:off x="1000100" y="3929066"/>
            <a:ext cx="5286412" cy="95221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1716</a:t>
            </a:r>
            <a:r>
              <a:rPr kumimoji="1" lang="ja-JP" altLang="en-US" dirty="0" smtClean="0"/>
              <a:t>年に中国で作られた、最も完成された初めての漢字の事典</a:t>
            </a:r>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1716</a:t>
            </a:r>
            <a:r>
              <a:rPr lang="ja-JP" altLang="en-US" dirty="0" smtClean="0"/>
              <a:t>年に中国で作られた、最も完成された初めての漢字の事典</a:t>
            </a:r>
            <a:endParaRPr lang="ja-JP" altLang="en-US" dirty="0"/>
          </a:p>
        </p:txBody>
      </p:sp>
      <p:pic>
        <p:nvPicPr>
          <p:cNvPr id="34818" name="Picture 2"/>
          <p:cNvPicPr>
            <a:picLocks noChangeAspect="1" noChangeArrowheads="1"/>
          </p:cNvPicPr>
          <p:nvPr/>
        </p:nvPicPr>
        <p:blipFill>
          <a:blip r:embed="rId2"/>
          <a:srcRect/>
          <a:stretch>
            <a:fillRect/>
          </a:stretch>
        </p:blipFill>
        <p:spPr bwMode="auto">
          <a:xfrm>
            <a:off x="3289140" y="1214422"/>
            <a:ext cx="5073814" cy="4786346"/>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当用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漢字</a:t>
            </a:r>
            <a:r>
              <a:rPr kumimoji="1" lang="en-US" altLang="ja-JP" dirty="0" err="1" smtClean="0">
                <a:latin typeface="メイリオ" pitchFamily="50" charset="-128"/>
                <a:ea typeface="メイリオ" pitchFamily="50" charset="-128"/>
              </a:rPr>
              <a:t>vs</a:t>
            </a:r>
            <a:r>
              <a:rPr kumimoji="1" lang="ja-JP" altLang="en-US" dirty="0" smtClean="0">
                <a:latin typeface="メイリオ" pitchFamily="50" charset="-128"/>
                <a:ea typeface="メイリオ" pitchFamily="50" charset="-128"/>
              </a:rPr>
              <a:t>表外漢字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現在の常用漢字は</a:t>
            </a:r>
            <a:r>
              <a:rPr lang="en-US" altLang="ja-JP" dirty="0" smtClean="0"/>
              <a:t>1946(</a:t>
            </a:r>
            <a:r>
              <a:rPr lang="ja-JP" altLang="en-US" dirty="0" smtClean="0"/>
              <a:t>昭和二十一年</a:t>
            </a:r>
            <a:r>
              <a:rPr lang="en-US" altLang="ja-JP" dirty="0" smtClean="0"/>
              <a:t>)/1/16</a:t>
            </a:r>
            <a:r>
              <a:rPr lang="ja-JP" altLang="en-US" dirty="0" smtClean="0"/>
              <a:t>に吉田茂首相の名前で出されたものが最初。</a:t>
            </a:r>
            <a:endParaRPr lang="en-US" altLang="ja-JP" dirty="0" smtClean="0"/>
          </a:p>
          <a:p>
            <a:r>
              <a:rPr lang="en-US" altLang="ja-JP" dirty="0" smtClean="0"/>
              <a:t>1949(</a:t>
            </a:r>
            <a:r>
              <a:rPr lang="ja-JP" altLang="en-US" dirty="0" smtClean="0"/>
              <a:t>昭和二十四年）</a:t>
            </a:r>
            <a:r>
              <a:rPr lang="en-US" altLang="ja-JP" dirty="0" smtClean="0"/>
              <a:t>/4/28</a:t>
            </a:r>
            <a:r>
              <a:rPr lang="ja-JP" altLang="en-US" dirty="0" smtClean="0"/>
              <a:t>に字体の変更などが大掛かりに行われた。</a:t>
            </a:r>
            <a:endParaRPr lang="en-US" altLang="ja-JP" dirty="0" smtClean="0"/>
          </a:p>
          <a:p>
            <a:r>
              <a:rPr lang="ja-JP" altLang="en-US" dirty="0" smtClean="0"/>
              <a:t>澁谷區 → 渋谷区と変更されたのは戦後の漢字行政の決定による。</a:t>
            </a:r>
            <a:endParaRPr lang="en-US" altLang="ja-JP" dirty="0" smtClean="0"/>
          </a:p>
          <a:p>
            <a:r>
              <a:rPr lang="ja-JP" altLang="en-US" dirty="0" smtClean="0"/>
              <a:t>區は区とされたにもかかわらず、森鴎外の鴎の字は鷗に戻る。</a:t>
            </a:r>
            <a:endParaRPr lang="en-US" altLang="ja-JP"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常用漢字自体は今後定期的に改定しようとしている。</a:t>
            </a:r>
            <a:endParaRPr lang="en-US" altLang="ja-JP" dirty="0" smtClean="0"/>
          </a:p>
          <a:p>
            <a:r>
              <a:rPr lang="ja-JP" altLang="en-US" dirty="0" smtClean="0"/>
              <a:t>新常用漢字表を平成十九年度の文化審議会で策定するような方向</a:t>
            </a:r>
            <a:endParaRPr lang="en-US" altLang="ja-JP" dirty="0" smtClean="0"/>
          </a:p>
          <a:p>
            <a:r>
              <a:rPr lang="ja-JP" altLang="en-US" dirty="0" smtClean="0"/>
              <a:t>常用漢字表に表外漢字から採用されると、代表字形も変わるかもしれない。</a:t>
            </a:r>
            <a:endParaRPr lang="en-US" altLang="ja-JP"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400" dirty="0" smtClean="0">
                <a:latin typeface="メイリオ" pitchFamily="50" charset="-128"/>
                <a:ea typeface="メイリオ" pitchFamily="50" charset="-128"/>
              </a:rPr>
              <a:t>我々が普段利用している日本語。</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無意識のうちに日本語処理を行っていませんか？</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日本人が、日本語を使う上で、自然体に利用できる情報処理が求められています。</a:t>
            </a:r>
            <a:endParaRPr lang="en-US" altLang="ja-JP" sz="4400" dirty="0" smtClean="0">
              <a:latin typeface="メイリオ" pitchFamily="50" charset="-128"/>
              <a:ea typeface="メイリオ" pitchFamily="50" charset="-128"/>
            </a:endParaRPr>
          </a:p>
          <a:p>
            <a:pPr eaLnBrk="1" hangingPunct="1">
              <a:buNone/>
            </a:pPr>
            <a:endParaRPr lang="ja-JP" altLang="ja-JP" sz="4400" dirty="0" smtClean="0">
              <a:latin typeface="メイリオ" pitchFamily="50" charset="-128"/>
              <a:ea typeface="メイリオ"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澀</a:t>
            </a:r>
            <a:r>
              <a:rPr lang="en-US" altLang="ja-JP" dirty="0" smtClean="0"/>
              <a:t>(U+6F80, JIS213:1-63-8)</a:t>
            </a:r>
          </a:p>
          <a:p>
            <a:r>
              <a:rPr lang="ja-JP" altLang="en-US" dirty="0" smtClean="0"/>
              <a:t>澁</a:t>
            </a:r>
            <a:r>
              <a:rPr lang="en-US" altLang="ja-JP" dirty="0" smtClean="0"/>
              <a:t>(U+6F81, JIS213:1-63-7)</a:t>
            </a:r>
          </a:p>
          <a:p>
            <a:r>
              <a:rPr lang="ja-JP" altLang="en-US" dirty="0" smtClean="0"/>
              <a:t>渋</a:t>
            </a:r>
            <a:r>
              <a:rPr lang="en-US" altLang="ja-JP" dirty="0" smtClean="0"/>
              <a:t>(U+6E0B,JIS213:1-29-34)</a:t>
            </a:r>
          </a:p>
          <a:p>
            <a:r>
              <a:rPr lang="ja-JP" altLang="en-US" dirty="0" smtClean="0"/>
              <a:t>区</a:t>
            </a:r>
            <a:r>
              <a:rPr lang="en-US" altLang="ja-JP" dirty="0" smtClean="0"/>
              <a:t>(U+533A, JIS213:1-22-72)</a:t>
            </a:r>
          </a:p>
          <a:p>
            <a:r>
              <a:rPr lang="ja-JP" altLang="en-US" dirty="0" smtClean="0"/>
              <a:t>區</a:t>
            </a:r>
            <a:r>
              <a:rPr lang="en-US" altLang="ja-JP" dirty="0" smtClean="0"/>
              <a:t>(U+5340, JIS213:1-50-31)</a:t>
            </a:r>
          </a:p>
          <a:p>
            <a:endParaRPr lang="en-US" altLang="ja-JP"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
        <p:nvSpPr>
          <p:cNvPr id="4" name="正方形/長方形 3"/>
          <p:cNvSpPr/>
          <p:nvPr/>
        </p:nvSpPr>
        <p:spPr>
          <a:xfrm>
            <a:off x="1428728" y="2428868"/>
            <a:ext cx="6377525" cy="186204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全部だめ</a:t>
            </a:r>
            <a:endParaRPr lang="ja-JP" altLang="en-US" sz="11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乗算記号 4"/>
          <p:cNvSpPr/>
          <p:nvPr/>
        </p:nvSpPr>
        <p:spPr>
          <a:xfrm>
            <a:off x="214282" y="1643050"/>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乗算記号 5"/>
          <p:cNvSpPr/>
          <p:nvPr/>
        </p:nvSpPr>
        <p:spPr>
          <a:xfrm>
            <a:off x="214282" y="314324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乗算記号 6"/>
          <p:cNvSpPr/>
          <p:nvPr/>
        </p:nvSpPr>
        <p:spPr>
          <a:xfrm>
            <a:off x="214282" y="457200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solidFill>
                  <a:srgbClr val="FF0000"/>
                </a:solidFill>
                <a:latin typeface="メイリオ" pitchFamily="50" charset="-128"/>
                <a:ea typeface="メイリオ" pitchFamily="50" charset="-128"/>
              </a:rPr>
              <a:t>字が増える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9600" dirty="0" smtClean="0">
                <a:latin typeface="メイリオ" pitchFamily="50" charset="-128"/>
                <a:ea typeface="メイリオ" pitchFamily="50" charset="-128"/>
              </a:rPr>
              <a:t>Unicode</a:t>
            </a:r>
            <a:r>
              <a:rPr lang="ja-JP" altLang="en-US" sz="9600" dirty="0" smtClean="0">
                <a:latin typeface="メイリオ" pitchFamily="50" charset="-128"/>
                <a:ea typeface="メイリオ" pitchFamily="50" charset="-128"/>
              </a:rPr>
              <a:t>対応してないの？</a:t>
            </a:r>
            <a:endParaRPr lang="en-US" altLang="ja-JP" sz="9600" dirty="0" smtClean="0">
              <a:latin typeface="メイリオ" pitchFamily="50" charset="-128"/>
              <a:ea typeface="メイリオ" pitchFamily="50" charset="-128"/>
            </a:endParaRPr>
          </a:p>
          <a:p>
            <a:pPr eaLnBrk="1" hangingPunct="1">
              <a:buNone/>
            </a:pPr>
            <a:endParaRPr lang="en-US" altLang="ja-JP" sz="9600" dirty="0" smtClean="0">
              <a:latin typeface="メイリオ" pitchFamily="50" charset="-128"/>
              <a:ea typeface="メイリオ"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solidFill>
                  <a:srgbClr val="FF0000"/>
                </a:solidFill>
                <a:latin typeface="メイリオ" pitchFamily="50" charset="-128"/>
                <a:ea typeface="メイリオ" pitchFamily="50" charset="-128"/>
              </a:rPr>
              <a:t>結合文字の正式対応</a:t>
            </a:r>
            <a:endParaRPr lang="en-US" altLang="ja-JP" sz="6600" dirty="0" smtClean="0">
              <a:solidFill>
                <a:srgbClr val="FF0000"/>
              </a:solidFill>
              <a:latin typeface="メイリオ" pitchFamily="50" charset="-128"/>
              <a:ea typeface="メイリオ"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サロゲートペアのことではありません。</a:t>
            </a:r>
            <a:endParaRPr lang="en-US" altLang="ja-JP" sz="2800" dirty="0" smtClean="0"/>
          </a:p>
          <a:p>
            <a:endParaRPr lang="en-US" altLang="ja-JP" sz="2800" dirty="0" smtClean="0"/>
          </a:p>
          <a:p>
            <a:endParaRPr lang="en-US" altLang="ja-JP" sz="2800" dirty="0" smtClean="0"/>
          </a:p>
          <a:p>
            <a:endParaRPr lang="en-US" altLang="ja-JP" sz="2800" dirty="0" smtClean="0"/>
          </a:p>
          <a:p>
            <a:r>
              <a:rPr lang="en-US" altLang="ja-JP" sz="2800" dirty="0" smtClean="0"/>
              <a:t>“</a:t>
            </a:r>
            <a:r>
              <a:rPr lang="ja-JP" altLang="en-US" sz="2800" dirty="0" smtClean="0"/>
              <a:t>が</a:t>
            </a:r>
            <a:r>
              <a:rPr lang="en-US" altLang="ja-JP" sz="2800" dirty="0" smtClean="0"/>
              <a:t>”</a:t>
            </a:r>
            <a:r>
              <a:rPr lang="ja-JP" altLang="en-US" sz="2800" dirty="0" smtClean="0"/>
              <a:t>という文字は</a:t>
            </a:r>
            <a:r>
              <a:rPr lang="en-US" altLang="ja-JP" sz="2800" dirty="0" smtClean="0"/>
              <a:t>U+304C</a:t>
            </a:r>
            <a:r>
              <a:rPr lang="ja-JP" altLang="en-US" sz="2800" dirty="0" smtClean="0"/>
              <a:t>で定義しているが、</a:t>
            </a:r>
            <a:r>
              <a:rPr lang="en-US" altLang="ja-JP" sz="2800" dirty="0" smtClean="0"/>
              <a:t>U+304B, U+3099</a:t>
            </a:r>
            <a:r>
              <a:rPr lang="ja-JP" altLang="en-US" sz="2800" dirty="0" smtClean="0"/>
              <a:t>も同様とみなすという意味。</a:t>
            </a:r>
            <a:endParaRPr lang="en-US" altLang="ja-JP" sz="2800" dirty="0" smtClean="0"/>
          </a:p>
          <a:p>
            <a:r>
              <a:rPr lang="en-US" altLang="ja-JP" sz="2800" dirty="0" smtClean="0"/>
              <a:t>Windows Vista</a:t>
            </a:r>
            <a:r>
              <a:rPr lang="ja-JP" altLang="en-US" sz="2800" dirty="0" smtClean="0"/>
              <a:t>から</a:t>
            </a:r>
            <a:r>
              <a:rPr lang="en-US" altLang="ja-JP" sz="2800" dirty="0" smtClean="0"/>
              <a:t/>
            </a:r>
            <a:br>
              <a:rPr lang="en-US" altLang="ja-JP" sz="2800" dirty="0" smtClean="0"/>
            </a:br>
            <a:r>
              <a:rPr lang="ja-JP" altLang="en-US" sz="2800" dirty="0" smtClean="0"/>
              <a:t>正式に対応</a:t>
            </a:r>
            <a:endParaRPr lang="en-US" altLang="ja-JP" sz="2800" dirty="0" smtClean="0"/>
          </a:p>
          <a:p>
            <a:endParaRPr lang="en-US" altLang="ja-JP" sz="2800" dirty="0" smtClean="0"/>
          </a:p>
        </p:txBody>
      </p:sp>
      <p:pic>
        <p:nvPicPr>
          <p:cNvPr id="1026" name="Picture 2"/>
          <p:cNvPicPr>
            <a:picLocks noChangeAspect="1" noChangeArrowheads="1"/>
          </p:cNvPicPr>
          <p:nvPr/>
        </p:nvPicPr>
        <p:blipFill>
          <a:blip r:embed="rId2"/>
          <a:srcRect/>
          <a:stretch>
            <a:fillRect/>
          </a:stretch>
        </p:blipFill>
        <p:spPr bwMode="auto">
          <a:xfrm>
            <a:off x="1285853" y="1714488"/>
            <a:ext cx="5786478" cy="1344168"/>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357686" y="4286256"/>
            <a:ext cx="2788247" cy="1643074"/>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6215074" y="4286255"/>
            <a:ext cx="2143140" cy="16560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pic>
        <p:nvPicPr>
          <p:cNvPr id="2050" name="Picture 2"/>
          <p:cNvPicPr>
            <a:picLocks noChangeAspect="1" noChangeArrowheads="1"/>
          </p:cNvPicPr>
          <p:nvPr/>
        </p:nvPicPr>
        <p:blipFill>
          <a:blip r:embed="rId2"/>
          <a:srcRect/>
          <a:stretch>
            <a:fillRect/>
          </a:stretch>
        </p:blipFill>
        <p:spPr bwMode="auto">
          <a:xfrm>
            <a:off x="6858016" y="1000108"/>
            <a:ext cx="1466850" cy="16859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929454" y="2571744"/>
            <a:ext cx="1466850" cy="1685925"/>
          </a:xfrm>
          <a:prstGeom prst="rect">
            <a:avLst/>
          </a:prstGeom>
          <a:noFill/>
          <a:ln w="9525">
            <a:noFill/>
            <a:miter lim="800000"/>
            <a:headEnd/>
            <a:tailEnd/>
          </a:ln>
          <a:effectLst/>
        </p:spPr>
      </p:pic>
      <p:sp>
        <p:nvSpPr>
          <p:cNvPr id="6" name="ドーナツ 5"/>
          <p:cNvSpPr/>
          <p:nvPr/>
        </p:nvSpPr>
        <p:spPr>
          <a:xfrm>
            <a:off x="214282" y="2571744"/>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ドーナツ 6"/>
          <p:cNvSpPr/>
          <p:nvPr/>
        </p:nvSpPr>
        <p:spPr>
          <a:xfrm>
            <a:off x="214282" y="4572008"/>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乗算記号 8"/>
          <p:cNvSpPr/>
          <p:nvPr/>
        </p:nvSpPr>
        <p:spPr>
          <a:xfrm>
            <a:off x="214282" y="135729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ドーナツ 9"/>
          <p:cNvSpPr/>
          <p:nvPr/>
        </p:nvSpPr>
        <p:spPr>
          <a:xfrm>
            <a:off x="214282" y="3357562"/>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altLang="ja-JP" dirty="0" smtClean="0"/>
          </a:p>
        </p:txBody>
      </p:sp>
      <p:sp>
        <p:nvSpPr>
          <p:cNvPr id="2051" name="Rectangle 3"/>
          <p:cNvSpPr>
            <a:spLocks noGrp="1" noChangeArrowheads="1"/>
          </p:cNvSpPr>
          <p:nvPr>
            <p:ph type="body" idx="1"/>
          </p:nvPr>
        </p:nvSpPr>
        <p:spPr/>
        <p:txBody>
          <a:bodyPr/>
          <a:lstStyle/>
          <a:p>
            <a:pPr eaLnBrk="1" hangingPunct="1">
              <a:buNone/>
            </a:pP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a:p>
            <a:pPr eaLnBrk="1" hangingPunct="1">
              <a:buNone/>
            </a:pPr>
            <a:r>
              <a:rPr lang="ja-JP" altLang="en-US"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rPr>
              <a:t>そんなことより</a:t>
            </a: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800" dirty="0" smtClean="0">
                <a:latin typeface="メイリオ" pitchFamily="50" charset="-128"/>
                <a:ea typeface="メイリオ" pitchFamily="50" charset="-128"/>
              </a:rPr>
              <a:t>残念ながら私は日本語学者ではなく</a:t>
            </a:r>
            <a:r>
              <a:rPr lang="en-US" altLang="ja-JP" sz="4800" dirty="0" smtClean="0">
                <a:latin typeface="メイリオ" pitchFamily="50" charset="-128"/>
                <a:ea typeface="メイリオ" pitchFamily="50" charset="-128"/>
              </a:rPr>
              <a:t>Developer</a:t>
            </a:r>
            <a:r>
              <a:rPr lang="ja-JP" altLang="en-US" sz="4800" dirty="0" smtClean="0">
                <a:latin typeface="メイリオ" pitchFamily="50" charset="-128"/>
                <a:ea typeface="メイリオ" pitchFamily="50" charset="-128"/>
              </a:rPr>
              <a:t>です。</a:t>
            </a:r>
            <a:endParaRPr lang="en-US" altLang="ja-JP" sz="4800" dirty="0" smtClean="0">
              <a:latin typeface="メイリオ" pitchFamily="50" charset="-128"/>
              <a:ea typeface="メイリオ" pitchFamily="50" charset="-128"/>
            </a:endParaRPr>
          </a:p>
          <a:p>
            <a:pPr eaLnBrk="1" hangingPunct="1">
              <a:buNone/>
            </a:pPr>
            <a:r>
              <a:rPr lang="ja-JP" altLang="en-US" sz="4800" dirty="0" smtClean="0">
                <a:latin typeface="メイリオ" pitchFamily="50" charset="-128"/>
                <a:ea typeface="メイリオ" pitchFamily="50" charset="-128"/>
              </a:rPr>
              <a:t>記述の中には日本語の歴史などで誤りがあるかもしれませんが、その節はご容赦ください。</a:t>
            </a:r>
            <a:endParaRPr lang="ja-JP" altLang="ja-JP" sz="48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4100" name="Picture 4"/>
          <p:cNvPicPr>
            <a:picLocks noChangeAspect="1" noChangeArrowheads="1"/>
          </p:cNvPicPr>
          <p:nvPr/>
        </p:nvPicPr>
        <p:blipFill>
          <a:blip r:embed="rId2"/>
          <a:srcRect/>
          <a:stretch>
            <a:fillRect/>
          </a:stretch>
        </p:blipFill>
        <p:spPr bwMode="auto">
          <a:xfrm>
            <a:off x="714348" y="1071546"/>
            <a:ext cx="7181799" cy="321471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3932150" y="1357298"/>
            <a:ext cx="4783240" cy="471490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3074" name="Picture 2"/>
          <p:cNvPicPr>
            <a:picLocks noChangeAspect="1" noChangeArrowheads="1"/>
          </p:cNvPicPr>
          <p:nvPr/>
        </p:nvPicPr>
        <p:blipFill>
          <a:blip r:embed="rId2"/>
          <a:srcRect/>
          <a:stretch>
            <a:fillRect/>
          </a:stretch>
        </p:blipFill>
        <p:spPr bwMode="auto">
          <a:xfrm>
            <a:off x="571472" y="1214422"/>
            <a:ext cx="7858180" cy="731389"/>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143372" y="1357298"/>
            <a:ext cx="4391489" cy="450059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正假名 </a:t>
            </a:r>
            <a:r>
              <a:rPr lang="en-US" altLang="ja-JP" sz="4400" dirty="0" err="1" smtClean="0"/>
              <a:t>vs</a:t>
            </a:r>
            <a:r>
              <a:rPr lang="en-US" altLang="ja-JP" sz="4400" dirty="0" smtClean="0"/>
              <a:t> </a:t>
            </a:r>
            <a:r>
              <a:rPr lang="ja-JP" altLang="en-US" sz="4400" dirty="0" smtClean="0"/>
              <a:t>現代仮名</a:t>
            </a:r>
            <a:endParaRPr lang="en-US" altLang="ja-JP" sz="4400" dirty="0" smtClean="0"/>
          </a:p>
          <a:p>
            <a:pPr lvl="1"/>
            <a:r>
              <a:rPr lang="ja-JP" altLang="en-US" sz="4000" dirty="0" smtClean="0"/>
              <a:t>言う</a:t>
            </a:r>
            <a:r>
              <a:rPr lang="en-US" altLang="ja-JP" sz="4000" dirty="0" smtClean="0"/>
              <a:t>=</a:t>
            </a:r>
            <a:r>
              <a:rPr lang="ja-JP" altLang="en-US" sz="4000" dirty="0" smtClean="0"/>
              <a:t>言</a:t>
            </a:r>
            <a:r>
              <a:rPr lang="ja-JP" altLang="en-US" sz="4000" dirty="0" err="1" smtClean="0"/>
              <a:t>ふ</a:t>
            </a:r>
            <a:endParaRPr lang="en-US" altLang="ja-JP" sz="4000" dirty="0" smtClean="0"/>
          </a:p>
          <a:p>
            <a:r>
              <a:rPr lang="ja-JP" altLang="en-US" sz="4400" dirty="0" smtClean="0"/>
              <a:t>文語体 </a:t>
            </a:r>
            <a:r>
              <a:rPr lang="en-US" altLang="ja-JP" sz="4400" dirty="0" err="1" smtClean="0"/>
              <a:t>vs</a:t>
            </a:r>
            <a:r>
              <a:rPr lang="en-US" altLang="ja-JP" sz="4400" dirty="0" smtClean="0"/>
              <a:t> </a:t>
            </a:r>
            <a:r>
              <a:rPr lang="ja-JP" altLang="en-US" sz="4400" dirty="0" smtClean="0"/>
              <a:t>口語体</a:t>
            </a:r>
            <a:endParaRPr lang="en-US" altLang="ja-JP" sz="4400" dirty="0" smtClean="0"/>
          </a:p>
          <a:p>
            <a:pPr lvl="1"/>
            <a:r>
              <a:rPr lang="ja-JP" altLang="en-US" sz="4000" dirty="0" smtClean="0"/>
              <a:t>てふて</a:t>
            </a:r>
            <a:r>
              <a:rPr lang="ja-JP" altLang="en-US" sz="4000" dirty="0" err="1" smtClean="0"/>
              <a:t>ふ</a:t>
            </a:r>
            <a:r>
              <a:rPr lang="en-US" altLang="ja-JP" sz="4000" dirty="0" smtClean="0"/>
              <a:t>=</a:t>
            </a:r>
            <a:r>
              <a:rPr lang="ja-JP" altLang="en-US" sz="4000" dirty="0" err="1" smtClean="0"/>
              <a:t>ちょうちょう</a:t>
            </a:r>
            <a:endParaRPr lang="en-US" altLang="ja-JP" sz="4000" dirty="0" smtClean="0"/>
          </a:p>
          <a:p>
            <a:r>
              <a:rPr lang="ja-JP" altLang="en-US" sz="4400" dirty="0" smtClean="0"/>
              <a:t>送りが</a:t>
            </a:r>
            <a:r>
              <a:rPr lang="ja-JP" altLang="en-US" sz="4400" dirty="0" err="1" smtClean="0"/>
              <a:t>なの</a:t>
            </a:r>
            <a:r>
              <a:rPr lang="ja-JP" altLang="en-US" sz="4400" dirty="0" smtClean="0"/>
              <a:t>ゆれ</a:t>
            </a:r>
            <a:endParaRPr lang="en-US" altLang="ja-JP" sz="4400" dirty="0" smtClean="0"/>
          </a:p>
          <a:p>
            <a:pPr lvl="1"/>
            <a:r>
              <a:rPr lang="ja-JP" altLang="en-US" sz="4000" dirty="0" smtClean="0"/>
              <a:t>味わう</a:t>
            </a:r>
            <a:r>
              <a:rPr lang="en-US" altLang="ja-JP" sz="4000" dirty="0" smtClean="0"/>
              <a:t>=</a:t>
            </a:r>
            <a:r>
              <a:rPr lang="ja-JP" altLang="en-US" sz="4000" dirty="0" smtClean="0"/>
              <a:t>味う</a:t>
            </a:r>
            <a:endParaRPr lang="en-US" altLang="ja-JP" sz="4000" dirty="0" smtClean="0"/>
          </a:p>
          <a:p>
            <a:pPr lvl="1"/>
            <a:endParaRPr lang="en-US" altLang="ja-JP" sz="4000" dirty="0" smtClean="0"/>
          </a:p>
          <a:p>
            <a:pPr lvl="1"/>
            <a:endParaRPr lang="en-US" altLang="ja-JP" sz="40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半角 </a:t>
            </a:r>
            <a:r>
              <a:rPr lang="en-US" altLang="ja-JP" sz="4400" dirty="0" err="1" smtClean="0"/>
              <a:t>vs</a:t>
            </a:r>
            <a:r>
              <a:rPr lang="en-US" altLang="ja-JP" sz="4400" dirty="0" smtClean="0"/>
              <a:t> </a:t>
            </a:r>
            <a:r>
              <a:rPr lang="ja-JP" altLang="en-US" sz="4400" dirty="0" smtClean="0"/>
              <a:t>全角</a:t>
            </a:r>
            <a:endParaRPr lang="en-US" altLang="ja-JP" sz="4400" dirty="0" smtClean="0"/>
          </a:p>
          <a:p>
            <a:pPr lvl="1"/>
            <a:r>
              <a:rPr lang="en-US" altLang="ja-JP" sz="4000" dirty="0" smtClean="0"/>
              <a:t>1=</a:t>
            </a:r>
            <a:r>
              <a:rPr lang="ja-JP" altLang="en-US" sz="4000" dirty="0" smtClean="0"/>
              <a:t>１</a:t>
            </a:r>
            <a:endParaRPr lang="en-US" altLang="ja-JP" sz="4000" dirty="0" smtClean="0"/>
          </a:p>
          <a:p>
            <a:r>
              <a:rPr lang="ja-JP" altLang="en-US" sz="4400" dirty="0" smtClean="0"/>
              <a:t>英文スペルの同一字形</a:t>
            </a:r>
            <a:endParaRPr lang="en-US" altLang="ja-JP" sz="4400" dirty="0" smtClean="0"/>
          </a:p>
          <a:p>
            <a:pPr lvl="1"/>
            <a:r>
              <a:rPr lang="en-US" altLang="ja-JP" sz="4000" dirty="0" smtClean="0"/>
              <a:t>Ꭰ(U+13A0</a:t>
            </a:r>
            <a:r>
              <a:rPr lang="ja-JP" altLang="en-US" sz="4000" dirty="0" smtClean="0"/>
              <a:t>チェロキー</a:t>
            </a:r>
            <a:r>
              <a:rPr lang="en-US" altLang="ja-JP" sz="4000" dirty="0" smtClean="0"/>
              <a:t>)</a:t>
            </a:r>
          </a:p>
          <a:p>
            <a:pPr lvl="1"/>
            <a:r>
              <a:rPr lang="en-US" altLang="ja-JP" sz="4000" dirty="0" smtClean="0"/>
              <a:t>А(U+0410</a:t>
            </a:r>
            <a:r>
              <a:rPr lang="ja-JP" altLang="en-US" sz="4000" dirty="0" smtClean="0"/>
              <a:t>キリル</a:t>
            </a:r>
            <a:r>
              <a:rPr lang="en-US" altLang="ja-JP" sz="4000" dirty="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完全なユニバーサルフォントないし・・・</a:t>
            </a:r>
            <a:endParaRPr kumimoji="1" lang="ja-JP" altLang="en-US" dirty="0"/>
          </a:p>
        </p:txBody>
      </p:sp>
      <p:sp>
        <p:nvSpPr>
          <p:cNvPr id="3" name="テキスト プレースホルダ 2"/>
          <p:cNvSpPr>
            <a:spLocks noGrp="1"/>
          </p:cNvSpPr>
          <p:nvPr>
            <p:ph type="body" idx="1"/>
          </p:nvPr>
        </p:nvSpPr>
        <p:spPr/>
        <p:txBody>
          <a:bodyPr/>
          <a:lstStyle/>
          <a:p>
            <a:endParaRPr lang="en-US" altLang="ja-JP" sz="4000" dirty="0" smtClean="0"/>
          </a:p>
        </p:txBody>
      </p:sp>
      <p:pic>
        <p:nvPicPr>
          <p:cNvPr id="1026" name="Picture 2"/>
          <p:cNvPicPr>
            <a:picLocks noChangeAspect="1" noChangeArrowheads="1"/>
          </p:cNvPicPr>
          <p:nvPr/>
        </p:nvPicPr>
        <p:blipFill>
          <a:blip r:embed="rId2"/>
          <a:srcRect/>
          <a:stretch>
            <a:fillRect/>
          </a:stretch>
        </p:blipFill>
        <p:spPr bwMode="auto">
          <a:xfrm>
            <a:off x="785786" y="1285860"/>
            <a:ext cx="5357850" cy="457664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428992" y="2143116"/>
            <a:ext cx="5467350" cy="4057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登録されていない漢字は？</a:t>
            </a:r>
            <a:endParaRPr kumimoji="1" lang="ja-JP" altLang="en-US" dirty="0"/>
          </a:p>
        </p:txBody>
      </p:sp>
      <p:sp>
        <p:nvSpPr>
          <p:cNvPr id="3" name="テキスト プレースホルダ 2"/>
          <p:cNvSpPr>
            <a:spLocks noGrp="1"/>
          </p:cNvSpPr>
          <p:nvPr>
            <p:ph type="body" idx="1"/>
          </p:nvPr>
        </p:nvSpPr>
        <p:spPr>
          <a:xfrm>
            <a:off x="457200" y="1052513"/>
            <a:ext cx="3471858" cy="5073650"/>
          </a:xfrm>
        </p:spPr>
        <p:txBody>
          <a:bodyPr/>
          <a:lstStyle/>
          <a:p>
            <a:r>
              <a:rPr lang="ja-JP" altLang="en-US" sz="4000" dirty="0" smtClean="0"/>
              <a:t>今昔文字鏡</a:t>
            </a:r>
            <a:endParaRPr lang="en-US" altLang="ja-JP" sz="4000" dirty="0" smtClean="0"/>
          </a:p>
          <a:p>
            <a:pPr lvl="1"/>
            <a:r>
              <a:rPr lang="ja-JP" altLang="en-US" sz="4000" dirty="0" smtClean="0"/>
              <a:t>過去に一度でも出現した文字を分けて登録する方針</a:t>
            </a:r>
            <a:endParaRPr lang="en-US" altLang="ja-JP" sz="4000" dirty="0" smtClean="0"/>
          </a:p>
          <a:p>
            <a:pPr lvl="1"/>
            <a:r>
              <a:rPr lang="ja-JP" altLang="en-US" sz="4000" dirty="0" smtClean="0"/>
              <a:t>字形主義</a:t>
            </a:r>
            <a:endParaRPr lang="en-US" altLang="ja-JP" sz="4000" dirty="0" smtClean="0"/>
          </a:p>
          <a:p>
            <a:pPr lvl="1"/>
            <a:endParaRPr lang="en-US" altLang="ja-JP" sz="4000" dirty="0" smtClean="0"/>
          </a:p>
        </p:txBody>
      </p:sp>
      <p:pic>
        <p:nvPicPr>
          <p:cNvPr id="4098" name="Picture 2"/>
          <p:cNvPicPr>
            <a:picLocks noChangeAspect="1" noChangeArrowheads="1"/>
          </p:cNvPicPr>
          <p:nvPr/>
        </p:nvPicPr>
        <p:blipFill>
          <a:blip r:embed="rId2"/>
          <a:srcRect/>
          <a:stretch>
            <a:fillRect/>
          </a:stretch>
        </p:blipFill>
        <p:spPr bwMode="auto">
          <a:xfrm>
            <a:off x="4071934" y="928670"/>
            <a:ext cx="4691077" cy="494695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あたらしい漢字政策が取られたら？</a:t>
            </a:r>
            <a:endParaRPr kumimoji="1" lang="ja-JP" altLang="en-US" dirty="0"/>
          </a:p>
        </p:txBody>
      </p:sp>
      <p:sp>
        <p:nvSpPr>
          <p:cNvPr id="3" name="テキスト プレースホルダ 2"/>
          <p:cNvSpPr>
            <a:spLocks noGrp="1"/>
          </p:cNvSpPr>
          <p:nvPr>
            <p:ph type="body" idx="1"/>
          </p:nvPr>
        </p:nvSpPr>
        <p:spPr>
          <a:xfrm>
            <a:off x="457200" y="1052513"/>
            <a:ext cx="8401080" cy="5073650"/>
          </a:xfrm>
        </p:spPr>
        <p:txBody>
          <a:bodyPr/>
          <a:lstStyle/>
          <a:p>
            <a:pPr lvl="1"/>
            <a:r>
              <a:rPr lang="ja-JP" altLang="en-US" sz="3200" dirty="0" smtClean="0"/>
              <a:t>日本、韓国、北朝鮮、中国</a:t>
            </a:r>
            <a:r>
              <a:rPr lang="en-US" altLang="ja-JP" sz="3200" dirty="0" smtClean="0"/>
              <a:t>(</a:t>
            </a:r>
            <a:r>
              <a:rPr lang="ja-JP" altLang="en-US" sz="3200" dirty="0" smtClean="0"/>
              <a:t>香港</a:t>
            </a:r>
            <a:r>
              <a:rPr lang="en-US" altLang="ja-JP" sz="3200" dirty="0" smtClean="0"/>
              <a:t>)</a:t>
            </a:r>
            <a:r>
              <a:rPr lang="ja-JP" altLang="en-US" sz="3200" dirty="0" err="1" smtClean="0"/>
              <a:t>、</a:t>
            </a:r>
            <a:r>
              <a:rPr lang="ja-JP" altLang="en-US" sz="3200" dirty="0" smtClean="0"/>
              <a:t>台湾、ベトナムあたりが現在の漢字ユーザ</a:t>
            </a:r>
            <a:endParaRPr lang="en-US" altLang="ja-JP" sz="3200" dirty="0" smtClean="0"/>
          </a:p>
          <a:p>
            <a:pPr lvl="1"/>
            <a:r>
              <a:rPr lang="ja-JP" altLang="en-US" sz="3200" dirty="0" smtClean="0"/>
              <a:t>国の施策で漢字の省略を奨励したらどうするの？</a:t>
            </a:r>
            <a:endParaRPr lang="en-US" altLang="ja-JP" sz="3200" dirty="0" smtClean="0"/>
          </a:p>
          <a:p>
            <a:pPr lvl="1"/>
            <a:r>
              <a:rPr lang="ja-JP" altLang="en-US" sz="3200" dirty="0" smtClean="0"/>
              <a:t>字体は同じだけど、字形が大きく変わる</a:t>
            </a:r>
            <a:endParaRPr lang="en-US" altLang="ja-JP" sz="3200" dirty="0" smtClean="0"/>
          </a:p>
          <a:p>
            <a:pPr lvl="1"/>
            <a:r>
              <a:rPr lang="ja-JP" altLang="en-US" sz="3200" dirty="0" smtClean="0"/>
              <a:t>その字形は別の国で使っている。</a:t>
            </a:r>
            <a:endParaRPr lang="en-US" altLang="ja-JP" sz="3200" dirty="0" smtClean="0"/>
          </a:p>
          <a:p>
            <a:pPr lvl="1"/>
            <a:r>
              <a:rPr lang="ja-JP" altLang="en-US" sz="3200" dirty="0" smtClean="0"/>
              <a:t>→変更できない。</a:t>
            </a:r>
            <a:endParaRPr lang="en-US" altLang="ja-JP" sz="3200" dirty="0" smtClean="0"/>
          </a:p>
          <a:p>
            <a:pPr lvl="1"/>
            <a:r>
              <a:rPr lang="ja-JP" altLang="en-US" sz="3200" dirty="0" smtClean="0"/>
              <a:t>国別主義で解決できるのか？</a:t>
            </a:r>
            <a:endParaRPr lang="en-US" altLang="ja-JP" sz="3200" dirty="0" smtClean="0"/>
          </a:p>
          <a:p>
            <a:pPr lvl="2"/>
            <a:r>
              <a:rPr lang="ja-JP" altLang="en-US" dirty="0" smtClean="0"/>
              <a:t>同一字形の別コードはフィッシングを生む</a:t>
            </a:r>
            <a:endParaRPr lang="en-US" altLang="ja-JP"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 日本語は生きている。今後も入れ替え、変更は発生する。</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固定化して考えてはならない。</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参考文献など</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Michel </a:t>
            </a:r>
            <a:r>
              <a:rPr lang="en-US" altLang="ja-JP" sz="1800" dirty="0" err="1" smtClean="0"/>
              <a:t>Caplan</a:t>
            </a:r>
            <a:r>
              <a:rPr lang="en-US" altLang="ja-JP" sz="1800" dirty="0" smtClean="0"/>
              <a:t>(</a:t>
            </a:r>
            <a:r>
              <a:rPr lang="en-US" sz="1800" dirty="0" smtClean="0"/>
              <a:t>International Fundamentals team )</a:t>
            </a:r>
            <a:endParaRPr lang="en-US" altLang="ja-JP" sz="1800" dirty="0" smtClean="0">
              <a:latin typeface="メイリオ" pitchFamily="50" charset="-128"/>
              <a:ea typeface="メイリオ" pitchFamily="50" charset="-128"/>
            </a:endParaRPr>
          </a:p>
          <a:p>
            <a:pPr eaLnBrk="1" hangingPunct="1">
              <a:buNone/>
            </a:pPr>
            <a:r>
              <a:rPr lang="en-US" altLang="ja-JP" sz="1800" dirty="0" smtClean="0">
                <a:hlinkClick r:id="rId2"/>
              </a:rPr>
              <a:t>http://blogs.msdn.com/michkap</a:t>
            </a:r>
            <a:endParaRPr lang="en-US" altLang="ja-JP" sz="1800" dirty="0" smtClean="0"/>
          </a:p>
          <a:p>
            <a:pPr eaLnBrk="1" hangingPunct="1">
              <a:buNone/>
            </a:pPr>
            <a:r>
              <a:rPr lang="en-US" altLang="ja-JP" sz="1800" b="1" dirty="0" smtClean="0"/>
              <a:t>JIS X 0213:2004 </a:t>
            </a:r>
            <a:r>
              <a:rPr lang="ja-JP" altLang="en-US" sz="1800" b="1" dirty="0" smtClean="0"/>
              <a:t>対応と新日本語フォント「メイリオ」について</a:t>
            </a:r>
            <a:endParaRPr lang="en-US" altLang="ja-JP" sz="1800" b="1" dirty="0" smtClean="0"/>
          </a:p>
          <a:p>
            <a:pPr eaLnBrk="1" hangingPunct="1">
              <a:buNone/>
            </a:pPr>
            <a:r>
              <a:rPr lang="en-US" altLang="ja-JP" sz="1800" dirty="0" smtClean="0">
                <a:hlinkClick r:id="rId3"/>
              </a:rPr>
              <a:t>http://www.microsoft.com/japan/windows/products/windowsvista/jp_font/default.mspx</a:t>
            </a:r>
            <a:endParaRPr lang="en-US" altLang="ja-JP" sz="1800" dirty="0" smtClean="0"/>
          </a:p>
          <a:p>
            <a:pPr eaLnBrk="1" hangingPunct="1">
              <a:buNone/>
            </a:pPr>
            <a:r>
              <a:rPr lang="ja-JP" altLang="en-US" sz="1800" b="1" dirty="0" smtClean="0"/>
              <a:t>国語審議会</a:t>
            </a:r>
            <a:endParaRPr lang="en-US" altLang="ja-JP" sz="1800" b="1" dirty="0" smtClean="0"/>
          </a:p>
          <a:p>
            <a:pPr eaLnBrk="1" hangingPunct="1">
              <a:buNone/>
            </a:pPr>
            <a:r>
              <a:rPr lang="en-US" altLang="ja-JP" sz="1800" dirty="0" smtClean="0">
                <a:hlinkClick r:id="rId4"/>
              </a:rPr>
              <a:t>http://www.mext.go.jp/b_menu/shingi/12/kokugo/index.htm</a:t>
            </a:r>
            <a:endParaRPr lang="en-US" altLang="ja-JP" sz="1800" dirty="0" smtClean="0"/>
          </a:p>
          <a:p>
            <a:pPr eaLnBrk="1" hangingPunct="1">
              <a:buNone/>
            </a:pPr>
            <a:r>
              <a:rPr lang="ja-JP" altLang="en-US" sz="1800" b="1" dirty="0" smtClean="0"/>
              <a:t>青空文庫</a:t>
            </a:r>
            <a:r>
              <a:rPr lang="en-US" altLang="ja-JP" sz="1800" b="1" dirty="0" smtClean="0"/>
              <a:t>(</a:t>
            </a:r>
            <a:r>
              <a:rPr lang="ja-JP" altLang="en-US" sz="1800" b="1" dirty="0" smtClean="0"/>
              <a:t>当用漢字表など</a:t>
            </a:r>
            <a:r>
              <a:rPr lang="en-US" altLang="ja-JP" sz="1800" b="1" dirty="0" smtClean="0"/>
              <a:t>)</a:t>
            </a:r>
          </a:p>
          <a:p>
            <a:pPr eaLnBrk="1" hangingPunct="1">
              <a:buNone/>
            </a:pPr>
            <a:r>
              <a:rPr lang="en-US" altLang="ja-JP" sz="1800" dirty="0" smtClean="0">
                <a:hlinkClick r:id="rId5"/>
              </a:rPr>
              <a:t>http://aozora.gr.jp/kanji_table/</a:t>
            </a:r>
            <a:endParaRPr lang="en-US" altLang="ja-JP" sz="1800" dirty="0" smtClean="0"/>
          </a:p>
          <a:p>
            <a:pPr eaLnBrk="1" hangingPunct="1">
              <a:buNone/>
            </a:pPr>
            <a:r>
              <a:rPr lang="ja-JP" altLang="en-US" sz="1800" b="1" dirty="0" err="1" smtClean="0"/>
              <a:t>言葉言葉</a:t>
            </a:r>
            <a:r>
              <a:rPr lang="ja-JP" altLang="en-US" sz="1800" b="1" dirty="0" smtClean="0"/>
              <a:t>言葉</a:t>
            </a:r>
            <a:endParaRPr lang="en-US" altLang="ja-JP" sz="1800" b="1" dirty="0" smtClean="0"/>
          </a:p>
          <a:p>
            <a:pPr eaLnBrk="1" hangingPunct="1">
              <a:buNone/>
            </a:pPr>
            <a:r>
              <a:rPr lang="en-US" altLang="ja-JP" sz="1800" dirty="0" smtClean="0">
                <a:hlinkClick r:id="rId6"/>
              </a:rPr>
              <a:t>http://members.jcom.home.ne.jp/w3c/</a:t>
            </a:r>
            <a:endParaRPr lang="en-US" altLang="ja-JP" sz="1800" dirty="0" smtClean="0"/>
          </a:p>
          <a:p>
            <a:pPr eaLnBrk="1" hangingPunct="1">
              <a:buNone/>
            </a:pPr>
            <a:r>
              <a:rPr lang="en-US" altLang="ja-JP" sz="1800" b="1" dirty="0" smtClean="0"/>
              <a:t>Unicode</a:t>
            </a:r>
            <a:r>
              <a:rPr lang="ja-JP" altLang="en-US" sz="1800" b="1" dirty="0" smtClean="0"/>
              <a:t> 表</a:t>
            </a:r>
            <a:endParaRPr lang="en-US" altLang="ja-JP" sz="1800" b="1" dirty="0" smtClean="0"/>
          </a:p>
          <a:p>
            <a:pPr eaLnBrk="1" hangingPunct="1">
              <a:buNone/>
            </a:pPr>
            <a:r>
              <a:rPr lang="en-US" altLang="ja-JP" sz="1800" dirty="0" smtClean="0">
                <a:hlinkClick r:id="rId7"/>
              </a:rPr>
              <a:t>http://www.unicode.org/charts/</a:t>
            </a:r>
            <a:endParaRPr lang="en-US" altLang="ja-JP" sz="1800" dirty="0" smtClean="0"/>
          </a:p>
          <a:p>
            <a:pPr eaLnBrk="1" hangingPunct="1">
              <a:buNone/>
            </a:pPr>
            <a:r>
              <a:rPr lang="ja-JP" altLang="en-US" sz="1800" dirty="0" smtClean="0"/>
              <a:t>国語表記の基準</a:t>
            </a:r>
            <a:endParaRPr lang="en-US" altLang="ja-JP" sz="1800" dirty="0" smtClean="0"/>
          </a:p>
          <a:p>
            <a:pPr eaLnBrk="1" hangingPunct="1">
              <a:buNone/>
            </a:pPr>
            <a:r>
              <a:rPr lang="en-US" altLang="ja-JP" sz="1800" dirty="0" smtClean="0">
                <a:hlinkClick r:id="rId8"/>
              </a:rPr>
              <a:t>http://www.bunka.go.jp/kokugo/frame.asp?tm=20070409103237</a:t>
            </a: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6000" dirty="0" smtClean="0">
                <a:latin typeface="メイリオ" pitchFamily="50" charset="-128"/>
                <a:ea typeface="メイリオ" pitchFamily="50" charset="-128"/>
              </a:rPr>
              <a:t>言語処理についてのキーワードはいろいろあります。</a:t>
            </a:r>
            <a:endParaRPr lang="en-US" altLang="ja-JP" sz="6000" dirty="0" smtClean="0">
              <a:latin typeface="メイリオ" pitchFamily="50" charset="-128"/>
              <a:ea typeface="メイリオ" pitchFamily="50" charset="-128"/>
            </a:endParaRPr>
          </a:p>
          <a:p>
            <a:pPr eaLnBrk="1" hangingPunct="1"/>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a:t>
            </a:r>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つおさらいしましょう。</a:t>
            </a:r>
            <a:endParaRPr lang="ja-JP" altLang="ja-JP" sz="60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文字コード表に親しもう</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IME2007</a:t>
            </a:r>
            <a:r>
              <a:rPr lang="ja-JP" altLang="en-US" sz="1800" dirty="0" smtClean="0"/>
              <a:t>の文字コード表は秀逸</a:t>
            </a:r>
            <a:endParaRPr lang="en-US" altLang="ja-JP" sz="1800" dirty="0" smtClean="0"/>
          </a:p>
        </p:txBody>
      </p:sp>
      <p:pic>
        <p:nvPicPr>
          <p:cNvPr id="2" name="Picture 2"/>
          <p:cNvPicPr>
            <a:picLocks noChangeAspect="1" noChangeArrowheads="1"/>
          </p:cNvPicPr>
          <p:nvPr/>
        </p:nvPicPr>
        <p:blipFill>
          <a:blip r:embed="rId2"/>
          <a:srcRect/>
          <a:stretch>
            <a:fillRect/>
          </a:stretch>
        </p:blipFill>
        <p:spPr bwMode="auto">
          <a:xfrm>
            <a:off x="428597" y="1428736"/>
            <a:ext cx="5715040" cy="2704030"/>
          </a:xfrm>
          <a:prstGeom prst="rect">
            <a:avLst/>
          </a:prstGeom>
          <a:noFill/>
          <a:ln w="9525">
            <a:noFill/>
            <a:miter lim="800000"/>
            <a:headEnd/>
            <a:tailEnd/>
          </a:ln>
          <a:effectLst/>
        </p:spPr>
      </p:pic>
      <p:pic>
        <p:nvPicPr>
          <p:cNvPr id="3" name="Picture 3"/>
          <p:cNvPicPr>
            <a:picLocks noChangeAspect="1" noChangeArrowheads="1"/>
          </p:cNvPicPr>
          <p:nvPr/>
        </p:nvPicPr>
        <p:blipFill>
          <a:blip r:embed="rId3"/>
          <a:srcRect/>
          <a:stretch>
            <a:fillRect/>
          </a:stretch>
        </p:blipFill>
        <p:spPr bwMode="auto">
          <a:xfrm>
            <a:off x="3857620" y="2428868"/>
            <a:ext cx="5057775" cy="3705225"/>
          </a:xfrm>
          <a:prstGeom prst="rect">
            <a:avLst/>
          </a:prstGeom>
          <a:noFill/>
          <a:ln w="9525">
            <a:noFill/>
            <a:miter lim="800000"/>
            <a:headEnd/>
            <a:tailEnd/>
          </a:ln>
          <a:effectLst/>
        </p:spPr>
      </p:pic>
      <p:sp>
        <p:nvSpPr>
          <p:cNvPr id="6" name="テキスト ボックス 5"/>
          <p:cNvSpPr txBox="1"/>
          <p:nvPr/>
        </p:nvSpPr>
        <p:spPr>
          <a:xfrm>
            <a:off x="357158" y="5000636"/>
            <a:ext cx="3214710" cy="923330"/>
          </a:xfrm>
          <a:prstGeom prst="rect">
            <a:avLst/>
          </a:prstGeom>
          <a:noFill/>
        </p:spPr>
        <p:txBody>
          <a:bodyPr wrap="square" rtlCol="0">
            <a:spAutoFit/>
          </a:bodyPr>
          <a:lstStyle/>
          <a:p>
            <a:r>
              <a:rPr kumimoji="1" lang="en-US" altLang="ja-JP" dirty="0" smtClean="0"/>
              <a:t>Windows</a:t>
            </a:r>
            <a:r>
              <a:rPr kumimoji="1" lang="ja-JP" altLang="en-US" dirty="0" smtClean="0"/>
              <a:t>の文字コード表</a:t>
            </a:r>
            <a:endParaRPr kumimoji="1" lang="en-US" altLang="ja-JP" dirty="0" smtClean="0"/>
          </a:p>
          <a:p>
            <a:r>
              <a:rPr kumimoji="1" lang="ja-JP" altLang="en-US" dirty="0" smtClean="0"/>
              <a:t>追加面に対応してないけど、文字名が出るので、ちょっと便利</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文字セット</a:t>
            </a:r>
            <a:r>
              <a:rPr lang="en-US" altLang="ja-JP" dirty="0" smtClean="0">
                <a:latin typeface="メイリオ" pitchFamily="50" charset="-128"/>
                <a:ea typeface="メイリオ" pitchFamily="50" charset="-128"/>
              </a:rPr>
              <a:t>(Character Sets)</a:t>
            </a:r>
          </a:p>
          <a:p>
            <a:pPr lvl="1" eaLnBrk="1" hangingPunct="1"/>
            <a:r>
              <a:rPr lang="ja-JP" altLang="en-US" dirty="0" smtClean="0">
                <a:latin typeface="メイリオ" pitchFamily="50" charset="-128"/>
                <a:ea typeface="メイリオ" pitchFamily="50" charset="-128"/>
              </a:rPr>
              <a:t>字体を定義した文字の集合</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ASCII, JIS, Unicode</a:t>
            </a:r>
          </a:p>
          <a:p>
            <a:pPr lvl="2" eaLnBrk="1" hangingPunct="1"/>
            <a:r>
              <a:rPr lang="en-US" altLang="ja-JP" dirty="0" smtClean="0">
                <a:latin typeface="メイリオ" pitchFamily="50" charset="-128"/>
                <a:ea typeface="メイリオ" pitchFamily="50" charset="-128"/>
              </a:rPr>
              <a:t>JIS(n</a:t>
            </a:r>
            <a:r>
              <a:rPr lang="ja-JP" altLang="en-US" dirty="0" smtClean="0">
                <a:latin typeface="メイリオ" pitchFamily="50" charset="-128"/>
                <a:ea typeface="メイリオ" pitchFamily="50" charset="-128"/>
              </a:rPr>
              <a:t>面</a:t>
            </a:r>
            <a:r>
              <a:rPr lang="en-US" altLang="ja-JP" dirty="0" smtClean="0">
                <a:latin typeface="メイリオ" pitchFamily="50" charset="-128"/>
                <a:ea typeface="メイリオ" pitchFamily="50" charset="-128"/>
              </a:rPr>
              <a:t>m</a:t>
            </a:r>
            <a:r>
              <a:rPr lang="ja-JP" altLang="en-US" dirty="0" smtClean="0">
                <a:latin typeface="メイリオ" pitchFamily="50" charset="-128"/>
                <a:ea typeface="メイリオ" pitchFamily="50" charset="-128"/>
              </a:rPr>
              <a:t>区</a:t>
            </a:r>
            <a:r>
              <a:rPr lang="en-US" altLang="ja-JP" dirty="0" smtClean="0">
                <a:latin typeface="メイリオ" pitchFamily="50" charset="-128"/>
                <a:ea typeface="メイリオ" pitchFamily="50" charset="-128"/>
              </a:rPr>
              <a:t>o</a:t>
            </a:r>
            <a:r>
              <a:rPr lang="ja-JP" altLang="en-US" dirty="0" smtClean="0">
                <a:latin typeface="メイリオ" pitchFamily="50" charset="-128"/>
                <a:ea typeface="メイリオ" pitchFamily="50" charset="-128"/>
              </a:rPr>
              <a:t>点</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 区点コードなどとも</a:t>
            </a:r>
            <a:endParaRPr lang="en-US" altLang="ja-JP" dirty="0" smtClean="0">
              <a:latin typeface="メイリオ" pitchFamily="50" charset="-128"/>
              <a:ea typeface="メイリオ" pitchFamily="50" charset="-128"/>
            </a:endParaRPr>
          </a:p>
          <a:p>
            <a:pPr lvl="2" eaLnBrk="1" hangingPunct="1"/>
            <a:r>
              <a:rPr lang="en-US" altLang="ja-JP" dirty="0" smtClean="0">
                <a:latin typeface="メイリオ" pitchFamily="50" charset="-128"/>
                <a:ea typeface="メイリオ" pitchFamily="50" charset="-128"/>
              </a:rPr>
              <a:t>Unicode</a:t>
            </a:r>
            <a:r>
              <a:rPr lang="ja-JP" altLang="en-US" dirty="0" smtClean="0">
                <a:latin typeface="メイリオ" pitchFamily="50" charset="-128"/>
                <a:ea typeface="メイリオ" pitchFamily="50" charset="-128"/>
              </a:rPr>
              <a:t>など</a:t>
            </a:r>
            <a:r>
              <a:rPr lang="en-US" altLang="ja-JP" dirty="0" smtClean="0">
                <a:latin typeface="メイリオ" pitchFamily="50" charset="-128"/>
                <a:ea typeface="メイリオ" pitchFamily="50" charset="-128"/>
              </a:rPr>
              <a:t>(U+0000</a:t>
            </a:r>
            <a:r>
              <a:rPr lang="ja-JP" altLang="en-US" dirty="0" smtClean="0">
                <a:latin typeface="メイリオ" pitchFamily="50" charset="-128"/>
                <a:ea typeface="メイリオ" pitchFamily="50" charset="-128"/>
              </a:rPr>
              <a:t>などと表現</a:t>
            </a:r>
            <a:r>
              <a:rPr lang="en-US" altLang="ja-JP" dirty="0" smtClean="0">
                <a:latin typeface="メイリオ" pitchFamily="50" charset="-128"/>
                <a:ea typeface="メイリオ" pitchFamily="50" charset="-128"/>
              </a:rPr>
              <a:t>)</a:t>
            </a:r>
          </a:p>
          <a:p>
            <a:pPr eaLnBrk="1" hangingPunct="1"/>
            <a:r>
              <a:rPr lang="ja-JP" altLang="en-US" dirty="0" smtClean="0">
                <a:latin typeface="メイリオ" pitchFamily="50" charset="-128"/>
                <a:ea typeface="メイリオ" pitchFamily="50" charset="-128"/>
              </a:rPr>
              <a:t>エンコード</a:t>
            </a:r>
            <a:r>
              <a:rPr lang="en-US" altLang="ja-JP" dirty="0" smtClean="0">
                <a:latin typeface="メイリオ" pitchFamily="50" charset="-128"/>
                <a:ea typeface="メイリオ" pitchFamily="50" charset="-128"/>
              </a:rPr>
              <a:t>(Encode)</a:t>
            </a:r>
          </a:p>
          <a:p>
            <a:pPr lvl="1" eaLnBrk="1" hangingPunct="1"/>
            <a:r>
              <a:rPr lang="ja-JP" altLang="en-US" dirty="0" smtClean="0">
                <a:latin typeface="メイリオ" pitchFamily="50" charset="-128"/>
                <a:ea typeface="メイリオ" pitchFamily="50" charset="-128"/>
              </a:rPr>
              <a:t>ある文字セットなどに番号を振り、実際に取り扱う形式のこと</a:t>
            </a:r>
            <a:endParaRPr lang="en-US" altLang="ja-JP" dirty="0" smtClean="0">
              <a:latin typeface="メイリオ" pitchFamily="50" charset="-128"/>
              <a:ea typeface="メイリオ" pitchFamily="50" charset="-128"/>
            </a:endParaRPr>
          </a:p>
          <a:p>
            <a:pPr lvl="1" eaLnBrk="1" hangingPunct="1"/>
            <a:r>
              <a:rPr lang="en-US" altLang="ja-JP" dirty="0" err="1" smtClean="0">
                <a:latin typeface="メイリオ" pitchFamily="50" charset="-128"/>
                <a:ea typeface="メイリオ" pitchFamily="50" charset="-128"/>
              </a:rPr>
              <a:t>ShiftJIS</a:t>
            </a:r>
            <a:r>
              <a:rPr lang="en-US" altLang="ja-JP" dirty="0" smtClean="0">
                <a:latin typeface="メイリオ" pitchFamily="50" charset="-128"/>
                <a:ea typeface="メイリオ" pitchFamily="50" charset="-128"/>
              </a:rPr>
              <a:t>, EUC, UTF-8, UTF-16</a:t>
            </a:r>
          </a:p>
          <a:p>
            <a:pPr lvl="2" eaLnBrk="1" hangingPunct="1"/>
            <a:r>
              <a:rPr lang="en-US" altLang="ja-JP" sz="2000" dirty="0" err="1" smtClean="0">
                <a:latin typeface="メイリオ" pitchFamily="50" charset="-128"/>
                <a:ea typeface="メイリオ" pitchFamily="50" charset="-128"/>
              </a:rPr>
              <a:t>ShiftJIS</a:t>
            </a:r>
            <a:r>
              <a:rPr lang="ja-JP" altLang="en-US" sz="2000" dirty="0" err="1" smtClean="0">
                <a:latin typeface="メイリオ" pitchFamily="50" charset="-128"/>
                <a:ea typeface="メイリオ" pitchFamily="50" charset="-128"/>
              </a:rPr>
              <a:t>にも</a:t>
            </a:r>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にない漢字が含まれている。文字セットでもある。</a:t>
            </a:r>
            <a:endParaRPr lang="ja-JP" altLang="ja-JP" sz="2000" dirty="0" smtClean="0">
              <a:latin typeface="メイリオ" pitchFamily="50" charset="-128"/>
              <a:ea typeface="メイリオ"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字体</a:t>
            </a:r>
            <a:r>
              <a:rPr lang="en-US" altLang="ja-JP" sz="2400" dirty="0" smtClean="0">
                <a:latin typeface="メイリオ" pitchFamily="50" charset="-128"/>
                <a:ea typeface="メイリオ" pitchFamily="50" charset="-128"/>
              </a:rPr>
              <a:t>(Character)</a:t>
            </a:r>
          </a:p>
          <a:p>
            <a:pPr lvl="1" eaLnBrk="1" hangingPunct="1"/>
            <a:r>
              <a:rPr lang="ja-JP" altLang="en-US" sz="2000" dirty="0" smtClean="0">
                <a:latin typeface="メイリオ" pitchFamily="50" charset="-128"/>
                <a:ea typeface="メイリオ" pitchFamily="50" charset="-128"/>
              </a:rPr>
              <a:t>概念的なもの。</a:t>
            </a:r>
            <a:endParaRPr lang="en-US" altLang="ja-JP" sz="20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と     </a:t>
            </a:r>
            <a:r>
              <a:rPr lang="ja-JP" altLang="en-US" sz="2000" dirty="0" smtClean="0">
                <a:latin typeface="メイリオ" pitchFamily="50" charset="-128"/>
                <a:ea typeface="メイリオ" pitchFamily="50" charset="-128"/>
              </a:rPr>
              <a:t>などを区別しない。</a:t>
            </a:r>
            <a:endParaRPr lang="en-US" altLang="ja-JP" sz="36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字形</a:t>
            </a:r>
            <a:r>
              <a:rPr lang="en-US" altLang="ja-JP" sz="2400" dirty="0" smtClean="0">
                <a:latin typeface="メイリオ" pitchFamily="50" charset="-128"/>
                <a:ea typeface="メイリオ" pitchFamily="50" charset="-128"/>
              </a:rPr>
              <a:t>(Glyph)</a:t>
            </a:r>
          </a:p>
          <a:p>
            <a:pPr lvl="1" eaLnBrk="1" hangingPunct="1"/>
            <a:r>
              <a:rPr lang="ja-JP" altLang="en-US" sz="2000" dirty="0" smtClean="0">
                <a:latin typeface="メイリオ" pitchFamily="50" charset="-128"/>
                <a:ea typeface="メイリオ" pitchFamily="50" charset="-128"/>
              </a:rPr>
              <a:t>文字通り字の形</a:t>
            </a:r>
            <a:endParaRPr lang="en-US" altLang="ja-JP" sz="2000" dirty="0" smtClean="0">
              <a:latin typeface="メイリオ" pitchFamily="50" charset="-128"/>
              <a:ea typeface="メイリオ" pitchFamily="50" charset="-128"/>
            </a:endParaRPr>
          </a:p>
          <a:p>
            <a:pPr lvl="1" eaLnBrk="1" hangingPunct="1"/>
            <a:r>
              <a:rPr lang="ja-JP" altLang="en-US" sz="2000" dirty="0" smtClean="0">
                <a:latin typeface="メイリオ" pitchFamily="50" charset="-128"/>
                <a:ea typeface="メイリオ" pitchFamily="50" charset="-128"/>
              </a:rPr>
              <a:t>前述の違いを区別する</a:t>
            </a:r>
            <a:endParaRPr lang="en-US" altLang="ja-JP" sz="20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書体</a:t>
            </a:r>
            <a:r>
              <a:rPr lang="en-US" altLang="ja-JP" sz="2400" dirty="0" smtClean="0">
                <a:latin typeface="メイリオ" pitchFamily="50" charset="-128"/>
                <a:ea typeface="メイリオ" pitchFamily="50" charset="-128"/>
              </a:rPr>
              <a:t>(Style)</a:t>
            </a:r>
          </a:p>
          <a:p>
            <a:pPr lvl="1" eaLnBrk="1" hangingPunct="1"/>
            <a:r>
              <a:rPr lang="ja-JP" altLang="en-US" sz="5400" dirty="0" smtClean="0">
                <a:latin typeface="メイリオ" pitchFamily="50" charset="-128"/>
                <a:ea typeface="メイリオ" pitchFamily="50" charset="-128"/>
              </a:rPr>
              <a:t>薔薇</a:t>
            </a:r>
            <a:r>
              <a:rPr lang="en-US" altLang="ja-JP" sz="3200" dirty="0" smtClean="0">
                <a:latin typeface="メイリオ" pitchFamily="50" charset="-128"/>
                <a:ea typeface="メイリオ" pitchFamily="50" charset="-128"/>
              </a:rPr>
              <a:t>(</a:t>
            </a:r>
            <a:r>
              <a:rPr lang="ja-JP" altLang="en-US" sz="3200" dirty="0" smtClean="0">
                <a:latin typeface="メイリオ" pitchFamily="50" charset="-128"/>
                <a:ea typeface="メイリオ" pitchFamily="50" charset="-128"/>
              </a:rPr>
              <a:t>メイリオ</a:t>
            </a:r>
            <a:r>
              <a:rPr lang="en-US" altLang="ja-JP" sz="3200" dirty="0" smtClean="0">
                <a:latin typeface="メイリオ" pitchFamily="50" charset="-128"/>
                <a:ea typeface="メイリオ" pitchFamily="50" charset="-128"/>
              </a:rPr>
              <a:t>)</a:t>
            </a:r>
            <a:r>
              <a:rPr lang="ja-JP" altLang="en-US" sz="5400" dirty="0" smtClean="0">
                <a:latin typeface="ＭＳ 明朝" pitchFamily="17" charset="-128"/>
                <a:ea typeface="ＭＳ 明朝" pitchFamily="17" charset="-128"/>
              </a:rPr>
              <a:t>薔薇</a:t>
            </a:r>
            <a:r>
              <a:rPr lang="en-US" altLang="ja-JP" sz="3200" dirty="0" smtClean="0">
                <a:latin typeface="メイリオ" pitchFamily="50" charset="-128"/>
                <a:ea typeface="メイリオ" pitchFamily="50" charset="-128"/>
              </a:rPr>
              <a:t>(MSP</a:t>
            </a:r>
            <a:r>
              <a:rPr lang="ja-JP" altLang="en-US" sz="3200" dirty="0" smtClean="0">
                <a:latin typeface="メイリオ" pitchFamily="50" charset="-128"/>
                <a:ea typeface="メイリオ" pitchFamily="50" charset="-128"/>
              </a:rPr>
              <a:t>明朝</a:t>
            </a:r>
            <a:r>
              <a:rPr lang="en-US" altLang="ja-JP" sz="32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1428728" y="1928802"/>
            <a:ext cx="868778" cy="92869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143240" y="1928802"/>
            <a:ext cx="866376" cy="925447"/>
          </a:xfrm>
          <a:prstGeom prst="rect">
            <a:avLst/>
          </a:prstGeom>
          <a:noFill/>
          <a:ln w="9525">
            <a:noFill/>
            <a:miter lim="800000"/>
            <a:headEnd/>
            <a:tailEnd/>
          </a:ln>
          <a:effectLst/>
        </p:spPr>
      </p:pic>
      <p:sp>
        <p:nvSpPr>
          <p:cNvPr id="7" name="円/楕円 6"/>
          <p:cNvSpPr/>
          <p:nvPr/>
        </p:nvSpPr>
        <p:spPr>
          <a:xfrm>
            <a:off x="1500166"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143240"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包摂</a:t>
            </a:r>
            <a:endParaRPr lang="en-US" altLang="ja-JP" sz="24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a:t>
            </a:r>
            <a:r>
              <a:rPr lang="ja-JP" altLang="en-US" sz="3200" dirty="0" smtClean="0">
                <a:latin typeface="メイリオ" pitchFamily="50" charset="-128"/>
                <a:ea typeface="メイリオ" pitchFamily="50" charset="-128"/>
              </a:rPr>
              <a:t>     と       </a:t>
            </a:r>
            <a:r>
              <a:rPr lang="ja-JP" altLang="en-US" dirty="0" smtClean="0">
                <a:latin typeface="メイリオ" pitchFamily="50" charset="-128"/>
                <a:ea typeface="メイリオ" pitchFamily="50" charset="-128"/>
              </a:rPr>
              <a:t>は違う字だけれど、見る人はその字の違いに有意差を見出さない関係。</a:t>
            </a:r>
            <a:endParaRPr lang="en-US" altLang="ja-JP" dirty="0" smtClean="0">
              <a:latin typeface="メイリオ" pitchFamily="50" charset="-128"/>
              <a:ea typeface="メイリオ" pitchFamily="50" charset="-128"/>
            </a:endParaRPr>
          </a:p>
          <a:p>
            <a:pPr lvl="1" eaLnBrk="1" hangingPunct="1"/>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でも包摂関係の設定は</a:t>
            </a:r>
            <a:r>
              <a:rPr lang="ja-JP" altLang="en-US" sz="2000" dirty="0" err="1" smtClean="0">
                <a:latin typeface="メイリオ" pitchFamily="50" charset="-128"/>
                <a:ea typeface="メイリオ" pitchFamily="50" charset="-128"/>
              </a:rPr>
              <a:t>そこそこ</a:t>
            </a:r>
            <a:r>
              <a:rPr lang="ja-JP" altLang="en-US" sz="2000" dirty="0" smtClean="0">
                <a:latin typeface="メイリオ" pitchFamily="50" charset="-128"/>
                <a:ea typeface="メイリオ" pitchFamily="50" charset="-128"/>
              </a:rPr>
              <a:t>ある。</a:t>
            </a:r>
            <a:endParaRPr lang="en-US" altLang="ja-JP" sz="2000" dirty="0" smtClean="0">
              <a:latin typeface="メイリオ" pitchFamily="50" charset="-128"/>
              <a:ea typeface="メイリオ" pitchFamily="50" charset="-128"/>
            </a:endParaRPr>
          </a:p>
        </p:txBody>
      </p:sp>
      <p:pic>
        <p:nvPicPr>
          <p:cNvPr id="4" name="Picture 3"/>
          <p:cNvPicPr>
            <a:picLocks noChangeAspect="1" noChangeArrowheads="1"/>
          </p:cNvPicPr>
          <p:nvPr/>
        </p:nvPicPr>
        <p:blipFill>
          <a:blip r:embed="rId2"/>
          <a:srcRect/>
          <a:stretch>
            <a:fillRect/>
          </a:stretch>
        </p:blipFill>
        <p:spPr bwMode="auto">
          <a:xfrm>
            <a:off x="1428728" y="1428736"/>
            <a:ext cx="868778" cy="928694"/>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2857488" y="1357298"/>
            <a:ext cx="866376" cy="925447"/>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1071538" y="3286124"/>
            <a:ext cx="6867525" cy="619125"/>
          </a:xfrm>
          <a:prstGeom prst="rect">
            <a:avLst/>
          </a:prstGeom>
          <a:noFill/>
          <a:ln w="9525">
            <a:noFill/>
            <a:miter lim="800000"/>
            <a:headEnd/>
            <a:tailEnd/>
          </a:ln>
          <a:effectLst/>
        </p:spPr>
      </p:pic>
      <p:pic>
        <p:nvPicPr>
          <p:cNvPr id="3" name="Picture 3"/>
          <p:cNvPicPr>
            <a:picLocks noChangeAspect="1" noChangeArrowheads="1"/>
          </p:cNvPicPr>
          <p:nvPr/>
        </p:nvPicPr>
        <p:blipFill>
          <a:blip r:embed="rId5"/>
          <a:srcRect/>
          <a:stretch>
            <a:fillRect/>
          </a:stretch>
        </p:blipFill>
        <p:spPr bwMode="auto">
          <a:xfrm>
            <a:off x="1071538" y="4000504"/>
            <a:ext cx="2071702" cy="1860304"/>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a:srcRect/>
          <a:stretch>
            <a:fillRect/>
          </a:stretch>
        </p:blipFill>
        <p:spPr bwMode="auto">
          <a:xfrm>
            <a:off x="6786578" y="4000504"/>
            <a:ext cx="1928826" cy="1772435"/>
          </a:xfrm>
          <a:prstGeom prst="rect">
            <a:avLst/>
          </a:prstGeom>
          <a:noFill/>
          <a:ln w="9525">
            <a:noFill/>
            <a:miter lim="800000"/>
            <a:headEnd/>
            <a:tailEnd/>
          </a:ln>
          <a:effectLst/>
        </p:spPr>
      </p:pic>
      <p:sp>
        <p:nvSpPr>
          <p:cNvPr id="9" name="テキスト ボックス 8"/>
          <p:cNvSpPr txBox="1"/>
          <p:nvPr/>
        </p:nvSpPr>
        <p:spPr>
          <a:xfrm>
            <a:off x="3214678" y="4572008"/>
            <a:ext cx="3539752" cy="1200329"/>
          </a:xfrm>
          <a:prstGeom prst="rect">
            <a:avLst/>
          </a:prstGeom>
          <a:noFill/>
        </p:spPr>
        <p:txBody>
          <a:bodyPr wrap="none" rtlCol="0">
            <a:spAutoFit/>
          </a:bodyPr>
          <a:lstStyle/>
          <a:p>
            <a:r>
              <a:rPr lang="ja-JP" altLang="en-US" dirty="0" smtClean="0"/>
              <a:t>両者は包摂関係にある。</a:t>
            </a:r>
            <a:endParaRPr lang="en-US" altLang="ja-JP" dirty="0" smtClean="0"/>
          </a:p>
          <a:p>
            <a:endParaRPr lang="en-US" altLang="ja-JP" dirty="0" smtClean="0"/>
          </a:p>
          <a:p>
            <a:r>
              <a:rPr kumimoji="1" lang="ja-JP" altLang="en-US" dirty="0" smtClean="0"/>
              <a:t>両者の字体は同一。</a:t>
            </a:r>
            <a:endParaRPr kumimoji="1" lang="en-US" altLang="ja-JP" dirty="0" smtClean="0"/>
          </a:p>
          <a:p>
            <a:r>
              <a:rPr lang="ja-JP" altLang="en-US" dirty="0" smtClean="0"/>
              <a:t>コード化した場合も同一</a:t>
            </a:r>
            <a:r>
              <a:rPr lang="en-US" altLang="ja-JP" dirty="0" smtClean="0"/>
              <a:t>(JIS</a:t>
            </a:r>
            <a:r>
              <a:rPr lang="ja-JP" altLang="en-US" dirty="0" smtClean="0"/>
              <a:t>コード</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lvl="1" eaLnBrk="1" hangingPunct="1"/>
            <a:r>
              <a:rPr lang="ja-JP" altLang="en-US" sz="2400" dirty="0" smtClean="0">
                <a:latin typeface="メイリオ" pitchFamily="50" charset="-128"/>
                <a:ea typeface="メイリオ" pitchFamily="50" charset="-128"/>
              </a:rPr>
              <a:t>ラテン文字と半角カタカナ</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JISX0208(1978(</a:t>
            </a:r>
            <a:r>
              <a:rPr lang="ja-JP" altLang="en-US" sz="2800" dirty="0" smtClean="0">
                <a:latin typeface="メイリオ" pitchFamily="50" charset="-128"/>
                <a:ea typeface="メイリオ" pitchFamily="50" charset="-128"/>
              </a:rPr>
              <a:t>旧</a:t>
            </a:r>
            <a:r>
              <a:rPr lang="en-US" altLang="ja-JP" sz="2800" dirty="0" smtClean="0">
                <a:latin typeface="メイリオ" pitchFamily="50" charset="-128"/>
                <a:ea typeface="メイリオ" pitchFamily="50" charset="-128"/>
              </a:rPr>
              <a:t>JIS), 1983(</a:t>
            </a:r>
            <a:r>
              <a:rPr lang="ja-JP" altLang="en-US" sz="2800" dirty="0" smtClean="0">
                <a:latin typeface="メイリオ" pitchFamily="50" charset="-128"/>
                <a:ea typeface="メイリオ" pitchFamily="50" charset="-128"/>
              </a:rPr>
              <a:t>新</a:t>
            </a:r>
            <a:r>
              <a:rPr lang="en-US" altLang="ja-JP" sz="2800" smtClean="0">
                <a:latin typeface="メイリオ" pitchFamily="50" charset="-128"/>
                <a:ea typeface="メイリオ" pitchFamily="50" charset="-128"/>
              </a:rPr>
              <a:t>JIS))</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1</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2</a:t>
            </a:r>
            <a:r>
              <a:rPr lang="ja-JP" altLang="en-US" sz="2400" dirty="0" smtClean="0">
                <a:latin typeface="メイリオ" pitchFamily="50" charset="-128"/>
                <a:ea typeface="メイリオ" pitchFamily="50" charset="-128"/>
              </a:rPr>
              <a:t>水準</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JISX0212(1990)</a:t>
            </a:r>
          </a:p>
          <a:p>
            <a:pPr lvl="1" eaLnBrk="1" hangingPunct="1"/>
            <a:r>
              <a:rPr lang="ja-JP" altLang="en-US" sz="2400" dirty="0" smtClean="0">
                <a:latin typeface="メイリオ" pitchFamily="50" charset="-128"/>
                <a:ea typeface="メイリオ" pitchFamily="50" charset="-128"/>
              </a:rPr>
              <a:t>補助漢字</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JISX0213(2000)</a:t>
            </a: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3</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4</a:t>
            </a:r>
            <a:r>
              <a:rPr lang="ja-JP" altLang="en-US" sz="2400" dirty="0" smtClean="0">
                <a:latin typeface="メイリオ" pitchFamily="50" charset="-128"/>
                <a:ea typeface="メイリオ" pitchFamily="50" charset="-128"/>
              </a:rPr>
              <a:t>水準</a:t>
            </a:r>
            <a:endParaRPr lang="ja-JP" altLang="ja-JP" sz="2400" dirty="0" smtClean="0">
              <a:latin typeface="メイリオ" pitchFamily="50" charset="-128"/>
              <a:ea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ASCII</a:t>
            </a:r>
            <a:r>
              <a:rPr lang="ja-JP" altLang="en-US" dirty="0" smtClean="0"/>
              <a:t>と</a:t>
            </a:r>
            <a:r>
              <a:rPr lang="en-US" altLang="ja-JP" dirty="0" smtClean="0"/>
              <a:t>JIS</a:t>
            </a:r>
            <a:r>
              <a:rPr lang="ja-JP" altLang="en-US" dirty="0" smtClean="0"/>
              <a:t>の非互換</a:t>
            </a:r>
            <a:endParaRPr lang="ja-JP" altLang="ja-JP" dirty="0" smtClean="0"/>
          </a:p>
        </p:txBody>
      </p:sp>
      <p:sp>
        <p:nvSpPr>
          <p:cNvPr id="2051" name="Rectangle 3"/>
          <p:cNvSpPr>
            <a:spLocks noGrp="1" noChangeArrowheads="1"/>
          </p:cNvSpPr>
          <p:nvPr>
            <p:ph type="body" idx="1"/>
          </p:nvPr>
        </p:nvSpPr>
        <p:spPr>
          <a:xfrm>
            <a:off x="457200" y="1052513"/>
            <a:ext cx="6257940" cy="5073650"/>
          </a:xfrm>
        </p:spPr>
        <p:txBody>
          <a:bodyPr/>
          <a:lstStyle/>
          <a:p>
            <a:pPr eaLnBrk="1" hangingPunct="1"/>
            <a:r>
              <a:rPr lang="en-US" altLang="ja-JP" dirty="0" smtClean="0">
                <a:latin typeface="メイリオ" pitchFamily="50" charset="-128"/>
                <a:ea typeface="メイリオ" pitchFamily="50" charset="-128"/>
              </a:rPr>
              <a:t>ASCII</a:t>
            </a:r>
            <a:r>
              <a:rPr lang="ja-JP" altLang="en-US" dirty="0" smtClean="0">
                <a:latin typeface="メイリオ" pitchFamily="50" charset="-128"/>
                <a:ea typeface="メイリオ" pitchFamily="50" charset="-128"/>
              </a:rPr>
              <a:t>は文字集合です。</a:t>
            </a:r>
            <a:endParaRPr lang="en-US" altLang="ja-JP" dirty="0" smtClean="0">
              <a:latin typeface="メイリオ" pitchFamily="50" charset="-128"/>
              <a:ea typeface="メイリオ" pitchFamily="50" charset="-128"/>
            </a:endParaRPr>
          </a:p>
          <a:p>
            <a:pPr eaLnBrk="1" hangingPunct="1"/>
            <a:r>
              <a:rPr lang="en-US" altLang="ja-JP" dirty="0" smtClean="0">
                <a:latin typeface="メイリオ" pitchFamily="50" charset="-128"/>
                <a:ea typeface="メイリオ" pitchFamily="50" charset="-128"/>
              </a:rPr>
              <a:t>JIS</a:t>
            </a:r>
            <a:r>
              <a:rPr lang="ja-JP" altLang="en-US" dirty="0" smtClean="0">
                <a:latin typeface="メイリオ" pitchFamily="50" charset="-128"/>
                <a:ea typeface="メイリオ" pitchFamily="50" charset="-128"/>
              </a:rPr>
              <a:t>も文字集合です。</a:t>
            </a:r>
            <a:endParaRPr lang="en-US" altLang="ja-JP" dirty="0" smtClean="0">
              <a:latin typeface="メイリオ" pitchFamily="50" charset="-128"/>
              <a:ea typeface="メイリオ" pitchFamily="50" charset="-128"/>
            </a:endParaRPr>
          </a:p>
          <a:p>
            <a:pPr eaLnBrk="1" hangingPunct="1"/>
            <a:r>
              <a:rPr lang="ja-JP" altLang="en-US" dirty="0" smtClean="0">
                <a:latin typeface="メイリオ" pitchFamily="50" charset="-128"/>
                <a:ea typeface="メイリオ" pitchFamily="50" charset="-128"/>
              </a:rPr>
              <a:t>両者は同一、または包含関係のように思われますが、文字集合としての互換性はありません。</a:t>
            </a:r>
            <a:endParaRPr lang="en-US" altLang="ja-JP" dirty="0" smtClean="0">
              <a:latin typeface="メイリオ" pitchFamily="50" charset="-128"/>
              <a:ea typeface="メイリオ" pitchFamily="50" charset="-128"/>
            </a:endParaRPr>
          </a:p>
          <a:p>
            <a:pPr eaLnBrk="1" hangingPunct="1"/>
            <a:endParaRPr lang="ja-JP" altLang="ja-JP"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6858016" y="928670"/>
            <a:ext cx="2019300" cy="5076825"/>
          </a:xfrm>
          <a:prstGeom prst="rect">
            <a:avLst/>
          </a:prstGeom>
          <a:noFill/>
          <a:ln w="9525">
            <a:noFill/>
            <a:miter lim="800000"/>
            <a:headEnd/>
            <a:tailEnd/>
          </a:ln>
          <a:effectLst/>
        </p:spPr>
      </p:pic>
      <p:sp>
        <p:nvSpPr>
          <p:cNvPr id="5" name="角丸四角形 4"/>
          <p:cNvSpPr/>
          <p:nvPr/>
        </p:nvSpPr>
        <p:spPr>
          <a:xfrm>
            <a:off x="7786710" y="4572008"/>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8429652" y="5214950"/>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p:cNvPicPr>
            <a:picLocks noChangeAspect="1" noChangeArrowheads="1"/>
          </p:cNvPicPr>
          <p:nvPr/>
        </p:nvPicPr>
        <p:blipFill>
          <a:blip r:embed="rId3"/>
          <a:srcRect/>
          <a:stretch>
            <a:fillRect/>
          </a:stretch>
        </p:blipFill>
        <p:spPr bwMode="auto">
          <a:xfrm>
            <a:off x="1142976" y="4048128"/>
            <a:ext cx="642942" cy="642942"/>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a:srcRect/>
          <a:stretch>
            <a:fillRect/>
          </a:stretch>
        </p:blipFill>
        <p:spPr bwMode="auto">
          <a:xfrm>
            <a:off x="1142976" y="4857760"/>
            <a:ext cx="599382" cy="571504"/>
          </a:xfrm>
          <a:prstGeom prst="rect">
            <a:avLst/>
          </a:prstGeom>
          <a:noFill/>
          <a:ln w="9525">
            <a:noFill/>
            <a:miter lim="800000"/>
            <a:headEnd/>
            <a:tailEnd/>
          </a:ln>
          <a:effectLst/>
        </p:spPr>
      </p:pic>
      <p:sp>
        <p:nvSpPr>
          <p:cNvPr id="11" name="テキスト ボックス 10"/>
          <p:cNvSpPr txBox="1"/>
          <p:nvPr/>
        </p:nvSpPr>
        <p:spPr>
          <a:xfrm>
            <a:off x="1928794" y="4071942"/>
            <a:ext cx="1898277" cy="523220"/>
          </a:xfrm>
          <a:prstGeom prst="rect">
            <a:avLst/>
          </a:prstGeom>
          <a:noFill/>
        </p:spPr>
        <p:txBody>
          <a:bodyPr wrap="none" rtlCol="0">
            <a:spAutoFit/>
          </a:bodyPr>
          <a:lstStyle/>
          <a:p>
            <a:r>
              <a:rPr kumimoji="1" lang="en-US" altLang="ja-JP" sz="2800" dirty="0" smtClean="0"/>
              <a:t>YEN SIGN</a:t>
            </a:r>
            <a:endParaRPr kumimoji="1" lang="ja-JP" altLang="en-US" sz="2800" dirty="0"/>
          </a:p>
        </p:txBody>
      </p:sp>
      <p:sp>
        <p:nvSpPr>
          <p:cNvPr id="12" name="テキスト ボックス 11"/>
          <p:cNvSpPr txBox="1"/>
          <p:nvPr/>
        </p:nvSpPr>
        <p:spPr>
          <a:xfrm>
            <a:off x="1928794" y="4929198"/>
            <a:ext cx="2098651" cy="523220"/>
          </a:xfrm>
          <a:prstGeom prst="rect">
            <a:avLst/>
          </a:prstGeom>
          <a:noFill/>
        </p:spPr>
        <p:txBody>
          <a:bodyPr wrap="none" rtlCol="0">
            <a:spAutoFit/>
          </a:bodyPr>
          <a:lstStyle/>
          <a:p>
            <a:r>
              <a:rPr kumimoji="1" lang="en-US" altLang="ja-JP" sz="2800" dirty="0" smtClean="0"/>
              <a:t>OVER LINE</a:t>
            </a:r>
            <a:endParaRPr kumimoji="1" lang="ja-JP" altLang="en-US" sz="2800" dirty="0"/>
          </a:p>
        </p:txBody>
      </p:sp>
    </p:spTree>
  </p:cSld>
  <p:clrMapOvr>
    <a:masterClrMapping/>
  </p:clrMapOvr>
</p:sld>
</file>

<file path=ppt/theme/theme1.xml><?xml version="1.0" encoding="utf-8"?>
<a:theme xmlns:a="http://schemas.openxmlformats.org/drawingml/2006/main" name="スライドマスタO2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2341</TotalTime>
  <Words>1851</Words>
  <Application>Microsoft Office PowerPoint</Application>
  <PresentationFormat>画面に合わせる (4:3)</PresentationFormat>
  <Paragraphs>248</Paragraphs>
  <Slides>40</Slides>
  <Notes>1</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スライドマスタO25</vt:lpstr>
      <vt:lpstr>スライド 1</vt:lpstr>
      <vt:lpstr>スライド 2</vt:lpstr>
      <vt:lpstr>スライド 3</vt:lpstr>
      <vt:lpstr>キーワードについて</vt:lpstr>
      <vt:lpstr>キーワードについて</vt:lpstr>
      <vt:lpstr>キーワードについて</vt:lpstr>
      <vt:lpstr>キーワードについて</vt:lpstr>
      <vt:lpstr>文字に関するJIS標準</vt:lpstr>
      <vt:lpstr>ASCIIとJISの非互換</vt:lpstr>
      <vt:lpstr>文字に関するJIS標準</vt:lpstr>
      <vt:lpstr>今回のVista問題は一体何の問題？</vt:lpstr>
      <vt:lpstr>字形が変わる</vt:lpstr>
      <vt:lpstr>字形が変わる(JISX0208の変遷)</vt:lpstr>
      <vt:lpstr>字形が変わる</vt:lpstr>
      <vt:lpstr>表外漢字字体表についてのポイント</vt:lpstr>
      <vt:lpstr>そもそも康煕(熙)字典ってなによ？</vt:lpstr>
      <vt:lpstr>そもそも康煕(熙)字典ってなによ？</vt:lpstr>
      <vt:lpstr>常用(当用)漢字vs表外漢字</vt:lpstr>
      <vt:lpstr>常用漢字</vt:lpstr>
      <vt:lpstr>異体字をどうするの？</vt:lpstr>
      <vt:lpstr>異体字をどうするの？</vt:lpstr>
      <vt:lpstr>異体字をどうするの？</vt:lpstr>
      <vt:lpstr>今回のVista問題は一体何の問題？</vt:lpstr>
      <vt:lpstr>今回のVista問題は一体何の問題？</vt:lpstr>
      <vt:lpstr>今回のVista問題は一体何の問題？</vt:lpstr>
      <vt:lpstr>Unicode結合文字をどうするの</vt:lpstr>
      <vt:lpstr>Unicode結合文字をどうするの</vt:lpstr>
      <vt:lpstr>Unicode結合文字をどうするの</vt:lpstr>
      <vt:lpstr>スライド 29</vt:lpstr>
      <vt:lpstr>繰り返し文字をどうするの</vt:lpstr>
      <vt:lpstr>繰り返し文字をどうするの</vt:lpstr>
      <vt:lpstr>かなをどうするの</vt:lpstr>
      <vt:lpstr>かなをどうするの</vt:lpstr>
      <vt:lpstr>完全なユニバーサルフォントないし・・・</vt:lpstr>
      <vt:lpstr>登録されていない漢字は？</vt:lpstr>
      <vt:lpstr>あたらしい漢字政策が取られたら？</vt:lpstr>
      <vt:lpstr> </vt:lpstr>
      <vt:lpstr>スライド 38</vt:lpstr>
      <vt:lpstr>参考文献など</vt:lpstr>
      <vt:lpstr>文字コード表に親しもう</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本多　裕之</cp:lastModifiedBy>
  <cp:revision>90</cp:revision>
  <dcterms:created xsi:type="dcterms:W3CDTF">2006-05-15T04:25:02Z</dcterms:created>
  <dcterms:modified xsi:type="dcterms:W3CDTF">2008-11-25T06:47:54Z</dcterms:modified>
</cp:coreProperties>
</file>