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07" autoAdjust="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-2124" y="-11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#25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Game Day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dirty="0" smtClean="0"/>
              <a:t>とにかくゲーム作ってみよう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（０からのゲームプログラミング）</a:t>
            </a:r>
            <a:endParaRPr kumimoji="1" lang="ja-JP" altLang="en-US" sz="36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z="2400" dirty="0" smtClean="0"/>
              <a:t>2008/12/13(</a:t>
            </a:r>
            <a:r>
              <a:rPr kumimoji="1" lang="ja-JP" altLang="en-US" sz="2400" dirty="0" smtClean="0"/>
              <a:t>土</a:t>
            </a:r>
            <a:r>
              <a:rPr kumimoji="1" lang="en-US" altLang="ja-JP" sz="2400" dirty="0" smtClean="0"/>
              <a:t>)</a:t>
            </a:r>
          </a:p>
          <a:p>
            <a:r>
              <a:rPr kumimoji="1" lang="ja-JP" altLang="en-US" sz="2400" dirty="0" smtClean="0"/>
              <a:t>シュナイダー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名前：シュナイダー</a:t>
            </a:r>
            <a:r>
              <a:rPr lang="ja-JP" altLang="en-US" sz="2400" dirty="0" smtClean="0"/>
              <a:t>（</a:t>
            </a:r>
            <a:r>
              <a:rPr kumimoji="1" lang="ja-JP" altLang="en-US" sz="2400" dirty="0" smtClean="0"/>
              <a:t>某サッカー選手に由来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</a:t>
            </a:r>
            <a:r>
              <a:rPr lang="ja-JP" altLang="en-US" sz="2400" dirty="0" smtClean="0"/>
              <a:t>　　火の玉シュート打つ</a:t>
            </a:r>
            <a:r>
              <a:rPr lang="ja-JP" altLang="en-US" sz="2400" dirty="0" smtClean="0"/>
              <a:t>２次元のほうです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好きなプログラミング言語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　　アセンブラ、</a:t>
            </a:r>
            <a:r>
              <a:rPr lang="en-US" altLang="ja-JP" sz="2400" dirty="0" smtClean="0"/>
              <a:t>C,C++,C#</a:t>
            </a:r>
            <a:r>
              <a:rPr lang="ja-JP" altLang="en-US" sz="2400" dirty="0" smtClean="0"/>
              <a:t>などの</a:t>
            </a:r>
            <a:r>
              <a:rPr lang="en-US" altLang="ja-JP" sz="2400" dirty="0" smtClean="0"/>
              <a:t>C</a:t>
            </a:r>
            <a:r>
              <a:rPr lang="ja-JP" altLang="en-US" sz="2400" dirty="0" smtClean="0"/>
              <a:t>系</a:t>
            </a:r>
            <a:endParaRPr lang="en-US" altLang="ja-JP" sz="2400" dirty="0" smtClean="0"/>
          </a:p>
          <a:p>
            <a:r>
              <a:rPr lang="ja-JP" altLang="en-US" sz="2400" dirty="0" smtClean="0"/>
              <a:t>最近興味あるもの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　　ニコニコ動画　→　カラオケ行ってもニコ動ソングとか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　　アニメソングしか歌いません</a:t>
            </a:r>
            <a:endParaRPr lang="en-US" altLang="ja-JP" sz="2400" dirty="0" smtClean="0"/>
          </a:p>
          <a:p>
            <a:r>
              <a:rPr lang="ja-JP" altLang="en-US" sz="2400" dirty="0" smtClean="0"/>
              <a:t>今日が、</a:t>
            </a:r>
            <a:r>
              <a:rPr lang="ja-JP" altLang="en-US" sz="2400" dirty="0" err="1" smtClean="0"/>
              <a:t>わんくま</a:t>
            </a:r>
            <a:r>
              <a:rPr lang="ja-JP" altLang="en-US" sz="2400" dirty="0" smtClean="0"/>
              <a:t>初セッションです。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　あと、初ディレクターです。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　よろしくお願い致します♪</a:t>
            </a:r>
            <a:endParaRPr lang="en-US" altLang="ja-JP" sz="2400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200" dirty="0" smtClean="0"/>
              <a:t>今日の目的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dirty="0" smtClean="0"/>
              <a:t>０からのゲームプログラミング</a:t>
            </a:r>
            <a:endParaRPr kumimoji="1" lang="en-US" altLang="ja-JP" sz="2800" dirty="0" smtClean="0"/>
          </a:p>
          <a:p>
            <a:pPr>
              <a:buNone/>
            </a:pPr>
            <a:r>
              <a:rPr lang="ja-JP" altLang="en-US" sz="2400" dirty="0" smtClean="0"/>
              <a:t>　　ゲームだけに関わらず、何もない所から（真っ白なエディタから）プログラムを作ってみる。</a:t>
            </a:r>
            <a:endParaRPr lang="en-US" altLang="ja-JP" sz="2400" dirty="0" smtClean="0"/>
          </a:p>
          <a:p>
            <a:r>
              <a:rPr kumimoji="1" lang="ja-JP" altLang="en-US" sz="2800" dirty="0" smtClean="0"/>
              <a:t>ゲームプログラムの中身を覗いてみよう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ゲームプログラムの大筋</a:t>
            </a:r>
            <a:r>
              <a:rPr lang="ja-JP" altLang="en-US" sz="2800" dirty="0" smtClean="0"/>
              <a:t>の理解</a:t>
            </a:r>
            <a:endParaRPr kumimoji="1" lang="en-US" altLang="ja-JP" sz="28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プログラム</a:t>
            </a:r>
            <a:r>
              <a:rPr kumimoji="1" lang="ja-JP" altLang="en-US" sz="3200" dirty="0" smtClean="0"/>
              <a:t>作成</a:t>
            </a:r>
            <a:r>
              <a:rPr kumimoji="1" lang="ja-JP" altLang="en-US" sz="3200" dirty="0" smtClean="0"/>
              <a:t>環境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400" dirty="0" smtClean="0"/>
              <a:t>Windows</a:t>
            </a:r>
            <a:r>
              <a:rPr kumimoji="1" lang="ja-JP" altLang="en-US" sz="2400" dirty="0" smtClean="0"/>
              <a:t>上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C++( No  .NET Framework )</a:t>
            </a:r>
          </a:p>
          <a:p>
            <a:r>
              <a:rPr kumimoji="1" lang="en-US" altLang="ja-JP" sz="2400" dirty="0" smtClean="0"/>
              <a:t>DirectX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どうして、この環境で作成したかというと</a:t>
            </a:r>
            <a:r>
              <a:rPr lang="en-US" altLang="ja-JP" sz="2400" dirty="0" smtClean="0"/>
              <a:t>……</a:t>
            </a:r>
          </a:p>
          <a:p>
            <a:pPr>
              <a:buNone/>
            </a:pPr>
            <a:r>
              <a:rPr kumimoji="1" lang="ja-JP" altLang="en-US" sz="4800" dirty="0" smtClean="0">
                <a:solidFill>
                  <a:srgbClr val="FF0000"/>
                </a:solidFill>
              </a:rPr>
              <a:t>単に私が勉強したかっただけ！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200" dirty="0" smtClean="0"/>
              <a:t>ゲームプログラムの大筋</a:t>
            </a:r>
            <a:endParaRPr kumimoji="1" lang="ja-JP" altLang="en-US" sz="3200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4" name="フローチャート : 端子 3"/>
          <p:cNvSpPr/>
          <p:nvPr/>
        </p:nvSpPr>
        <p:spPr>
          <a:xfrm>
            <a:off x="1071538" y="1285860"/>
            <a:ext cx="2214578" cy="428628"/>
          </a:xfrm>
          <a:prstGeom prst="flowChartTermina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ゲームスタート</a:t>
            </a:r>
            <a:endParaRPr kumimoji="1" lang="en-US" altLang="ja-JP" dirty="0" smtClean="0"/>
          </a:p>
        </p:txBody>
      </p:sp>
      <p:sp>
        <p:nvSpPr>
          <p:cNvPr id="7" name="フローチャート: 処理 6"/>
          <p:cNvSpPr/>
          <p:nvPr/>
        </p:nvSpPr>
        <p:spPr>
          <a:xfrm>
            <a:off x="1071538" y="2071678"/>
            <a:ext cx="2214000" cy="1071570"/>
          </a:xfrm>
          <a:prstGeom prst="flowChartProcess">
            <a:avLst/>
          </a:prstGeom>
          <a:gradFill flip="none" rotWithShape="1">
            <a:lin ang="162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初期化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（ハードウェア初期化、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ソフトウェア</a:t>
            </a:r>
            <a:r>
              <a:rPr lang="ja-JP" altLang="en-US" dirty="0" smtClean="0"/>
              <a:t>初期化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3" name="片側の 2 つの角を切り取った四角形 12"/>
          <p:cNvSpPr/>
          <p:nvPr/>
        </p:nvSpPr>
        <p:spPr>
          <a:xfrm>
            <a:off x="1071538" y="3643314"/>
            <a:ext cx="2214000" cy="500066"/>
          </a:xfrm>
          <a:prstGeom prst="snip2Same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メインループ開始</a:t>
            </a:r>
            <a:endParaRPr kumimoji="1" lang="ja-JP" altLang="en-US" dirty="0"/>
          </a:p>
        </p:txBody>
      </p:sp>
      <p:sp>
        <p:nvSpPr>
          <p:cNvPr id="15" name="片側の 2 つの角を切り取った四角形 14"/>
          <p:cNvSpPr/>
          <p:nvPr/>
        </p:nvSpPr>
        <p:spPr>
          <a:xfrm>
            <a:off x="5786446" y="4643446"/>
            <a:ext cx="2214000" cy="914400"/>
          </a:xfrm>
          <a:prstGeom prst="snip2SameRect">
            <a:avLst/>
          </a:pr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5400000" scaled="1"/>
            <a:tileRect/>
          </a:gradFill>
          <a:scene3d>
            <a:camera prst="orthographicFront">
              <a:rot lat="10800000" lon="0" rev="0"/>
            </a:camera>
            <a:lightRig rig="threePt" dir="t"/>
          </a:scene3d>
          <a:sp3d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>
            <a:flatTx/>
          </a:bodyPr>
          <a:lstStyle/>
          <a:p>
            <a:pPr algn="ctr"/>
            <a:r>
              <a:rPr kumimoji="1" lang="ja-JP" altLang="en-US" dirty="0" smtClean="0"/>
              <a:t>メインループ終了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（メインループ開始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に戻る）</a:t>
            </a:r>
            <a:endParaRPr kumimoji="1" lang="ja-JP" altLang="en-US" dirty="0"/>
          </a:p>
        </p:txBody>
      </p:sp>
      <p:sp>
        <p:nvSpPr>
          <p:cNvPr id="16" name="フローチャート: 処理 15"/>
          <p:cNvSpPr/>
          <p:nvPr/>
        </p:nvSpPr>
        <p:spPr>
          <a:xfrm>
            <a:off x="5787024" y="1428736"/>
            <a:ext cx="2214000" cy="428628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入力処理</a:t>
            </a:r>
            <a:endParaRPr kumimoji="1" lang="ja-JP" altLang="en-US" dirty="0"/>
          </a:p>
        </p:txBody>
      </p:sp>
      <p:sp>
        <p:nvSpPr>
          <p:cNvPr id="17" name="フローチャート: 処理 16"/>
          <p:cNvSpPr/>
          <p:nvPr/>
        </p:nvSpPr>
        <p:spPr>
          <a:xfrm>
            <a:off x="5786446" y="2214554"/>
            <a:ext cx="2214000" cy="428628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アクション処理</a:t>
            </a:r>
            <a:endParaRPr kumimoji="1" lang="ja-JP" altLang="en-US" dirty="0"/>
          </a:p>
        </p:txBody>
      </p:sp>
      <p:sp>
        <p:nvSpPr>
          <p:cNvPr id="18" name="フローチャート: 処理 17"/>
          <p:cNvSpPr/>
          <p:nvPr/>
        </p:nvSpPr>
        <p:spPr>
          <a:xfrm>
            <a:off x="5787024" y="3000372"/>
            <a:ext cx="2214000" cy="428628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描画</a:t>
            </a:r>
            <a:r>
              <a:rPr kumimoji="1" lang="ja-JP" altLang="en-US" dirty="0" smtClean="0"/>
              <a:t>処理</a:t>
            </a:r>
            <a:endParaRPr kumimoji="1" lang="ja-JP" altLang="en-US" dirty="0"/>
          </a:p>
        </p:txBody>
      </p:sp>
      <p:cxnSp>
        <p:nvCxnSpPr>
          <p:cNvPr id="41" name="カギ線コネクタ 40"/>
          <p:cNvCxnSpPr>
            <a:stCxn id="7" idx="2"/>
            <a:endCxn id="13" idx="3"/>
          </p:cNvCxnSpPr>
          <p:nvPr/>
        </p:nvCxnSpPr>
        <p:spPr>
          <a:xfrm rot="5400000">
            <a:off x="1928505" y="3393281"/>
            <a:ext cx="500066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カギ線コネクタ 43"/>
          <p:cNvCxnSpPr>
            <a:stCxn id="4" idx="2"/>
            <a:endCxn id="7" idx="0"/>
          </p:cNvCxnSpPr>
          <p:nvPr/>
        </p:nvCxnSpPr>
        <p:spPr>
          <a:xfrm rot="5400000">
            <a:off x="2000088" y="1892939"/>
            <a:ext cx="357190" cy="28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カギ線コネクタ 46"/>
          <p:cNvCxnSpPr>
            <a:stCxn id="16" idx="2"/>
            <a:endCxn id="17" idx="0"/>
          </p:cNvCxnSpPr>
          <p:nvPr/>
        </p:nvCxnSpPr>
        <p:spPr>
          <a:xfrm rot="5400000">
            <a:off x="6715140" y="2035670"/>
            <a:ext cx="357190" cy="57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カギ線コネクタ 49"/>
          <p:cNvCxnSpPr>
            <a:stCxn id="17" idx="2"/>
            <a:endCxn id="18" idx="0"/>
          </p:cNvCxnSpPr>
          <p:nvPr/>
        </p:nvCxnSpPr>
        <p:spPr>
          <a:xfrm rot="16200000" flipH="1">
            <a:off x="6715140" y="2821488"/>
            <a:ext cx="357190" cy="57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カギ線コネクタ 52"/>
          <p:cNvCxnSpPr>
            <a:stCxn id="18" idx="2"/>
            <a:endCxn id="97" idx="0"/>
          </p:cNvCxnSpPr>
          <p:nvPr/>
        </p:nvCxnSpPr>
        <p:spPr>
          <a:xfrm rot="5400000">
            <a:off x="6715429" y="3607595"/>
            <a:ext cx="357190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フローチャート: 処理 87"/>
          <p:cNvSpPr/>
          <p:nvPr/>
        </p:nvSpPr>
        <p:spPr>
          <a:xfrm>
            <a:off x="1072116" y="4500570"/>
            <a:ext cx="2214000" cy="571504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毎フレーム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初期化</a:t>
            </a:r>
            <a:r>
              <a:rPr kumimoji="1" lang="ja-JP" altLang="en-US" dirty="0" smtClean="0"/>
              <a:t>処理</a:t>
            </a:r>
            <a:endParaRPr kumimoji="1" lang="ja-JP" altLang="en-US" dirty="0"/>
          </a:p>
        </p:txBody>
      </p:sp>
      <p:cxnSp>
        <p:nvCxnSpPr>
          <p:cNvPr id="89" name="カギ線コネクタ 88"/>
          <p:cNvCxnSpPr>
            <a:stCxn id="88" idx="2"/>
            <a:endCxn id="16" idx="0"/>
          </p:cNvCxnSpPr>
          <p:nvPr/>
        </p:nvCxnSpPr>
        <p:spPr>
          <a:xfrm rot="5400000" flipH="1" flipV="1">
            <a:off x="2714901" y="892951"/>
            <a:ext cx="3643338" cy="4714908"/>
          </a:xfrm>
          <a:prstGeom prst="bentConnector5">
            <a:avLst>
              <a:gd name="adj1" fmla="val -6274"/>
              <a:gd name="adj2" fmla="val 50000"/>
              <a:gd name="adj3" fmla="val 106274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>
            <a:stCxn id="13" idx="1"/>
            <a:endCxn id="88" idx="0"/>
          </p:cNvCxnSpPr>
          <p:nvPr/>
        </p:nvCxnSpPr>
        <p:spPr>
          <a:xfrm rot="16200000" flipH="1">
            <a:off x="2000232" y="4321686"/>
            <a:ext cx="357190" cy="57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フローチャート: 処理 96"/>
          <p:cNvSpPr/>
          <p:nvPr/>
        </p:nvSpPr>
        <p:spPr>
          <a:xfrm>
            <a:off x="5787024" y="3786190"/>
            <a:ext cx="2214000" cy="428628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同期</a:t>
            </a:r>
            <a:r>
              <a:rPr kumimoji="1" lang="ja-JP" altLang="en-US" dirty="0" smtClean="0"/>
              <a:t>処理</a:t>
            </a:r>
            <a:endParaRPr kumimoji="1" lang="ja-JP" altLang="en-US" dirty="0"/>
          </a:p>
        </p:txBody>
      </p:sp>
      <p:cxnSp>
        <p:nvCxnSpPr>
          <p:cNvPr id="98" name="カギ線コネクタ 97"/>
          <p:cNvCxnSpPr>
            <a:stCxn id="97" idx="2"/>
            <a:endCxn id="15" idx="3"/>
          </p:cNvCxnSpPr>
          <p:nvPr/>
        </p:nvCxnSpPr>
        <p:spPr>
          <a:xfrm rot="5400000">
            <a:off x="6679421" y="4428843"/>
            <a:ext cx="428628" cy="57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カギ線コネクタ 101"/>
          <p:cNvCxnSpPr>
            <a:stCxn id="15" idx="1"/>
            <a:endCxn id="13" idx="2"/>
          </p:cNvCxnSpPr>
          <p:nvPr/>
        </p:nvCxnSpPr>
        <p:spPr>
          <a:xfrm rot="5400000" flipH="1">
            <a:off x="3150242" y="1814643"/>
            <a:ext cx="1664499" cy="5821908"/>
          </a:xfrm>
          <a:prstGeom prst="bentConnector4">
            <a:avLst>
              <a:gd name="adj1" fmla="val -13734"/>
              <a:gd name="adj2" fmla="val 103927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>
          <a:xfrm>
            <a:off x="685800" y="2316165"/>
            <a:ext cx="7772400" cy="1470025"/>
          </a:xfrm>
        </p:spPr>
        <p:txBody>
          <a:bodyPr/>
          <a:lstStyle/>
          <a:p>
            <a:r>
              <a:rPr lang="ja-JP" altLang="en-US" sz="6000" dirty="0" smtClean="0"/>
              <a:t>デモ</a:t>
            </a:r>
            <a:r>
              <a:rPr lang="ja-JP" altLang="en-US" sz="6000" dirty="0" smtClean="0"/>
              <a:t>プログラム</a:t>
            </a:r>
            <a:endParaRPr kumimoji="1"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まとめ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000" dirty="0" smtClean="0"/>
              <a:t>プログラム言語や環境（</a:t>
            </a:r>
            <a:r>
              <a:rPr kumimoji="1" lang="en-US" altLang="ja-JP" sz="2000" dirty="0" smtClean="0"/>
              <a:t>.NET Framework</a:t>
            </a:r>
            <a:r>
              <a:rPr kumimoji="1" lang="ja-JP" altLang="en-US" sz="2000" dirty="0" smtClean="0"/>
              <a:t>や</a:t>
            </a:r>
            <a:r>
              <a:rPr kumimoji="1" lang="en-US" altLang="ja-JP" sz="2000" dirty="0" smtClean="0"/>
              <a:t>DirectX</a:t>
            </a:r>
            <a:r>
              <a:rPr kumimoji="1" lang="ja-JP" altLang="en-US" sz="2000" dirty="0" smtClean="0"/>
              <a:t>）は手段にすぎない</a:t>
            </a:r>
            <a:endParaRPr kumimoji="1"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　</a:t>
            </a:r>
            <a:r>
              <a:rPr lang="ja-JP" altLang="en-US" sz="2000" dirty="0" smtClean="0"/>
              <a:t>ハードウェア</a:t>
            </a:r>
            <a:r>
              <a:rPr lang="ja-JP" altLang="en-US" sz="2000" dirty="0" smtClean="0"/>
              <a:t>や上記項目が変化しても、物事の本質を理解する</a:t>
            </a:r>
            <a:r>
              <a:rPr lang="ja-JP" altLang="en-US" sz="2000" dirty="0" smtClean="0"/>
              <a:t>！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　そうすると、おのずと道が開けてくる！</a:t>
            </a:r>
            <a:endParaRPr lang="en-US" altLang="ja-JP" sz="2000" dirty="0" smtClean="0"/>
          </a:p>
          <a:p>
            <a:pPr>
              <a:buNone/>
            </a:pPr>
            <a:endParaRPr kumimoji="1" lang="en-US" altLang="ja-JP" sz="2000" dirty="0" smtClean="0"/>
          </a:p>
          <a:p>
            <a:r>
              <a:rPr kumimoji="1" lang="ja-JP" altLang="en-US" sz="2000" dirty="0" smtClean="0"/>
              <a:t>中途半端にリファクタリングするぐらいなら、一度潰してきちんと設計し直し</a:t>
            </a:r>
            <a:r>
              <a:rPr lang="ja-JP" altLang="en-US" sz="2000" dirty="0" smtClean="0"/>
              <a:t>、</a:t>
            </a:r>
            <a:r>
              <a:rPr lang="ja-JP" altLang="en-US" sz="2000" dirty="0" smtClean="0"/>
              <a:t>０</a:t>
            </a:r>
            <a:r>
              <a:rPr lang="ja-JP" altLang="en-US" sz="2000" dirty="0" smtClean="0"/>
              <a:t>から作ろう。そちらのほうが綺麗になるし、最終的な</a:t>
            </a:r>
            <a:r>
              <a:rPr kumimoji="1" lang="ja-JP" altLang="en-US" sz="2000" dirty="0" smtClean="0"/>
              <a:t>出来上がりとしては以外と早くできたりする</a:t>
            </a:r>
            <a:endParaRPr kumimoji="1" lang="en-US" altLang="ja-JP" sz="2000" dirty="0" smtClean="0"/>
          </a:p>
          <a:p>
            <a:endParaRPr lang="en-US" altLang="ja-JP" sz="2000" dirty="0" smtClean="0"/>
          </a:p>
          <a:p>
            <a:r>
              <a:rPr lang="ja-JP" altLang="en-US" sz="3600" dirty="0" smtClean="0">
                <a:solidFill>
                  <a:srgbClr val="FF0000"/>
                </a:solidFill>
              </a:rPr>
              <a:t>在るもの</a:t>
            </a:r>
            <a:r>
              <a:rPr lang="ja-JP" altLang="en-US" sz="3600" dirty="0" smtClean="0">
                <a:solidFill>
                  <a:srgbClr val="FF0000"/>
                </a:solidFill>
              </a:rPr>
              <a:t>は使う、無ければ作る、それがプログラマーと</a:t>
            </a:r>
            <a:r>
              <a:rPr lang="ja-JP" altLang="en-US" sz="3600" smtClean="0">
                <a:solidFill>
                  <a:srgbClr val="FF0000"/>
                </a:solidFill>
              </a:rPr>
              <a:t>してのある</a:t>
            </a:r>
            <a:r>
              <a:rPr lang="ja-JP" altLang="en-US" sz="3600" dirty="0" smtClean="0">
                <a:solidFill>
                  <a:srgbClr val="FF0000"/>
                </a:solidFill>
              </a:rPr>
              <a:t>べき姿である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kumimoji="1"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スライドマスタO2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スライドマスタO25</Template>
  <TotalTime>1493</TotalTime>
  <Words>111</Words>
  <Application>Microsoft Office PowerPoint</Application>
  <PresentationFormat>画面に合わせる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スライドマスタO25</vt:lpstr>
      <vt:lpstr>とにかくゲーム作ってみよう （０からのゲームプログラミング）</vt:lpstr>
      <vt:lpstr>自己紹介</vt:lpstr>
      <vt:lpstr>今日の目的</vt:lpstr>
      <vt:lpstr>プログラム作成環境</vt:lpstr>
      <vt:lpstr>ゲームプログラムの大筋</vt:lpstr>
      <vt:lpstr>デモプログラム</vt:lpstr>
      <vt:lpstr>まとめ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 </dc:creator>
  <cp:lastModifiedBy> </cp:lastModifiedBy>
  <cp:revision>48</cp:revision>
  <dcterms:created xsi:type="dcterms:W3CDTF">2008-11-26T22:37:48Z</dcterms:created>
  <dcterms:modified xsi:type="dcterms:W3CDTF">2008-11-30T06:46:29Z</dcterms:modified>
</cp:coreProperties>
</file>