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 id="266" r:id="rId11"/>
    <p:sldId id="267" r:id="rId12"/>
    <p:sldId id="270" r:id="rId13"/>
    <p:sldId id="271" r:id="rId14"/>
    <p:sldId id="269" r:id="rId15"/>
    <p:sldId id="268"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95" autoAdjust="0"/>
    <p:restoredTop sz="94660"/>
  </p:normalViewPr>
  <p:slideViewPr>
    <p:cSldViewPr>
      <p:cViewPr varScale="1">
        <p:scale>
          <a:sx n="108" d="100"/>
          <a:sy n="108" d="100"/>
        </p:scale>
        <p:origin x="-36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357158" y="274638"/>
            <a:ext cx="8286808"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357158" y="1052513"/>
            <a:ext cx="8286808" cy="4948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大阪勉強会 </a:t>
            </a:r>
            <a:r>
              <a:rPr kumimoji="0" lang="en-US" altLang="ja-JP" sz="2300" smtClean="0">
                <a:solidFill>
                  <a:schemeClr val="tx2"/>
                </a:solidFill>
                <a:ea typeface="ＭＳ Ｐゴシック" pitchFamily="50" charset="-128"/>
              </a:rPr>
              <a:t>#25</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sz="4000" dirty="0" smtClean="0"/>
              <a:t>ゲームのタスクシステム　導入編</a:t>
            </a:r>
            <a:endParaRPr kumimoji="1" lang="ja-JP" altLang="en-US" sz="4000" dirty="0"/>
          </a:p>
        </p:txBody>
      </p:sp>
      <p:sp>
        <p:nvSpPr>
          <p:cNvPr id="3" name="サブタイトル 2"/>
          <p:cNvSpPr>
            <a:spLocks noGrp="1"/>
          </p:cNvSpPr>
          <p:nvPr>
            <p:ph type="subTitle" idx="1"/>
          </p:nvPr>
        </p:nvSpPr>
        <p:spPr/>
        <p:txBody>
          <a:bodyPr/>
          <a:lstStyle/>
          <a:p>
            <a:r>
              <a:rPr kumimoji="1" lang="ja-JP" altLang="en-US" dirty="0" smtClean="0"/>
              <a:t>レベル２くまー</a:t>
            </a:r>
            <a:endParaRPr kumimoji="1" lang="en-US" altLang="ja-JP" dirty="0" smtClean="0"/>
          </a:p>
          <a:p>
            <a:r>
              <a:rPr kumimoji="1" lang="en-US" altLang="ja-JP" dirty="0" smtClean="0"/>
              <a:t>By </a:t>
            </a:r>
            <a:r>
              <a:rPr kumimoji="1" lang="en-US" altLang="ja-JP" dirty="0" err="1" smtClean="0"/>
              <a:t>keychan</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タスクオブジェクトの設計</a:t>
            </a:r>
            <a:endParaRPr kumimoji="1" lang="ja-JP" altLang="en-US" dirty="0"/>
          </a:p>
        </p:txBody>
      </p:sp>
      <p:sp>
        <p:nvSpPr>
          <p:cNvPr id="3" name="コンテンツ プレースホルダ 2"/>
          <p:cNvSpPr>
            <a:spLocks noGrp="1"/>
          </p:cNvSpPr>
          <p:nvPr>
            <p:ph sz="half" idx="1"/>
          </p:nvPr>
        </p:nvSpPr>
        <p:spPr/>
        <p:txBody>
          <a:bodyPr/>
          <a:lstStyle/>
          <a:p>
            <a:pPr>
              <a:buNone/>
            </a:pPr>
            <a:r>
              <a:rPr lang="ja-JP" altLang="en-US" sz="2400" dirty="0" smtClean="0"/>
              <a:t>タスクの描画順番の決定</a:t>
            </a:r>
          </a:p>
          <a:p>
            <a:pPr>
              <a:buNone/>
            </a:pPr>
            <a:endParaRPr kumimoji="1" lang="ja-JP" altLang="en-US" dirty="0"/>
          </a:p>
        </p:txBody>
      </p:sp>
      <p:sp>
        <p:nvSpPr>
          <p:cNvPr id="4" name="コンテンツ プレースホルダ 3"/>
          <p:cNvSpPr>
            <a:spLocks noGrp="1"/>
          </p:cNvSpPr>
          <p:nvPr>
            <p:ph sz="half" idx="2"/>
          </p:nvPr>
        </p:nvSpPr>
        <p:spPr>
          <a:xfrm>
            <a:off x="4071934" y="1052513"/>
            <a:ext cx="4614866" cy="5073650"/>
          </a:xfrm>
        </p:spPr>
        <p:txBody>
          <a:bodyPr/>
          <a:lstStyle/>
          <a:p>
            <a:pPr>
              <a:buNone/>
            </a:pPr>
            <a:endParaRPr lang="en-US" altLang="ja-JP" sz="2400" dirty="0" smtClean="0"/>
          </a:p>
        </p:txBody>
      </p:sp>
      <p:sp>
        <p:nvSpPr>
          <p:cNvPr id="5" name="角丸四角形 4"/>
          <p:cNvSpPr/>
          <p:nvPr/>
        </p:nvSpPr>
        <p:spPr>
          <a:xfrm>
            <a:off x="428596" y="1571612"/>
            <a:ext cx="3286148" cy="4429156"/>
          </a:xfrm>
          <a:prstGeom prst="roundRec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rPr>
              <a:t>ゲームループ</a:t>
            </a:r>
            <a:endParaRPr kumimoji="1" lang="ja-JP" altLang="en-US" dirty="0">
              <a:solidFill>
                <a:schemeClr val="tx1"/>
              </a:solidFill>
            </a:endParaRPr>
          </a:p>
        </p:txBody>
      </p:sp>
      <p:sp>
        <p:nvSpPr>
          <p:cNvPr id="6" name="正方形/長方形 5"/>
          <p:cNvSpPr/>
          <p:nvPr/>
        </p:nvSpPr>
        <p:spPr>
          <a:xfrm>
            <a:off x="1000100" y="2428868"/>
            <a:ext cx="2500330" cy="3209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入力情報取得</a:t>
            </a:r>
            <a:endParaRPr kumimoji="1" lang="ja-JP" altLang="en-US" dirty="0">
              <a:solidFill>
                <a:schemeClr val="tx1"/>
              </a:solidFill>
            </a:endParaRPr>
          </a:p>
        </p:txBody>
      </p:sp>
      <p:sp>
        <p:nvSpPr>
          <p:cNvPr id="7" name="正方形/長方形 6"/>
          <p:cNvSpPr/>
          <p:nvPr/>
        </p:nvSpPr>
        <p:spPr>
          <a:xfrm>
            <a:off x="1000100" y="3286124"/>
            <a:ext cx="2500330" cy="3209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更新処理</a:t>
            </a:r>
            <a:endParaRPr kumimoji="1" lang="ja-JP" altLang="en-US" dirty="0">
              <a:solidFill>
                <a:schemeClr val="tx1"/>
              </a:solidFill>
            </a:endParaRPr>
          </a:p>
        </p:txBody>
      </p:sp>
      <p:sp>
        <p:nvSpPr>
          <p:cNvPr id="8" name="正方形/長方形 7"/>
          <p:cNvSpPr/>
          <p:nvPr/>
        </p:nvSpPr>
        <p:spPr>
          <a:xfrm>
            <a:off x="995913" y="4179617"/>
            <a:ext cx="2500330" cy="3209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描画処理</a:t>
            </a:r>
            <a:endParaRPr kumimoji="1" lang="ja-JP" altLang="en-US" dirty="0">
              <a:solidFill>
                <a:schemeClr val="tx1"/>
              </a:solidFill>
            </a:endParaRPr>
          </a:p>
        </p:txBody>
      </p:sp>
      <p:sp>
        <p:nvSpPr>
          <p:cNvPr id="9" name="正方形/長方形 8"/>
          <p:cNvSpPr/>
          <p:nvPr/>
        </p:nvSpPr>
        <p:spPr>
          <a:xfrm>
            <a:off x="1000100" y="5102188"/>
            <a:ext cx="2500330" cy="3209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サウンド処理</a:t>
            </a:r>
            <a:endParaRPr kumimoji="1" lang="ja-JP" altLang="en-US" dirty="0">
              <a:solidFill>
                <a:schemeClr val="tx1"/>
              </a:solidFill>
            </a:endParaRPr>
          </a:p>
        </p:txBody>
      </p:sp>
      <p:cxnSp>
        <p:nvCxnSpPr>
          <p:cNvPr id="10" name="直線矢印コネクタ 9"/>
          <p:cNvCxnSpPr>
            <a:stCxn id="6" idx="2"/>
            <a:endCxn id="7" idx="0"/>
          </p:cNvCxnSpPr>
          <p:nvPr/>
        </p:nvCxnSpPr>
        <p:spPr>
          <a:xfrm rot="5400000">
            <a:off x="1982114" y="3017972"/>
            <a:ext cx="5363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7" idx="2"/>
            <a:endCxn id="8" idx="0"/>
          </p:cNvCxnSpPr>
          <p:nvPr/>
        </p:nvCxnSpPr>
        <p:spPr>
          <a:xfrm rot="5400000">
            <a:off x="1961902" y="3891254"/>
            <a:ext cx="572540" cy="41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8" idx="2"/>
            <a:endCxn id="9" idx="0"/>
          </p:cNvCxnSpPr>
          <p:nvPr/>
        </p:nvCxnSpPr>
        <p:spPr>
          <a:xfrm rot="16200000" flipH="1">
            <a:off x="1947362" y="4799285"/>
            <a:ext cx="601618" cy="41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図形 12"/>
          <p:cNvCxnSpPr>
            <a:stCxn id="9" idx="2"/>
            <a:endCxn id="6" idx="0"/>
          </p:cNvCxnSpPr>
          <p:nvPr/>
        </p:nvCxnSpPr>
        <p:spPr>
          <a:xfrm rot="5400000" flipH="1">
            <a:off x="753128" y="3926005"/>
            <a:ext cx="2994273" cy="1588"/>
          </a:xfrm>
          <a:prstGeom prst="bentConnector5">
            <a:avLst>
              <a:gd name="adj1" fmla="val -7635"/>
              <a:gd name="adj2" fmla="val 93121222"/>
              <a:gd name="adj3" fmla="val 107635"/>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3"/>
          <p:cNvSpPr/>
          <p:nvPr/>
        </p:nvSpPr>
        <p:spPr>
          <a:xfrm>
            <a:off x="4500562" y="1571612"/>
            <a:ext cx="414340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2400" dirty="0" smtClean="0">
                <a:solidFill>
                  <a:schemeClr val="tx1"/>
                </a:solidFill>
              </a:rPr>
              <a:t>全タスクの更新が完了しないと描画順は決定しない</a:t>
            </a:r>
            <a:endParaRPr lang="ja-JP" altLang="en-US" sz="2400" dirty="0">
              <a:solidFill>
                <a:schemeClr val="tx1"/>
              </a:solidFill>
            </a:endParaRPr>
          </a:p>
          <a:p>
            <a:pPr algn="ctr"/>
            <a:endParaRPr kumimoji="1" lang="ja-JP" altLang="en-US" dirty="0"/>
          </a:p>
        </p:txBody>
      </p:sp>
      <p:sp>
        <p:nvSpPr>
          <p:cNvPr id="17" name="角丸四角形 16"/>
          <p:cNvSpPr/>
          <p:nvPr/>
        </p:nvSpPr>
        <p:spPr>
          <a:xfrm>
            <a:off x="4500562" y="3214686"/>
            <a:ext cx="4143404" cy="1357322"/>
          </a:xfrm>
          <a:prstGeom prst="roundRect">
            <a:avLst>
              <a:gd name="adj" fmla="val 120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更新処理と描画処理の間に入れる</a:t>
            </a:r>
            <a:endParaRPr kumimoji="1" lang="ja-JP" altLang="en-US" sz="2000" dirty="0">
              <a:solidFill>
                <a:schemeClr val="tx1"/>
              </a:solidFill>
            </a:endParaRPr>
          </a:p>
        </p:txBody>
      </p:sp>
      <p:cxnSp>
        <p:nvCxnSpPr>
          <p:cNvPr id="16" name="直線矢印コネクタ 15"/>
          <p:cNvCxnSpPr/>
          <p:nvPr/>
        </p:nvCxnSpPr>
        <p:spPr>
          <a:xfrm>
            <a:off x="2249714" y="3900000"/>
            <a:ext cx="2286016" cy="1588"/>
          </a:xfrm>
          <a:prstGeom prst="straightConnector1">
            <a:avLst/>
          </a:prstGeom>
          <a:ln w="22225">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8" name="下矢印 17"/>
          <p:cNvSpPr/>
          <p:nvPr/>
        </p:nvSpPr>
        <p:spPr>
          <a:xfrm>
            <a:off x="6215074" y="2428868"/>
            <a:ext cx="785818" cy="785818"/>
          </a:xfrm>
          <a:prstGeom prst="downArrow">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4500562" y="5286388"/>
            <a:ext cx="4143404"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dirty="0" smtClean="0">
                <a:solidFill>
                  <a:schemeClr val="tx1"/>
                </a:solidFill>
              </a:rPr>
              <a:t>更新処理優先度と描画処理優先度は</a:t>
            </a:r>
            <a:endParaRPr kumimoji="1" lang="en-US" altLang="ja-JP" dirty="0" smtClean="0">
              <a:solidFill>
                <a:schemeClr val="tx1"/>
              </a:solidFill>
            </a:endParaRPr>
          </a:p>
          <a:p>
            <a:pPr algn="ctr"/>
            <a:r>
              <a:rPr lang="ja-JP" altLang="en-US" dirty="0" smtClean="0">
                <a:solidFill>
                  <a:schemeClr val="tx1"/>
                </a:solidFill>
              </a:rPr>
              <a:t>同期</a:t>
            </a:r>
            <a:r>
              <a:rPr lang="ja-JP" altLang="en-US" dirty="0">
                <a:solidFill>
                  <a:schemeClr val="tx1"/>
                </a:solidFill>
              </a:rPr>
              <a:t>しない</a:t>
            </a:r>
            <a:r>
              <a:rPr lang="ja-JP" altLang="en-US" dirty="0" smtClean="0">
                <a:solidFill>
                  <a:schemeClr val="tx1"/>
                </a:solidFill>
              </a:rPr>
              <a:t>為、描画用タスク配列を用意</a:t>
            </a:r>
            <a:endParaRPr kumimoji="1" lang="ja-JP" altLang="en-US" dirty="0">
              <a:solidFill>
                <a:schemeClr val="tx1"/>
              </a:solidFill>
            </a:endParaRPr>
          </a:p>
        </p:txBody>
      </p:sp>
      <p:sp>
        <p:nvSpPr>
          <p:cNvPr id="19" name="下矢印 18"/>
          <p:cNvSpPr/>
          <p:nvPr/>
        </p:nvSpPr>
        <p:spPr>
          <a:xfrm>
            <a:off x="6215074" y="4500570"/>
            <a:ext cx="785818" cy="785818"/>
          </a:xfrm>
          <a:prstGeom prst="downArrow">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タスクオブジェクトの設計</a:t>
            </a:r>
            <a:endParaRPr kumimoji="1" lang="ja-JP" altLang="en-US" dirty="0"/>
          </a:p>
        </p:txBody>
      </p:sp>
      <p:sp>
        <p:nvSpPr>
          <p:cNvPr id="3" name="コンテンツ プレースホルダ 2"/>
          <p:cNvSpPr>
            <a:spLocks noGrp="1"/>
          </p:cNvSpPr>
          <p:nvPr>
            <p:ph idx="1"/>
          </p:nvPr>
        </p:nvSpPr>
        <p:spPr/>
        <p:txBody>
          <a:bodyPr/>
          <a:lstStyle/>
          <a:p>
            <a:pPr>
              <a:buNone/>
            </a:pPr>
            <a:r>
              <a:rPr lang="ja-JP" altLang="en-US" sz="2400" dirty="0" smtClean="0"/>
              <a:t>描画優先度を決定するためのプロパティ</a:t>
            </a:r>
            <a:r>
              <a:rPr lang="ja-JP" altLang="en-US" sz="2400" dirty="0" smtClean="0"/>
              <a:t>を追加</a:t>
            </a:r>
            <a:endParaRPr lang="en-US" altLang="ja-JP" sz="2400" dirty="0" smtClean="0"/>
          </a:p>
          <a:p>
            <a:pPr>
              <a:buNone/>
            </a:pPr>
            <a:r>
              <a:rPr lang="en-US" altLang="ja-JP" sz="1400" dirty="0" smtClean="0">
                <a:solidFill>
                  <a:schemeClr val="accent6"/>
                </a:solidFill>
              </a:rPr>
              <a:t>abstract class </a:t>
            </a:r>
            <a:r>
              <a:rPr lang="en-US" altLang="ja-JP" sz="1400" dirty="0" smtClean="0">
                <a:solidFill>
                  <a:schemeClr val="accent1">
                    <a:lumMod val="50000"/>
                  </a:schemeClr>
                </a:solidFill>
              </a:rPr>
              <a:t>Task</a:t>
            </a:r>
          </a:p>
          <a:p>
            <a:pPr>
              <a:buNone/>
            </a:pPr>
            <a:r>
              <a:rPr lang="en-US" altLang="ja-JP" sz="1400" dirty="0" smtClean="0"/>
              <a:t>{</a:t>
            </a:r>
          </a:p>
          <a:p>
            <a:pPr>
              <a:buNone/>
            </a:pPr>
            <a:r>
              <a:rPr lang="en-US" altLang="ja-JP" sz="1400" dirty="0" smtClean="0"/>
              <a:t>	</a:t>
            </a:r>
            <a:r>
              <a:rPr lang="en-US" altLang="ja-JP" sz="1400" dirty="0" smtClean="0">
                <a:solidFill>
                  <a:srgbClr val="00B050"/>
                </a:solidFill>
              </a:rPr>
              <a:t>// </a:t>
            </a:r>
            <a:r>
              <a:rPr lang="ja-JP" altLang="en-US" sz="1400" dirty="0" smtClean="0">
                <a:solidFill>
                  <a:srgbClr val="00B050"/>
                </a:solidFill>
              </a:rPr>
              <a:t>タスクの優先度</a:t>
            </a:r>
            <a:endParaRPr lang="en-US" altLang="ja-JP" sz="1400" dirty="0" smtClean="0">
              <a:solidFill>
                <a:srgbClr val="00B050"/>
              </a:solidFill>
            </a:endParaRPr>
          </a:p>
          <a:p>
            <a:pPr>
              <a:buNone/>
            </a:pPr>
            <a:r>
              <a:rPr lang="en-US" altLang="ja-JP" sz="1400" dirty="0" smtClean="0"/>
              <a:t>	</a:t>
            </a:r>
            <a:r>
              <a:rPr lang="en-US" altLang="ja-JP" sz="1400" dirty="0" smtClean="0">
                <a:solidFill>
                  <a:schemeClr val="accent2"/>
                </a:solidFill>
              </a:rPr>
              <a:t>protected float </a:t>
            </a:r>
            <a:r>
              <a:rPr lang="en-US" altLang="ja-JP" sz="1400" dirty="0" smtClean="0"/>
              <a:t>priority;</a:t>
            </a:r>
          </a:p>
          <a:p>
            <a:pPr>
              <a:buNone/>
            </a:pPr>
            <a:r>
              <a:rPr lang="en-US" altLang="ja-JP" sz="1400" dirty="0" smtClean="0"/>
              <a:t>	</a:t>
            </a:r>
            <a:r>
              <a:rPr lang="en-US" altLang="ja-JP" sz="1400" dirty="0" smtClean="0">
                <a:solidFill>
                  <a:schemeClr val="accent2"/>
                </a:solidFill>
              </a:rPr>
              <a:t>public float </a:t>
            </a:r>
            <a:r>
              <a:rPr lang="en-US" altLang="ja-JP" sz="1400" dirty="0" smtClean="0"/>
              <a:t>Priority { get; set; }</a:t>
            </a:r>
          </a:p>
          <a:p>
            <a:pPr>
              <a:buNone/>
            </a:pPr>
            <a:r>
              <a:rPr lang="en-US" altLang="ja-JP" sz="1400" dirty="0" smtClean="0"/>
              <a:t>	</a:t>
            </a:r>
            <a:r>
              <a:rPr lang="en-US" altLang="ja-JP" sz="1400" dirty="0" smtClean="0">
                <a:solidFill>
                  <a:srgbClr val="00B050"/>
                </a:solidFill>
              </a:rPr>
              <a:t>// </a:t>
            </a:r>
            <a:r>
              <a:rPr lang="ja-JP" altLang="en-US" sz="1400" dirty="0" smtClean="0">
                <a:solidFill>
                  <a:srgbClr val="00B050"/>
                </a:solidFill>
              </a:rPr>
              <a:t>タスクが生きているか</a:t>
            </a:r>
            <a:endParaRPr lang="en-US" altLang="ja-JP" sz="1400" dirty="0" smtClean="0">
              <a:solidFill>
                <a:srgbClr val="00B050"/>
              </a:solidFill>
            </a:endParaRPr>
          </a:p>
          <a:p>
            <a:pPr>
              <a:buNone/>
            </a:pPr>
            <a:r>
              <a:rPr lang="en-US" altLang="ja-JP" sz="1400" dirty="0" smtClean="0"/>
              <a:t>	</a:t>
            </a:r>
            <a:r>
              <a:rPr lang="en-US" altLang="ja-JP" sz="1400" dirty="0" smtClean="0">
                <a:solidFill>
                  <a:schemeClr val="accent2"/>
                </a:solidFill>
              </a:rPr>
              <a:t>protected </a:t>
            </a:r>
            <a:r>
              <a:rPr lang="en-US" altLang="ja-JP" sz="1400" dirty="0" err="1" smtClean="0">
                <a:solidFill>
                  <a:schemeClr val="accent2"/>
                </a:solidFill>
              </a:rPr>
              <a:t>bool</a:t>
            </a:r>
            <a:r>
              <a:rPr lang="en-US" altLang="ja-JP" sz="1400" dirty="0" smtClean="0">
                <a:solidFill>
                  <a:schemeClr val="accent2"/>
                </a:solidFill>
              </a:rPr>
              <a:t> </a:t>
            </a:r>
            <a:r>
              <a:rPr lang="en-US" altLang="ja-JP" sz="1400" dirty="0" smtClean="0"/>
              <a:t>exist;</a:t>
            </a:r>
          </a:p>
          <a:p>
            <a:pPr>
              <a:buNone/>
            </a:pPr>
            <a:r>
              <a:rPr lang="en-US" altLang="ja-JP" sz="1400" dirty="0" smtClean="0"/>
              <a:t>	</a:t>
            </a:r>
            <a:r>
              <a:rPr lang="en-US" altLang="ja-JP" sz="1400" dirty="0" smtClean="0">
                <a:solidFill>
                  <a:schemeClr val="accent2"/>
                </a:solidFill>
              </a:rPr>
              <a:t>public </a:t>
            </a:r>
            <a:r>
              <a:rPr lang="en-US" altLang="ja-JP" sz="1400" dirty="0" err="1" smtClean="0">
                <a:solidFill>
                  <a:schemeClr val="accent2"/>
                </a:solidFill>
              </a:rPr>
              <a:t>bool</a:t>
            </a:r>
            <a:r>
              <a:rPr lang="en-US" altLang="ja-JP" sz="1400" dirty="0" smtClean="0">
                <a:solidFill>
                  <a:schemeClr val="accent2"/>
                </a:solidFill>
              </a:rPr>
              <a:t> </a:t>
            </a:r>
            <a:r>
              <a:rPr lang="en-US" altLang="ja-JP" sz="1400" dirty="0" smtClean="0"/>
              <a:t>Exist { get; set; }</a:t>
            </a:r>
          </a:p>
          <a:p>
            <a:pPr>
              <a:buNone/>
            </a:pPr>
            <a:r>
              <a:rPr lang="en-US" altLang="ja-JP" sz="1400" dirty="0" smtClean="0"/>
              <a:t>	</a:t>
            </a:r>
            <a:r>
              <a:rPr lang="en-US" altLang="ja-JP" sz="1400" dirty="0" smtClean="0">
                <a:solidFill>
                  <a:srgbClr val="00B050"/>
                </a:solidFill>
              </a:rPr>
              <a:t>// </a:t>
            </a:r>
            <a:r>
              <a:rPr lang="ja-JP" altLang="en-US" sz="1400" dirty="0" smtClean="0">
                <a:solidFill>
                  <a:srgbClr val="00B050"/>
                </a:solidFill>
              </a:rPr>
              <a:t>タスクの描画</a:t>
            </a:r>
            <a:r>
              <a:rPr lang="ja-JP" altLang="en-US" sz="1400" dirty="0" smtClean="0">
                <a:solidFill>
                  <a:srgbClr val="00B050"/>
                </a:solidFill>
              </a:rPr>
              <a:t>オブジェクト</a:t>
            </a:r>
            <a:endParaRPr lang="en-US" altLang="ja-JP" sz="1400" dirty="0" smtClean="0">
              <a:solidFill>
                <a:srgbClr val="00B050"/>
              </a:solidFill>
            </a:endParaRPr>
          </a:p>
          <a:p>
            <a:pPr>
              <a:buNone/>
            </a:pPr>
            <a:r>
              <a:rPr lang="en-US" altLang="ja-JP" sz="1400" dirty="0" smtClean="0"/>
              <a:t>	</a:t>
            </a:r>
            <a:r>
              <a:rPr lang="en-US" altLang="ja-JP" sz="1400" dirty="0" smtClean="0">
                <a:solidFill>
                  <a:schemeClr val="accent2"/>
                </a:solidFill>
              </a:rPr>
              <a:t>protected </a:t>
            </a:r>
            <a:r>
              <a:rPr lang="en-US" altLang="ja-JP" sz="1400" dirty="0" err="1" smtClean="0">
                <a:solidFill>
                  <a:schemeClr val="accent1">
                    <a:lumMod val="50000"/>
                  </a:schemeClr>
                </a:solidFill>
              </a:rPr>
              <a:t>IDrawObject</a:t>
            </a:r>
            <a:r>
              <a:rPr lang="en-US" altLang="ja-JP" sz="1400" dirty="0" smtClean="0">
                <a:solidFill>
                  <a:schemeClr val="accent2"/>
                </a:solidFill>
              </a:rPr>
              <a:t> </a:t>
            </a:r>
            <a:r>
              <a:rPr lang="en-US" altLang="ja-JP" sz="1400" dirty="0" err="1" smtClean="0"/>
              <a:t>drawObject</a:t>
            </a:r>
            <a:r>
              <a:rPr lang="en-US" altLang="ja-JP" sz="1400" dirty="0" smtClean="0"/>
              <a:t>;</a:t>
            </a:r>
          </a:p>
          <a:p>
            <a:pPr>
              <a:buNone/>
            </a:pPr>
            <a:r>
              <a:rPr lang="en-US" altLang="ja-JP" sz="1400" dirty="0" smtClean="0"/>
              <a:t>	</a:t>
            </a:r>
            <a:r>
              <a:rPr lang="en-US" altLang="ja-JP" sz="1400" dirty="0" smtClean="0">
                <a:solidFill>
                  <a:schemeClr val="accent2"/>
                </a:solidFill>
              </a:rPr>
              <a:t>public </a:t>
            </a:r>
            <a:r>
              <a:rPr lang="en-US" altLang="ja-JP" sz="1400" dirty="0" err="1" smtClean="0">
                <a:solidFill>
                  <a:schemeClr val="accent1">
                    <a:lumMod val="50000"/>
                  </a:schemeClr>
                </a:solidFill>
              </a:rPr>
              <a:t>IDrawObject</a:t>
            </a:r>
            <a:r>
              <a:rPr lang="en-US" altLang="ja-JP" sz="1400" dirty="0" smtClean="0"/>
              <a:t> </a:t>
            </a:r>
            <a:r>
              <a:rPr lang="en-US" altLang="ja-JP" sz="1400" dirty="0" err="1" smtClean="0"/>
              <a:t>DrawObject</a:t>
            </a:r>
            <a:r>
              <a:rPr lang="en-US" altLang="ja-JP" sz="1400" dirty="0" smtClean="0"/>
              <a:t> { get; }</a:t>
            </a:r>
            <a:endParaRPr lang="en-US" altLang="ja-JP" sz="1400" dirty="0" smtClean="0"/>
          </a:p>
          <a:p>
            <a:pPr>
              <a:buNone/>
            </a:pPr>
            <a:r>
              <a:rPr lang="en-US" altLang="ja-JP" sz="1400" dirty="0" smtClean="0"/>
              <a:t>	</a:t>
            </a:r>
            <a:r>
              <a:rPr lang="en-US" altLang="ja-JP" sz="1400" dirty="0" smtClean="0">
                <a:solidFill>
                  <a:srgbClr val="00B050"/>
                </a:solidFill>
              </a:rPr>
              <a:t>// </a:t>
            </a:r>
            <a:r>
              <a:rPr lang="ja-JP" altLang="en-US" sz="1400" dirty="0" smtClean="0">
                <a:solidFill>
                  <a:srgbClr val="00B050"/>
                </a:solidFill>
              </a:rPr>
              <a:t>タスクの実行</a:t>
            </a:r>
            <a:endParaRPr lang="en-US" altLang="ja-JP" sz="1400" dirty="0" smtClean="0">
              <a:solidFill>
                <a:srgbClr val="00B050"/>
              </a:solidFill>
            </a:endParaRPr>
          </a:p>
          <a:p>
            <a:pPr>
              <a:buNone/>
            </a:pPr>
            <a:r>
              <a:rPr lang="en-US" altLang="ja-JP" sz="1400" dirty="0" smtClean="0"/>
              <a:t>	</a:t>
            </a:r>
            <a:r>
              <a:rPr lang="en-US" altLang="ja-JP" sz="1400" dirty="0" smtClean="0">
                <a:solidFill>
                  <a:schemeClr val="accent2"/>
                </a:solidFill>
              </a:rPr>
              <a:t>public abstract void </a:t>
            </a:r>
            <a:r>
              <a:rPr lang="en-US" altLang="ja-JP" sz="1400" dirty="0" smtClean="0"/>
              <a:t>execute</a:t>
            </a:r>
            <a:r>
              <a:rPr lang="en-US" altLang="ja-JP" sz="1400" dirty="0" smtClean="0"/>
              <a:t>();</a:t>
            </a:r>
          </a:p>
          <a:p>
            <a:pPr>
              <a:buNone/>
            </a:pPr>
            <a:r>
              <a:rPr lang="en-US" altLang="ja-JP" sz="1400" dirty="0" smtClean="0"/>
              <a:t>	</a:t>
            </a:r>
            <a:r>
              <a:rPr lang="en-US" altLang="ja-JP" sz="1400" dirty="0" smtClean="0">
                <a:solidFill>
                  <a:srgbClr val="00B050"/>
                </a:solidFill>
              </a:rPr>
              <a:t>// </a:t>
            </a:r>
            <a:r>
              <a:rPr lang="ja-JP" altLang="en-US" sz="1400" dirty="0" smtClean="0">
                <a:solidFill>
                  <a:srgbClr val="00B050"/>
                </a:solidFill>
              </a:rPr>
              <a:t>タスクの描画</a:t>
            </a:r>
            <a:endParaRPr lang="en-US" altLang="ja-JP" sz="1400" dirty="0" smtClean="0">
              <a:solidFill>
                <a:srgbClr val="00B050"/>
              </a:solidFill>
            </a:endParaRPr>
          </a:p>
          <a:p>
            <a:pPr>
              <a:buNone/>
            </a:pPr>
            <a:r>
              <a:rPr lang="en-US" altLang="ja-JP" sz="1400" dirty="0" smtClean="0"/>
              <a:t>	</a:t>
            </a:r>
            <a:r>
              <a:rPr lang="en-US" altLang="ja-JP" sz="1400" dirty="0" smtClean="0">
                <a:solidFill>
                  <a:schemeClr val="accent2"/>
                </a:solidFill>
              </a:rPr>
              <a:t>public abstract void </a:t>
            </a:r>
            <a:r>
              <a:rPr lang="en-US" altLang="ja-JP" sz="1400" dirty="0" smtClean="0"/>
              <a:t>draw();</a:t>
            </a:r>
          </a:p>
          <a:p>
            <a:pPr>
              <a:buNone/>
            </a:pPr>
            <a:r>
              <a:rPr lang="en-US" altLang="ja-JP" sz="1400" dirty="0" smtClean="0"/>
              <a:t>}</a:t>
            </a:r>
            <a:endParaRPr lang="ja-JP" altLang="en-US" sz="1400" dirty="0" smtClean="0"/>
          </a:p>
          <a:p>
            <a:pPr>
              <a:buNone/>
            </a:pPr>
            <a:endParaRPr kumimoji="1" lang="ja-JP" altLang="en-US" dirty="0"/>
          </a:p>
        </p:txBody>
      </p:sp>
      <p:sp>
        <p:nvSpPr>
          <p:cNvPr id="4" name="テキスト ボックス 3"/>
          <p:cNvSpPr txBox="1"/>
          <p:nvPr/>
        </p:nvSpPr>
        <p:spPr>
          <a:xfrm>
            <a:off x="4572000" y="3357562"/>
            <a:ext cx="2786082" cy="1384995"/>
          </a:xfrm>
          <a:prstGeom prst="rect">
            <a:avLst/>
          </a:prstGeom>
          <a:noFill/>
          <a:ln>
            <a:solidFill>
              <a:schemeClr val="accent4"/>
            </a:solidFill>
          </a:ln>
        </p:spPr>
        <p:txBody>
          <a:bodyPr wrap="square" rtlCol="0">
            <a:spAutoFit/>
          </a:bodyPr>
          <a:lstStyle/>
          <a:p>
            <a:r>
              <a:rPr lang="en-US" altLang="ja-JP" sz="1400" dirty="0" smtClean="0">
                <a:solidFill>
                  <a:schemeClr val="accent2"/>
                </a:solidFill>
              </a:rPr>
              <a:t>Interface</a:t>
            </a:r>
            <a:r>
              <a:rPr lang="en-US" altLang="ja-JP" sz="1400" dirty="0" smtClean="0"/>
              <a:t> </a:t>
            </a:r>
            <a:r>
              <a:rPr lang="en-US" altLang="ja-JP" sz="1400" dirty="0" err="1" smtClean="0">
                <a:solidFill>
                  <a:schemeClr val="accent1">
                    <a:lumMod val="50000"/>
                  </a:schemeClr>
                </a:solidFill>
              </a:rPr>
              <a:t>IDrawObject</a:t>
            </a:r>
            <a:endParaRPr lang="en-US" altLang="ja-JP" sz="1400" dirty="0" smtClean="0">
              <a:solidFill>
                <a:schemeClr val="accent1">
                  <a:lumMod val="50000"/>
                </a:schemeClr>
              </a:solidFill>
            </a:endParaRPr>
          </a:p>
          <a:p>
            <a:r>
              <a:rPr kumimoji="1" lang="en-US" altLang="ja-JP" sz="1400" dirty="0" smtClean="0"/>
              <a:t>{</a:t>
            </a:r>
          </a:p>
          <a:p>
            <a:r>
              <a:rPr lang="ja-JP" altLang="en-US" sz="1400" dirty="0">
                <a:solidFill>
                  <a:srgbClr val="00B050"/>
                </a:solidFill>
              </a:rPr>
              <a:t> </a:t>
            </a:r>
            <a:r>
              <a:rPr lang="ja-JP" altLang="en-US" sz="1400" dirty="0" smtClean="0">
                <a:solidFill>
                  <a:srgbClr val="00B050"/>
                </a:solidFill>
              </a:rPr>
              <a:t>       </a:t>
            </a:r>
            <a:r>
              <a:rPr lang="en-US" altLang="ja-JP" sz="1400" dirty="0" smtClean="0">
                <a:solidFill>
                  <a:srgbClr val="00B050"/>
                </a:solidFill>
              </a:rPr>
              <a:t>// </a:t>
            </a:r>
            <a:r>
              <a:rPr lang="ja-JP" altLang="en-US" sz="1400" dirty="0" smtClean="0">
                <a:solidFill>
                  <a:srgbClr val="00B050"/>
                </a:solidFill>
              </a:rPr>
              <a:t>描画優先度を決定するため</a:t>
            </a:r>
            <a:endParaRPr lang="en-US" altLang="ja-JP" sz="1400" dirty="0" smtClean="0">
              <a:solidFill>
                <a:srgbClr val="00B050"/>
              </a:solidFill>
            </a:endParaRPr>
          </a:p>
          <a:p>
            <a:r>
              <a:rPr kumimoji="1" lang="en-US" altLang="ja-JP" sz="1400" dirty="0" smtClean="0">
                <a:solidFill>
                  <a:srgbClr val="00B050"/>
                </a:solidFill>
              </a:rPr>
              <a:t>        // </a:t>
            </a:r>
            <a:r>
              <a:rPr kumimoji="1" lang="ja-JP" altLang="en-US" sz="1400" dirty="0" smtClean="0">
                <a:solidFill>
                  <a:srgbClr val="00B050"/>
                </a:solidFill>
              </a:rPr>
              <a:t>に必要な情報を取得する</a:t>
            </a:r>
            <a:endParaRPr kumimoji="1" lang="en-US" altLang="ja-JP" sz="1400" dirty="0" smtClean="0">
              <a:solidFill>
                <a:srgbClr val="00B050"/>
              </a:solidFill>
            </a:endParaRPr>
          </a:p>
          <a:p>
            <a:r>
              <a:rPr lang="en-US" altLang="ja-JP" sz="1400" dirty="0" smtClean="0">
                <a:solidFill>
                  <a:srgbClr val="00B050"/>
                </a:solidFill>
              </a:rPr>
              <a:t>        // </a:t>
            </a:r>
            <a:r>
              <a:rPr lang="ja-JP" altLang="en-US" sz="1400" dirty="0" smtClean="0">
                <a:solidFill>
                  <a:srgbClr val="00B050"/>
                </a:solidFill>
              </a:rPr>
              <a:t>メソッドを用意</a:t>
            </a:r>
            <a:endParaRPr kumimoji="1" lang="en-US" altLang="ja-JP" sz="1400" dirty="0" smtClean="0">
              <a:solidFill>
                <a:srgbClr val="00B050"/>
              </a:solidFill>
            </a:endParaRPr>
          </a:p>
          <a:p>
            <a:r>
              <a:rPr lang="en-US" altLang="ja-JP" sz="1400" dirty="0"/>
              <a:t>}</a:t>
            </a:r>
            <a:endParaRPr kumimoji="1" lang="ja-JP" altLang="en-US"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タスクマネージャの設計</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タスクを管理するタスクマネージャもタスクの一つであると考える</a:t>
            </a:r>
            <a:endParaRPr kumimoji="1" lang="en-US" altLang="ja-JP" dirty="0" smtClean="0"/>
          </a:p>
          <a:p>
            <a:pPr lvl="1"/>
            <a:r>
              <a:rPr lang="ja-JP" altLang="en-US" dirty="0" smtClean="0"/>
              <a:t>階層構造をもつタスクを構築すればよい</a:t>
            </a:r>
            <a:endParaRPr kumimoji="1" lang="en-US" altLang="ja-JP" dirty="0" smtClean="0"/>
          </a:p>
          <a:p>
            <a:endParaRPr kumimoji="1" lang="ja-JP" altLang="en-US" dirty="0"/>
          </a:p>
        </p:txBody>
      </p:sp>
      <p:sp>
        <p:nvSpPr>
          <p:cNvPr id="4" name="角丸四角形 3"/>
          <p:cNvSpPr/>
          <p:nvPr/>
        </p:nvSpPr>
        <p:spPr>
          <a:xfrm>
            <a:off x="571472" y="2643182"/>
            <a:ext cx="3786214" cy="3429024"/>
          </a:xfrm>
          <a:prstGeom prst="roundRect">
            <a:avLst/>
          </a:prstGeom>
          <a:solidFill>
            <a:schemeClr val="accent1">
              <a:alpha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a:solidFill>
                <a:schemeClr val="tx1"/>
              </a:solidFill>
            </a:endParaRPr>
          </a:p>
        </p:txBody>
      </p:sp>
      <p:sp>
        <p:nvSpPr>
          <p:cNvPr id="5" name="正方形/長方形 4"/>
          <p:cNvSpPr/>
          <p:nvPr/>
        </p:nvSpPr>
        <p:spPr>
          <a:xfrm>
            <a:off x="714348" y="4143380"/>
            <a:ext cx="1785950" cy="447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タスクマネージャ</a:t>
            </a:r>
            <a:endParaRPr kumimoji="1" lang="ja-JP" altLang="en-US" dirty="0">
              <a:solidFill>
                <a:schemeClr val="tx1"/>
              </a:solidFill>
            </a:endParaRPr>
          </a:p>
        </p:txBody>
      </p:sp>
      <p:sp>
        <p:nvSpPr>
          <p:cNvPr id="7" name="正方形/長方形 6"/>
          <p:cNvSpPr/>
          <p:nvPr/>
        </p:nvSpPr>
        <p:spPr>
          <a:xfrm>
            <a:off x="3000364" y="3786190"/>
            <a:ext cx="1143008" cy="447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タスク</a:t>
            </a:r>
            <a:endParaRPr kumimoji="1" lang="ja-JP" altLang="en-US" dirty="0">
              <a:solidFill>
                <a:schemeClr val="tx1"/>
              </a:solidFill>
            </a:endParaRPr>
          </a:p>
        </p:txBody>
      </p:sp>
      <p:sp>
        <p:nvSpPr>
          <p:cNvPr id="8" name="正方形/長方形 7"/>
          <p:cNvSpPr/>
          <p:nvPr/>
        </p:nvSpPr>
        <p:spPr>
          <a:xfrm>
            <a:off x="3000364" y="3000372"/>
            <a:ext cx="1143008" cy="447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タスク</a:t>
            </a:r>
            <a:endParaRPr kumimoji="1" lang="ja-JP" altLang="en-US" dirty="0">
              <a:solidFill>
                <a:schemeClr val="tx1"/>
              </a:solidFill>
            </a:endParaRPr>
          </a:p>
        </p:txBody>
      </p:sp>
      <p:sp>
        <p:nvSpPr>
          <p:cNvPr id="9" name="正方形/長方形 8"/>
          <p:cNvSpPr/>
          <p:nvPr/>
        </p:nvSpPr>
        <p:spPr>
          <a:xfrm>
            <a:off x="3000364" y="4572008"/>
            <a:ext cx="1143008" cy="447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タスク</a:t>
            </a:r>
            <a:endParaRPr kumimoji="1" lang="ja-JP" altLang="en-US" dirty="0">
              <a:solidFill>
                <a:schemeClr val="tx1"/>
              </a:solidFill>
            </a:endParaRPr>
          </a:p>
        </p:txBody>
      </p:sp>
      <p:sp>
        <p:nvSpPr>
          <p:cNvPr id="10" name="正方形/長方形 9"/>
          <p:cNvSpPr/>
          <p:nvPr/>
        </p:nvSpPr>
        <p:spPr>
          <a:xfrm>
            <a:off x="3000364" y="5334008"/>
            <a:ext cx="1143008" cy="447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タスク</a:t>
            </a:r>
            <a:endParaRPr kumimoji="1" lang="ja-JP" altLang="en-US" dirty="0">
              <a:solidFill>
                <a:schemeClr val="tx1"/>
              </a:solidFill>
            </a:endParaRPr>
          </a:p>
        </p:txBody>
      </p:sp>
      <p:cxnSp>
        <p:nvCxnSpPr>
          <p:cNvPr id="12" name="直線矢印コネクタ 11"/>
          <p:cNvCxnSpPr>
            <a:stCxn id="5" idx="3"/>
            <a:endCxn id="8" idx="1"/>
          </p:cNvCxnSpPr>
          <p:nvPr/>
        </p:nvCxnSpPr>
        <p:spPr>
          <a:xfrm flipV="1">
            <a:off x="2500298" y="3224004"/>
            <a:ext cx="500066" cy="11430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5" idx="3"/>
            <a:endCxn id="7" idx="1"/>
          </p:cNvCxnSpPr>
          <p:nvPr/>
        </p:nvCxnSpPr>
        <p:spPr>
          <a:xfrm flipV="1">
            <a:off x="2500298" y="4009822"/>
            <a:ext cx="500066" cy="3571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5" idx="3"/>
            <a:endCxn id="9" idx="1"/>
          </p:cNvCxnSpPr>
          <p:nvPr/>
        </p:nvCxnSpPr>
        <p:spPr>
          <a:xfrm>
            <a:off x="2500298" y="4367012"/>
            <a:ext cx="500066" cy="42862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5" idx="3"/>
            <a:endCxn id="10" idx="1"/>
          </p:cNvCxnSpPr>
          <p:nvPr/>
        </p:nvCxnSpPr>
        <p:spPr>
          <a:xfrm>
            <a:off x="2500298" y="4367012"/>
            <a:ext cx="500066" cy="119062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角丸四角形 35"/>
          <p:cNvSpPr/>
          <p:nvPr/>
        </p:nvSpPr>
        <p:spPr>
          <a:xfrm>
            <a:off x="5214942" y="2643182"/>
            <a:ext cx="3500462" cy="3429024"/>
          </a:xfrm>
          <a:prstGeom prst="roundRect">
            <a:avLst/>
          </a:prstGeom>
          <a:solidFill>
            <a:schemeClr val="accent1">
              <a:alpha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a:solidFill>
                <a:schemeClr val="tx1"/>
              </a:solidFill>
            </a:endParaRPr>
          </a:p>
        </p:txBody>
      </p:sp>
      <p:sp>
        <p:nvSpPr>
          <p:cNvPr id="37" name="正方形/長方形 36"/>
          <p:cNvSpPr/>
          <p:nvPr/>
        </p:nvSpPr>
        <p:spPr>
          <a:xfrm>
            <a:off x="5500694" y="4071942"/>
            <a:ext cx="1214446" cy="447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タスク</a:t>
            </a:r>
            <a:endParaRPr kumimoji="1" lang="ja-JP" altLang="en-US" dirty="0">
              <a:solidFill>
                <a:schemeClr val="tx1"/>
              </a:solidFill>
            </a:endParaRPr>
          </a:p>
        </p:txBody>
      </p:sp>
      <p:sp>
        <p:nvSpPr>
          <p:cNvPr id="38" name="正方形/長方形 37"/>
          <p:cNvSpPr/>
          <p:nvPr/>
        </p:nvSpPr>
        <p:spPr>
          <a:xfrm>
            <a:off x="7358082" y="3714752"/>
            <a:ext cx="1143008" cy="447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タスク</a:t>
            </a:r>
            <a:endParaRPr kumimoji="1" lang="ja-JP" altLang="en-US" dirty="0">
              <a:solidFill>
                <a:schemeClr val="tx1"/>
              </a:solidFill>
            </a:endParaRPr>
          </a:p>
        </p:txBody>
      </p:sp>
      <p:sp>
        <p:nvSpPr>
          <p:cNvPr id="39" name="正方形/長方形 38"/>
          <p:cNvSpPr/>
          <p:nvPr/>
        </p:nvSpPr>
        <p:spPr>
          <a:xfrm>
            <a:off x="7358082" y="2928934"/>
            <a:ext cx="1143008" cy="447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タスク</a:t>
            </a:r>
            <a:endParaRPr kumimoji="1" lang="ja-JP" altLang="en-US" dirty="0">
              <a:solidFill>
                <a:schemeClr val="tx1"/>
              </a:solidFill>
            </a:endParaRPr>
          </a:p>
        </p:txBody>
      </p:sp>
      <p:sp>
        <p:nvSpPr>
          <p:cNvPr id="40" name="正方形/長方形 39"/>
          <p:cNvSpPr/>
          <p:nvPr/>
        </p:nvSpPr>
        <p:spPr>
          <a:xfrm>
            <a:off x="7358082" y="4500570"/>
            <a:ext cx="1143008" cy="447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タスク</a:t>
            </a:r>
            <a:endParaRPr kumimoji="1" lang="ja-JP" altLang="en-US" dirty="0">
              <a:solidFill>
                <a:schemeClr val="tx1"/>
              </a:solidFill>
            </a:endParaRPr>
          </a:p>
        </p:txBody>
      </p:sp>
      <p:sp>
        <p:nvSpPr>
          <p:cNvPr id="41" name="正方形/長方形 40"/>
          <p:cNvSpPr/>
          <p:nvPr/>
        </p:nvSpPr>
        <p:spPr>
          <a:xfrm>
            <a:off x="7358082" y="5262570"/>
            <a:ext cx="1143008" cy="447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タスク</a:t>
            </a:r>
            <a:endParaRPr kumimoji="1" lang="ja-JP" altLang="en-US" dirty="0">
              <a:solidFill>
                <a:schemeClr val="tx1"/>
              </a:solidFill>
            </a:endParaRPr>
          </a:p>
        </p:txBody>
      </p:sp>
      <p:cxnSp>
        <p:nvCxnSpPr>
          <p:cNvPr id="54" name="直線矢印コネクタ 53"/>
          <p:cNvCxnSpPr>
            <a:stCxn id="37" idx="3"/>
            <a:endCxn id="39" idx="1"/>
          </p:cNvCxnSpPr>
          <p:nvPr/>
        </p:nvCxnSpPr>
        <p:spPr>
          <a:xfrm flipV="1">
            <a:off x="6715140" y="3152566"/>
            <a:ext cx="642942" cy="11430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a:stCxn id="37" idx="3"/>
            <a:endCxn id="40" idx="1"/>
          </p:cNvCxnSpPr>
          <p:nvPr/>
        </p:nvCxnSpPr>
        <p:spPr>
          <a:xfrm>
            <a:off x="6715140" y="4295574"/>
            <a:ext cx="642942" cy="42862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stCxn id="37" idx="3"/>
            <a:endCxn id="38" idx="1"/>
          </p:cNvCxnSpPr>
          <p:nvPr/>
        </p:nvCxnSpPr>
        <p:spPr>
          <a:xfrm flipV="1">
            <a:off x="6715140" y="3938384"/>
            <a:ext cx="642942" cy="3571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a:stCxn id="37" idx="3"/>
            <a:endCxn id="41" idx="1"/>
          </p:cNvCxnSpPr>
          <p:nvPr/>
        </p:nvCxnSpPr>
        <p:spPr>
          <a:xfrm>
            <a:off x="6715140" y="4295574"/>
            <a:ext cx="642942" cy="119062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9" name="右矢印 68"/>
          <p:cNvSpPr/>
          <p:nvPr/>
        </p:nvSpPr>
        <p:spPr>
          <a:xfrm>
            <a:off x="4286248" y="3857628"/>
            <a:ext cx="1071570" cy="857256"/>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タスクマネージャの設計</a:t>
            </a:r>
            <a:endParaRPr kumimoji="1" lang="ja-JP" altLang="en-US" dirty="0"/>
          </a:p>
        </p:txBody>
      </p:sp>
      <p:sp>
        <p:nvSpPr>
          <p:cNvPr id="3" name="コンテンツ プレースホルダ 2"/>
          <p:cNvSpPr>
            <a:spLocks noGrp="1"/>
          </p:cNvSpPr>
          <p:nvPr>
            <p:ph idx="1"/>
          </p:nvPr>
        </p:nvSpPr>
        <p:spPr>
          <a:xfrm>
            <a:off x="357158" y="1500174"/>
            <a:ext cx="4000528" cy="4286280"/>
          </a:xfrm>
        </p:spPr>
        <p:txBody>
          <a:bodyPr/>
          <a:lstStyle/>
          <a:p>
            <a:pPr>
              <a:buNone/>
            </a:pPr>
            <a:r>
              <a:rPr lang="en-US" altLang="ja-JP" sz="1600" dirty="0" smtClean="0">
                <a:solidFill>
                  <a:schemeClr val="accent6"/>
                </a:solidFill>
              </a:rPr>
              <a:t>abstract </a:t>
            </a:r>
            <a:r>
              <a:rPr lang="en-US" altLang="ja-JP" sz="1600" dirty="0" smtClean="0">
                <a:solidFill>
                  <a:schemeClr val="accent6"/>
                </a:solidFill>
              </a:rPr>
              <a:t>class </a:t>
            </a:r>
            <a:r>
              <a:rPr lang="en-US" altLang="ja-JP" sz="1600" dirty="0" smtClean="0">
                <a:solidFill>
                  <a:schemeClr val="accent1">
                    <a:lumMod val="50000"/>
                  </a:schemeClr>
                </a:solidFill>
              </a:rPr>
              <a:t>Task</a:t>
            </a:r>
          </a:p>
          <a:p>
            <a:pPr>
              <a:buNone/>
            </a:pPr>
            <a:r>
              <a:rPr lang="en-US" altLang="ja-JP" sz="1600" dirty="0" smtClean="0"/>
              <a:t>{</a:t>
            </a:r>
          </a:p>
          <a:p>
            <a:pPr>
              <a:buNone/>
            </a:pPr>
            <a:r>
              <a:rPr lang="en-US" altLang="ja-JP" sz="1600" dirty="0" smtClean="0"/>
              <a:t>	</a:t>
            </a:r>
            <a:r>
              <a:rPr lang="en-US" altLang="ja-JP" sz="1600" dirty="0" smtClean="0">
                <a:solidFill>
                  <a:srgbClr val="00B050"/>
                </a:solidFill>
              </a:rPr>
              <a:t>// </a:t>
            </a:r>
            <a:r>
              <a:rPr lang="ja-JP" altLang="en-US" sz="1600" dirty="0" smtClean="0">
                <a:solidFill>
                  <a:srgbClr val="00B050"/>
                </a:solidFill>
              </a:rPr>
              <a:t>子タスクリスト</a:t>
            </a:r>
            <a:endParaRPr lang="en-US" altLang="ja-JP" sz="1600" dirty="0" smtClean="0">
              <a:solidFill>
                <a:srgbClr val="00B050"/>
              </a:solidFill>
            </a:endParaRPr>
          </a:p>
          <a:p>
            <a:pPr>
              <a:buNone/>
            </a:pPr>
            <a:r>
              <a:rPr lang="en-US" altLang="ja-JP" sz="1600" dirty="0" smtClean="0"/>
              <a:t>	</a:t>
            </a:r>
            <a:r>
              <a:rPr lang="en-US" altLang="ja-JP" sz="1600" dirty="0" smtClean="0">
                <a:solidFill>
                  <a:schemeClr val="accent2"/>
                </a:solidFill>
              </a:rPr>
              <a:t>protected List</a:t>
            </a:r>
            <a:r>
              <a:rPr lang="en-US" altLang="ja-JP" sz="1600" dirty="0" smtClean="0"/>
              <a:t>&lt;</a:t>
            </a:r>
            <a:r>
              <a:rPr lang="en-US" altLang="ja-JP" sz="1600" dirty="0" smtClean="0">
                <a:solidFill>
                  <a:schemeClr val="accent1">
                    <a:lumMod val="50000"/>
                  </a:schemeClr>
                </a:solidFill>
              </a:rPr>
              <a:t>Task</a:t>
            </a:r>
            <a:r>
              <a:rPr lang="en-US" altLang="ja-JP" sz="1600" dirty="0" smtClean="0"/>
              <a:t>&gt; </a:t>
            </a:r>
            <a:r>
              <a:rPr lang="en-US" altLang="ja-JP" sz="1600" dirty="0" err="1" smtClean="0"/>
              <a:t>childTask</a:t>
            </a:r>
            <a:r>
              <a:rPr lang="en-US" altLang="ja-JP" sz="1600" dirty="0" smtClean="0"/>
              <a:t>;</a:t>
            </a:r>
            <a:endParaRPr lang="en-US" altLang="ja-JP" sz="1600" dirty="0" smtClean="0"/>
          </a:p>
          <a:p>
            <a:pPr>
              <a:buNone/>
            </a:pPr>
            <a:r>
              <a:rPr lang="en-US" altLang="ja-JP" sz="1600" dirty="0" smtClean="0"/>
              <a:t>	</a:t>
            </a:r>
            <a:r>
              <a:rPr lang="en-US" altLang="ja-JP" sz="1600" dirty="0" smtClean="0">
                <a:solidFill>
                  <a:srgbClr val="00B050"/>
                </a:solidFill>
              </a:rPr>
              <a:t>// </a:t>
            </a:r>
            <a:r>
              <a:rPr lang="ja-JP" altLang="en-US" sz="1600" dirty="0" smtClean="0">
                <a:solidFill>
                  <a:srgbClr val="00B050"/>
                </a:solidFill>
              </a:rPr>
              <a:t>タスクの優先度</a:t>
            </a:r>
            <a:endParaRPr lang="en-US" altLang="ja-JP" sz="1600" dirty="0" smtClean="0">
              <a:solidFill>
                <a:srgbClr val="00B050"/>
              </a:solidFill>
            </a:endParaRPr>
          </a:p>
          <a:p>
            <a:pPr>
              <a:buNone/>
            </a:pPr>
            <a:r>
              <a:rPr lang="en-US" altLang="ja-JP" sz="1600" dirty="0" smtClean="0"/>
              <a:t>	</a:t>
            </a:r>
            <a:r>
              <a:rPr lang="en-US" altLang="ja-JP" sz="1600" dirty="0" smtClean="0">
                <a:solidFill>
                  <a:schemeClr val="accent2"/>
                </a:solidFill>
              </a:rPr>
              <a:t>protected float </a:t>
            </a:r>
            <a:r>
              <a:rPr lang="en-US" altLang="ja-JP" sz="1600" dirty="0" smtClean="0"/>
              <a:t>priority;</a:t>
            </a:r>
          </a:p>
          <a:p>
            <a:pPr>
              <a:buNone/>
            </a:pPr>
            <a:r>
              <a:rPr lang="en-US" altLang="ja-JP" sz="1600" dirty="0" smtClean="0"/>
              <a:t>	</a:t>
            </a:r>
            <a:r>
              <a:rPr lang="en-US" altLang="ja-JP" sz="1600" dirty="0" smtClean="0">
                <a:solidFill>
                  <a:schemeClr val="accent2"/>
                </a:solidFill>
              </a:rPr>
              <a:t>public float </a:t>
            </a:r>
            <a:r>
              <a:rPr lang="en-US" altLang="ja-JP" sz="1600" dirty="0" smtClean="0"/>
              <a:t>Priority { get; set; }</a:t>
            </a:r>
          </a:p>
          <a:p>
            <a:pPr>
              <a:buNone/>
            </a:pPr>
            <a:r>
              <a:rPr lang="en-US" altLang="ja-JP" sz="1600" dirty="0" smtClean="0"/>
              <a:t>	</a:t>
            </a:r>
            <a:r>
              <a:rPr lang="en-US" altLang="ja-JP" sz="1600" dirty="0" smtClean="0">
                <a:solidFill>
                  <a:srgbClr val="00B050"/>
                </a:solidFill>
              </a:rPr>
              <a:t>// </a:t>
            </a:r>
            <a:r>
              <a:rPr lang="ja-JP" altLang="en-US" sz="1600" dirty="0" smtClean="0">
                <a:solidFill>
                  <a:srgbClr val="00B050"/>
                </a:solidFill>
              </a:rPr>
              <a:t>タスクが生きているか</a:t>
            </a:r>
            <a:endParaRPr lang="en-US" altLang="ja-JP" sz="1600" dirty="0" smtClean="0">
              <a:solidFill>
                <a:srgbClr val="00B050"/>
              </a:solidFill>
            </a:endParaRPr>
          </a:p>
          <a:p>
            <a:pPr>
              <a:buNone/>
            </a:pPr>
            <a:r>
              <a:rPr lang="en-US" altLang="ja-JP" sz="1600" dirty="0" smtClean="0"/>
              <a:t>	</a:t>
            </a:r>
            <a:r>
              <a:rPr lang="en-US" altLang="ja-JP" sz="1600" dirty="0" smtClean="0">
                <a:solidFill>
                  <a:schemeClr val="accent2"/>
                </a:solidFill>
              </a:rPr>
              <a:t>protected </a:t>
            </a:r>
            <a:r>
              <a:rPr lang="en-US" altLang="ja-JP" sz="1600" dirty="0" err="1" smtClean="0">
                <a:solidFill>
                  <a:schemeClr val="accent2"/>
                </a:solidFill>
              </a:rPr>
              <a:t>bool</a:t>
            </a:r>
            <a:r>
              <a:rPr lang="en-US" altLang="ja-JP" sz="1600" dirty="0" smtClean="0">
                <a:solidFill>
                  <a:schemeClr val="accent2"/>
                </a:solidFill>
              </a:rPr>
              <a:t> </a:t>
            </a:r>
            <a:r>
              <a:rPr lang="en-US" altLang="ja-JP" sz="1600" dirty="0" smtClean="0"/>
              <a:t>exist;</a:t>
            </a:r>
          </a:p>
          <a:p>
            <a:pPr>
              <a:buNone/>
            </a:pPr>
            <a:r>
              <a:rPr lang="en-US" altLang="ja-JP" sz="1600" dirty="0" smtClean="0"/>
              <a:t>	</a:t>
            </a:r>
            <a:r>
              <a:rPr lang="en-US" altLang="ja-JP" sz="1600" dirty="0" smtClean="0">
                <a:solidFill>
                  <a:schemeClr val="accent2"/>
                </a:solidFill>
              </a:rPr>
              <a:t>public </a:t>
            </a:r>
            <a:r>
              <a:rPr lang="en-US" altLang="ja-JP" sz="1600" dirty="0" err="1" smtClean="0">
                <a:solidFill>
                  <a:schemeClr val="accent2"/>
                </a:solidFill>
              </a:rPr>
              <a:t>bool</a:t>
            </a:r>
            <a:r>
              <a:rPr lang="en-US" altLang="ja-JP" sz="1600" dirty="0" smtClean="0">
                <a:solidFill>
                  <a:schemeClr val="accent2"/>
                </a:solidFill>
              </a:rPr>
              <a:t> </a:t>
            </a:r>
            <a:r>
              <a:rPr lang="en-US" altLang="ja-JP" sz="1600" dirty="0" smtClean="0"/>
              <a:t>Exist { get; set; }</a:t>
            </a:r>
          </a:p>
          <a:p>
            <a:pPr>
              <a:buNone/>
            </a:pPr>
            <a:r>
              <a:rPr lang="en-US" altLang="ja-JP" sz="1600" dirty="0" smtClean="0"/>
              <a:t>	</a:t>
            </a:r>
            <a:r>
              <a:rPr lang="en-US" altLang="ja-JP" sz="1600" dirty="0" smtClean="0">
                <a:solidFill>
                  <a:srgbClr val="00B050"/>
                </a:solidFill>
              </a:rPr>
              <a:t>// </a:t>
            </a:r>
            <a:r>
              <a:rPr lang="ja-JP" altLang="en-US" sz="1600" dirty="0" smtClean="0">
                <a:solidFill>
                  <a:srgbClr val="00B050"/>
                </a:solidFill>
              </a:rPr>
              <a:t>タスクの描画オブジェクト</a:t>
            </a:r>
            <a:endParaRPr lang="en-US" altLang="ja-JP" sz="1600" dirty="0" smtClean="0">
              <a:solidFill>
                <a:srgbClr val="00B050"/>
              </a:solidFill>
            </a:endParaRPr>
          </a:p>
          <a:p>
            <a:pPr>
              <a:buNone/>
            </a:pPr>
            <a:r>
              <a:rPr lang="en-US" altLang="ja-JP" sz="1600" dirty="0" smtClean="0"/>
              <a:t>	</a:t>
            </a:r>
            <a:r>
              <a:rPr lang="en-US" altLang="ja-JP" sz="1600" dirty="0" smtClean="0">
                <a:solidFill>
                  <a:schemeClr val="accent2"/>
                </a:solidFill>
              </a:rPr>
              <a:t>protected </a:t>
            </a:r>
            <a:r>
              <a:rPr lang="en-US" altLang="ja-JP" sz="1600" dirty="0" err="1" smtClean="0">
                <a:solidFill>
                  <a:schemeClr val="accent1">
                    <a:lumMod val="50000"/>
                  </a:schemeClr>
                </a:solidFill>
              </a:rPr>
              <a:t>IDrawObject</a:t>
            </a:r>
            <a:r>
              <a:rPr lang="en-US" altLang="ja-JP" sz="1600" dirty="0" smtClean="0">
                <a:solidFill>
                  <a:schemeClr val="accent2"/>
                </a:solidFill>
              </a:rPr>
              <a:t> </a:t>
            </a:r>
            <a:r>
              <a:rPr lang="en-US" altLang="ja-JP" sz="1600" dirty="0" err="1" smtClean="0"/>
              <a:t>drawObject</a:t>
            </a:r>
            <a:r>
              <a:rPr lang="en-US" altLang="ja-JP" sz="1600" dirty="0" smtClean="0"/>
              <a:t>;</a:t>
            </a:r>
          </a:p>
          <a:p>
            <a:pPr>
              <a:buNone/>
            </a:pPr>
            <a:r>
              <a:rPr lang="en-US" altLang="ja-JP" sz="1600" dirty="0" smtClean="0"/>
              <a:t>	</a:t>
            </a:r>
            <a:r>
              <a:rPr lang="en-US" altLang="ja-JP" sz="1600" dirty="0" smtClean="0">
                <a:solidFill>
                  <a:schemeClr val="accent2"/>
                </a:solidFill>
              </a:rPr>
              <a:t>public </a:t>
            </a:r>
            <a:r>
              <a:rPr lang="en-US" altLang="ja-JP" sz="1600" dirty="0" err="1" smtClean="0">
                <a:solidFill>
                  <a:schemeClr val="accent1">
                    <a:lumMod val="50000"/>
                  </a:schemeClr>
                </a:solidFill>
              </a:rPr>
              <a:t>IDrawObject</a:t>
            </a:r>
            <a:r>
              <a:rPr lang="en-US" altLang="ja-JP" sz="1600" dirty="0" smtClean="0"/>
              <a:t> </a:t>
            </a:r>
            <a:r>
              <a:rPr lang="en-US" altLang="ja-JP" sz="1600" dirty="0" err="1" smtClean="0"/>
              <a:t>DrawObject</a:t>
            </a:r>
            <a:r>
              <a:rPr lang="en-US" altLang="ja-JP" sz="1600" dirty="0" smtClean="0"/>
              <a:t> { get; }</a:t>
            </a:r>
          </a:p>
          <a:p>
            <a:pPr>
              <a:buNone/>
            </a:pPr>
            <a:r>
              <a:rPr lang="en-US" altLang="ja-JP" sz="1600" dirty="0" smtClean="0"/>
              <a:t>	</a:t>
            </a:r>
            <a:endParaRPr kumimoji="1" lang="ja-JP" altLang="en-US" sz="1600" dirty="0"/>
          </a:p>
        </p:txBody>
      </p:sp>
      <p:sp>
        <p:nvSpPr>
          <p:cNvPr id="4" name="テキスト ボックス 3"/>
          <p:cNvSpPr txBox="1"/>
          <p:nvPr/>
        </p:nvSpPr>
        <p:spPr>
          <a:xfrm>
            <a:off x="357158" y="1071546"/>
            <a:ext cx="8143932" cy="461665"/>
          </a:xfrm>
          <a:prstGeom prst="rect">
            <a:avLst/>
          </a:prstGeom>
          <a:noFill/>
        </p:spPr>
        <p:txBody>
          <a:bodyPr wrap="square" rtlCol="0">
            <a:spAutoFit/>
          </a:bodyPr>
          <a:lstStyle/>
          <a:p>
            <a:r>
              <a:rPr lang="ja-JP" altLang="en-US" sz="2400" dirty="0"/>
              <a:t>階層構造を持てるようにプロパティを</a:t>
            </a:r>
            <a:r>
              <a:rPr lang="ja-JP" altLang="en-US" sz="2400" dirty="0" smtClean="0"/>
              <a:t>追加</a:t>
            </a:r>
            <a:endParaRPr lang="en-US" altLang="ja-JP" sz="2400" dirty="0"/>
          </a:p>
        </p:txBody>
      </p:sp>
      <p:sp>
        <p:nvSpPr>
          <p:cNvPr id="5" name="コンテンツ プレースホルダ 2"/>
          <p:cNvSpPr txBox="1">
            <a:spLocks/>
          </p:cNvSpPr>
          <p:nvPr/>
        </p:nvSpPr>
        <p:spPr bwMode="auto">
          <a:xfrm>
            <a:off x="4572000" y="1500174"/>
            <a:ext cx="4000528" cy="42862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1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lang="en-US" altLang="ja-JP" sz="1600" kern="0" dirty="0"/>
          </a:p>
          <a:p>
            <a:pPr marL="342900" lvl="0" indent="-342900" fontAlgn="base">
              <a:spcBef>
                <a:spcPct val="20000"/>
              </a:spcBef>
              <a:spcAft>
                <a:spcPct val="0"/>
              </a:spcAft>
            </a:pPr>
            <a:r>
              <a:rPr lang="en-US" altLang="ja-JP" sz="1600" dirty="0" smtClean="0">
                <a:solidFill>
                  <a:srgbClr val="00B050"/>
                </a:solidFill>
              </a:rPr>
              <a:t>	// </a:t>
            </a:r>
            <a:r>
              <a:rPr lang="ja-JP" altLang="en-US" sz="1600" dirty="0" smtClean="0">
                <a:solidFill>
                  <a:srgbClr val="00B050"/>
                </a:solidFill>
              </a:rPr>
              <a:t>タスクの実行</a:t>
            </a:r>
            <a:endParaRPr kumimoji="1" lang="en-US" altLang="ja-JP" sz="1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kern="0" cap="none" spc="0" normalizeH="0" baseline="0" noProof="0" dirty="0" smtClean="0">
                <a:ln>
                  <a:noFill/>
                </a:ln>
                <a:solidFill>
                  <a:schemeClr val="tx1"/>
                </a:solidFill>
                <a:effectLst/>
                <a:uLnTx/>
                <a:uFillTx/>
                <a:latin typeface="+mn-lt"/>
                <a:ea typeface="+mn-ea"/>
                <a:cs typeface="+mn-cs"/>
              </a:rPr>
              <a:t>	</a:t>
            </a:r>
            <a:r>
              <a:rPr kumimoji="1" lang="en-US" altLang="ja-JP" sz="1600" b="0" i="0" u="none" strike="noStrike" kern="0" cap="none" spc="0" normalizeH="0" baseline="0" noProof="0" dirty="0" smtClean="0">
                <a:ln>
                  <a:noFill/>
                </a:ln>
                <a:solidFill>
                  <a:schemeClr val="accent2"/>
                </a:solidFill>
                <a:effectLst/>
                <a:uLnTx/>
                <a:uFillTx/>
                <a:latin typeface="+mn-lt"/>
                <a:ea typeface="+mn-ea"/>
                <a:cs typeface="+mn-cs"/>
              </a:rPr>
              <a:t>public abstract void </a:t>
            </a:r>
            <a:r>
              <a:rPr kumimoji="1" lang="en-US" altLang="ja-JP" sz="1600" b="0" i="0" u="none" strike="noStrike" kern="0" cap="none" spc="0" normalizeH="0" baseline="0" noProof="0" dirty="0" smtClean="0">
                <a:ln>
                  <a:noFill/>
                </a:ln>
                <a:solidFill>
                  <a:schemeClr val="tx1"/>
                </a:solidFill>
                <a:effectLst/>
                <a:uLnTx/>
                <a:uFillTx/>
                <a:latin typeface="+mn-lt"/>
                <a:ea typeface="+mn-ea"/>
                <a:cs typeface="+mn-cs"/>
              </a:rPr>
              <a:t>execute();</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kern="0" cap="none" spc="0" normalizeH="0" baseline="0" noProof="0" dirty="0" smtClean="0">
                <a:ln>
                  <a:noFill/>
                </a:ln>
                <a:solidFill>
                  <a:schemeClr val="tx1"/>
                </a:solidFill>
                <a:effectLst/>
                <a:uLnTx/>
                <a:uFillTx/>
                <a:latin typeface="+mn-lt"/>
                <a:ea typeface="+mn-ea"/>
                <a:cs typeface="+mn-cs"/>
              </a:rPr>
              <a:t>	</a:t>
            </a:r>
            <a:r>
              <a:rPr kumimoji="1" lang="en-US" altLang="ja-JP" sz="1600" b="0" i="0" u="none" strike="noStrike" kern="0" cap="none" spc="0" normalizeH="0" baseline="0" noProof="0" dirty="0" smtClean="0">
                <a:ln>
                  <a:noFill/>
                </a:ln>
                <a:solidFill>
                  <a:srgbClr val="00B050"/>
                </a:solidFill>
                <a:effectLst/>
                <a:uLnTx/>
                <a:uFillTx/>
                <a:latin typeface="+mn-lt"/>
                <a:ea typeface="+mn-ea"/>
                <a:cs typeface="+mn-cs"/>
              </a:rPr>
              <a:t>// </a:t>
            </a:r>
            <a:r>
              <a:rPr kumimoji="1" lang="ja-JP" altLang="en-US" sz="1600" b="0" i="0" u="none" strike="noStrike" kern="0" cap="none" spc="0" normalizeH="0" baseline="0" noProof="0" dirty="0" smtClean="0">
                <a:ln>
                  <a:noFill/>
                </a:ln>
                <a:solidFill>
                  <a:srgbClr val="00B050"/>
                </a:solidFill>
                <a:effectLst/>
                <a:uLnTx/>
                <a:uFillTx/>
                <a:latin typeface="+mn-lt"/>
                <a:ea typeface="+mn-ea"/>
                <a:cs typeface="+mn-cs"/>
              </a:rPr>
              <a:t>タスクの描画</a:t>
            </a:r>
            <a:endParaRPr kumimoji="1" lang="en-US" altLang="ja-JP" sz="1600" b="0" i="0" u="none" strike="noStrike" kern="0" cap="none" spc="0" normalizeH="0" baseline="0" noProof="0" dirty="0" smtClean="0">
              <a:ln>
                <a:noFill/>
              </a:ln>
              <a:solidFill>
                <a:srgbClr val="00B050"/>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kern="0" cap="none" spc="0" normalizeH="0" baseline="0" noProof="0" dirty="0" smtClean="0">
                <a:ln>
                  <a:noFill/>
                </a:ln>
                <a:solidFill>
                  <a:schemeClr val="tx1"/>
                </a:solidFill>
                <a:effectLst/>
                <a:uLnTx/>
                <a:uFillTx/>
                <a:latin typeface="+mn-lt"/>
                <a:ea typeface="+mn-ea"/>
                <a:cs typeface="+mn-cs"/>
              </a:rPr>
              <a:t>	</a:t>
            </a:r>
            <a:r>
              <a:rPr kumimoji="1" lang="en-US" altLang="ja-JP" sz="1600" b="0" i="0" u="none" strike="noStrike" kern="0" cap="none" spc="0" normalizeH="0" baseline="0" noProof="0" dirty="0" smtClean="0">
                <a:ln>
                  <a:noFill/>
                </a:ln>
                <a:solidFill>
                  <a:schemeClr val="accent2"/>
                </a:solidFill>
                <a:effectLst/>
                <a:uLnTx/>
                <a:uFillTx/>
                <a:latin typeface="+mn-lt"/>
                <a:ea typeface="+mn-ea"/>
                <a:cs typeface="+mn-cs"/>
              </a:rPr>
              <a:t>public abstract void </a:t>
            </a:r>
            <a:r>
              <a:rPr kumimoji="1" lang="en-US" altLang="ja-JP" sz="1600" b="0" i="0" u="none" strike="noStrike" kern="0" cap="none" spc="0" normalizeH="0" baseline="0" noProof="0" dirty="0" smtClean="0">
                <a:ln>
                  <a:noFill/>
                </a:ln>
                <a:solidFill>
                  <a:schemeClr val="tx1"/>
                </a:solidFill>
                <a:effectLst/>
                <a:uLnTx/>
                <a:uFillTx/>
                <a:latin typeface="+mn-lt"/>
                <a:ea typeface="+mn-ea"/>
                <a:cs typeface="+mn-cs"/>
              </a:rPr>
              <a:t>draw();</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kern="0" cap="none" spc="0" normalizeH="0" baseline="0" noProof="0" dirty="0" smtClean="0">
                <a:ln>
                  <a:noFill/>
                </a:ln>
                <a:solidFill>
                  <a:schemeClr val="tx1"/>
                </a:solidFill>
                <a:effectLst/>
                <a:uLnTx/>
                <a:uFillTx/>
                <a:latin typeface="+mn-lt"/>
                <a:ea typeface="+mn-ea"/>
                <a:cs typeface="+mn-cs"/>
              </a:rPr>
              <a:t>}</a:t>
            </a:r>
            <a:endParaRPr kumimoji="1" lang="ja-JP" altLang="en-US" sz="1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ja-JP" altLang="en-US" sz="16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タスクオブジェクトの実装</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タスクオブジェクトの設計ができたので実装を軽くしてみます</a:t>
            </a:r>
            <a:endParaRPr kumimoji="1" lang="en-US" altLang="ja-JP" dirty="0" smtClean="0"/>
          </a:p>
          <a:p>
            <a:pPr lvl="1"/>
            <a:r>
              <a:rPr kumimoji="1" lang="ja-JP" altLang="en-US" dirty="0" smtClean="0"/>
              <a:t>シーンタスク</a:t>
            </a:r>
            <a:endParaRPr kumimoji="1" lang="en-US" altLang="ja-JP" dirty="0" smtClean="0"/>
          </a:p>
          <a:p>
            <a:pPr lvl="1"/>
            <a:r>
              <a:rPr lang="ja-JP" altLang="en-US" dirty="0" smtClean="0"/>
              <a:t>キャラクタ</a:t>
            </a:r>
            <a:r>
              <a:rPr lang="ja-JP" altLang="en-US" dirty="0" smtClean="0"/>
              <a:t>タスク</a:t>
            </a:r>
            <a:endParaRPr kumimoji="1" lang="en-US" altLang="ja-JP"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最後に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ゲームタスクはあらゆるジャンルのゲームで採用できるフレームワークです</a:t>
            </a:r>
            <a:endParaRPr kumimoji="1" lang="en-US" altLang="ja-JP" dirty="0" smtClean="0"/>
          </a:p>
          <a:p>
            <a:r>
              <a:rPr lang="ja-JP" altLang="en-US" dirty="0" smtClean="0"/>
              <a:t>当セッション</a:t>
            </a:r>
            <a:r>
              <a:rPr lang="ja-JP" altLang="en-US" dirty="0" smtClean="0"/>
              <a:t>で</a:t>
            </a:r>
            <a:r>
              <a:rPr kumimoji="1" lang="ja-JP" altLang="en-US" dirty="0" smtClean="0"/>
              <a:t>はプラットフォームに依存しない極めて簡単なタスクシステムの一例をご紹介しました</a:t>
            </a:r>
            <a:endParaRPr kumimoji="1" lang="en-US" altLang="ja-JP" dirty="0" smtClean="0"/>
          </a:p>
          <a:p>
            <a:r>
              <a:rPr lang="ja-JP" altLang="en-US" dirty="0" smtClean="0"/>
              <a:t>これ</a:t>
            </a:r>
            <a:r>
              <a:rPr lang="ja-JP" altLang="en-US" dirty="0" smtClean="0"/>
              <a:t>が正解！というタスクシステムは当然ありません</a:t>
            </a:r>
            <a:endParaRPr lang="en-US" altLang="ja-JP" dirty="0" smtClean="0"/>
          </a:p>
          <a:p>
            <a:r>
              <a:rPr kumimoji="1" lang="ja-JP" altLang="en-US" dirty="0" smtClean="0"/>
              <a:t>ゲームタスクの概念をご理解頂ければ幸いです</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アジェンダ</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ゲームタスクについて</a:t>
            </a:r>
            <a:endParaRPr kumimoji="1" lang="en-US" altLang="ja-JP" dirty="0" smtClean="0"/>
          </a:p>
          <a:p>
            <a:r>
              <a:rPr lang="ja-JP" altLang="en-US" dirty="0" smtClean="0"/>
              <a:t>タスクオブジェクトの設計</a:t>
            </a:r>
            <a:endParaRPr lang="en-US" altLang="ja-JP" dirty="0" smtClean="0"/>
          </a:p>
          <a:p>
            <a:r>
              <a:rPr lang="ja-JP" altLang="en-US" dirty="0" smtClean="0"/>
              <a:t>タスクマネージャの設計</a:t>
            </a:r>
            <a:endParaRPr lang="en-US" altLang="ja-JP" dirty="0" smtClean="0"/>
          </a:p>
          <a:p>
            <a:r>
              <a:rPr lang="ja-JP" altLang="en-US" dirty="0" smtClean="0"/>
              <a:t>タスクオブジェクトの実装</a:t>
            </a:r>
            <a:endParaRPr lang="en-US" altLang="ja-JP" dirty="0" smtClean="0"/>
          </a:p>
          <a:p>
            <a:r>
              <a:rPr lang="ja-JP" altLang="en-US" dirty="0" smtClean="0"/>
              <a:t>最後に</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ゲームタスクについて</a:t>
            </a:r>
            <a:endParaRPr kumimoji="1" lang="ja-JP" altLang="en-US" dirty="0"/>
          </a:p>
        </p:txBody>
      </p:sp>
      <p:sp>
        <p:nvSpPr>
          <p:cNvPr id="3" name="コンテンツ プレースホルダ 2"/>
          <p:cNvSpPr>
            <a:spLocks noGrp="1"/>
          </p:cNvSpPr>
          <p:nvPr>
            <p:ph idx="1"/>
          </p:nvPr>
        </p:nvSpPr>
        <p:spPr/>
        <p:txBody>
          <a:bodyPr/>
          <a:lstStyle/>
          <a:p>
            <a:pPr>
              <a:buNone/>
            </a:pPr>
            <a:endParaRPr kumimoji="1" lang="en-US" altLang="ja-JP" dirty="0" smtClean="0"/>
          </a:p>
          <a:p>
            <a:pPr>
              <a:buNone/>
            </a:pPr>
            <a:endParaRPr lang="en-US" altLang="ja-JP" dirty="0" smtClean="0"/>
          </a:p>
        </p:txBody>
      </p:sp>
      <p:sp>
        <p:nvSpPr>
          <p:cNvPr id="4" name="角丸四角形 3"/>
          <p:cNvSpPr/>
          <p:nvPr/>
        </p:nvSpPr>
        <p:spPr>
          <a:xfrm>
            <a:off x="428596" y="928670"/>
            <a:ext cx="3286148" cy="4929222"/>
          </a:xfrm>
          <a:prstGeom prst="roundRec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rPr>
              <a:t>ゲームループ</a:t>
            </a:r>
            <a:endParaRPr kumimoji="1" lang="ja-JP" altLang="en-US" dirty="0">
              <a:solidFill>
                <a:schemeClr val="tx1"/>
              </a:solidFill>
            </a:endParaRPr>
          </a:p>
        </p:txBody>
      </p:sp>
      <p:sp>
        <p:nvSpPr>
          <p:cNvPr id="5" name="正方形/長方形 4"/>
          <p:cNvSpPr/>
          <p:nvPr/>
        </p:nvSpPr>
        <p:spPr>
          <a:xfrm>
            <a:off x="1000100" y="1928802"/>
            <a:ext cx="2500330"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入力情報取得</a:t>
            </a:r>
            <a:endParaRPr kumimoji="1" lang="ja-JP" altLang="en-US" dirty="0">
              <a:solidFill>
                <a:schemeClr val="tx1"/>
              </a:solidFill>
            </a:endParaRPr>
          </a:p>
        </p:txBody>
      </p:sp>
      <p:sp>
        <p:nvSpPr>
          <p:cNvPr id="6" name="正方形/長方形 5"/>
          <p:cNvSpPr/>
          <p:nvPr/>
        </p:nvSpPr>
        <p:spPr>
          <a:xfrm>
            <a:off x="1000100" y="2928934"/>
            <a:ext cx="2500330"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更新処理</a:t>
            </a:r>
            <a:endParaRPr kumimoji="1" lang="ja-JP" altLang="en-US" dirty="0">
              <a:solidFill>
                <a:schemeClr val="tx1"/>
              </a:solidFill>
            </a:endParaRPr>
          </a:p>
        </p:txBody>
      </p:sp>
      <p:sp>
        <p:nvSpPr>
          <p:cNvPr id="7" name="正方形/長方形 6"/>
          <p:cNvSpPr/>
          <p:nvPr/>
        </p:nvSpPr>
        <p:spPr>
          <a:xfrm>
            <a:off x="995913" y="3930420"/>
            <a:ext cx="2500330"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描画処理</a:t>
            </a:r>
            <a:endParaRPr kumimoji="1" lang="ja-JP" altLang="en-US" dirty="0">
              <a:solidFill>
                <a:schemeClr val="tx1"/>
              </a:solidFill>
            </a:endParaRPr>
          </a:p>
        </p:txBody>
      </p:sp>
      <p:sp>
        <p:nvSpPr>
          <p:cNvPr id="8" name="正方形/長方形 7"/>
          <p:cNvSpPr/>
          <p:nvPr/>
        </p:nvSpPr>
        <p:spPr>
          <a:xfrm>
            <a:off x="1000100" y="4923076"/>
            <a:ext cx="2500330"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サウンド処理</a:t>
            </a:r>
            <a:endParaRPr kumimoji="1" lang="ja-JP" altLang="en-US" dirty="0">
              <a:solidFill>
                <a:schemeClr val="tx1"/>
              </a:solidFill>
            </a:endParaRPr>
          </a:p>
        </p:txBody>
      </p:sp>
      <p:cxnSp>
        <p:nvCxnSpPr>
          <p:cNvPr id="10" name="直線矢印コネクタ 9"/>
          <p:cNvCxnSpPr>
            <a:stCxn id="5" idx="2"/>
            <a:endCxn id="6" idx="0"/>
          </p:cNvCxnSpPr>
          <p:nvPr/>
        </p:nvCxnSpPr>
        <p:spPr>
          <a:xfrm rot="5400000">
            <a:off x="1928794" y="2607463"/>
            <a:ext cx="64294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6" idx="2"/>
            <a:endCxn id="7" idx="0"/>
          </p:cNvCxnSpPr>
          <p:nvPr/>
        </p:nvCxnSpPr>
        <p:spPr>
          <a:xfrm rot="5400000">
            <a:off x="1926024" y="3606179"/>
            <a:ext cx="644296" cy="41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7" idx="2"/>
            <a:endCxn id="8" idx="0"/>
          </p:cNvCxnSpPr>
          <p:nvPr/>
        </p:nvCxnSpPr>
        <p:spPr>
          <a:xfrm rot="16200000" flipH="1">
            <a:off x="1930438" y="4603249"/>
            <a:ext cx="635466" cy="41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図形 36"/>
          <p:cNvCxnSpPr>
            <a:stCxn id="8" idx="2"/>
            <a:endCxn id="5" idx="0"/>
          </p:cNvCxnSpPr>
          <p:nvPr/>
        </p:nvCxnSpPr>
        <p:spPr>
          <a:xfrm rot="5400000" flipH="1">
            <a:off x="574533" y="3604534"/>
            <a:ext cx="3351464" cy="1588"/>
          </a:xfrm>
          <a:prstGeom prst="bentConnector5">
            <a:avLst>
              <a:gd name="adj1" fmla="val -6821"/>
              <a:gd name="adj2" fmla="val 93121222"/>
              <a:gd name="adj3" fmla="val 10682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角丸四角形 37"/>
          <p:cNvSpPr/>
          <p:nvPr/>
        </p:nvSpPr>
        <p:spPr>
          <a:xfrm>
            <a:off x="4714876" y="928670"/>
            <a:ext cx="3786214" cy="4929222"/>
          </a:xfrm>
          <a:prstGeom prst="roundRect">
            <a:avLst/>
          </a:prstGeom>
          <a:solidFill>
            <a:schemeClr val="accent1">
              <a:alpha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a:solidFill>
                <a:schemeClr val="tx1"/>
              </a:solidFill>
            </a:endParaRPr>
          </a:p>
        </p:txBody>
      </p:sp>
      <p:cxnSp>
        <p:nvCxnSpPr>
          <p:cNvPr id="40" name="直線コネクタ 39"/>
          <p:cNvCxnSpPr/>
          <p:nvPr/>
        </p:nvCxnSpPr>
        <p:spPr>
          <a:xfrm rot="5400000" flipH="1" flipV="1">
            <a:off x="3321835" y="1393017"/>
            <a:ext cx="1785950" cy="1285884"/>
          </a:xfrm>
          <a:prstGeom prst="line">
            <a:avLst/>
          </a:prstGeom>
          <a:ln cmpd="sng">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rot="16200000" flipH="1">
            <a:off x="3036083" y="3821909"/>
            <a:ext cx="2357454" cy="128588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4786314" y="3214686"/>
            <a:ext cx="1785950"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タスクマネージャ</a:t>
            </a:r>
            <a:endParaRPr kumimoji="1" lang="ja-JP" altLang="en-US" dirty="0">
              <a:solidFill>
                <a:schemeClr val="tx1"/>
              </a:solidFill>
            </a:endParaRPr>
          </a:p>
        </p:txBody>
      </p:sp>
      <p:sp>
        <p:nvSpPr>
          <p:cNvPr id="46" name="正方形/長方形 45"/>
          <p:cNvSpPr/>
          <p:nvPr/>
        </p:nvSpPr>
        <p:spPr>
          <a:xfrm>
            <a:off x="7143768" y="1643050"/>
            <a:ext cx="1143008"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タスク</a:t>
            </a:r>
            <a:endParaRPr kumimoji="1" lang="ja-JP" altLang="en-US" dirty="0">
              <a:solidFill>
                <a:schemeClr val="tx1"/>
              </a:solidFill>
            </a:endParaRPr>
          </a:p>
        </p:txBody>
      </p:sp>
      <p:sp>
        <p:nvSpPr>
          <p:cNvPr id="47" name="正方形/長方形 46"/>
          <p:cNvSpPr/>
          <p:nvPr/>
        </p:nvSpPr>
        <p:spPr>
          <a:xfrm>
            <a:off x="7143768" y="3214686"/>
            <a:ext cx="1143008"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タスク</a:t>
            </a:r>
            <a:endParaRPr kumimoji="1" lang="ja-JP" altLang="en-US" dirty="0">
              <a:solidFill>
                <a:schemeClr val="tx1"/>
              </a:solidFill>
            </a:endParaRPr>
          </a:p>
        </p:txBody>
      </p:sp>
      <p:sp>
        <p:nvSpPr>
          <p:cNvPr id="50" name="正方形/長方形 49"/>
          <p:cNvSpPr/>
          <p:nvPr/>
        </p:nvSpPr>
        <p:spPr>
          <a:xfrm>
            <a:off x="7143768" y="2428868"/>
            <a:ext cx="1143008"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タスク</a:t>
            </a:r>
            <a:endParaRPr kumimoji="1" lang="ja-JP" altLang="en-US" dirty="0">
              <a:solidFill>
                <a:schemeClr val="tx1"/>
              </a:solidFill>
            </a:endParaRPr>
          </a:p>
        </p:txBody>
      </p:sp>
      <p:sp>
        <p:nvSpPr>
          <p:cNvPr id="51" name="正方形/長方形 50"/>
          <p:cNvSpPr/>
          <p:nvPr/>
        </p:nvSpPr>
        <p:spPr>
          <a:xfrm>
            <a:off x="7143768" y="4000504"/>
            <a:ext cx="1143008"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タスク</a:t>
            </a:r>
            <a:endParaRPr kumimoji="1" lang="ja-JP" altLang="en-US" dirty="0">
              <a:solidFill>
                <a:schemeClr val="tx1"/>
              </a:solidFill>
            </a:endParaRPr>
          </a:p>
        </p:txBody>
      </p:sp>
      <p:sp>
        <p:nvSpPr>
          <p:cNvPr id="52" name="正方形/長方形 51"/>
          <p:cNvSpPr/>
          <p:nvPr/>
        </p:nvSpPr>
        <p:spPr>
          <a:xfrm>
            <a:off x="7143768" y="4762504"/>
            <a:ext cx="1143008"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タスク</a:t>
            </a:r>
            <a:endParaRPr kumimoji="1" lang="ja-JP" altLang="en-US" dirty="0">
              <a:solidFill>
                <a:schemeClr val="tx1"/>
              </a:solidFill>
            </a:endParaRPr>
          </a:p>
        </p:txBody>
      </p:sp>
      <p:cxnSp>
        <p:nvCxnSpPr>
          <p:cNvPr id="54" name="直線矢印コネクタ 53"/>
          <p:cNvCxnSpPr>
            <a:stCxn id="45" idx="3"/>
            <a:endCxn id="46" idx="1"/>
          </p:cNvCxnSpPr>
          <p:nvPr/>
        </p:nvCxnSpPr>
        <p:spPr>
          <a:xfrm flipV="1">
            <a:off x="6572264" y="1928802"/>
            <a:ext cx="571504" cy="15716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a:stCxn id="45" idx="3"/>
            <a:endCxn id="50" idx="1"/>
          </p:cNvCxnSpPr>
          <p:nvPr/>
        </p:nvCxnSpPr>
        <p:spPr>
          <a:xfrm flipV="1">
            <a:off x="6572264" y="2714620"/>
            <a:ext cx="571504" cy="7858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a:stCxn id="45" idx="3"/>
            <a:endCxn id="47" idx="1"/>
          </p:cNvCxnSpPr>
          <p:nvPr/>
        </p:nvCxnSpPr>
        <p:spPr>
          <a:xfrm>
            <a:off x="6572264" y="3500438"/>
            <a:ext cx="57150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a:stCxn id="45" idx="3"/>
            <a:endCxn id="51" idx="1"/>
          </p:cNvCxnSpPr>
          <p:nvPr/>
        </p:nvCxnSpPr>
        <p:spPr>
          <a:xfrm>
            <a:off x="6572264" y="3500438"/>
            <a:ext cx="571504" cy="7858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a:stCxn id="45" idx="3"/>
          </p:cNvCxnSpPr>
          <p:nvPr/>
        </p:nvCxnSpPr>
        <p:spPr>
          <a:xfrm>
            <a:off x="6572264" y="3500438"/>
            <a:ext cx="571504" cy="164307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ゲームタスクについて</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当セッションにおけるゲームタスクの位置付け</a:t>
            </a:r>
            <a:endParaRPr kumimoji="1" lang="en-US" altLang="ja-JP" dirty="0" smtClean="0"/>
          </a:p>
          <a:p>
            <a:pPr lvl="1"/>
            <a:r>
              <a:rPr lang="ja-JP" altLang="en-US" dirty="0" smtClean="0"/>
              <a:t>ゲーム上で変化する</a:t>
            </a:r>
            <a:r>
              <a:rPr lang="en-US" altLang="ja-JP" dirty="0" smtClean="0"/>
              <a:t>/</a:t>
            </a:r>
            <a:r>
              <a:rPr lang="ja-JP" altLang="en-US" dirty="0" smtClean="0"/>
              <a:t>させる最も単純な処理</a:t>
            </a:r>
            <a:endParaRPr lang="en-US" altLang="ja-JP" dirty="0" smtClean="0"/>
          </a:p>
          <a:p>
            <a:pPr lvl="1">
              <a:buNone/>
            </a:pPr>
            <a:endParaRPr kumimoji="1" lang="en-US" altLang="ja-JP" dirty="0" smtClean="0"/>
          </a:p>
          <a:p>
            <a:r>
              <a:rPr kumimoji="1" lang="ja-JP" altLang="en-US" dirty="0" smtClean="0"/>
              <a:t>ゲームタスクの基本的な粒度はオブジェクト単位</a:t>
            </a:r>
            <a:endParaRPr lang="en-US" altLang="ja-JP" dirty="0" smtClean="0"/>
          </a:p>
          <a:p>
            <a:pPr lvl="1"/>
            <a:r>
              <a:rPr kumimoji="1" lang="ja-JP" altLang="en-US" dirty="0" smtClean="0"/>
              <a:t>キャラクタ</a:t>
            </a:r>
            <a:endParaRPr kumimoji="1" lang="en-US" altLang="ja-JP" dirty="0" smtClean="0"/>
          </a:p>
          <a:p>
            <a:pPr lvl="1"/>
            <a:r>
              <a:rPr lang="en-US" altLang="ja-JP" dirty="0" smtClean="0"/>
              <a:t>BG</a:t>
            </a:r>
          </a:p>
          <a:p>
            <a:pPr lvl="1"/>
            <a:r>
              <a:rPr lang="ja-JP" altLang="en-US" dirty="0" smtClean="0"/>
              <a:t>エフェクト</a:t>
            </a:r>
            <a:endParaRPr kumimoji="1" lang="en-US" altLang="ja-JP" dirty="0" smtClean="0"/>
          </a:p>
          <a:p>
            <a:pPr lvl="1"/>
            <a:r>
              <a:rPr lang="ja-JP" altLang="en-US" dirty="0" smtClean="0"/>
              <a:t>など</a:t>
            </a:r>
            <a:r>
              <a:rPr lang="ja-JP" altLang="en-US" dirty="0" smtClean="0"/>
              <a:t>など</a:t>
            </a:r>
            <a:r>
              <a:rPr lang="en-US" altLang="ja-JP" dirty="0" smtClean="0"/>
              <a:t>…</a:t>
            </a:r>
            <a:endParaRPr lang="en-US" altLang="ja-JP" dirty="0" smtClean="0"/>
          </a:p>
          <a:p>
            <a:endParaRPr lang="en-US" altLang="ja-JP"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タスクオブジェクトの設計</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必要なメソッド</a:t>
            </a:r>
            <a:endParaRPr lang="en-US" altLang="ja-JP" dirty="0" smtClean="0"/>
          </a:p>
          <a:p>
            <a:pPr lvl="1"/>
            <a:r>
              <a:rPr kumimoji="1" lang="ja-JP" altLang="en-US" dirty="0" smtClean="0"/>
              <a:t>更新処理</a:t>
            </a:r>
            <a:endParaRPr kumimoji="1" lang="en-US" altLang="ja-JP" dirty="0" smtClean="0"/>
          </a:p>
          <a:p>
            <a:pPr lvl="1"/>
            <a:r>
              <a:rPr lang="ja-JP" altLang="en-US" dirty="0" smtClean="0"/>
              <a:t>描画処理</a:t>
            </a:r>
            <a:endParaRPr lang="en-US" altLang="ja-JP" dirty="0" smtClean="0"/>
          </a:p>
          <a:p>
            <a:pPr lvl="1">
              <a:buNone/>
            </a:pPr>
            <a:endParaRPr lang="en-US" altLang="ja-JP" dirty="0" smtClean="0"/>
          </a:p>
          <a:p>
            <a:pPr>
              <a:buNone/>
            </a:pPr>
            <a:r>
              <a:rPr lang="ja-JP" altLang="en-US" dirty="0" smtClean="0"/>
              <a:t>上記</a:t>
            </a:r>
            <a:r>
              <a:rPr lang="en-US" altLang="ja-JP" dirty="0" smtClean="0"/>
              <a:t>2</a:t>
            </a:r>
            <a:r>
              <a:rPr lang="ja-JP" altLang="en-US" dirty="0" smtClean="0"/>
              <a:t>点があれば、最低限の動作を行うこと</a:t>
            </a:r>
            <a:endParaRPr lang="en-US" altLang="ja-JP" dirty="0" smtClean="0"/>
          </a:p>
          <a:p>
            <a:pPr>
              <a:buNone/>
            </a:pPr>
            <a:r>
              <a:rPr lang="ja-JP" altLang="en-US" dirty="0" smtClean="0"/>
              <a:t>が可能</a:t>
            </a:r>
            <a:endParaRPr lang="en-US" altLang="ja-JP"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タスクオブジェクトの設計</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2400" dirty="0" smtClean="0">
                <a:solidFill>
                  <a:schemeClr val="accent6"/>
                </a:solidFill>
              </a:rPr>
              <a:t>abstract </a:t>
            </a:r>
            <a:r>
              <a:rPr lang="en-US" altLang="ja-JP" sz="2400" dirty="0" smtClean="0">
                <a:solidFill>
                  <a:schemeClr val="accent6"/>
                </a:solidFill>
              </a:rPr>
              <a:t>class </a:t>
            </a:r>
            <a:r>
              <a:rPr lang="en-US" altLang="ja-JP" sz="2400" dirty="0" smtClean="0">
                <a:solidFill>
                  <a:schemeClr val="accent1">
                    <a:lumMod val="50000"/>
                  </a:schemeClr>
                </a:solidFill>
              </a:rPr>
              <a:t>Task</a:t>
            </a:r>
          </a:p>
          <a:p>
            <a:pPr>
              <a:buNone/>
            </a:pPr>
            <a:r>
              <a:rPr lang="en-US" altLang="ja-JP" sz="2400" dirty="0" smtClean="0"/>
              <a:t>{</a:t>
            </a:r>
          </a:p>
          <a:p>
            <a:pPr>
              <a:buNone/>
            </a:pPr>
            <a:r>
              <a:rPr lang="en-US" altLang="ja-JP" sz="2400" dirty="0" smtClean="0"/>
              <a:t>	</a:t>
            </a:r>
            <a:r>
              <a:rPr lang="en-US" altLang="ja-JP" sz="2400" dirty="0" smtClean="0">
                <a:solidFill>
                  <a:srgbClr val="00B050"/>
                </a:solidFill>
              </a:rPr>
              <a:t>// </a:t>
            </a:r>
            <a:r>
              <a:rPr lang="ja-JP" altLang="en-US" sz="2400" dirty="0" smtClean="0">
                <a:solidFill>
                  <a:srgbClr val="00B050"/>
                </a:solidFill>
              </a:rPr>
              <a:t>タスクの実行</a:t>
            </a:r>
            <a:endParaRPr lang="en-US" altLang="ja-JP" sz="2400" dirty="0" smtClean="0">
              <a:solidFill>
                <a:srgbClr val="00B050"/>
              </a:solidFill>
            </a:endParaRPr>
          </a:p>
          <a:p>
            <a:pPr>
              <a:buNone/>
            </a:pPr>
            <a:r>
              <a:rPr lang="en-US" altLang="ja-JP" sz="2400" dirty="0" smtClean="0"/>
              <a:t>	</a:t>
            </a:r>
            <a:r>
              <a:rPr lang="en-US" altLang="ja-JP" sz="2400" dirty="0" smtClean="0">
                <a:solidFill>
                  <a:schemeClr val="accent2"/>
                </a:solidFill>
              </a:rPr>
              <a:t>public abstract void </a:t>
            </a:r>
            <a:r>
              <a:rPr lang="en-US" altLang="ja-JP" sz="2400" dirty="0" smtClean="0"/>
              <a:t>execute();</a:t>
            </a:r>
          </a:p>
          <a:p>
            <a:pPr>
              <a:buNone/>
            </a:pPr>
            <a:r>
              <a:rPr lang="en-US" altLang="ja-JP" sz="2400" dirty="0" smtClean="0"/>
              <a:t>	</a:t>
            </a:r>
            <a:r>
              <a:rPr lang="en-US" altLang="ja-JP" sz="2400" dirty="0" smtClean="0">
                <a:solidFill>
                  <a:srgbClr val="00B050"/>
                </a:solidFill>
              </a:rPr>
              <a:t>// </a:t>
            </a:r>
            <a:r>
              <a:rPr lang="ja-JP" altLang="en-US" sz="2400" dirty="0" smtClean="0">
                <a:solidFill>
                  <a:srgbClr val="00B050"/>
                </a:solidFill>
              </a:rPr>
              <a:t>タスクの描画</a:t>
            </a:r>
            <a:endParaRPr lang="en-US" altLang="ja-JP" sz="2400" dirty="0" smtClean="0">
              <a:solidFill>
                <a:srgbClr val="00B050"/>
              </a:solidFill>
            </a:endParaRPr>
          </a:p>
          <a:p>
            <a:pPr>
              <a:buNone/>
            </a:pPr>
            <a:r>
              <a:rPr lang="en-US" altLang="ja-JP" sz="2400" dirty="0" smtClean="0"/>
              <a:t>	</a:t>
            </a:r>
            <a:r>
              <a:rPr lang="en-US" altLang="ja-JP" sz="2400" dirty="0" smtClean="0">
                <a:solidFill>
                  <a:schemeClr val="accent2"/>
                </a:solidFill>
              </a:rPr>
              <a:t>public abstract void </a:t>
            </a:r>
            <a:r>
              <a:rPr lang="en-US" altLang="ja-JP" sz="2400" dirty="0" smtClean="0"/>
              <a:t>draw();</a:t>
            </a:r>
          </a:p>
          <a:p>
            <a:pPr>
              <a:buNone/>
            </a:pPr>
            <a:r>
              <a:rPr lang="en-US" altLang="ja-JP" sz="2400" dirty="0" smtClean="0"/>
              <a:t>}</a:t>
            </a:r>
            <a:endParaRPr lang="ja-JP" altLang="en-US" sz="2400" dirty="0" smtClean="0"/>
          </a:p>
          <a:p>
            <a:pPr>
              <a:buNone/>
            </a:pPr>
            <a:endParaRPr kumimoji="1" lang="en-US" altLang="ja-JP" sz="24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タスクオブジェクトの設計</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しかし、</a:t>
            </a:r>
            <a:r>
              <a:rPr lang="en-US" altLang="ja-JP" dirty="0" smtClean="0"/>
              <a:t>e</a:t>
            </a:r>
            <a:r>
              <a:rPr kumimoji="1" lang="en-US" altLang="ja-JP" dirty="0" smtClean="0"/>
              <a:t>xecute </a:t>
            </a:r>
            <a:r>
              <a:rPr kumimoji="1" lang="ja-JP" altLang="en-US" dirty="0" smtClean="0"/>
              <a:t>と </a:t>
            </a:r>
            <a:r>
              <a:rPr lang="en-US" altLang="ja-JP" dirty="0" smtClean="0"/>
              <a:t>d</a:t>
            </a:r>
            <a:r>
              <a:rPr kumimoji="1" lang="en-US" altLang="ja-JP" dirty="0" smtClean="0"/>
              <a:t>raw </a:t>
            </a:r>
            <a:r>
              <a:rPr kumimoji="1" lang="ja-JP" altLang="en-US" dirty="0" smtClean="0"/>
              <a:t>のみのメソッドではいろいろ不便</a:t>
            </a:r>
            <a:endParaRPr kumimoji="1" lang="en-US" altLang="ja-JP" dirty="0" smtClean="0"/>
          </a:p>
          <a:p>
            <a:pPr lvl="1"/>
            <a:r>
              <a:rPr kumimoji="1" lang="ja-JP" altLang="en-US" dirty="0" smtClean="0"/>
              <a:t>タスクの処理順番（優先度）の決定</a:t>
            </a:r>
            <a:endParaRPr kumimoji="1" lang="en-US" altLang="ja-JP" dirty="0" smtClean="0"/>
          </a:p>
          <a:p>
            <a:pPr lvl="1"/>
            <a:r>
              <a:rPr lang="ja-JP" altLang="en-US" dirty="0" smtClean="0"/>
              <a:t>タスクの消滅タイミングはいつ？</a:t>
            </a:r>
            <a:endParaRPr lang="en-US" altLang="ja-JP" dirty="0" smtClean="0"/>
          </a:p>
          <a:p>
            <a:pPr lvl="1"/>
            <a:r>
              <a:rPr lang="ja-JP" altLang="en-US" dirty="0" smtClean="0"/>
              <a:t>タスクの描画順番の決定</a:t>
            </a:r>
            <a:endParaRPr kumimoji="1" lang="en-US" altLang="ja-JP" dirty="0" smtClean="0"/>
          </a:p>
          <a:p>
            <a:pPr lvl="1"/>
            <a:endParaRPr kumimoji="1" lang="en-US" altLang="ja-JP"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タスクオブジェクトの設計</a:t>
            </a:r>
            <a:endParaRPr kumimoji="1" lang="ja-JP" altLang="en-US" dirty="0"/>
          </a:p>
        </p:txBody>
      </p:sp>
      <p:sp>
        <p:nvSpPr>
          <p:cNvPr id="3" name="コンテンツ プレースホルダ 2"/>
          <p:cNvSpPr>
            <a:spLocks noGrp="1"/>
          </p:cNvSpPr>
          <p:nvPr>
            <p:ph idx="1"/>
          </p:nvPr>
        </p:nvSpPr>
        <p:spPr/>
        <p:txBody>
          <a:bodyPr/>
          <a:lstStyle/>
          <a:p>
            <a:pPr>
              <a:buNone/>
            </a:pPr>
            <a:r>
              <a:rPr lang="ja-JP" altLang="en-US" sz="2400" dirty="0" smtClean="0"/>
              <a:t>優先度を表すプロパティを追加</a:t>
            </a:r>
            <a:endParaRPr lang="en-US" altLang="ja-JP" sz="2400" dirty="0" smtClean="0"/>
          </a:p>
          <a:p>
            <a:pPr>
              <a:buNone/>
            </a:pPr>
            <a:r>
              <a:rPr lang="en-US" altLang="ja-JP" sz="2400" dirty="0" smtClean="0">
                <a:solidFill>
                  <a:schemeClr val="accent6"/>
                </a:solidFill>
              </a:rPr>
              <a:t>abstract </a:t>
            </a:r>
            <a:r>
              <a:rPr lang="en-US" altLang="ja-JP" sz="2400" dirty="0" smtClean="0">
                <a:solidFill>
                  <a:schemeClr val="accent6"/>
                </a:solidFill>
              </a:rPr>
              <a:t>class </a:t>
            </a:r>
            <a:r>
              <a:rPr lang="en-US" altLang="ja-JP" sz="2400" dirty="0" smtClean="0">
                <a:solidFill>
                  <a:schemeClr val="accent1">
                    <a:lumMod val="50000"/>
                  </a:schemeClr>
                </a:solidFill>
              </a:rPr>
              <a:t>Task</a:t>
            </a:r>
          </a:p>
          <a:p>
            <a:pPr>
              <a:buNone/>
            </a:pPr>
            <a:r>
              <a:rPr lang="en-US" altLang="ja-JP" sz="2400" dirty="0" smtClean="0"/>
              <a:t>{</a:t>
            </a:r>
          </a:p>
          <a:p>
            <a:pPr>
              <a:buNone/>
            </a:pPr>
            <a:r>
              <a:rPr lang="en-US" altLang="ja-JP" sz="2400" dirty="0" smtClean="0"/>
              <a:t>	</a:t>
            </a:r>
            <a:r>
              <a:rPr lang="en-US" altLang="ja-JP" sz="2400" dirty="0" smtClean="0">
                <a:solidFill>
                  <a:srgbClr val="00B050"/>
                </a:solidFill>
              </a:rPr>
              <a:t>// </a:t>
            </a:r>
            <a:r>
              <a:rPr lang="ja-JP" altLang="en-US" sz="2400" dirty="0" smtClean="0">
                <a:solidFill>
                  <a:srgbClr val="00B050"/>
                </a:solidFill>
              </a:rPr>
              <a:t>タスクの優先度</a:t>
            </a:r>
            <a:endParaRPr lang="en-US" altLang="ja-JP" sz="2400" dirty="0" smtClean="0">
              <a:solidFill>
                <a:srgbClr val="00B050"/>
              </a:solidFill>
            </a:endParaRPr>
          </a:p>
          <a:p>
            <a:pPr>
              <a:buNone/>
            </a:pPr>
            <a:r>
              <a:rPr lang="en-US" altLang="ja-JP" sz="2400" dirty="0" smtClean="0"/>
              <a:t>	</a:t>
            </a:r>
            <a:r>
              <a:rPr lang="en-US" altLang="ja-JP" sz="2400" dirty="0" smtClean="0">
                <a:solidFill>
                  <a:schemeClr val="accent2"/>
                </a:solidFill>
              </a:rPr>
              <a:t>protected float </a:t>
            </a:r>
            <a:r>
              <a:rPr lang="en-US" altLang="ja-JP" sz="2400" dirty="0" smtClean="0"/>
              <a:t>priority;</a:t>
            </a:r>
          </a:p>
          <a:p>
            <a:pPr>
              <a:buNone/>
            </a:pPr>
            <a:r>
              <a:rPr lang="en-US" altLang="ja-JP" sz="2400" dirty="0" smtClean="0"/>
              <a:t>	</a:t>
            </a:r>
            <a:r>
              <a:rPr lang="en-US" altLang="ja-JP" sz="2400" dirty="0" smtClean="0">
                <a:solidFill>
                  <a:schemeClr val="accent2"/>
                </a:solidFill>
              </a:rPr>
              <a:t>public float </a:t>
            </a:r>
            <a:r>
              <a:rPr lang="en-US" altLang="ja-JP" sz="2400" dirty="0" smtClean="0"/>
              <a:t>Priority { get; set; }</a:t>
            </a:r>
            <a:endParaRPr lang="en-US" altLang="ja-JP" sz="2400" dirty="0" smtClean="0"/>
          </a:p>
          <a:p>
            <a:pPr>
              <a:buNone/>
            </a:pPr>
            <a:r>
              <a:rPr lang="en-US" altLang="ja-JP" sz="2400" dirty="0" smtClean="0"/>
              <a:t>	</a:t>
            </a:r>
            <a:r>
              <a:rPr lang="en-US" altLang="ja-JP" sz="2400" dirty="0" smtClean="0">
                <a:solidFill>
                  <a:srgbClr val="00B050"/>
                </a:solidFill>
              </a:rPr>
              <a:t>// </a:t>
            </a:r>
            <a:r>
              <a:rPr lang="ja-JP" altLang="en-US" sz="2400" dirty="0" smtClean="0">
                <a:solidFill>
                  <a:srgbClr val="00B050"/>
                </a:solidFill>
              </a:rPr>
              <a:t>タスクの実行</a:t>
            </a:r>
            <a:endParaRPr lang="en-US" altLang="ja-JP" sz="2400" dirty="0" smtClean="0">
              <a:solidFill>
                <a:srgbClr val="00B050"/>
              </a:solidFill>
            </a:endParaRPr>
          </a:p>
          <a:p>
            <a:pPr>
              <a:buNone/>
            </a:pPr>
            <a:r>
              <a:rPr lang="en-US" altLang="ja-JP" sz="2400" dirty="0" smtClean="0"/>
              <a:t>	</a:t>
            </a:r>
            <a:r>
              <a:rPr lang="en-US" altLang="ja-JP" sz="2400" dirty="0" smtClean="0">
                <a:solidFill>
                  <a:schemeClr val="accent2"/>
                </a:solidFill>
              </a:rPr>
              <a:t>public abstract void </a:t>
            </a:r>
            <a:r>
              <a:rPr lang="en-US" altLang="ja-JP" sz="2400" dirty="0" smtClean="0"/>
              <a:t>execute();</a:t>
            </a:r>
          </a:p>
          <a:p>
            <a:pPr>
              <a:buNone/>
            </a:pPr>
            <a:r>
              <a:rPr lang="en-US" altLang="ja-JP" sz="2400" dirty="0" smtClean="0"/>
              <a:t>	</a:t>
            </a:r>
            <a:r>
              <a:rPr lang="en-US" altLang="ja-JP" sz="2400" dirty="0" smtClean="0">
                <a:solidFill>
                  <a:srgbClr val="00B050"/>
                </a:solidFill>
              </a:rPr>
              <a:t>// </a:t>
            </a:r>
            <a:r>
              <a:rPr lang="ja-JP" altLang="en-US" sz="2400" dirty="0" smtClean="0">
                <a:solidFill>
                  <a:srgbClr val="00B050"/>
                </a:solidFill>
              </a:rPr>
              <a:t>タスクの描画</a:t>
            </a:r>
            <a:endParaRPr lang="en-US" altLang="ja-JP" sz="2400" dirty="0" smtClean="0">
              <a:solidFill>
                <a:srgbClr val="00B050"/>
              </a:solidFill>
            </a:endParaRPr>
          </a:p>
          <a:p>
            <a:pPr>
              <a:buNone/>
            </a:pPr>
            <a:r>
              <a:rPr lang="en-US" altLang="ja-JP" sz="2400" dirty="0" smtClean="0"/>
              <a:t>	</a:t>
            </a:r>
            <a:r>
              <a:rPr lang="en-US" altLang="ja-JP" sz="2400" dirty="0" smtClean="0">
                <a:solidFill>
                  <a:schemeClr val="accent2"/>
                </a:solidFill>
              </a:rPr>
              <a:t>public abstract void </a:t>
            </a:r>
            <a:r>
              <a:rPr lang="en-US" altLang="ja-JP" sz="2400" dirty="0" smtClean="0"/>
              <a:t>draw();</a:t>
            </a:r>
          </a:p>
          <a:p>
            <a:pPr>
              <a:buNone/>
            </a:pPr>
            <a:r>
              <a:rPr lang="en-US" altLang="ja-JP" sz="2400" dirty="0" smtClean="0"/>
              <a:t>}</a:t>
            </a:r>
            <a:endParaRPr lang="ja-JP" altLang="en-US"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タスクオブジェクトの設計</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sz="2400" dirty="0" smtClean="0"/>
              <a:t>消滅タイミングを知らせるプロパティを追加</a:t>
            </a:r>
            <a:endParaRPr kumimoji="1" lang="en-US" altLang="ja-JP" sz="2400" dirty="0" smtClean="0"/>
          </a:p>
          <a:p>
            <a:pPr>
              <a:buNone/>
            </a:pPr>
            <a:r>
              <a:rPr lang="en-US" altLang="ja-JP" sz="1800" dirty="0" smtClean="0">
                <a:solidFill>
                  <a:schemeClr val="accent6"/>
                </a:solidFill>
              </a:rPr>
              <a:t>abstract class </a:t>
            </a:r>
            <a:r>
              <a:rPr lang="en-US" altLang="ja-JP" sz="1800" dirty="0" smtClean="0">
                <a:solidFill>
                  <a:schemeClr val="accent1">
                    <a:lumMod val="50000"/>
                  </a:schemeClr>
                </a:solidFill>
              </a:rPr>
              <a:t>Task</a:t>
            </a:r>
          </a:p>
          <a:p>
            <a:pPr>
              <a:buNone/>
            </a:pPr>
            <a:r>
              <a:rPr lang="en-US" altLang="ja-JP" sz="1800" dirty="0" smtClean="0"/>
              <a:t>{</a:t>
            </a:r>
          </a:p>
          <a:p>
            <a:pPr>
              <a:buNone/>
            </a:pPr>
            <a:r>
              <a:rPr lang="en-US" altLang="ja-JP" sz="1800" dirty="0" smtClean="0"/>
              <a:t>	</a:t>
            </a:r>
            <a:r>
              <a:rPr lang="en-US" altLang="ja-JP" sz="1800" dirty="0" smtClean="0">
                <a:solidFill>
                  <a:srgbClr val="00B050"/>
                </a:solidFill>
              </a:rPr>
              <a:t>// </a:t>
            </a:r>
            <a:r>
              <a:rPr lang="ja-JP" altLang="en-US" sz="1800" dirty="0" smtClean="0">
                <a:solidFill>
                  <a:srgbClr val="00B050"/>
                </a:solidFill>
              </a:rPr>
              <a:t>タスクの優先度</a:t>
            </a:r>
            <a:endParaRPr lang="en-US" altLang="ja-JP" sz="1800" dirty="0" smtClean="0">
              <a:solidFill>
                <a:srgbClr val="00B050"/>
              </a:solidFill>
            </a:endParaRPr>
          </a:p>
          <a:p>
            <a:pPr>
              <a:buNone/>
            </a:pPr>
            <a:r>
              <a:rPr lang="en-US" altLang="ja-JP" sz="1800" dirty="0" smtClean="0"/>
              <a:t>	</a:t>
            </a:r>
            <a:r>
              <a:rPr lang="en-US" altLang="ja-JP" sz="1800" dirty="0" smtClean="0">
                <a:solidFill>
                  <a:schemeClr val="accent2"/>
                </a:solidFill>
              </a:rPr>
              <a:t>protected float </a:t>
            </a:r>
            <a:r>
              <a:rPr lang="en-US" altLang="ja-JP" sz="1800" dirty="0" smtClean="0"/>
              <a:t>priority;</a:t>
            </a:r>
          </a:p>
          <a:p>
            <a:pPr>
              <a:buNone/>
            </a:pPr>
            <a:r>
              <a:rPr lang="en-US" altLang="ja-JP" sz="1800" dirty="0" smtClean="0"/>
              <a:t>	</a:t>
            </a:r>
            <a:r>
              <a:rPr lang="en-US" altLang="ja-JP" sz="1800" dirty="0" smtClean="0">
                <a:solidFill>
                  <a:schemeClr val="accent2"/>
                </a:solidFill>
              </a:rPr>
              <a:t>public float </a:t>
            </a:r>
            <a:r>
              <a:rPr lang="en-US" altLang="ja-JP" sz="1800" dirty="0" smtClean="0"/>
              <a:t>Priority { get; set; </a:t>
            </a:r>
            <a:r>
              <a:rPr lang="en-US" altLang="ja-JP" sz="1800" dirty="0" smtClean="0"/>
              <a:t>}</a:t>
            </a:r>
          </a:p>
          <a:p>
            <a:pPr>
              <a:buNone/>
            </a:pPr>
            <a:r>
              <a:rPr lang="en-US" altLang="ja-JP" sz="1800" dirty="0" smtClean="0"/>
              <a:t>	</a:t>
            </a:r>
            <a:r>
              <a:rPr lang="en-US" altLang="ja-JP" sz="1800" dirty="0" smtClean="0">
                <a:solidFill>
                  <a:srgbClr val="00B050"/>
                </a:solidFill>
              </a:rPr>
              <a:t>// </a:t>
            </a:r>
            <a:r>
              <a:rPr lang="ja-JP" altLang="en-US" sz="1800" dirty="0" smtClean="0">
                <a:solidFill>
                  <a:srgbClr val="00B050"/>
                </a:solidFill>
              </a:rPr>
              <a:t>タスクが生きているか</a:t>
            </a:r>
            <a:endParaRPr lang="en-US" altLang="ja-JP" sz="1800" dirty="0" smtClean="0">
              <a:solidFill>
                <a:srgbClr val="00B050"/>
              </a:solidFill>
            </a:endParaRPr>
          </a:p>
          <a:p>
            <a:pPr>
              <a:buNone/>
            </a:pPr>
            <a:r>
              <a:rPr lang="en-US" altLang="ja-JP" sz="1800" dirty="0" smtClean="0"/>
              <a:t>	</a:t>
            </a:r>
            <a:r>
              <a:rPr lang="en-US" altLang="ja-JP" sz="1800" dirty="0" smtClean="0">
                <a:solidFill>
                  <a:schemeClr val="accent2"/>
                </a:solidFill>
              </a:rPr>
              <a:t>protected </a:t>
            </a:r>
            <a:r>
              <a:rPr lang="en-US" altLang="ja-JP" sz="1800" dirty="0" err="1" smtClean="0">
                <a:solidFill>
                  <a:schemeClr val="accent2"/>
                </a:solidFill>
              </a:rPr>
              <a:t>bool</a:t>
            </a:r>
            <a:r>
              <a:rPr lang="en-US" altLang="ja-JP" sz="1800" dirty="0" smtClean="0">
                <a:solidFill>
                  <a:schemeClr val="accent2"/>
                </a:solidFill>
              </a:rPr>
              <a:t> </a:t>
            </a:r>
            <a:r>
              <a:rPr lang="en-US" altLang="ja-JP" sz="1800" dirty="0" smtClean="0"/>
              <a:t>exist;</a:t>
            </a:r>
          </a:p>
          <a:p>
            <a:pPr>
              <a:buNone/>
            </a:pPr>
            <a:r>
              <a:rPr lang="en-US" altLang="ja-JP" sz="1800" dirty="0" smtClean="0"/>
              <a:t>	</a:t>
            </a:r>
            <a:r>
              <a:rPr lang="en-US" altLang="ja-JP" sz="1800" dirty="0" smtClean="0">
                <a:solidFill>
                  <a:schemeClr val="accent2"/>
                </a:solidFill>
              </a:rPr>
              <a:t>public </a:t>
            </a:r>
            <a:r>
              <a:rPr lang="en-US" altLang="ja-JP" sz="1800" dirty="0" err="1" smtClean="0">
                <a:solidFill>
                  <a:schemeClr val="accent2"/>
                </a:solidFill>
              </a:rPr>
              <a:t>bool</a:t>
            </a:r>
            <a:r>
              <a:rPr lang="en-US" altLang="ja-JP" sz="1800" dirty="0" smtClean="0">
                <a:solidFill>
                  <a:schemeClr val="accent2"/>
                </a:solidFill>
              </a:rPr>
              <a:t> </a:t>
            </a:r>
            <a:r>
              <a:rPr lang="en-US" altLang="ja-JP" sz="1800" dirty="0" smtClean="0"/>
              <a:t>Exist { get; set; }</a:t>
            </a:r>
            <a:endParaRPr lang="en-US" altLang="ja-JP" sz="1800" dirty="0" smtClean="0"/>
          </a:p>
          <a:p>
            <a:pPr>
              <a:buNone/>
            </a:pPr>
            <a:r>
              <a:rPr lang="en-US" altLang="ja-JP" sz="1800" dirty="0" smtClean="0"/>
              <a:t>	</a:t>
            </a:r>
            <a:r>
              <a:rPr lang="en-US" altLang="ja-JP" sz="1800" dirty="0" smtClean="0">
                <a:solidFill>
                  <a:srgbClr val="00B050"/>
                </a:solidFill>
              </a:rPr>
              <a:t>// </a:t>
            </a:r>
            <a:r>
              <a:rPr lang="ja-JP" altLang="en-US" sz="1800" dirty="0" smtClean="0">
                <a:solidFill>
                  <a:srgbClr val="00B050"/>
                </a:solidFill>
              </a:rPr>
              <a:t>タスクの実行</a:t>
            </a:r>
            <a:endParaRPr lang="en-US" altLang="ja-JP" sz="1800" dirty="0" smtClean="0">
              <a:solidFill>
                <a:srgbClr val="00B050"/>
              </a:solidFill>
            </a:endParaRPr>
          </a:p>
          <a:p>
            <a:pPr>
              <a:buNone/>
            </a:pPr>
            <a:r>
              <a:rPr lang="en-US" altLang="ja-JP" sz="1800" dirty="0" smtClean="0"/>
              <a:t>	</a:t>
            </a:r>
            <a:r>
              <a:rPr lang="en-US" altLang="ja-JP" sz="1800" dirty="0" smtClean="0">
                <a:solidFill>
                  <a:schemeClr val="accent2"/>
                </a:solidFill>
              </a:rPr>
              <a:t>public abstract void </a:t>
            </a:r>
            <a:r>
              <a:rPr lang="en-US" altLang="ja-JP" sz="1800" dirty="0" smtClean="0"/>
              <a:t>execute();</a:t>
            </a:r>
          </a:p>
          <a:p>
            <a:pPr>
              <a:buNone/>
            </a:pPr>
            <a:r>
              <a:rPr lang="en-US" altLang="ja-JP" sz="1800" dirty="0" smtClean="0"/>
              <a:t>	</a:t>
            </a:r>
            <a:r>
              <a:rPr lang="en-US" altLang="ja-JP" sz="1800" dirty="0" smtClean="0">
                <a:solidFill>
                  <a:srgbClr val="00B050"/>
                </a:solidFill>
              </a:rPr>
              <a:t>// </a:t>
            </a:r>
            <a:r>
              <a:rPr lang="ja-JP" altLang="en-US" sz="1800" dirty="0" smtClean="0">
                <a:solidFill>
                  <a:srgbClr val="00B050"/>
                </a:solidFill>
              </a:rPr>
              <a:t>タスクの描画</a:t>
            </a:r>
            <a:endParaRPr lang="en-US" altLang="ja-JP" sz="1800" dirty="0" smtClean="0">
              <a:solidFill>
                <a:srgbClr val="00B050"/>
              </a:solidFill>
            </a:endParaRPr>
          </a:p>
          <a:p>
            <a:pPr>
              <a:buNone/>
            </a:pPr>
            <a:r>
              <a:rPr lang="en-US" altLang="ja-JP" sz="1800" dirty="0" smtClean="0"/>
              <a:t>	</a:t>
            </a:r>
            <a:r>
              <a:rPr lang="en-US" altLang="ja-JP" sz="1800" dirty="0" smtClean="0">
                <a:solidFill>
                  <a:schemeClr val="accent2"/>
                </a:solidFill>
              </a:rPr>
              <a:t>public abstract void </a:t>
            </a:r>
            <a:r>
              <a:rPr lang="en-US" altLang="ja-JP" sz="1800" dirty="0" smtClean="0"/>
              <a:t>draw();</a:t>
            </a:r>
          </a:p>
          <a:p>
            <a:pPr>
              <a:buNone/>
            </a:pPr>
            <a:r>
              <a:rPr lang="en-US" altLang="ja-JP" sz="1800" dirty="0" smtClean="0"/>
              <a:t>}</a:t>
            </a:r>
            <a:endParaRPr lang="ja-JP" altLang="en-US" sz="1800" dirty="0" smtClean="0"/>
          </a:p>
        </p:txBody>
      </p:sp>
    </p:spTree>
  </p:cSld>
  <p:clrMapOvr>
    <a:masterClrMapping/>
  </p:clrMapOvr>
</p:sld>
</file>

<file path=ppt/theme/theme1.xml><?xml version="1.0" encoding="utf-8"?>
<a:theme xmlns:a="http://schemas.openxmlformats.org/drawingml/2006/main" name="スライドマスタT10">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スライドマスタO25</Template>
  <TotalTime>1561</TotalTime>
  <Words>384</Words>
  <Application>Microsoft Office PowerPoint</Application>
  <PresentationFormat>画面に合わせる (4:3)</PresentationFormat>
  <Paragraphs>157</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スライドマスタT10</vt:lpstr>
      <vt:lpstr>ゲームのタスクシステム　導入編</vt:lpstr>
      <vt:lpstr>アジェンダ</vt:lpstr>
      <vt:lpstr>ゲームタスクについて</vt:lpstr>
      <vt:lpstr>ゲームタスクについて</vt:lpstr>
      <vt:lpstr>タスクオブジェクトの設計</vt:lpstr>
      <vt:lpstr>タスクオブジェクトの設計</vt:lpstr>
      <vt:lpstr>タスクオブジェクトの設計</vt:lpstr>
      <vt:lpstr>タスクオブジェクトの設計</vt:lpstr>
      <vt:lpstr>タスクオブジェクトの設計</vt:lpstr>
      <vt:lpstr>タスクオブジェクトの設計</vt:lpstr>
      <vt:lpstr>タスクオブジェクトの設計</vt:lpstr>
      <vt:lpstr>タスクマネージャの設計</vt:lpstr>
      <vt:lpstr>タスクマネージャの設計</vt:lpstr>
      <vt:lpstr>タスクオブジェクトの実装</vt:lpstr>
      <vt:lpstr>最後に</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佐田圭治</dc:creator>
  <cp:lastModifiedBy>佐田圭治</cp:lastModifiedBy>
  <cp:revision>114</cp:revision>
  <dcterms:created xsi:type="dcterms:W3CDTF">2008-11-28T06:28:40Z</dcterms:created>
  <dcterms:modified xsi:type="dcterms:W3CDTF">2008-11-29T08:30:06Z</dcterms:modified>
</cp:coreProperties>
</file>