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65" r:id="rId2"/>
    <p:sldId id="276" r:id="rId3"/>
    <p:sldId id="277" r:id="rId4"/>
    <p:sldId id="266" r:id="rId5"/>
    <p:sldId id="267" r:id="rId6"/>
    <p:sldId id="269" r:id="rId7"/>
    <p:sldId id="268" r:id="rId8"/>
    <p:sldId id="271" r:id="rId9"/>
    <p:sldId id="270" r:id="rId10"/>
    <p:sldId id="272" r:id="rId11"/>
    <p:sldId id="273" r:id="rId12"/>
    <p:sldId id="274" r:id="rId13"/>
    <p:sldId id="275" r:id="rId14"/>
    <p:sldId id="278" r:id="rId15"/>
    <p:sldId id="279" r:id="rId16"/>
    <p:sldId id="280" r:id="rId17"/>
    <p:sldId id="281" r:id="rId18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0" autoAdjust="0"/>
    <p:restoredTop sz="82270" autoAdjust="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8" d="100"/>
          <a:sy n="78" d="100"/>
        </p:scale>
        <p:origin x="-2124" y="-114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#25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Game Day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ゲーム開発モデルの基礎</a:t>
            </a:r>
            <a:endParaRPr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線コネクタ 20"/>
          <p:cNvCxnSpPr/>
          <p:nvPr/>
        </p:nvCxnSpPr>
        <p:spPr>
          <a:xfrm rot="5400000">
            <a:off x="4751389" y="2892421"/>
            <a:ext cx="3786214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rot="5400000">
            <a:off x="762" y="2928934"/>
            <a:ext cx="3713982" cy="7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角丸四角形 1"/>
          <p:cNvSpPr/>
          <p:nvPr/>
        </p:nvSpPr>
        <p:spPr>
          <a:xfrm>
            <a:off x="714348" y="3286124"/>
            <a:ext cx="2286016" cy="64294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描画</a:t>
            </a:r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714348" y="1571612"/>
            <a:ext cx="2286016" cy="64294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ゲーム更新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5429256" y="1571612"/>
            <a:ext cx="2500330" cy="64294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入力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5357818" y="3143248"/>
            <a:ext cx="2643206" cy="928694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WM_PAINT</a:t>
            </a:r>
          </a:p>
          <a:p>
            <a:pPr algn="ctr"/>
            <a:r>
              <a:rPr lang="ja-JP" altLang="en-US" dirty="0" smtClean="0"/>
              <a:t>画面にフレームを描画</a:t>
            </a:r>
            <a:endParaRPr lang="en-US" altLang="ja-JP" dirty="0" smtClean="0"/>
          </a:p>
        </p:txBody>
      </p:sp>
      <p:sp>
        <p:nvSpPr>
          <p:cNvPr id="6" name="円/楕円 5"/>
          <p:cNvSpPr/>
          <p:nvPr/>
        </p:nvSpPr>
        <p:spPr>
          <a:xfrm>
            <a:off x="3428992" y="1428736"/>
            <a:ext cx="1571636" cy="914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入力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バッファ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3420366" y="3151874"/>
            <a:ext cx="1571636" cy="9144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フレーム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バッファ</a:t>
            </a:r>
            <a:endParaRPr kumimoji="1" lang="ja-JP" altLang="en-US" dirty="0"/>
          </a:p>
        </p:txBody>
      </p:sp>
      <p:cxnSp>
        <p:nvCxnSpPr>
          <p:cNvPr id="11" name="カギ線コネクタ 10"/>
          <p:cNvCxnSpPr>
            <a:stCxn id="2" idx="3"/>
            <a:endCxn id="7" idx="2"/>
          </p:cNvCxnSpPr>
          <p:nvPr/>
        </p:nvCxnSpPr>
        <p:spPr>
          <a:xfrm>
            <a:off x="3000364" y="3607595"/>
            <a:ext cx="420002" cy="1479"/>
          </a:xfrm>
          <a:prstGeom prst="bentConnector3">
            <a:avLst>
              <a:gd name="adj1" fmla="val 105718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カギ線コネクタ 16"/>
          <p:cNvCxnSpPr>
            <a:stCxn id="7" idx="6"/>
            <a:endCxn id="5" idx="1"/>
          </p:cNvCxnSpPr>
          <p:nvPr/>
        </p:nvCxnSpPr>
        <p:spPr>
          <a:xfrm flipV="1">
            <a:off x="4992002" y="3607595"/>
            <a:ext cx="365816" cy="1479"/>
          </a:xfrm>
          <a:prstGeom prst="bentConnector3">
            <a:avLst>
              <a:gd name="adj1" fmla="val 90279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カギ線コネクタ 27"/>
          <p:cNvCxnSpPr>
            <a:stCxn id="4" idx="1"/>
            <a:endCxn id="6" idx="6"/>
          </p:cNvCxnSpPr>
          <p:nvPr/>
        </p:nvCxnSpPr>
        <p:spPr>
          <a:xfrm rot="10800000">
            <a:off x="5000628" y="1885937"/>
            <a:ext cx="428628" cy="7147"/>
          </a:xfrm>
          <a:prstGeom prst="bentConnector3">
            <a:avLst>
              <a:gd name="adj1" fmla="val 82353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カギ線コネクタ 29"/>
          <p:cNvCxnSpPr>
            <a:stCxn id="6" idx="2"/>
            <a:endCxn id="3" idx="3"/>
          </p:cNvCxnSpPr>
          <p:nvPr/>
        </p:nvCxnSpPr>
        <p:spPr>
          <a:xfrm rot="10800000" flipV="1">
            <a:off x="3000364" y="1885935"/>
            <a:ext cx="428628" cy="7147"/>
          </a:xfrm>
          <a:prstGeom prst="bentConnector3">
            <a:avLst>
              <a:gd name="adj1" fmla="val 88419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1000100" y="57148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ゲームループ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643570" y="57148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メッセージループ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ゲームで扱うリソース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イメージ</a:t>
            </a:r>
            <a:endParaRPr lang="en-US" altLang="ja-JP" dirty="0" smtClean="0"/>
          </a:p>
          <a:p>
            <a:r>
              <a:rPr lang="ja-JP" altLang="en-US" dirty="0" smtClean="0"/>
              <a:t>フォント</a:t>
            </a:r>
            <a:endParaRPr lang="en-US" altLang="ja-JP" dirty="0" smtClean="0"/>
          </a:p>
          <a:p>
            <a:r>
              <a:rPr lang="ja-JP" altLang="en-US" dirty="0" smtClean="0"/>
              <a:t>サウンド</a:t>
            </a:r>
            <a:endParaRPr lang="en-US" altLang="ja-JP" dirty="0" smtClean="0"/>
          </a:p>
          <a:p>
            <a:r>
              <a:rPr lang="ja-JP" altLang="en-US" dirty="0" smtClean="0"/>
              <a:t>ゲームデータ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シナリオデータ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ステージデータ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キャラクターパラメータ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Etc…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リソース管理の課題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分業制・水平分散的開発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絵はグラフィックデザイナーに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サウンドはサウンドデザイナーに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声は声優に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シナリオはシナリオライターに</a:t>
            </a:r>
            <a:endParaRPr lang="en-US" altLang="ja-JP" dirty="0" smtClean="0"/>
          </a:p>
          <a:p>
            <a:r>
              <a:rPr lang="ja-JP" altLang="en-US" dirty="0" smtClean="0"/>
              <a:t>知的創造を妨げてはならない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開発事情でデザインを制約しない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リソース管理方法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リソースはコンパイル時処理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メタデータなど不要な情報を削除する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コンパイル時に</a:t>
            </a:r>
            <a:r>
              <a:rPr lang="ja-JP" altLang="en-US" dirty="0" smtClean="0"/>
              <a:t>メモリ</a:t>
            </a:r>
            <a:r>
              <a:rPr lang="ja-JP" altLang="en-US" dirty="0" smtClean="0"/>
              <a:t>イメージ</a:t>
            </a:r>
            <a:r>
              <a:rPr lang="ja-JP" altLang="en-US" dirty="0" smtClean="0"/>
              <a:t>に</a:t>
            </a:r>
            <a:r>
              <a:rPr lang="ja-JP" altLang="en-US" dirty="0" smtClean="0"/>
              <a:t>変換する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実行時</a:t>
            </a:r>
            <a:r>
              <a:rPr lang="ja-JP" altLang="en-US" dirty="0" smtClean="0"/>
              <a:t>はバッファにファイルを読み込むだけ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事前にリソースを処理できるため、仕様変更に強い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暗号化などセキュリティの導入</a:t>
            </a:r>
            <a:endParaRPr lang="en-US" altLang="ja-JP" dirty="0" smtClean="0"/>
          </a:p>
          <a:p>
            <a:r>
              <a:rPr lang="ja-JP" altLang="en-US" dirty="0" smtClean="0"/>
              <a:t>実行時のリソース管理を統合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リソースの読み込みや解放・管理は一元化する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642910" y="357166"/>
            <a:ext cx="6858048" cy="3143272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　　　　　　　　　　　　　　　　　　　</a:t>
            </a:r>
            <a:r>
              <a:rPr kumimoji="1" lang="ja-JP" altLang="en-US" sz="2800" dirty="0" smtClean="0"/>
              <a:t>コンパイル時</a:t>
            </a:r>
            <a:endParaRPr kumimoji="1" lang="en-US" altLang="ja-JP" sz="2800" dirty="0" smtClean="0"/>
          </a:p>
          <a:p>
            <a:pPr algn="ctr"/>
            <a:endParaRPr lang="en-US" altLang="ja-JP" dirty="0" smtClean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 smtClean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 smtClean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642910" y="3714752"/>
            <a:ext cx="6143668" cy="2000264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　　　　　　　　　　　　　</a:t>
            </a:r>
            <a:r>
              <a:rPr lang="ja-JP" altLang="en-US" sz="2800" dirty="0" smtClean="0"/>
              <a:t>ゲーム実行時</a:t>
            </a:r>
            <a:endParaRPr lang="en-US" altLang="ja-JP" sz="2800" dirty="0" smtClean="0"/>
          </a:p>
          <a:p>
            <a:pPr algn="ctr"/>
            <a:endParaRPr lang="en-US" altLang="ja-JP" sz="2800" dirty="0" smtClean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2" name="角丸四角形 1"/>
          <p:cNvSpPr/>
          <p:nvPr/>
        </p:nvSpPr>
        <p:spPr>
          <a:xfrm>
            <a:off x="857224" y="571480"/>
            <a:ext cx="2071702" cy="64294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ファイル</a:t>
            </a:r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857224" y="1571612"/>
            <a:ext cx="2071702" cy="64294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変換機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3357554" y="1571612"/>
            <a:ext cx="2071702" cy="64294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パラメータ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857224" y="2643182"/>
            <a:ext cx="2071702" cy="64294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生成された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メモリイメージ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857224" y="3929066"/>
            <a:ext cx="2071702" cy="64294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リソース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マネージャ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857224" y="4929198"/>
            <a:ext cx="2071702" cy="64294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ゲーム</a:t>
            </a:r>
            <a:endParaRPr kumimoji="1" lang="ja-JP" altLang="en-US" dirty="0"/>
          </a:p>
        </p:txBody>
      </p:sp>
      <p:cxnSp>
        <p:nvCxnSpPr>
          <p:cNvPr id="10" name="カギ線コネクタ 9"/>
          <p:cNvCxnSpPr>
            <a:stCxn id="2" idx="2"/>
            <a:endCxn id="3" idx="0"/>
          </p:cNvCxnSpPr>
          <p:nvPr/>
        </p:nvCxnSpPr>
        <p:spPr>
          <a:xfrm rot="5400000">
            <a:off x="1714480" y="1393017"/>
            <a:ext cx="35719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カギ線コネクタ 11"/>
          <p:cNvCxnSpPr>
            <a:stCxn id="3" idx="2"/>
            <a:endCxn id="6" idx="0"/>
          </p:cNvCxnSpPr>
          <p:nvPr/>
        </p:nvCxnSpPr>
        <p:spPr>
          <a:xfrm rot="5400000">
            <a:off x="1678761" y="2428868"/>
            <a:ext cx="428628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カギ線コネクタ 13"/>
          <p:cNvCxnSpPr>
            <a:stCxn id="6" idx="2"/>
            <a:endCxn id="7" idx="0"/>
          </p:cNvCxnSpPr>
          <p:nvPr/>
        </p:nvCxnSpPr>
        <p:spPr>
          <a:xfrm rot="5400000">
            <a:off x="1571604" y="3607595"/>
            <a:ext cx="642942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カギ線コネクタ 15"/>
          <p:cNvCxnSpPr>
            <a:stCxn id="7" idx="2"/>
            <a:endCxn id="8" idx="0"/>
          </p:cNvCxnSpPr>
          <p:nvPr/>
        </p:nvCxnSpPr>
        <p:spPr>
          <a:xfrm rot="5400000">
            <a:off x="1714480" y="4750603"/>
            <a:ext cx="35719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カギ線コネクタ 17"/>
          <p:cNvCxnSpPr>
            <a:stCxn id="5" idx="1"/>
            <a:endCxn id="3" idx="3"/>
          </p:cNvCxnSpPr>
          <p:nvPr/>
        </p:nvCxnSpPr>
        <p:spPr>
          <a:xfrm rot="10800000">
            <a:off x="2928926" y="1893083"/>
            <a:ext cx="428628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変化する開発モデル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ネットワーク・サービスとの結合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Game as a Service</a:t>
            </a:r>
            <a:r>
              <a:rPr lang="ja-JP" altLang="en-US" dirty="0" smtClean="0"/>
              <a:t>？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Game + service</a:t>
            </a:r>
            <a:r>
              <a:rPr kumimoji="1" lang="ja-JP" altLang="en-US" dirty="0" smtClean="0"/>
              <a:t>？</a:t>
            </a:r>
            <a:endParaRPr kumimoji="1" lang="en-US" altLang="ja-JP" dirty="0" smtClean="0"/>
          </a:p>
          <a:p>
            <a:r>
              <a:rPr lang="ja-JP" altLang="en-US" dirty="0" smtClean="0"/>
              <a:t>業務アプリケーションと同じような</a:t>
            </a:r>
            <a:r>
              <a:rPr lang="en-US" altLang="ja-JP" dirty="0" smtClean="0"/>
              <a:t>3</a:t>
            </a:r>
            <a:r>
              <a:rPr lang="ja-JP" altLang="en-US" dirty="0" smtClean="0"/>
              <a:t>層構造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サービスとの接続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他のゲームインスタンスとの接続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リモート配置されたデータソース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プラットフォームの多様化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マネージ・仮想環境上のゲーム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Java</a:t>
            </a:r>
          </a:p>
          <a:p>
            <a:pPr lvl="1"/>
            <a:r>
              <a:rPr kumimoji="1" lang="en-US" altLang="ja-JP" dirty="0" smtClean="0"/>
              <a:t>Flash</a:t>
            </a:r>
          </a:p>
          <a:p>
            <a:pPr lvl="1"/>
            <a:r>
              <a:rPr lang="en-US" altLang="ja-JP" dirty="0" smtClean="0"/>
              <a:t>.NET Framework</a:t>
            </a:r>
          </a:p>
          <a:p>
            <a:r>
              <a:rPr lang="ja-JP" altLang="en-US" dirty="0" smtClean="0"/>
              <a:t>実行環境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モバイル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ブラウザ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ＰＣ・専用コンソール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業務アプリケーション開発者とゲーム開発者の交流が重要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業務では</a:t>
            </a:r>
            <a:r>
              <a:rPr lang="en-US" altLang="ja-JP" dirty="0" smtClean="0"/>
              <a:t>UX</a:t>
            </a:r>
            <a:r>
              <a:rPr lang="ja-JP" altLang="en-US" dirty="0" smtClean="0"/>
              <a:t>について参考になることが多い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ゲームでは</a:t>
            </a:r>
            <a:r>
              <a:rPr kumimoji="1" lang="en-US" altLang="ja-JP" dirty="0" smtClean="0"/>
              <a:t>SOA</a:t>
            </a:r>
            <a:r>
              <a:rPr kumimoji="1" lang="ja-JP" altLang="en-US" dirty="0" smtClean="0"/>
              <a:t>やデータベース設計など、業務分野のノウハウを吸収するべき</a:t>
            </a:r>
            <a:endParaRPr kumimoji="1" lang="en-US" altLang="ja-JP" dirty="0" smtClean="0"/>
          </a:p>
          <a:p>
            <a:r>
              <a:rPr kumimoji="1" lang="ja-JP" altLang="en-US" dirty="0" smtClean="0"/>
              <a:t>よりオープンなプラットフォーム化が必要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多様化するデバイスへの対応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教育や他業種との連携、参入障壁の排除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独特なゲーム開発モデル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ゲーム開発モデルは、一般的なアプリケーション開発モデルとは異なる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同じソフトウェアでも、使われ方や求められる内容が大きく異なる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エンターテイメント性が強く「正常に動作するプログラム」というだけでは価値とされない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プランナー、プロデューサー、デザイナーなど、多くの非開発者が関係する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ゲーム開発から学ぶこと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ユーザーエクスペリエンス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ゲーム業界にとっては「何をいまさら」というくらいユーザーエクスペリエンスの概念は常識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業務分野でも</a:t>
            </a:r>
            <a:r>
              <a:rPr kumimoji="1" lang="en-US" altLang="ja-JP" dirty="0" smtClean="0"/>
              <a:t>XAML</a:t>
            </a:r>
            <a:r>
              <a:rPr kumimoji="1" lang="ja-JP" altLang="en-US" dirty="0" smtClean="0"/>
              <a:t>による</a:t>
            </a:r>
            <a:r>
              <a:rPr kumimoji="1" lang="en-US" altLang="ja-JP" dirty="0" smtClean="0"/>
              <a:t>UI</a:t>
            </a:r>
            <a:r>
              <a:rPr lang="ja-JP" altLang="en-US" dirty="0" smtClean="0"/>
              <a:t>デザインなど、コードからリソースを分離して分業開発しようという流れになっている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WPF</a:t>
            </a:r>
            <a:r>
              <a:rPr lang="ja-JP" altLang="en-US" dirty="0" smtClean="0"/>
              <a:t>など</a:t>
            </a:r>
            <a:r>
              <a:rPr lang="en-US" altLang="ja-JP" dirty="0" smtClean="0"/>
              <a:t>UX</a:t>
            </a:r>
            <a:r>
              <a:rPr lang="ja-JP" altLang="en-US" dirty="0" smtClean="0"/>
              <a:t>を重視する次世代プラットフォームの深部は、ゲームのデザインに似てきている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業務アプリケーションの開発モデル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イベント駆動</a:t>
            </a:r>
            <a:endParaRPr kumimoji="1" lang="en-US" altLang="ja-JP" dirty="0" smtClean="0"/>
          </a:p>
          <a:p>
            <a:r>
              <a:rPr lang="en-US" altLang="ja-JP" dirty="0" smtClean="0"/>
              <a:t>3</a:t>
            </a:r>
            <a:r>
              <a:rPr lang="ja-JP" altLang="en-US" dirty="0" smtClean="0"/>
              <a:t>層モデル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データソース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ビジネスロジック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プレゼンテーション</a:t>
            </a:r>
            <a:endParaRPr kumimoji="1" lang="en-US" altLang="ja-JP" dirty="0" smtClean="0"/>
          </a:p>
          <a:p>
            <a:r>
              <a:rPr lang="ja-JP" altLang="en-US" dirty="0" smtClean="0"/>
              <a:t>高度な仮想化・抽象化</a:t>
            </a:r>
            <a:endParaRPr lang="en-US" altLang="ja-JP" dirty="0" smtClean="0"/>
          </a:p>
          <a:p>
            <a:r>
              <a:rPr lang="ja-JP" altLang="en-US" dirty="0" smtClean="0"/>
              <a:t>保守性・ライフサイクルの重視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ゲームの開発モデル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ゲームループ（フレーム駆動）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プレゼンテーションに特化した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層モデル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実行時の不要な変換は避ける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コンパイル時にデータはすべて変換される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読み込むデータはメモリイメージそのもの</a:t>
            </a:r>
            <a:endParaRPr kumimoji="1" lang="en-US" altLang="ja-JP" dirty="0" smtClean="0"/>
          </a:p>
          <a:p>
            <a:r>
              <a:rPr lang="ja-JP" altLang="en-US" dirty="0" smtClean="0"/>
              <a:t>パフォーマンス重視</a:t>
            </a:r>
            <a:endParaRPr lang="en-US" altLang="ja-JP" dirty="0" smtClean="0"/>
          </a:p>
          <a:p>
            <a:r>
              <a:rPr lang="ja-JP" altLang="en-US" dirty="0" smtClean="0"/>
              <a:t>部品化と分業化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ゲーム開発の課題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柔軟で複雑なプレゼンテーション</a:t>
            </a:r>
            <a:endParaRPr kumimoji="1" lang="en-US" altLang="ja-JP" dirty="0" smtClean="0"/>
          </a:p>
          <a:p>
            <a:r>
              <a:rPr lang="ja-JP" altLang="en-US" dirty="0" smtClean="0"/>
              <a:t>ハードウェアに依存しないゲーム進行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ミサイルのスピードが変化してはいけない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タイマを使うと精度によって速度が変わってしまう</a:t>
            </a:r>
            <a:endParaRPr lang="en-US" altLang="ja-JP" dirty="0" smtClean="0"/>
          </a:p>
          <a:p>
            <a:r>
              <a:rPr lang="ja-JP" altLang="en-US" dirty="0" smtClean="0"/>
              <a:t>部品化における責任の移譲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どのコードが・どこに描画するか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ゲームデータの統合的な管理の必要性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ゲームデータの水平分散的な利用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ゲームループ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データ更新と描画の繰り返し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1</a:t>
            </a:r>
            <a:r>
              <a:rPr kumimoji="1" lang="ja-JP" altLang="en-US" dirty="0" smtClean="0"/>
              <a:t>秒間に</a:t>
            </a:r>
            <a:r>
              <a:rPr kumimoji="1" lang="en-US" altLang="ja-JP" dirty="0" smtClean="0"/>
              <a:t>30</a:t>
            </a:r>
            <a:r>
              <a:rPr kumimoji="1" lang="ja-JP" altLang="en-US" dirty="0" smtClean="0"/>
              <a:t>～</a:t>
            </a:r>
            <a:r>
              <a:rPr kumimoji="1" lang="en-US" altLang="ja-JP" dirty="0" smtClean="0"/>
              <a:t>60</a:t>
            </a:r>
            <a:r>
              <a:rPr kumimoji="1" lang="ja-JP" altLang="en-US" dirty="0" smtClean="0"/>
              <a:t>回実行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フレーム数や時間の追跡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ゲームの進捗制御に必要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ハードウェアの性能に依存しない速度制御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ゲーム時間と実時間の分離</a:t>
            </a:r>
            <a:endParaRPr lang="en-US" altLang="ja-JP" dirty="0" smtClean="0"/>
          </a:p>
          <a:p>
            <a:r>
              <a:rPr lang="ja-JP" altLang="en-US" dirty="0" smtClean="0"/>
              <a:t>プレゼンテーション処理の統合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複雑な処理のパイプライン化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2357422" y="1785926"/>
            <a:ext cx="6000792" cy="278608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　　　　　　　　　　　　　　　　　　　　　　　　</a:t>
            </a:r>
            <a:r>
              <a:rPr lang="ja-JP" altLang="en-US" sz="2800" dirty="0" smtClean="0"/>
              <a:t>ゲームループ</a:t>
            </a:r>
            <a:endParaRPr lang="en-US" altLang="ja-JP" sz="2800" dirty="0" smtClean="0"/>
          </a:p>
          <a:p>
            <a:pPr algn="ctr"/>
            <a:endParaRPr lang="en-US" altLang="ja-JP" dirty="0" smtClean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 smtClean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 smtClean="0"/>
          </a:p>
          <a:p>
            <a:pPr algn="ctr"/>
            <a:endParaRPr kumimoji="1" lang="en-US" altLang="ja-JP" dirty="0" smtClean="0"/>
          </a:p>
          <a:p>
            <a:pPr algn="ctr"/>
            <a:endParaRPr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500298" y="2071678"/>
            <a:ext cx="2357454" cy="71438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データ更新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500298" y="3643314"/>
            <a:ext cx="2357454" cy="71438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描画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785786" y="642918"/>
            <a:ext cx="2357454" cy="71438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ゲーム起動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初期化処理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857224" y="5000636"/>
            <a:ext cx="2357454" cy="71438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ゲーム終了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リソースの解放</a:t>
            </a:r>
            <a:endParaRPr kumimoji="1" lang="ja-JP" altLang="en-US" dirty="0"/>
          </a:p>
        </p:txBody>
      </p:sp>
      <p:cxnSp>
        <p:nvCxnSpPr>
          <p:cNvPr id="10" name="カギ線コネクタ 9"/>
          <p:cNvCxnSpPr>
            <a:stCxn id="4" idx="2"/>
            <a:endCxn id="5" idx="0"/>
          </p:cNvCxnSpPr>
          <p:nvPr/>
        </p:nvCxnSpPr>
        <p:spPr>
          <a:xfrm rot="5400000">
            <a:off x="3250397" y="3214686"/>
            <a:ext cx="857256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カギ線コネクタ 16"/>
          <p:cNvCxnSpPr>
            <a:stCxn id="7" idx="2"/>
            <a:endCxn id="4" idx="0"/>
          </p:cNvCxnSpPr>
          <p:nvPr/>
        </p:nvCxnSpPr>
        <p:spPr>
          <a:xfrm rot="16200000" flipH="1">
            <a:off x="2464579" y="857232"/>
            <a:ext cx="714380" cy="1714512"/>
          </a:xfrm>
          <a:prstGeom prst="bentConnector3">
            <a:avLst>
              <a:gd name="adj1" fmla="val 27931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カギ線コネクタ 19"/>
          <p:cNvCxnSpPr>
            <a:stCxn id="5" idx="2"/>
            <a:endCxn id="8" idx="0"/>
          </p:cNvCxnSpPr>
          <p:nvPr/>
        </p:nvCxnSpPr>
        <p:spPr>
          <a:xfrm rot="5400000">
            <a:off x="2536017" y="3857628"/>
            <a:ext cx="642942" cy="1643074"/>
          </a:xfrm>
          <a:prstGeom prst="bentConnector3">
            <a:avLst>
              <a:gd name="adj1" fmla="val 62261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カギ線コネクタ 24"/>
          <p:cNvCxnSpPr>
            <a:stCxn id="5" idx="3"/>
            <a:endCxn id="4" idx="3"/>
          </p:cNvCxnSpPr>
          <p:nvPr/>
        </p:nvCxnSpPr>
        <p:spPr>
          <a:xfrm flipV="1">
            <a:off x="4857752" y="2428868"/>
            <a:ext cx="1588" cy="1571636"/>
          </a:xfrm>
          <a:prstGeom prst="bentConnector3">
            <a:avLst>
              <a:gd name="adj1" fmla="val 14395466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5214942" y="2357430"/>
            <a:ext cx="24288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座標計算</a:t>
            </a:r>
            <a:endParaRPr kumimoji="1" lang="en-US" altLang="ja-JP" dirty="0" smtClean="0"/>
          </a:p>
          <a:p>
            <a:r>
              <a:rPr lang="ja-JP" altLang="en-US" dirty="0" smtClean="0"/>
              <a:t>あたり判定</a:t>
            </a:r>
            <a:endParaRPr lang="en-US" altLang="ja-JP" dirty="0" smtClean="0"/>
          </a:p>
          <a:p>
            <a:r>
              <a:rPr kumimoji="1" lang="ja-JP" altLang="en-US" dirty="0" smtClean="0"/>
              <a:t>通信</a:t>
            </a:r>
            <a:endParaRPr kumimoji="1" lang="en-US" altLang="ja-JP" dirty="0" smtClean="0"/>
          </a:p>
          <a:p>
            <a:r>
              <a:rPr lang="ja-JP" altLang="en-US" dirty="0" smtClean="0"/>
              <a:t>入力チェック</a:t>
            </a:r>
            <a:endParaRPr lang="en-US" altLang="ja-JP" dirty="0" smtClean="0"/>
          </a:p>
          <a:p>
            <a:r>
              <a:rPr kumimoji="1" lang="ja-JP" altLang="en-US" dirty="0" smtClean="0"/>
              <a:t>サウンドの更新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におけるゲームループの実装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メッセージループとは分離する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別スレッドでの実装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アイドル時間を利用した実装</a:t>
            </a:r>
            <a:endParaRPr kumimoji="1" lang="en-US" altLang="ja-JP" dirty="0" smtClean="0"/>
          </a:p>
          <a:p>
            <a:r>
              <a:rPr lang="ja-JP" altLang="en-US" dirty="0" smtClean="0"/>
              <a:t>メッセージの通知方法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メッセージの処理をバッファに記録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ゲームループからバッファを参照</a:t>
            </a:r>
            <a:endParaRPr lang="en-US" altLang="ja-JP" dirty="0" smtClean="0"/>
          </a:p>
          <a:p>
            <a:r>
              <a:rPr lang="ja-JP" altLang="en-US" dirty="0" smtClean="0"/>
              <a:t>メッセージループとゲームループは通信しない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必要な場合は同期オブジェクトなどを通す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O2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スライドマスタO25</Template>
  <TotalTime>530</TotalTime>
  <Words>654</Words>
  <Application>Microsoft Office PowerPoint</Application>
  <PresentationFormat>画面に合わせる (4:3)</PresentationFormat>
  <Paragraphs>151</Paragraphs>
  <Slides>17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スライドマスタO25</vt:lpstr>
      <vt:lpstr>ゲーム開発モデルの基礎</vt:lpstr>
      <vt:lpstr>独特なゲーム開発モデル</vt:lpstr>
      <vt:lpstr>ゲーム開発から学ぶこと</vt:lpstr>
      <vt:lpstr>業務アプリケーションの開発モデル</vt:lpstr>
      <vt:lpstr>ゲームの開発モデル</vt:lpstr>
      <vt:lpstr>ゲーム開発の課題</vt:lpstr>
      <vt:lpstr>ゲームループ</vt:lpstr>
      <vt:lpstr>スライド 8</vt:lpstr>
      <vt:lpstr>Windowsにおけるゲームループの実装</vt:lpstr>
      <vt:lpstr>スライド 10</vt:lpstr>
      <vt:lpstr>ゲームで扱うリソース</vt:lpstr>
      <vt:lpstr>リソース管理の課題</vt:lpstr>
      <vt:lpstr>リソース管理方法</vt:lpstr>
      <vt:lpstr>スライド 14</vt:lpstr>
      <vt:lpstr>変化する開発モデル</vt:lpstr>
      <vt:lpstr>プラットフォームの多様化</vt:lpstr>
      <vt:lpstr>まとめ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Leon</dc:creator>
  <cp:lastModifiedBy>Leon</cp:lastModifiedBy>
  <cp:revision>19</cp:revision>
  <dcterms:created xsi:type="dcterms:W3CDTF">2008-11-13T12:05:52Z</dcterms:created>
  <dcterms:modified xsi:type="dcterms:W3CDTF">2008-11-25T15:32:12Z</dcterms:modified>
</cp:coreProperties>
</file>