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65" r:id="rId2"/>
    <p:sldId id="266" r:id="rId3"/>
    <p:sldId id="267" r:id="rId4"/>
    <p:sldId id="268" r:id="rId5"/>
    <p:sldId id="269" r:id="rId6"/>
    <p:sldId id="270" r:id="rId7"/>
    <p:sldId id="289" r:id="rId8"/>
    <p:sldId id="280" r:id="rId9"/>
    <p:sldId id="271" r:id="rId10"/>
    <p:sldId id="279" r:id="rId11"/>
    <p:sldId id="281" r:id="rId12"/>
    <p:sldId id="272" r:id="rId13"/>
    <p:sldId id="273" r:id="rId14"/>
    <p:sldId id="282" r:id="rId15"/>
    <p:sldId id="275" r:id="rId16"/>
    <p:sldId id="287" r:id="rId17"/>
    <p:sldId id="283" r:id="rId18"/>
    <p:sldId id="276" r:id="rId19"/>
    <p:sldId id="277" r:id="rId20"/>
    <p:sldId id="284" r:id="rId21"/>
    <p:sldId id="278" r:id="rId22"/>
    <p:sldId id="288" r:id="rId23"/>
    <p:sldId id="285" r:id="rId24"/>
  </p:sldIdLst>
  <p:sldSz cx="9144000" cy="6858000" type="screen4x3"/>
  <p:notesSz cx="5876925" cy="85772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8000"/>
    <a:srgbClr val="33CC33"/>
    <a:srgbClr val="66FF66"/>
    <a:srgbClr val="99FF99"/>
    <a:srgbClr val="CCFFCC"/>
    <a:srgbClr val="FFFFCC"/>
    <a:srgbClr val="FF9999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79440" autoAdjust="0"/>
  </p:normalViewPr>
  <p:slideViewPr>
    <p:cSldViewPr>
      <p:cViewPr varScale="1">
        <p:scale>
          <a:sx n="86" d="100"/>
          <a:sy n="86" d="100"/>
        </p:scale>
        <p:origin x="-6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42" y="-102"/>
      </p:cViewPr>
      <p:guideLst>
        <p:guide orient="horz" pos="2701"/>
        <p:guide pos="185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328365" y="8146675"/>
            <a:ext cx="2547175" cy="429208"/>
          </a:xfrm>
          <a:prstGeom prst="rect">
            <a:avLst/>
          </a:prstGeom>
        </p:spPr>
        <p:txBody>
          <a:bodyPr vert="horz" lIns="79608" tIns="39804" rIns="79608" bIns="39804" rtlCol="0" anchor="b"/>
          <a:lstStyle>
            <a:lvl1pPr algn="r">
              <a:defRPr sz="1000" smtClean="0"/>
            </a:lvl1pPr>
          </a:lstStyle>
          <a:p>
            <a:pPr>
              <a:defRPr/>
            </a:pPr>
            <a:fld id="{543D3A3A-D2FA-41FF-8599-9F556FED960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547176" cy="429209"/>
          </a:xfrm>
          <a:prstGeom prst="rect">
            <a:avLst/>
          </a:prstGeom>
        </p:spPr>
        <p:txBody>
          <a:bodyPr vert="horz" lIns="79608" tIns="39804" rIns="79608" bIns="39804" rtlCol="0"/>
          <a:lstStyle>
            <a:lvl1pPr algn="l">
              <a:defRPr sz="10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328365" y="0"/>
            <a:ext cx="2547175" cy="429209"/>
          </a:xfrm>
          <a:prstGeom prst="rect">
            <a:avLst/>
          </a:prstGeom>
        </p:spPr>
        <p:txBody>
          <a:bodyPr vert="horz" lIns="79608" tIns="39804" rIns="79608" bIns="39804" rtlCol="0"/>
          <a:lstStyle>
            <a:lvl1pPr algn="r">
              <a:defRPr sz="1000" dirty="0" smtClean="0"/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642938"/>
            <a:ext cx="4289425" cy="3217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9608" tIns="39804" rIns="79608" bIns="3980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87277" y="4074027"/>
            <a:ext cx="4702371" cy="3860114"/>
          </a:xfrm>
          <a:prstGeom prst="rect">
            <a:avLst/>
          </a:prstGeom>
        </p:spPr>
        <p:txBody>
          <a:bodyPr vert="horz" lIns="79608" tIns="39804" rIns="79608" bIns="39804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146675"/>
            <a:ext cx="2547176" cy="429208"/>
          </a:xfrm>
          <a:prstGeom prst="rect">
            <a:avLst/>
          </a:prstGeom>
        </p:spPr>
        <p:txBody>
          <a:bodyPr vert="horz" lIns="79608" tIns="39804" rIns="79608" bIns="39804" rtlCol="0" anchor="b"/>
          <a:lstStyle>
            <a:lvl1pPr algn="l">
              <a:defRPr sz="10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328365" y="8146675"/>
            <a:ext cx="2547175" cy="429208"/>
          </a:xfrm>
          <a:prstGeom prst="rect">
            <a:avLst/>
          </a:prstGeom>
        </p:spPr>
        <p:txBody>
          <a:bodyPr vert="horz" lIns="79608" tIns="39804" rIns="79608" bIns="39804" rtlCol="0" anchor="b"/>
          <a:lstStyle>
            <a:lvl1pPr algn="r">
              <a:defRPr sz="1000" smtClean="0"/>
            </a:lvl1pPr>
          </a:lstStyle>
          <a:p>
            <a:pPr>
              <a:defRPr/>
            </a:pPr>
            <a:fld id="{1473CA92-54AE-4D57-9B54-16662ED4027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458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FDAA2D-6831-4E69-A19C-5D5AA2441502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dirty="0" smtClean="0"/>
              <a:t>言っとかなくちゃいけないこと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・素材を用意する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・プログラミング一筋でやってきている人には苦痛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</a:t>
            </a:r>
            <a:r>
              <a:rPr lang="en-US" altLang="ja-JP" dirty="0" err="1" smtClean="0"/>
              <a:t>LogoShader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・ツールバーアイコン配布サイトなどもちょこちょことある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・ドキュメント作り の場面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・ソースがドキュメント！ だとしても、ドキュメントコメントくらいは必須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・ソース公開してるなら、どのファイルで何をやってるくらいの記載は必要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・オープンソースソフトウェアなら、方針資料も必要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・テストを</a:t>
            </a:r>
            <a:r>
              <a:rPr lang="ja-JP" altLang="en-US" dirty="0" err="1" smtClean="0"/>
              <a:t>するの</a:t>
            </a:r>
            <a:r>
              <a:rPr lang="ja-JP" altLang="en-US" dirty="0" smtClean="0"/>
              <a:t>場面で、以下の二つ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・わたしも結構当たり前のバグを量産していた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　・たくさんのソフトを作るなら、共通テスト票みたいなものは欲しい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317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1BF05E-0DAB-44F0-832B-BECF395F073F}" type="slidenum">
              <a:rPr lang="ja-JP" altLang="en-US"/>
              <a:pPr/>
              <a:t>13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3CA92-54AE-4D57-9B54-16662ED40278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smtClean="0"/>
              <a:t>言っとかなくちゃいけないこと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・時間がとれないのであれば、最小限の手数でできるだけの効果を上げる</a:t>
            </a:r>
          </a:p>
          <a:p>
            <a:pPr>
              <a:spcBef>
                <a:spcPct val="0"/>
              </a:spcBef>
            </a:pPr>
            <a:r>
              <a:rPr lang="ja-JP" altLang="en-US" smtClean="0"/>
              <a:t>・ユーザーの要望は多いと思うので、拡張性がないのも</a:t>
            </a:r>
            <a:r>
              <a:rPr lang="en-US" altLang="ja-JP" smtClean="0"/>
              <a:t>×</a:t>
            </a:r>
          </a:p>
          <a:p>
            <a:pPr>
              <a:spcBef>
                <a:spcPct val="0"/>
              </a:spcBef>
            </a:pPr>
            <a:r>
              <a:rPr lang="ja-JP" altLang="en-US" smtClean="0"/>
              <a:t>・ルール決め・設計は大事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・会社みたいに縛るものがないので、思い思いにやってるとどうしようもなくなってしまう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・メンバ間の意思伝達。会社よりゆるいつながりだから、特に気をつけないといけない。ネットでつながってるメンバーならとくに大事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・役割分担をしっかりと。しっかり人数で等分できればいいが、できなければかなり高難度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　・技術係の話する？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　　・一人は開発、一人はデザイン、一人は仕様設計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・会社のような「縛り」がないので、意志を通すか、それとも実益を通すかは難しいところ。リーダーの質が問われるかも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・詳しくは分からないですが、やはり会社と同じなのかな と</a:t>
            </a:r>
            <a:endParaRPr lang="en-US" altLang="ja-JP" smtClean="0"/>
          </a:p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37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F2A6B2-6AC0-430E-8073-F94719661D7D}" type="slidenum">
              <a:rPr lang="ja-JP" altLang="en-US"/>
              <a:pPr/>
              <a:t>15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3CA92-54AE-4D57-9B54-16662ED40278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smtClean="0"/>
              <a:t>言っとかなくちゃいけないこと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とくになし</a:t>
            </a:r>
            <a:endParaRPr lang="en-US" altLang="ja-JP" smtClean="0"/>
          </a:p>
        </p:txBody>
      </p:sp>
      <p:sp>
        <p:nvSpPr>
          <p:cNvPr id="348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F42034-522A-4FF2-9C2F-7D0B2E34F068}" type="slidenum">
              <a:rPr lang="ja-JP" altLang="en-US"/>
              <a:pPr/>
              <a:t>18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dirty="0" smtClean="0"/>
              <a:t>言っとかなくちゃいけないこと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・いうといいかも</a:t>
            </a:r>
            <a:r>
              <a:rPr lang="ja-JP" altLang="en-US" dirty="0" err="1" smtClean="0"/>
              <a:t>な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</a:t>
            </a:r>
            <a:r>
              <a:rPr lang="en-US" altLang="ja-JP" dirty="0" smtClean="0"/>
              <a:t>3</a:t>
            </a:r>
            <a:r>
              <a:rPr lang="ja-JP" altLang="en-US" dirty="0" smtClean="0"/>
              <a:t>年前に、小学六年生の子のソフトが</a:t>
            </a:r>
            <a:r>
              <a:rPr lang="en-US" altLang="ja-JP" dirty="0" smtClean="0"/>
              <a:t>Vector</a:t>
            </a:r>
            <a:r>
              <a:rPr lang="ja-JP" altLang="en-US" dirty="0" smtClean="0"/>
              <a:t>のレビューに載っていた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　</a:t>
            </a:r>
            <a:r>
              <a:rPr lang="en-US" altLang="ja-JP" dirty="0" smtClean="0"/>
              <a:t>http://www.vector.co.jp/vpack/browse/pickup/pw6/pw006299.html</a:t>
            </a:r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・自分がプログラミング始めた時の師匠は、中学生だった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・旧聞では、</a:t>
            </a:r>
            <a:r>
              <a:rPr lang="ja-JP" altLang="en-US" dirty="0" err="1" smtClean="0"/>
              <a:t>べー</a:t>
            </a:r>
            <a:r>
              <a:rPr lang="ja-JP" altLang="en-US" dirty="0" smtClean="0"/>
              <a:t>マガなどからプログラミングをやっていた学生も多かった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　・言えないかなあ・・・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・自分も高校生から始めた ってことは言うと良いかも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endParaRPr lang="en-US" altLang="ja-JP" dirty="0" smtClean="0"/>
          </a:p>
        </p:txBody>
      </p:sp>
      <p:sp>
        <p:nvSpPr>
          <p:cNvPr id="358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BDAB85-ED61-4F8D-8570-9AF65FB317EA}" type="slidenum">
              <a:rPr lang="ja-JP" altLang="en-US"/>
              <a:pPr/>
              <a:t>19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3CA92-54AE-4D57-9B54-16662ED40278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dirty="0" smtClean="0"/>
              <a:t>言っとかなくちゃいけないこと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・やっぱり勉強になる趣味だと思う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・仕事で開発やってる人ならそのまま実務に使える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・仕事で開発やってなくても、リスク管理・進捗管理の勉強になる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endParaRPr lang="en-US" altLang="ja-JP" dirty="0" smtClean="0"/>
          </a:p>
        </p:txBody>
      </p:sp>
      <p:sp>
        <p:nvSpPr>
          <p:cNvPr id="368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828E9A-E38E-4128-8952-BB351F55DDB7}" type="slidenum">
              <a:rPr lang="ja-JP" altLang="en-US"/>
              <a:pPr/>
              <a:t>21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3CA92-54AE-4D57-9B54-16662ED40278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smtClean="0"/>
              <a:t>言っとかなくちゃいけないこと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・言語の紹介では、</a:t>
            </a:r>
            <a:r>
              <a:rPr lang="en-US" altLang="ja-JP" smtClean="0"/>
              <a:t>Excel</a:t>
            </a:r>
            <a:r>
              <a:rPr lang="ja-JP" altLang="en-US" smtClean="0"/>
              <a:t>マクロは使うのに、</a:t>
            </a:r>
            <a:r>
              <a:rPr lang="en-US" altLang="ja-JP" smtClean="0"/>
              <a:t>VBA</a:t>
            </a:r>
            <a:r>
              <a:rPr lang="ja-JP" altLang="en-US" smtClean="0"/>
              <a:t>は滅多に使わない と言う点突っ込んでおくとおもしろいかも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・最後の行はアニメで出るので、クリック多め</a:t>
            </a:r>
            <a:endParaRPr lang="en-US" altLang="ja-JP" smtClean="0"/>
          </a:p>
          <a:p>
            <a:pPr>
              <a:spcBef>
                <a:spcPct val="0"/>
              </a:spcBef>
            </a:pPr>
            <a:endParaRPr lang="en-US" altLang="ja-JP" smtClean="0"/>
          </a:p>
          <a:p>
            <a:pPr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FA2B27-12E9-491D-AF5B-253DF2CD52F6}" type="slidenum">
              <a:rPr lang="ja-JP" altLang="en-US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3CA92-54AE-4D57-9B54-16662ED40278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662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9B8CC6-73F7-49D0-BB9F-57C0361772F6}" type="slidenum">
              <a:rPr lang="ja-JP" altLang="en-US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dirty="0" smtClean="0"/>
              <a:t>言っとかなくちゃいけないこと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・非技術系の人にプログラミング人口が多くて、うれしく思ったこと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はてなアンケート</a:t>
            </a:r>
            <a:r>
              <a:rPr lang="en-US" altLang="ja-JP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(http://q.hatena.ne.jp/1151721080)</a:t>
            </a:r>
            <a:endParaRPr lang="en-US" altLang="ja-JP" dirty="0" smtClean="0"/>
          </a:p>
        </p:txBody>
      </p:sp>
      <p:sp>
        <p:nvSpPr>
          <p:cNvPr id="2765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531D0C-0DE9-4861-9498-8F9051455EAF}" type="slidenum">
              <a:rPr lang="ja-JP" altLang="en-US"/>
              <a:pPr/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3CA92-54AE-4D57-9B54-16662ED40278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smtClean="0"/>
              <a:t>言っとかなくちゃいけないこと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・好きなものが作れる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</a:t>
            </a:r>
            <a:r>
              <a:rPr lang="en-US" altLang="ja-JP" smtClean="0"/>
              <a:t>VisualStudio2010</a:t>
            </a:r>
            <a:r>
              <a:rPr lang="ja-JP" altLang="en-US" smtClean="0"/>
              <a:t>とか、</a:t>
            </a:r>
            <a:r>
              <a:rPr lang="en-US" altLang="ja-JP" smtClean="0"/>
              <a:t>WPF</a:t>
            </a:r>
            <a:r>
              <a:rPr lang="ja-JP" altLang="en-US" smtClean="0"/>
              <a:t>など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・特定ハードに依存するもの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・利益につながりにくいソフト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・ランチャ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</a:t>
            </a:r>
            <a:r>
              <a:rPr lang="en-US" altLang="ja-JP" smtClean="0"/>
              <a:t>Twitter</a:t>
            </a:r>
            <a:r>
              <a:rPr lang="ja-JP" altLang="en-US" smtClean="0"/>
              <a:t>クライアント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</a:t>
            </a:r>
            <a:r>
              <a:rPr lang="en-US" altLang="ja-JP" smtClean="0"/>
              <a:t>Windows Mobile</a:t>
            </a:r>
            <a:r>
              <a:rPr lang="ja-JP" altLang="en-US" smtClean="0"/>
              <a:t>の一般アプリ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・テキストエディタ</a:t>
            </a:r>
            <a:endParaRPr lang="en-US" altLang="ja-JP" smtClean="0"/>
          </a:p>
          <a:p>
            <a:pPr>
              <a:spcBef>
                <a:spcPct val="0"/>
              </a:spcBef>
            </a:pPr>
            <a:r>
              <a:rPr lang="ja-JP" altLang="en-US" smtClean="0"/>
              <a:t>　　・ユーザーは多そうだけど、意外と少ない</a:t>
            </a:r>
            <a:endParaRPr lang="en-US" altLang="ja-JP" smtClean="0"/>
          </a:p>
          <a:p>
            <a:pPr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286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3DA48B-5713-483B-B448-6C88C311F455}" type="slidenum">
              <a:rPr lang="ja-JP" altLang="en-US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en-US" dirty="0" smtClean="0"/>
              <a:t>言っとかなくちゃいけないこと</a:t>
            </a:r>
          </a:p>
          <a:p>
            <a:pPr>
              <a:spcBef>
                <a:spcPct val="0"/>
              </a:spcBef>
            </a:pPr>
            <a:r>
              <a:rPr lang="ja-JP" altLang="en-US" dirty="0" smtClean="0"/>
              <a:t>・会社との違いを強調する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・オープンソースソフトウェアの一例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</a:t>
            </a:r>
            <a:r>
              <a:rPr lang="en-US" altLang="ja-JP" dirty="0" err="1" smtClean="0"/>
              <a:t>Tween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・</a:t>
            </a:r>
            <a:r>
              <a:rPr lang="en-US" altLang="ja-JP" dirty="0" err="1" smtClean="0"/>
              <a:t>CodeRepos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</a:t>
            </a:r>
            <a:r>
              <a:rPr lang="en-US" altLang="ja-JP" dirty="0" smtClean="0"/>
              <a:t>http://coderepos.org/share/wiki</a:t>
            </a:r>
          </a:p>
          <a:p>
            <a:pPr>
              <a:spcBef>
                <a:spcPct val="0"/>
              </a:spcBef>
            </a:pPr>
            <a:r>
              <a:rPr lang="ja-JP" altLang="en-US" dirty="0" smtClean="0"/>
              <a:t>・</a:t>
            </a:r>
            <a:r>
              <a:rPr lang="en-US" altLang="ja-JP" dirty="0" err="1" smtClean="0"/>
              <a:t>SourceForge</a:t>
            </a:r>
            <a:endParaRPr lang="en-US" altLang="ja-JP" dirty="0" smtClean="0"/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</a:t>
            </a:r>
            <a:r>
              <a:rPr lang="en-US" altLang="ja-JP" dirty="0" smtClean="0"/>
              <a:t>http://sourceforge.net/</a:t>
            </a:r>
          </a:p>
          <a:p>
            <a:pPr>
              <a:spcBef>
                <a:spcPct val="0"/>
              </a:spcBef>
            </a:pPr>
            <a:r>
              <a:rPr lang="ja-JP" altLang="en-US" dirty="0" smtClean="0"/>
              <a:t>　・</a:t>
            </a:r>
            <a:r>
              <a:rPr lang="en-US" altLang="ja-JP" dirty="0" smtClean="0"/>
              <a:t>http://sourceforge.jp/</a:t>
            </a:r>
          </a:p>
        </p:txBody>
      </p:sp>
      <p:sp>
        <p:nvSpPr>
          <p:cNvPr id="297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06E1DA-68A6-43CC-9999-0AF84528FE60}" type="slidenum">
              <a:rPr lang="ja-JP" altLang="en-US"/>
              <a:pPr/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/>
              <a:t>言っとかなくちゃいけないこと</a:t>
            </a:r>
            <a:endParaRPr lang="en-US" altLang="ja-JP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/>
              <a:t>・作業に使える時間は、土日休日、学校</a:t>
            </a:r>
            <a:r>
              <a:rPr lang="en-US" altLang="ja-JP" dirty="0" smtClean="0"/>
              <a:t>/</a:t>
            </a:r>
            <a:r>
              <a:rPr lang="ja-JP" altLang="en-US" dirty="0" smtClean="0"/>
              <a:t>会社終了後の時間</a:t>
            </a:r>
            <a:endParaRPr lang="en-US" altLang="ja-JP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/>
              <a:t>・最後に</a:t>
            </a:r>
            <a:endParaRPr lang="en-US" altLang="ja-JP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/>
              <a:t>　・時間はかかるが、なるべく早めに進めなければいけない 難しい趣味</a:t>
            </a:r>
            <a:endParaRPr lang="en-US" altLang="ja-JP" dirty="0" smtClean="0"/>
          </a:p>
        </p:txBody>
      </p:sp>
      <p:sp>
        <p:nvSpPr>
          <p:cNvPr id="307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F898A-26C8-46D1-A51F-94C3CE2C5619}" type="slidenum">
              <a:rPr lang="ja-JP" altLang="en-US"/>
              <a:pPr/>
              <a:t>12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7158" y="1052513"/>
            <a:ext cx="8286808" cy="4805379"/>
          </a:xfrm>
        </p:spPr>
        <p:txBody>
          <a:bodyPr vert="eaVert"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83254"/>
          </a:xfrm>
        </p:spPr>
        <p:txBody>
          <a:bodyPr vert="eaVert"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83254"/>
          </a:xfrm>
        </p:spPr>
        <p:txBody>
          <a:bodyPr vert="eaVert"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  <p:transition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15370" cy="4805379"/>
          </a:xfrm>
        </p:spPr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86808" cy="4805379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48053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48053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848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227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85918" y="450057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163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85918" y="506730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6750" cy="480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東京勉強会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#27</a:t>
            </a: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______2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______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アマチュアプログラミング</a:t>
            </a:r>
            <a:endParaRPr lang="ja-JP" altLang="en-US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2008</a:t>
            </a:r>
            <a:r>
              <a:rPr lang="ja-JP" altLang="en-U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年</a:t>
            </a:r>
            <a:r>
              <a:rPr lang="en-US" altLang="ja-JP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12</a:t>
            </a:r>
            <a:r>
              <a:rPr lang="ja-JP" altLang="en-U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月</a:t>
            </a:r>
            <a:r>
              <a:rPr lang="en-US" altLang="ja-JP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20</a:t>
            </a:r>
            <a:r>
              <a:rPr lang="ja-JP" altLang="en-U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日</a:t>
            </a:r>
            <a:r>
              <a:rPr lang="en-US" altLang="ja-JP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altLang="ja-JP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ja-JP" altLang="en-U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磯子クリエイティブチーム　高見知英</a:t>
            </a:r>
            <a:endParaRPr lang="ja-JP" altLang="en-US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19658987">
            <a:off x="291005" y="1733760"/>
            <a:ext cx="4036114" cy="2620002"/>
          </a:xfrm>
          <a:prstGeom prst="rect">
            <a:avLst/>
          </a:prstGeom>
          <a:noFill/>
        </p:spPr>
        <p:txBody>
          <a:bodyPr spcFirstLastPara="1">
            <a:prstTxWarp prst="textArchUp">
              <a:avLst>
                <a:gd name="adj" fmla="val 10095916"/>
              </a:avLst>
            </a:prstTxWarp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en-US" altLang="ja-JP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Let’s enjoy!</a:t>
            </a:r>
            <a:endParaRPr lang="ja-JP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誰かとコラボレーション</a:t>
            </a:r>
          </a:p>
        </p:txBody>
      </p:sp>
      <p:sp>
        <p:nvSpPr>
          <p:cNvPr id="1024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軽いフットワーク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ソース・成果物共有のための仕組み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ソース管理ツール：</a:t>
            </a:r>
            <a:r>
              <a:rPr lang="en-US" altLang="ja-JP" dirty="0" smtClean="0"/>
              <a:t>Subversion</a:t>
            </a:r>
          </a:p>
          <a:p>
            <a:pPr lvl="2"/>
            <a:r>
              <a:rPr lang="en-US" altLang="ja-JP" dirty="0" smtClean="0"/>
              <a:t>BTS</a:t>
            </a:r>
            <a:r>
              <a:rPr lang="ja-JP" altLang="en-US" dirty="0" smtClean="0"/>
              <a:t>：</a:t>
            </a:r>
            <a:r>
              <a:rPr lang="en-US" altLang="ja-JP" dirty="0" smtClean="0"/>
              <a:t>Trac, </a:t>
            </a:r>
            <a:r>
              <a:rPr lang="ja-JP" altLang="en-US" dirty="0" smtClean="0"/>
              <a:t>影舞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知り合いや、ネット上の人々とコラボレーション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同人製作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オープンソースソフトウェア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磯子クリエイティブチーム　・・・？</a:t>
            </a:r>
            <a:endParaRPr lang="en-US" altLang="ja-JP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アマチュアプログラミングの難点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アマチュアプログラミングの難点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時間がとれない</a:t>
            </a:r>
            <a:r>
              <a:rPr lang="en-US" altLang="ja-JP" dirty="0" smtClean="0"/>
              <a:t>/</a:t>
            </a:r>
            <a:r>
              <a:rPr lang="ja-JP" altLang="en-US" dirty="0" smtClean="0"/>
              <a:t>とりにくい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〆切はないが、無尽蔵に期限が延びる</a:t>
            </a:r>
            <a:r>
              <a:rPr lang="en-US" altLang="ja-JP" dirty="0" smtClean="0"/>
              <a:t>(T.T)</a:t>
            </a:r>
          </a:p>
          <a:p>
            <a:pPr lvl="1"/>
            <a:r>
              <a:rPr lang="ja-JP" altLang="en-US" dirty="0" smtClean="0"/>
              <a:t>会社の様に残業で補う なんてこともできない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眠気や他の予定との戦い</a:t>
            </a:r>
            <a:endParaRPr lang="en-US" altLang="ja-JP" dirty="0" smtClean="0"/>
          </a:p>
          <a:p>
            <a:r>
              <a:rPr lang="ja-JP" altLang="en-US" dirty="0" smtClean="0"/>
              <a:t>モチベーションの維持が難しい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時間の経過による、ソフトへのニーズ減少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もっといいもの</a:t>
            </a:r>
            <a:r>
              <a:rPr lang="en-US" altLang="ja-JP" dirty="0" smtClean="0"/>
              <a:t>/</a:t>
            </a:r>
            <a:r>
              <a:rPr lang="ja-JP" altLang="en-US" dirty="0" smtClean="0"/>
              <a:t>別の方法があるんじゃないか･･･</a:t>
            </a:r>
            <a:endParaRPr lang="en-US" altLang="ja-JP" dirty="0" smtClean="0"/>
          </a:p>
          <a:p>
            <a:r>
              <a:rPr lang="ja-JP" altLang="en-US" dirty="0" smtClean="0"/>
              <a:t>資金の問題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収入が発生しない以上、高価なツールは</a:t>
            </a:r>
            <a:r>
              <a:rPr lang="en-US" altLang="ja-JP" dirty="0" smtClean="0"/>
              <a:t>…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準備や後始末も大変＞＜</a:t>
            </a:r>
          </a:p>
        </p:txBody>
      </p:sp>
      <p:sp>
        <p:nvSpPr>
          <p:cNvPr id="1331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素材を用意する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アプリ・ツールバーアイコン・ロゴ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モジュール・汎用クラス</a:t>
            </a:r>
            <a:endParaRPr lang="en-US" altLang="ja-JP" dirty="0" smtClean="0"/>
          </a:p>
          <a:p>
            <a:r>
              <a:rPr lang="ja-JP" altLang="en-US" smtClean="0"/>
              <a:t>ドキュメント作り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来週の自分は他人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ソース公開ならなおのこと</a:t>
            </a:r>
            <a:endParaRPr lang="en-US" altLang="ja-JP" dirty="0" smtClean="0"/>
          </a:p>
          <a:p>
            <a:r>
              <a:rPr lang="ja-JP" altLang="en-US" dirty="0" smtClean="0"/>
              <a:t>テストをする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当たり前に起きるバグだけは</a:t>
            </a:r>
            <a:r>
              <a:rPr lang="en-US" altLang="ja-JP" dirty="0" smtClean="0"/>
              <a:t>…</a:t>
            </a:r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アマチュアプログラミングの課題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アマチュアプログラミングの課題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最小限の手数で、最大限の効果を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設計を詰める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コードの軽量化</a:t>
            </a:r>
            <a:endParaRPr lang="en-US" altLang="ja-JP" dirty="0" smtClean="0"/>
          </a:p>
          <a:p>
            <a:r>
              <a:rPr lang="ja-JP" altLang="en-US" dirty="0" smtClean="0"/>
              <a:t>拡張性のある設計</a:t>
            </a:r>
            <a:endParaRPr lang="en-US" altLang="ja-JP" dirty="0" smtClean="0"/>
          </a:p>
          <a:p>
            <a:r>
              <a:rPr lang="ja-JP" altLang="en-US" dirty="0" smtClean="0"/>
              <a:t>チーム開発の場合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ルール決めが必要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メンバ間の意思伝達・役割分担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意志を通すか、実益を通すか・・・</a:t>
            </a:r>
            <a:endParaRPr lang="en-US" altLang="ja-JP" dirty="0" smtClean="0"/>
          </a:p>
          <a:p>
            <a:r>
              <a:rPr lang="ja-JP" altLang="en-US" dirty="0" smtClean="0"/>
              <a:t>開発業務に近いところがある・・・のかな？</a:t>
            </a:r>
            <a:endParaRPr lang="en-US" altLang="ja-JP" dirty="0" smtClean="0"/>
          </a:p>
          <a:p>
            <a:pPr lvl="1"/>
            <a:endParaRPr lang="ja-JP" altLang="en-US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公開するのであれば・・・</a:t>
            </a:r>
          </a:p>
        </p:txBody>
      </p:sp>
      <p:sp>
        <p:nvSpPr>
          <p:cNvPr id="1638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著作権・商標権などへの配慮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賠償沙汰・裁判沙汰にもなり得る</a:t>
            </a:r>
            <a:endParaRPr lang="en-US" altLang="ja-JP" dirty="0" smtClean="0"/>
          </a:p>
          <a:p>
            <a:pPr lvl="2"/>
            <a:r>
              <a:rPr lang="ja-JP" altLang="en-US" dirty="0" smtClean="0">
                <a:solidFill>
                  <a:srgbClr val="FF0000"/>
                </a:solidFill>
              </a:rPr>
              <a:t>プログラムは関わるものが多いだけに注意！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Y’z Dock</a:t>
            </a:r>
          </a:p>
          <a:p>
            <a:pPr lvl="2"/>
            <a:r>
              <a:rPr lang="en-US" altLang="ja-JP" dirty="0" smtClean="0"/>
              <a:t>Windows</a:t>
            </a:r>
            <a:r>
              <a:rPr lang="ja-JP" altLang="en-US" dirty="0" smtClean="0"/>
              <a:t>アプリケーション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Mac OS X</a:t>
            </a:r>
            <a:r>
              <a:rPr lang="ja-JP" altLang="en-US" dirty="0" smtClean="0"/>
              <a:t>の</a:t>
            </a:r>
            <a:r>
              <a:rPr lang="en-US" altLang="ja-JP" dirty="0" smtClean="0"/>
              <a:t>Dock</a:t>
            </a:r>
            <a:r>
              <a:rPr lang="ja-JP" altLang="en-US" dirty="0" smtClean="0"/>
              <a:t>のようなアプリランチャ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Apple</a:t>
            </a:r>
            <a:r>
              <a:rPr lang="ja-JP" altLang="en-US" dirty="0" smtClean="0"/>
              <a:t>から警告文を受け、公開停止</a:t>
            </a:r>
            <a:endParaRPr lang="en-US" altLang="ja-JP" dirty="0" smtClean="0"/>
          </a:p>
          <a:p>
            <a:r>
              <a:rPr lang="ja-JP" altLang="en-US" dirty="0" smtClean="0"/>
              <a:t>継続的な保守・</a:t>
            </a:r>
            <a:r>
              <a:rPr lang="en-US" altLang="ja-JP" dirty="0" smtClean="0"/>
              <a:t>(</a:t>
            </a:r>
            <a:r>
              <a:rPr lang="ja-JP" altLang="en-US" dirty="0" smtClean="0"/>
              <a:t>それなりの</a:t>
            </a:r>
            <a:r>
              <a:rPr lang="en-US" altLang="ja-JP" dirty="0" smtClean="0"/>
              <a:t>)</a:t>
            </a:r>
            <a:r>
              <a:rPr lang="ja-JP" altLang="en-US" dirty="0" smtClean="0"/>
              <a:t>サポート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少なくともポリシーだけははっきりさせておく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今後の展望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今後の展望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pPr>
              <a:defRPr/>
            </a:pPr>
            <a:r>
              <a:rPr lang="ja-JP" altLang="en-US" dirty="0" smtClean="0"/>
              <a:t>確実に</a:t>
            </a:r>
            <a:r>
              <a:rPr lang="ja-JP" altLang="en-US" dirty="0" smtClean="0">
                <a:solidFill>
                  <a:srgbClr val="FF0000"/>
                </a:solidFill>
              </a:rPr>
              <a:t>増える</a:t>
            </a:r>
            <a:r>
              <a:rPr lang="ja-JP" altLang="en-US" dirty="0" smtClean="0"/>
              <a:t>と</a:t>
            </a:r>
            <a:r>
              <a:rPr lang="ja-JP" altLang="en-US" kern="1200" dirty="0" smtClean="0"/>
              <a:t>思う</a:t>
            </a:r>
            <a:endParaRPr lang="en-US" altLang="ja-JP" kern="1200" dirty="0" smtClean="0"/>
          </a:p>
          <a:p>
            <a:pPr>
              <a:defRPr/>
            </a:pPr>
            <a:endParaRPr lang="en-US" altLang="ja-JP" kern="1200" dirty="0" smtClean="0"/>
          </a:p>
          <a:p>
            <a:pPr>
              <a:defRPr/>
            </a:pPr>
            <a:r>
              <a:rPr lang="ja-JP" altLang="en-US" dirty="0" smtClean="0"/>
              <a:t>開発環境の無償化・安価なパッケージ版</a:t>
            </a:r>
            <a:endParaRPr lang="en-US" altLang="ja-JP" dirty="0" smtClean="0"/>
          </a:p>
          <a:p>
            <a:pPr lvl="1">
              <a:defRPr/>
            </a:pPr>
            <a:r>
              <a:rPr lang="ja-JP" altLang="en-US" dirty="0" smtClean="0"/>
              <a:t>それでも開発環境が高価な</a:t>
            </a:r>
            <a:r>
              <a:rPr lang="en-US" altLang="ja-JP" dirty="0" smtClean="0"/>
              <a:t>Windows Mobile</a:t>
            </a:r>
            <a:r>
              <a:rPr lang="ja-JP" altLang="en-US" dirty="0" smtClean="0"/>
              <a:t>ってどうなのよ、普及させる気あんの？</a:t>
            </a:r>
            <a:endParaRPr lang="en-US" altLang="ja-JP" dirty="0" smtClean="0"/>
          </a:p>
          <a:p>
            <a:pPr>
              <a:defRPr/>
            </a:pPr>
            <a:r>
              <a:rPr lang="ja-JP" altLang="en-US" dirty="0" smtClean="0"/>
              <a:t>初心者向け言語の増加</a:t>
            </a:r>
            <a:endParaRPr lang="en-US" altLang="ja-JP" dirty="0" smtClean="0"/>
          </a:p>
          <a:p>
            <a:pPr>
              <a:defRPr/>
            </a:pPr>
            <a:r>
              <a:rPr lang="ja-JP" altLang="en-US" dirty="0" smtClean="0"/>
              <a:t>開発者自体の増加、低年齢化</a:t>
            </a:r>
            <a:endParaRPr lang="en-US" altLang="ja-JP" dirty="0" smtClean="0"/>
          </a:p>
          <a:p>
            <a:pPr lvl="1">
              <a:defRPr/>
            </a:pPr>
            <a:r>
              <a:rPr lang="ja-JP" altLang="en-US" dirty="0" smtClean="0"/>
              <a:t>小中高校生からプログラミング始める人は多い</a:t>
            </a:r>
            <a:endParaRPr lang="en-US" altLang="ja-JP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smtClean="0">
                <a:solidFill>
                  <a:srgbClr val="000000"/>
                </a:solidFill>
              </a:rPr>
              <a:t>プログラミングとの出会いの時期</a:t>
            </a:r>
            <a:r>
              <a:rPr lang="en-US" altLang="ja-JP" sz="2800" smtClean="0">
                <a:solidFill>
                  <a:srgbClr val="000000"/>
                </a:solidFill>
              </a:rPr>
              <a:t>(π=200)</a:t>
            </a:r>
            <a:endParaRPr lang="ja-JP" altLang="en-US" smtClean="0"/>
          </a:p>
        </p:txBody>
      </p:sp>
      <p:graphicFrame>
        <p:nvGraphicFramePr>
          <p:cNvPr id="19459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357188" y="1052513"/>
          <a:ext cx="8286750" cy="4805362"/>
        </p:xfrm>
        <a:graphic>
          <a:graphicData uri="http://schemas.openxmlformats.org/presentationml/2006/ole">
            <p:oleObj spid="_x0000_s19459" r:id="rId4" imgW="8285182" imgH="4804064" progId="Excel.Sheet.8">
              <p:embed/>
            </p:oleObj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高見知英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id:TakamiChie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C#, JavaScript, Ruby, Perl</a:t>
            </a:r>
            <a:r>
              <a:rPr lang="ja-JP" altLang="en-US" dirty="0" smtClean="0"/>
              <a:t>さわってます</a:t>
            </a:r>
            <a:endParaRPr lang="en-US" altLang="ja-JP" dirty="0" smtClean="0"/>
          </a:p>
          <a:p>
            <a:r>
              <a:rPr lang="ja-JP" altLang="en-US" dirty="0" smtClean="0"/>
              <a:t>アマチュアプログラマ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TMemo</a:t>
            </a:r>
            <a:r>
              <a:rPr lang="ja-JP" altLang="en-US" dirty="0" smtClean="0"/>
              <a:t>とか作ってます</a:t>
            </a:r>
            <a:r>
              <a:rPr lang="en-US" altLang="ja-JP" dirty="0" smtClean="0"/>
              <a:t>(</a:t>
            </a:r>
            <a:r>
              <a:rPr lang="ja-JP" altLang="en-US" dirty="0" smtClean="0"/>
              <a:t>ました？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仕事は、携帯電話の</a:t>
            </a:r>
            <a:r>
              <a:rPr lang="en-US" altLang="ja-JP" dirty="0" smtClean="0"/>
              <a:t>(</a:t>
            </a:r>
            <a:r>
              <a:rPr lang="ja-JP" altLang="en-US" dirty="0" smtClean="0"/>
              <a:t>ソフト</a:t>
            </a:r>
            <a:r>
              <a:rPr lang="en-US" altLang="ja-JP" dirty="0" smtClean="0"/>
              <a:t>)</a:t>
            </a:r>
            <a:r>
              <a:rPr lang="ja-JP" altLang="en-US" dirty="0" smtClean="0"/>
              <a:t>試験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たまにスクリプト作ったり、サーバいじったり</a:t>
            </a:r>
            <a:endParaRPr lang="en-US" altLang="ja-JP" dirty="0" smtClean="0"/>
          </a:p>
          <a:p>
            <a:r>
              <a:rPr lang="ja-JP" altLang="en-US" dirty="0" smtClean="0"/>
              <a:t>磯子クリエイティブチーム リーダー</a:t>
            </a:r>
            <a:endParaRPr lang="en-US" altLang="ja-JP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まとめ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pPr>
              <a:defRPr/>
            </a:pPr>
            <a:r>
              <a:rPr lang="ja-JP" altLang="en-US" dirty="0" smtClean="0"/>
              <a:t>お金のかからない料理</a:t>
            </a:r>
            <a:endParaRPr lang="en-US" altLang="ja-JP" dirty="0" smtClean="0"/>
          </a:p>
          <a:p>
            <a:pPr lvl="1">
              <a:defRPr/>
            </a:pPr>
            <a:r>
              <a:rPr lang="ja-JP" altLang="en-US" dirty="0" smtClean="0"/>
              <a:t>作れるものは無限</a:t>
            </a:r>
            <a:endParaRPr lang="en-US" altLang="ja-JP" dirty="0" smtClean="0"/>
          </a:p>
          <a:p>
            <a:pPr>
              <a:defRPr/>
            </a:pPr>
            <a:r>
              <a:rPr lang="ja-JP" altLang="en-US" dirty="0" smtClean="0"/>
              <a:t>とにかく手間のかかる料理</a:t>
            </a:r>
            <a:endParaRPr lang="en-US" altLang="ja-JP" dirty="0" smtClean="0"/>
          </a:p>
          <a:p>
            <a:pPr lvl="1">
              <a:defRPr/>
            </a:pPr>
            <a:r>
              <a:rPr lang="ja-JP" altLang="en-US" dirty="0" smtClean="0"/>
              <a:t>でも早く作らなければ</a:t>
            </a:r>
            <a:endParaRPr lang="en-US" altLang="ja-JP" dirty="0" smtClean="0"/>
          </a:p>
          <a:p>
            <a:pPr lvl="1">
              <a:defRPr/>
            </a:pPr>
            <a:r>
              <a:rPr lang="ja-JP" altLang="en-US" dirty="0" smtClean="0"/>
              <a:t>気をつけなければいけないことも多い</a:t>
            </a:r>
            <a:endParaRPr lang="en-US" altLang="ja-JP" dirty="0" smtClean="0"/>
          </a:p>
          <a:p>
            <a:pPr lvl="1">
              <a:defRPr/>
            </a:pPr>
            <a:r>
              <a:rPr lang="ja-JP" altLang="en-US" dirty="0" smtClean="0"/>
              <a:t>とにかく</a:t>
            </a:r>
            <a:r>
              <a:rPr lang="en-US" altLang="ja-JP" dirty="0" smtClean="0"/>
              <a:t>(</a:t>
            </a:r>
            <a:r>
              <a:rPr lang="ja-JP" altLang="en-US" dirty="0" smtClean="0"/>
              <a:t>趣味としての</a:t>
            </a:r>
            <a:r>
              <a:rPr lang="en-US" altLang="ja-JP" dirty="0" smtClean="0"/>
              <a:t>)</a:t>
            </a:r>
            <a:r>
              <a:rPr lang="ja-JP" altLang="en-US" dirty="0" smtClean="0"/>
              <a:t>難易度は高い＞＜</a:t>
            </a:r>
            <a:endParaRPr lang="en-US" altLang="ja-JP" dirty="0" smtClean="0"/>
          </a:p>
          <a:p>
            <a:pPr>
              <a:defRPr/>
            </a:pPr>
            <a:r>
              <a:rPr lang="ja-JP" altLang="en-US" dirty="0" smtClean="0"/>
              <a:t>得られるものも多い</a:t>
            </a:r>
            <a:endParaRPr lang="en-US" altLang="ja-JP" dirty="0" smtClean="0"/>
          </a:p>
          <a:p>
            <a:pPr lvl="1">
              <a:defRPr/>
            </a:pPr>
            <a:r>
              <a:rPr lang="ja-JP" altLang="en-US" dirty="0" smtClean="0"/>
              <a:t>できた時の達成感は大きい</a:t>
            </a:r>
            <a:endParaRPr lang="en-US" altLang="ja-JP" dirty="0" smtClean="0"/>
          </a:p>
          <a:p>
            <a:pPr lvl="1">
              <a:defRPr/>
            </a:pPr>
            <a:r>
              <a:rPr lang="ja-JP" altLang="en-US" dirty="0" smtClean="0"/>
              <a:t>勉強になる趣味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kumimoji="1" lang="en-US" altLang="ja-JP" dirty="0" smtClean="0"/>
              <a:t>Let’</a:t>
            </a:r>
            <a:r>
              <a:rPr lang="en-US" altLang="ja-JP" dirty="0" smtClean="0"/>
              <a:t>s Enjoy Programming!</a:t>
            </a:r>
            <a:endParaRPr kumimoji="1" lang="ja-JP" alt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3"/>
          <p:cNvSpPr>
            <a:spLocks noGrp="1"/>
          </p:cNvSpPr>
          <p:nvPr>
            <p:ph type="ctrTitle"/>
          </p:nvPr>
        </p:nvSpPr>
        <p:spPr>
          <a:xfrm>
            <a:off x="714375" y="714375"/>
            <a:ext cx="7772400" cy="1470025"/>
          </a:xfrm>
        </p:spPr>
        <p:txBody>
          <a:bodyPr/>
          <a:lstStyle/>
          <a:p>
            <a:r>
              <a:rPr lang="ja-JP" altLang="en-US" smtClean="0"/>
              <a:t>おわり</a:t>
            </a:r>
          </a:p>
        </p:txBody>
      </p:sp>
      <p:sp>
        <p:nvSpPr>
          <p:cNvPr id="22531" name="サブタイトル 2"/>
          <p:cNvSpPr>
            <a:spLocks noGrp="1"/>
          </p:cNvSpPr>
          <p:nvPr>
            <p:ph type="subTitle" idx="1"/>
          </p:nvPr>
        </p:nvSpPr>
        <p:spPr>
          <a:xfrm>
            <a:off x="785813" y="2500313"/>
            <a:ext cx="7572375" cy="3138487"/>
          </a:xfrm>
        </p:spPr>
        <p:txBody>
          <a:bodyPr/>
          <a:lstStyle/>
          <a:p>
            <a:r>
              <a:rPr lang="ja-JP" altLang="en-US" smtClean="0"/>
              <a:t>ご静聴ありがとうございました</a:t>
            </a:r>
            <a:endParaRPr lang="en-US" altLang="ja-JP" smtClean="0"/>
          </a:p>
          <a:p>
            <a:endParaRPr lang="en-US" altLang="ja-JP" smtClean="0"/>
          </a:p>
          <a:p>
            <a:pPr algn="l"/>
            <a:r>
              <a:rPr lang="ja-JP" altLang="en-US" sz="2800" b="1" smtClean="0"/>
              <a:t>磯子クリエイティブチーム　高見知英</a:t>
            </a:r>
          </a:p>
          <a:p>
            <a:pPr algn="l"/>
            <a:r>
              <a:rPr lang="ja-JP" altLang="en-US" sz="2800" b="1" smtClean="0"/>
              <a:t>メール：</a:t>
            </a:r>
            <a:r>
              <a:rPr lang="en-US" altLang="ja-JP" sz="2800" b="1" smtClean="0"/>
              <a:t>chie@tamago.soup.jp</a:t>
            </a:r>
          </a:p>
          <a:p>
            <a:pPr algn="l"/>
            <a:r>
              <a:rPr lang="en-US" altLang="ja-JP" sz="2800" b="1" smtClean="0"/>
              <a:t>Web</a:t>
            </a:r>
            <a:r>
              <a:rPr lang="ja-JP" altLang="en-US" sz="2800" b="1" smtClean="0"/>
              <a:t>：</a:t>
            </a:r>
            <a:r>
              <a:rPr lang="en-US" altLang="ja-JP" sz="2800" b="1" smtClean="0"/>
              <a:t>http://Onpu.jpn.ch/</a:t>
            </a:r>
          </a:p>
          <a:p>
            <a:pPr algn="l"/>
            <a:r>
              <a:rPr lang="ja-JP" altLang="en-US" sz="2800" b="1" smtClean="0"/>
              <a:t>磯子クリエイティブチーム：</a:t>
            </a:r>
            <a:r>
              <a:rPr lang="en-US" altLang="ja-JP" sz="2800" b="1" smtClean="0"/>
              <a:t>http://isogo-cv.net/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4929188" y="1714487"/>
            <a:ext cx="3357562" cy="35004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99" name="タイトル 1"/>
          <p:cNvSpPr>
            <a:spLocks noGrp="1"/>
          </p:cNvSpPr>
          <p:nvPr>
            <p:ph type="title"/>
          </p:nvPr>
        </p:nvSpPr>
        <p:spPr bwMode="hidden"/>
        <p:txBody>
          <a:bodyPr/>
          <a:lstStyle/>
          <a:p>
            <a:r>
              <a:rPr lang="ja-JP" altLang="en-US" sz="3200" dirty="0" smtClean="0"/>
              <a:t>磯子クリエイティブチームとは</a:t>
            </a:r>
          </a:p>
        </p:txBody>
      </p:sp>
      <p:sp>
        <p:nvSpPr>
          <p:cNvPr id="4100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3900486" cy="4805362"/>
          </a:xfrm>
          <a:ln>
            <a:noFill/>
          </a:ln>
        </p:spPr>
        <p:txBody>
          <a:bodyPr/>
          <a:lstStyle/>
          <a:p>
            <a:endParaRPr lang="en-US" altLang="ja-JP" dirty="0" smtClean="0"/>
          </a:p>
          <a:p>
            <a:pPr lvl="1"/>
            <a:r>
              <a:rPr lang="ja-JP" altLang="en-US" dirty="0" smtClean="0"/>
              <a:t>発足の目的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もっとアマチュアプログラミングを広めたい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地域コミュニティ活発化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時間が足りなくてできないことが多い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人手が欲しい＞＜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メンバー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まだ二人だけ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メンバー募集中！</a:t>
            </a:r>
            <a:endParaRPr lang="en-US" altLang="ja-JP" dirty="0" smtClean="0"/>
          </a:p>
          <a:p>
            <a:endParaRPr lang="en-US" altLang="ja-JP" dirty="0" smtClean="0"/>
          </a:p>
        </p:txBody>
      </p:sp>
      <p:pic>
        <p:nvPicPr>
          <p:cNvPr id="9" name="コンテンツ プレースホルダ 8" descr="minilogo_base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15000" y="2571750"/>
            <a:ext cx="1822450" cy="18224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テキスト ボックス 5"/>
          <p:cNvSpPr txBox="1"/>
          <p:nvPr/>
        </p:nvSpPr>
        <p:spPr>
          <a:xfrm>
            <a:off x="428596" y="1000108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3200" dirty="0" smtClean="0"/>
              <a:t>プログラミング・サイト構築などの共同製作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5201679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ja-JP" altLang="en-US" sz="3200" dirty="0" smtClean="0"/>
              <a:t>準備等でプログラミングができない日々＞＜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今回の目次</a:t>
            </a:r>
          </a:p>
        </p:txBody>
      </p:sp>
      <p:sp>
        <p:nvSpPr>
          <p:cNvPr id="5123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アマチュアプログラミングとは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利点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難点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課題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今後の展望</a:t>
            </a:r>
            <a:endParaRPr lang="en-US" altLang="ja-JP" dirty="0" smtClean="0"/>
          </a:p>
          <a:p>
            <a:r>
              <a:rPr lang="ja-JP" altLang="en-US" dirty="0" smtClean="0"/>
              <a:t>まとめ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アマチュアプログラミングとは</a:t>
            </a:r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アマチュアプログラミングとは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仕事</a:t>
            </a:r>
            <a:r>
              <a:rPr lang="en-US" altLang="ja-JP" dirty="0" smtClean="0"/>
              <a:t>/</a:t>
            </a:r>
            <a:r>
              <a:rPr lang="ja-JP" altLang="en-US" dirty="0" smtClean="0"/>
              <a:t>勉強以外でプログラムを作る</a:t>
            </a:r>
            <a:r>
              <a:rPr lang="en-US" altLang="ja-JP" dirty="0" smtClean="0"/>
              <a:t>(</a:t>
            </a:r>
            <a:r>
              <a:rPr lang="ja-JP" altLang="en-US" dirty="0" smtClean="0"/>
              <a:t>プログラミングをする</a:t>
            </a:r>
            <a:r>
              <a:rPr lang="en-US" altLang="ja-JP" dirty="0" smtClean="0"/>
              <a:t>)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多くのオンラインソフト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フリーウェア</a:t>
            </a:r>
            <a:r>
              <a:rPr lang="en-US" altLang="ja-JP" dirty="0" smtClean="0"/>
              <a:t>/</a:t>
            </a:r>
            <a:r>
              <a:rPr lang="ja-JP" altLang="en-US" dirty="0" smtClean="0"/>
              <a:t>シェアウェア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公私問わず使われていることも多い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仕事や専攻に関係なく、趣味の一つとして</a:t>
            </a:r>
            <a:endParaRPr lang="en-US" altLang="ja-JP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アマチュアプログラミングとは</a:t>
            </a:r>
          </a:p>
        </p:txBody>
      </p:sp>
      <p:sp>
        <p:nvSpPr>
          <p:cNvPr id="7171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仕事や授業でプログラムに関わってない人は結構多い</a:t>
            </a:r>
            <a:endParaRPr lang="en-US" altLang="ja-JP" dirty="0" smtClean="0"/>
          </a:p>
        </p:txBody>
      </p:sp>
      <p:graphicFrame>
        <p:nvGraphicFramePr>
          <p:cNvPr id="7172" name="グラフ 3"/>
          <p:cNvGraphicFramePr>
            <a:graphicFrameLocks/>
          </p:cNvGraphicFramePr>
          <p:nvPr/>
        </p:nvGraphicFramePr>
        <p:xfrm>
          <a:off x="2428875" y="1643063"/>
          <a:ext cx="6064250" cy="4090987"/>
        </p:xfrm>
        <a:graphic>
          <a:graphicData uri="http://schemas.openxmlformats.org/presentationml/2006/ole">
            <p:oleObj spid="_x0000_s7172" name="Worksheet" r:id="rId4" imgW="6076849" imgH="4105158" progId="Excel.Sheet.8">
              <p:embed/>
            </p:oleObj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28957" y="5410423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dk1"/>
                </a:solidFill>
              </a:rPr>
              <a:t>はてなアンケートより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アマチュアプログラミングって楽しいの？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ものを作る ということ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そしてそれを使える ということ</a:t>
            </a:r>
            <a:endParaRPr lang="en-US" altLang="ja-JP" dirty="0" smtClean="0"/>
          </a:p>
          <a:p>
            <a:r>
              <a:rPr lang="ja-JP" altLang="en-US" dirty="0" smtClean="0"/>
              <a:t>つながる ということ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公開すれば、誰かの目にとまる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コラボレーションの可能性も</a:t>
            </a:r>
            <a:endParaRPr lang="en-US" altLang="ja-JP" dirty="0" smtClean="0"/>
          </a:p>
          <a:p>
            <a:r>
              <a:rPr kumimoji="1" lang="ja-JP" altLang="en-US" dirty="0" smtClean="0"/>
              <a:t>考える ということ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ロジック・アルゴリズム </a:t>
            </a:r>
            <a:r>
              <a:rPr lang="en-US" altLang="ja-JP" dirty="0" smtClean="0"/>
              <a:t>etc…</a:t>
            </a:r>
          </a:p>
          <a:p>
            <a:pPr lvl="1"/>
            <a:r>
              <a:rPr kumimoji="1" lang="ja-JP" altLang="en-US" dirty="0" smtClean="0"/>
              <a:t>デバッグでどこがおかしいか探す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最高のパズルゲーム</a:t>
            </a:r>
            <a:endParaRPr kumimoji="1" lang="ja-JP" alt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アマチュアプログラミングの利点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アマチュアプログラミングの利点</a:t>
            </a:r>
          </a:p>
        </p:txBody>
      </p:sp>
      <p:sp>
        <p:nvSpPr>
          <p:cNvPr id="921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15312" cy="4805362"/>
          </a:xfrm>
        </p:spPr>
        <p:txBody>
          <a:bodyPr/>
          <a:lstStyle/>
          <a:p>
            <a:r>
              <a:rPr lang="ja-JP" altLang="en-US" dirty="0" smtClean="0"/>
              <a:t>作ったものをそのまま使える</a:t>
            </a:r>
            <a:endParaRPr lang="en-US" altLang="ja-JP" dirty="0" smtClean="0"/>
          </a:p>
          <a:p>
            <a:r>
              <a:rPr lang="ja-JP" altLang="en-US" dirty="0" smtClean="0"/>
              <a:t>利益につながりにくいソフトが作れる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一番のユーザーは自分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好きなものが作れる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最先端技術を使う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ユーザーが多くなさそうなソフト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好みによりユーザーがばらけが</a:t>
            </a:r>
            <a:r>
              <a:rPr lang="ja-JP" altLang="en-US" dirty="0" err="1" smtClean="0"/>
              <a:t>ちな</a:t>
            </a:r>
            <a:r>
              <a:rPr lang="ja-JP" altLang="en-US" dirty="0" smtClean="0"/>
              <a:t>ソフト</a:t>
            </a:r>
            <a:endParaRPr lang="en-US" altLang="ja-JP" dirty="0" smtClean="0"/>
          </a:p>
          <a:p>
            <a:r>
              <a:rPr lang="en-US" altLang="ja-JP" dirty="0" smtClean="0"/>
              <a:t> (</a:t>
            </a:r>
            <a:r>
              <a:rPr lang="ja-JP" altLang="en-US" dirty="0" smtClean="0"/>
              <a:t>人にも寄るけど</a:t>
            </a:r>
            <a:r>
              <a:rPr lang="en-US" altLang="ja-JP" dirty="0" smtClean="0"/>
              <a:t>)</a:t>
            </a:r>
            <a:r>
              <a:rPr lang="ja-JP" altLang="en-US" dirty="0" smtClean="0"/>
              <a:t>お金がかからない</a:t>
            </a:r>
            <a:endParaRPr lang="en-US" altLang="ja-JP" dirty="0" smtClean="0"/>
          </a:p>
          <a:p>
            <a:r>
              <a:rPr lang="ja-JP" altLang="en-US" dirty="0" smtClean="0"/>
              <a:t>〆切を意識することが</a:t>
            </a:r>
            <a:r>
              <a:rPr lang="en-US" altLang="ja-JP" dirty="0" smtClean="0"/>
              <a:t>(</a:t>
            </a:r>
            <a:r>
              <a:rPr lang="ja-JP" altLang="en-US" dirty="0" smtClean="0"/>
              <a:t>たぶん</a:t>
            </a:r>
            <a:r>
              <a:rPr lang="en-US" altLang="ja-JP" dirty="0" smtClean="0"/>
              <a:t>)</a:t>
            </a:r>
            <a:r>
              <a:rPr lang="ja-JP" altLang="en-US" dirty="0" smtClean="0"/>
              <a:t>ない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27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スライドマスタT27</Template>
  <TotalTime>9154</TotalTime>
  <Words>945</Words>
  <Application>Microsoft Office PowerPoint</Application>
  <PresentationFormat>画面に合わせる (4:3)</PresentationFormat>
  <Paragraphs>226</Paragraphs>
  <Slides>23</Slides>
  <Notes>18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23</vt:i4>
      </vt:variant>
    </vt:vector>
  </HeadingPairs>
  <TitlesOfParts>
    <vt:vector size="26" baseType="lpstr">
      <vt:lpstr>スライドマスタT27</vt:lpstr>
      <vt:lpstr>Worksheet</vt:lpstr>
      <vt:lpstr>Microsoft Office Excel 97-2003 ワークシート</vt:lpstr>
      <vt:lpstr>アマチュアプログラミング</vt:lpstr>
      <vt:lpstr>自己紹介</vt:lpstr>
      <vt:lpstr>磯子クリエイティブチームとは</vt:lpstr>
      <vt:lpstr>今回の目次</vt:lpstr>
      <vt:lpstr>アマチュアプログラミングとは</vt:lpstr>
      <vt:lpstr>アマチュアプログラミングとは</vt:lpstr>
      <vt:lpstr>アマチュアプログラミングって楽しいの？</vt:lpstr>
      <vt:lpstr>アマチュアプログラミングの利点</vt:lpstr>
      <vt:lpstr>アマチュアプログラミングの利点</vt:lpstr>
      <vt:lpstr>誰かとコラボレーション</vt:lpstr>
      <vt:lpstr>アマチュアプログラミングの難点</vt:lpstr>
      <vt:lpstr>アマチュアプログラミングの難点</vt:lpstr>
      <vt:lpstr>準備や後始末も大変＞＜</vt:lpstr>
      <vt:lpstr>アマチュアプログラミングの課題</vt:lpstr>
      <vt:lpstr>アマチュアプログラミングの課題</vt:lpstr>
      <vt:lpstr>公開するのであれば・・・</vt:lpstr>
      <vt:lpstr>今後の展望</vt:lpstr>
      <vt:lpstr>今後の展望</vt:lpstr>
      <vt:lpstr>プログラミングとの出会いの時期(π=200)</vt:lpstr>
      <vt:lpstr>まとめ</vt:lpstr>
      <vt:lpstr>まとめ</vt:lpstr>
      <vt:lpstr>Let’s Enjoy Programming!</vt:lpstr>
      <vt:lpstr>おわり</vt:lpstr>
    </vt:vector>
  </TitlesOfParts>
  <Company>磯子クリエイティブチーム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Let's Enjoy! アマチュアプログラミング</dc:title>
  <dc:creator>高見知英</dc:creator>
  <cp:lastModifiedBy>高見知英</cp:lastModifiedBy>
  <cp:revision>702</cp:revision>
  <dcterms:created xsi:type="dcterms:W3CDTF">2008-11-21T13:34:16Z</dcterms:created>
  <dcterms:modified xsi:type="dcterms:W3CDTF">2008-12-06T16:27:32Z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