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99" r:id="rId20"/>
    <p:sldId id="275" r:id="rId21"/>
    <p:sldId id="298"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81" r:id="rId38"/>
    <p:sldId id="282" r:id="rId3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103" d="100"/>
          <a:sy n="103" d="100"/>
        </p:scale>
        <p:origin x="-204" y="-102"/>
      </p:cViewPr>
      <p:guideLst>
        <p:guide orient="horz" pos="2205"/>
        <p:guide pos="339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86808"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86808"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#27</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
        <p:nvSpPr>
          <p:cNvPr id="8" name="テキスト ボックス 7"/>
          <p:cNvSpPr txBox="1"/>
          <p:nvPr userDrawn="1"/>
        </p:nvSpPr>
        <p:spPr>
          <a:xfrm>
            <a:off x="8001024" y="6357958"/>
            <a:ext cx="736099" cy="369332"/>
          </a:xfrm>
          <a:prstGeom prst="rect">
            <a:avLst/>
          </a:prstGeom>
          <a:noFill/>
        </p:spPr>
        <p:txBody>
          <a:bodyPr wrap="none" rtlCol="0">
            <a:spAutoFit/>
          </a:bodyPr>
          <a:lstStyle/>
          <a:p>
            <a:pPr algn="ctr"/>
            <a:r>
              <a:rPr kumimoji="1" lang="en-US" altLang="ja-JP" dirty="0" smtClean="0"/>
              <a:t>-</a:t>
            </a:r>
            <a:fld id="{282ADC69-39E9-42BD-B4F7-D5CBD464950A}" type="slidenum">
              <a:rPr kumimoji="1" lang="ja-JP" altLang="en-US" smtClean="0"/>
              <a:pPr algn="ctr"/>
              <a:t>&lt;#&gt;</a:t>
            </a:fld>
            <a:r>
              <a:rPr kumimoji="1" lang="en-US" altLang="ja-JP" dirty="0" smtClean="0"/>
              <a:t>-</a:t>
            </a:r>
            <a:endParaRPr kumimoji="1"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slideLayout" Target="../slideLayouts/slideLayout6.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5e.biglobe.ne.jp/~aji/3min/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sz="3200" dirty="0" smtClean="0"/>
              <a:t>(</a:t>
            </a:r>
            <a:r>
              <a:rPr lang="ja-JP" altLang="en-US" sz="3200" dirty="0" smtClean="0"/>
              <a:t>元</a:t>
            </a:r>
            <a:r>
              <a:rPr lang="en-US" altLang="ja-JP" sz="3200" dirty="0" smtClean="0"/>
              <a:t>)</a:t>
            </a:r>
            <a:r>
              <a:rPr lang="ja-JP" altLang="en-US" sz="3200" dirty="0" smtClean="0"/>
              <a:t>勝手にインフラ隊</a:t>
            </a:r>
            <a:r>
              <a:rPr lang="en-US" altLang="ja-JP" dirty="0" smtClean="0"/>
              <a:t/>
            </a:r>
            <a:br>
              <a:rPr lang="en-US" altLang="ja-JP" dirty="0" smtClean="0"/>
            </a:br>
            <a:r>
              <a:rPr lang="en-US" altLang="ja-JP" dirty="0" smtClean="0"/>
              <a:t>(</a:t>
            </a:r>
            <a:r>
              <a:rPr lang="ja-JP" altLang="en-US" dirty="0" smtClean="0"/>
              <a:t>の中の人といっしょ</a:t>
            </a:r>
            <a:r>
              <a:rPr lang="en-US" altLang="ja-JP" dirty="0" smtClean="0"/>
              <a:t>)</a:t>
            </a:r>
            <a:br>
              <a:rPr lang="en-US" altLang="ja-JP" dirty="0" smtClean="0"/>
            </a:br>
            <a:r>
              <a:rPr lang="ja-JP" altLang="en-US" sz="3200" dirty="0" smtClean="0"/>
              <a:t>に学ぶネットワーク講座 </a:t>
            </a:r>
            <a:r>
              <a:rPr lang="en-US" altLang="ja-JP" sz="3200" dirty="0" smtClean="0"/>
              <a:t>in </a:t>
            </a:r>
            <a:r>
              <a:rPr lang="ja-JP" altLang="en-US" sz="3200" dirty="0" smtClean="0"/>
              <a:t>東京</a:t>
            </a:r>
            <a:endParaRPr kumimoji="1" lang="ja-JP" altLang="en-US" sz="3200" dirty="0"/>
          </a:p>
        </p:txBody>
      </p:sp>
      <p:sp>
        <p:nvSpPr>
          <p:cNvPr id="3" name="サブタイトル 2"/>
          <p:cNvSpPr>
            <a:spLocks noGrp="1"/>
          </p:cNvSpPr>
          <p:nvPr>
            <p:ph type="subTitle" idx="1"/>
          </p:nvPr>
        </p:nvSpPr>
        <p:spPr/>
        <p:txBody>
          <a:bodyPr/>
          <a:lstStyle/>
          <a:p>
            <a:r>
              <a:rPr lang="ja-JP" altLang="en-US" dirty="0" smtClean="0"/>
              <a:t>まー</a:t>
            </a:r>
            <a:r>
              <a:rPr lang="ja-JP" altLang="en-US" dirty="0" err="1" smtClean="0"/>
              <a:t>る</a:t>
            </a:r>
            <a:endParaRPr lang="en-US" altLang="ja-JP" dirty="0" smtClean="0"/>
          </a:p>
          <a:p>
            <a:r>
              <a:rPr lang="en-US" altLang="ja-JP" dirty="0" smtClean="0"/>
              <a:t>maruesh@wankuma.com</a:t>
            </a:r>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OSI</a:t>
            </a:r>
            <a:r>
              <a:rPr kumimoji="1" lang="ja-JP" altLang="en-US" dirty="0" smtClean="0"/>
              <a:t>参照モデル</a:t>
            </a:r>
            <a:r>
              <a:rPr kumimoji="1" lang="en-US" altLang="ja-JP" dirty="0" smtClean="0"/>
              <a:t>(</a:t>
            </a:r>
            <a:r>
              <a:rPr kumimoji="1" lang="ja-JP" altLang="en-US" dirty="0" smtClean="0"/>
              <a:t>手紙の例</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手紙を送ることを考える。</a:t>
            </a:r>
            <a:endParaRPr lang="en-US" altLang="ja-JP" dirty="0" smtClean="0"/>
          </a:p>
          <a:p>
            <a:pPr lvl="1"/>
            <a:r>
              <a:rPr kumimoji="1" lang="ja-JP" altLang="en-US" dirty="0" smtClean="0"/>
              <a:t>単純に言ってしまえば「手紙を書いて封筒に入れてポストに投函」すること</a:t>
            </a:r>
            <a:endParaRPr kumimoji="1" lang="en-US" altLang="ja-JP" dirty="0" smtClean="0"/>
          </a:p>
          <a:p>
            <a:pPr lvl="1"/>
            <a:r>
              <a:rPr lang="ja-JP" altLang="en-US" dirty="0" smtClean="0"/>
              <a:t>その後「郵便局員が回収して仕分けして相手の近くの郵便局に運んで相手に届ける」</a:t>
            </a:r>
            <a:endParaRPr kumimoji="1" lang="en-US" altLang="ja-JP" dirty="0" smtClean="0"/>
          </a:p>
          <a:p>
            <a:pPr lvl="1"/>
            <a:r>
              <a:rPr lang="ja-JP" altLang="en-US" dirty="0" smtClean="0"/>
              <a:t>この手順をおおざっぱに分けると次の事柄のルールを決める必要がある。</a:t>
            </a:r>
            <a:endParaRPr lang="en-US" altLang="ja-JP" dirty="0" smtClean="0"/>
          </a:p>
          <a:p>
            <a:pPr lvl="2"/>
            <a:r>
              <a:rPr kumimoji="1" lang="ja-JP" altLang="en-US" dirty="0" smtClean="0"/>
              <a:t>内容</a:t>
            </a:r>
            <a:endParaRPr kumimoji="1" lang="en-US" altLang="ja-JP" dirty="0" smtClean="0"/>
          </a:p>
          <a:p>
            <a:pPr lvl="2"/>
            <a:r>
              <a:rPr lang="ja-JP" altLang="en-US" dirty="0" smtClean="0"/>
              <a:t>表現</a:t>
            </a:r>
            <a:endParaRPr lang="en-US" altLang="ja-JP" dirty="0" smtClean="0"/>
          </a:p>
          <a:p>
            <a:pPr lvl="2"/>
            <a:r>
              <a:rPr kumimoji="1" lang="ja-JP" altLang="en-US" dirty="0" smtClean="0"/>
              <a:t>伝送物</a:t>
            </a:r>
            <a:endParaRPr kumimoji="1" lang="en-US" altLang="ja-JP" dirty="0" smtClean="0"/>
          </a:p>
          <a:p>
            <a:pPr lvl="2"/>
            <a:r>
              <a:rPr lang="ja-JP" altLang="en-US" dirty="0" smtClean="0"/>
              <a:t>伝送方法</a:t>
            </a:r>
            <a:endParaRPr kumimoji="1"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OSI</a:t>
            </a:r>
            <a:r>
              <a:rPr kumimoji="1" lang="ja-JP" altLang="en-US" dirty="0" smtClean="0"/>
              <a:t>参照モデル</a:t>
            </a:r>
            <a:r>
              <a:rPr kumimoji="1" lang="en-US" altLang="ja-JP" dirty="0" smtClean="0"/>
              <a:t>(</a:t>
            </a:r>
            <a:r>
              <a:rPr kumimoji="1" lang="ja-JP" altLang="en-US" dirty="0" smtClean="0"/>
              <a:t>手紙の例</a:t>
            </a:r>
            <a:r>
              <a:rPr kumimoji="1" lang="en-US" altLang="ja-JP" dirty="0" smtClean="0"/>
              <a:t>)</a:t>
            </a:r>
            <a:endParaRPr kumimoji="1" lang="ja-JP" altLang="en-US" dirty="0"/>
          </a:p>
        </p:txBody>
      </p:sp>
      <p:pic>
        <p:nvPicPr>
          <p:cNvPr id="1028" name="Picture 4" descr="C:\Documents and Settings\mtera\Local Settings\Temporary Internet Files\Content.IE5\6LXQ7AL4\MCj04288610000[1].wmf"/>
          <p:cNvPicPr>
            <a:picLocks noChangeAspect="1" noChangeArrowheads="1"/>
          </p:cNvPicPr>
          <p:nvPr/>
        </p:nvPicPr>
        <p:blipFill>
          <a:blip r:embed="rId2"/>
          <a:srcRect/>
          <a:stretch>
            <a:fillRect/>
          </a:stretch>
        </p:blipFill>
        <p:spPr bwMode="auto">
          <a:xfrm>
            <a:off x="3643306" y="1571612"/>
            <a:ext cx="1631950" cy="1752600"/>
          </a:xfrm>
          <a:prstGeom prst="rect">
            <a:avLst/>
          </a:prstGeom>
          <a:noFill/>
        </p:spPr>
      </p:pic>
      <p:pic>
        <p:nvPicPr>
          <p:cNvPr id="1029" name="Picture 5" descr="C:\Documents and Settings\mtera\Local Settings\Temporary Internet Files\Content.IE5\XZJB1TOE\MCj04241620000[1].wmf"/>
          <p:cNvPicPr>
            <a:picLocks noChangeAspect="1" noChangeArrowheads="1"/>
          </p:cNvPicPr>
          <p:nvPr/>
        </p:nvPicPr>
        <p:blipFill>
          <a:blip r:embed="rId3"/>
          <a:srcRect/>
          <a:stretch>
            <a:fillRect/>
          </a:stretch>
        </p:blipFill>
        <p:spPr bwMode="auto">
          <a:xfrm>
            <a:off x="3428992" y="4286256"/>
            <a:ext cx="1390650" cy="1835150"/>
          </a:xfrm>
          <a:prstGeom prst="rect">
            <a:avLst/>
          </a:prstGeom>
          <a:noFill/>
        </p:spPr>
      </p:pic>
      <p:pic>
        <p:nvPicPr>
          <p:cNvPr id="1030" name="Picture 6" descr="C:\Documents and Settings\mtera\Local Settings\Temporary Internet Files\Content.IE5\K3XNA6RH\MPj04225140000[1].jpg"/>
          <p:cNvPicPr>
            <a:picLocks noChangeAspect="1" noChangeArrowheads="1"/>
          </p:cNvPicPr>
          <p:nvPr/>
        </p:nvPicPr>
        <p:blipFill>
          <a:blip r:embed="rId4" cstate="print"/>
          <a:srcRect/>
          <a:stretch>
            <a:fillRect/>
          </a:stretch>
        </p:blipFill>
        <p:spPr bwMode="auto">
          <a:xfrm>
            <a:off x="428597" y="857233"/>
            <a:ext cx="2357454" cy="2947538"/>
          </a:xfrm>
          <a:prstGeom prst="rect">
            <a:avLst/>
          </a:prstGeom>
          <a:noFill/>
        </p:spPr>
      </p:pic>
      <p:pic>
        <p:nvPicPr>
          <p:cNvPr id="1031" name="Picture 7" descr="C:\Documents and Settings\mtera\Local Settings\Temporary Internet Files\Content.IE5\UDETEBMB\MCj04176520000[1].wmf"/>
          <p:cNvPicPr>
            <a:picLocks noChangeAspect="1" noChangeArrowheads="1"/>
          </p:cNvPicPr>
          <p:nvPr/>
        </p:nvPicPr>
        <p:blipFill>
          <a:blip r:embed="rId5"/>
          <a:srcRect/>
          <a:stretch>
            <a:fillRect/>
          </a:stretch>
        </p:blipFill>
        <p:spPr bwMode="auto">
          <a:xfrm>
            <a:off x="6215074" y="1643050"/>
            <a:ext cx="1641475" cy="1703388"/>
          </a:xfrm>
          <a:prstGeom prst="rect">
            <a:avLst/>
          </a:prstGeom>
          <a:noFill/>
        </p:spPr>
      </p:pic>
      <p:pic>
        <p:nvPicPr>
          <p:cNvPr id="1032" name="Picture 8" descr="C:\Documents and Settings\mtera\Local Settings\Temporary Internet Files\Content.IE5\9ATC4EFG\MCj04136660000[1].wmf"/>
          <p:cNvPicPr>
            <a:picLocks noChangeAspect="1" noChangeArrowheads="1"/>
          </p:cNvPicPr>
          <p:nvPr/>
        </p:nvPicPr>
        <p:blipFill>
          <a:blip r:embed="rId6"/>
          <a:srcRect/>
          <a:stretch>
            <a:fillRect/>
          </a:stretch>
        </p:blipFill>
        <p:spPr bwMode="auto">
          <a:xfrm>
            <a:off x="1142976" y="4286256"/>
            <a:ext cx="2048197" cy="2000264"/>
          </a:xfrm>
          <a:prstGeom prst="rect">
            <a:avLst/>
          </a:prstGeom>
          <a:noFill/>
        </p:spPr>
      </p:pic>
      <p:pic>
        <p:nvPicPr>
          <p:cNvPr id="1033" name="Picture 9" descr="C:\Documents and Settings\mtera\Local Settings\Temporary Internet Files\Content.IE5\QRSTUVE6\MCj04128060000[1].wmf"/>
          <p:cNvPicPr>
            <a:picLocks noChangeAspect="1" noChangeArrowheads="1"/>
          </p:cNvPicPr>
          <p:nvPr/>
        </p:nvPicPr>
        <p:blipFill>
          <a:blip r:embed="rId7"/>
          <a:srcRect/>
          <a:stretch>
            <a:fillRect/>
          </a:stretch>
        </p:blipFill>
        <p:spPr bwMode="auto">
          <a:xfrm>
            <a:off x="4929190" y="4071942"/>
            <a:ext cx="1568737" cy="1571636"/>
          </a:xfrm>
          <a:prstGeom prst="rect">
            <a:avLst/>
          </a:prstGeom>
          <a:noFill/>
        </p:spPr>
      </p:pic>
      <p:sp>
        <p:nvSpPr>
          <p:cNvPr id="12" name="テキスト ボックス 11"/>
          <p:cNvSpPr txBox="1"/>
          <p:nvPr/>
        </p:nvSpPr>
        <p:spPr>
          <a:xfrm>
            <a:off x="2786050" y="857232"/>
            <a:ext cx="1441420" cy="646331"/>
          </a:xfrm>
          <a:prstGeom prst="rect">
            <a:avLst/>
          </a:prstGeom>
          <a:noFill/>
        </p:spPr>
        <p:txBody>
          <a:bodyPr wrap="none" rtlCol="0">
            <a:spAutoFit/>
          </a:bodyPr>
          <a:lstStyle/>
          <a:p>
            <a:r>
              <a:rPr kumimoji="1" lang="ja-JP" altLang="en-US" dirty="0" smtClean="0"/>
              <a:t>①手紙を書く</a:t>
            </a:r>
            <a:endParaRPr kumimoji="1" lang="en-US" altLang="ja-JP" dirty="0" smtClean="0"/>
          </a:p>
          <a:p>
            <a:r>
              <a:rPr lang="en-US" altLang="ja-JP" dirty="0" smtClean="0"/>
              <a:t>(</a:t>
            </a:r>
            <a:r>
              <a:rPr lang="ja-JP" altLang="en-US" dirty="0" smtClean="0"/>
              <a:t>内容・表現</a:t>
            </a:r>
            <a:r>
              <a:rPr lang="en-US" altLang="ja-JP" dirty="0" smtClean="0"/>
              <a:t>)</a:t>
            </a:r>
            <a:endParaRPr kumimoji="1" lang="ja-JP" altLang="en-US" dirty="0"/>
          </a:p>
        </p:txBody>
      </p:sp>
      <p:sp>
        <p:nvSpPr>
          <p:cNvPr id="13" name="テキスト ボックス 12"/>
          <p:cNvSpPr txBox="1"/>
          <p:nvPr/>
        </p:nvSpPr>
        <p:spPr>
          <a:xfrm>
            <a:off x="3571868" y="3143248"/>
            <a:ext cx="1755609" cy="646331"/>
          </a:xfrm>
          <a:prstGeom prst="rect">
            <a:avLst/>
          </a:prstGeom>
          <a:noFill/>
        </p:spPr>
        <p:txBody>
          <a:bodyPr wrap="none" rtlCol="0">
            <a:spAutoFit/>
          </a:bodyPr>
          <a:lstStyle/>
          <a:p>
            <a:r>
              <a:rPr kumimoji="1" lang="ja-JP" altLang="en-US" dirty="0" smtClean="0"/>
              <a:t>②封筒に入れる</a:t>
            </a:r>
            <a:endParaRPr kumimoji="1" lang="en-US" altLang="ja-JP" dirty="0" smtClean="0"/>
          </a:p>
          <a:p>
            <a:r>
              <a:rPr lang="en-US" altLang="ja-JP" dirty="0" smtClean="0"/>
              <a:t>(</a:t>
            </a:r>
            <a:r>
              <a:rPr lang="ja-JP" altLang="en-US" dirty="0" smtClean="0"/>
              <a:t>伝送物</a:t>
            </a:r>
            <a:r>
              <a:rPr lang="en-US" altLang="ja-JP" dirty="0" smtClean="0"/>
              <a:t>)</a:t>
            </a:r>
            <a:endParaRPr kumimoji="1" lang="ja-JP" altLang="en-US" dirty="0"/>
          </a:p>
        </p:txBody>
      </p:sp>
      <p:sp>
        <p:nvSpPr>
          <p:cNvPr id="14" name="テキスト ボックス 13"/>
          <p:cNvSpPr txBox="1"/>
          <p:nvPr/>
        </p:nvSpPr>
        <p:spPr>
          <a:xfrm>
            <a:off x="6286512" y="1142984"/>
            <a:ext cx="2092239" cy="646331"/>
          </a:xfrm>
          <a:prstGeom prst="rect">
            <a:avLst/>
          </a:prstGeom>
          <a:noFill/>
        </p:spPr>
        <p:txBody>
          <a:bodyPr wrap="none" rtlCol="0">
            <a:spAutoFit/>
          </a:bodyPr>
          <a:lstStyle/>
          <a:p>
            <a:r>
              <a:rPr kumimoji="1" lang="ja-JP" altLang="en-US" dirty="0" smtClean="0"/>
              <a:t>③ポストに投函する</a:t>
            </a:r>
            <a:endParaRPr kumimoji="1" lang="en-US" altLang="ja-JP" dirty="0" smtClean="0"/>
          </a:p>
          <a:p>
            <a:r>
              <a:rPr lang="en-US" altLang="ja-JP" dirty="0" smtClean="0"/>
              <a:t>(</a:t>
            </a:r>
            <a:r>
              <a:rPr lang="ja-JP" altLang="en-US" dirty="0" smtClean="0"/>
              <a:t>伝送方法</a:t>
            </a:r>
            <a:r>
              <a:rPr lang="en-US" altLang="ja-JP" dirty="0" smtClean="0"/>
              <a:t>)</a:t>
            </a:r>
            <a:endParaRPr kumimoji="1" lang="ja-JP" altLang="en-US" dirty="0"/>
          </a:p>
        </p:txBody>
      </p:sp>
      <p:sp>
        <p:nvSpPr>
          <p:cNvPr id="15" name="テキスト ボックス 14"/>
          <p:cNvSpPr txBox="1"/>
          <p:nvPr/>
        </p:nvSpPr>
        <p:spPr>
          <a:xfrm>
            <a:off x="642910" y="3786190"/>
            <a:ext cx="2826415" cy="646331"/>
          </a:xfrm>
          <a:prstGeom prst="rect">
            <a:avLst/>
          </a:prstGeom>
          <a:noFill/>
        </p:spPr>
        <p:txBody>
          <a:bodyPr wrap="none" rtlCol="0">
            <a:spAutoFit/>
          </a:bodyPr>
          <a:lstStyle/>
          <a:p>
            <a:r>
              <a:rPr kumimoji="1" lang="ja-JP" altLang="en-US" dirty="0" smtClean="0"/>
              <a:t>④郵便局員が回収・仕分け</a:t>
            </a:r>
            <a:endParaRPr kumimoji="1" lang="en-US" altLang="ja-JP" dirty="0" smtClean="0"/>
          </a:p>
          <a:p>
            <a:r>
              <a:rPr lang="en-US" altLang="ja-JP" dirty="0" smtClean="0"/>
              <a:t>(</a:t>
            </a:r>
            <a:r>
              <a:rPr lang="ja-JP" altLang="en-US" dirty="0" smtClean="0"/>
              <a:t>伝送方法</a:t>
            </a:r>
            <a:r>
              <a:rPr lang="en-US" altLang="ja-JP" dirty="0" smtClean="0"/>
              <a:t>)</a:t>
            </a:r>
            <a:endParaRPr kumimoji="1" lang="ja-JP" altLang="en-US" dirty="0"/>
          </a:p>
        </p:txBody>
      </p:sp>
      <p:sp>
        <p:nvSpPr>
          <p:cNvPr id="16" name="テキスト ボックス 15"/>
          <p:cNvSpPr txBox="1"/>
          <p:nvPr/>
        </p:nvSpPr>
        <p:spPr>
          <a:xfrm>
            <a:off x="4429124" y="5572140"/>
            <a:ext cx="2031325" cy="646331"/>
          </a:xfrm>
          <a:prstGeom prst="rect">
            <a:avLst/>
          </a:prstGeom>
          <a:noFill/>
        </p:spPr>
        <p:txBody>
          <a:bodyPr wrap="none" rtlCol="0">
            <a:spAutoFit/>
          </a:bodyPr>
          <a:lstStyle/>
          <a:p>
            <a:r>
              <a:rPr kumimoji="1" lang="ja-JP" altLang="en-US" dirty="0" smtClean="0"/>
              <a:t>⑤郵便局員が配達</a:t>
            </a:r>
            <a:endParaRPr kumimoji="1" lang="en-US" altLang="ja-JP" dirty="0" smtClean="0"/>
          </a:p>
          <a:p>
            <a:r>
              <a:rPr lang="en-US" altLang="ja-JP" dirty="0" smtClean="0"/>
              <a:t>(</a:t>
            </a:r>
            <a:r>
              <a:rPr lang="ja-JP" altLang="en-US" dirty="0" smtClean="0"/>
              <a:t>伝送方法</a:t>
            </a:r>
            <a:r>
              <a:rPr lang="en-US" altLang="ja-JP" dirty="0" smtClean="0"/>
              <a:t>)</a:t>
            </a:r>
            <a:endParaRPr kumimoji="1" lang="ja-JP" altLang="en-US" dirty="0"/>
          </a:p>
        </p:txBody>
      </p:sp>
      <p:pic>
        <p:nvPicPr>
          <p:cNvPr id="1038" name="Picture 14" descr="C:\Documents and Settings\mtera\Local Settings\Temporary Internet Files\Content.IE5\G9E3SHIR\MPj04091130000[1].jpg"/>
          <p:cNvPicPr>
            <a:picLocks noChangeAspect="1" noChangeArrowheads="1"/>
          </p:cNvPicPr>
          <p:nvPr/>
        </p:nvPicPr>
        <p:blipFill>
          <a:blip r:embed="rId8" cstate="print"/>
          <a:srcRect/>
          <a:stretch>
            <a:fillRect/>
          </a:stretch>
        </p:blipFill>
        <p:spPr bwMode="auto">
          <a:xfrm>
            <a:off x="7215206" y="3500438"/>
            <a:ext cx="1428760" cy="2148385"/>
          </a:xfrm>
          <a:prstGeom prst="rect">
            <a:avLst/>
          </a:prstGeom>
          <a:noFill/>
        </p:spPr>
      </p:pic>
      <p:sp>
        <p:nvSpPr>
          <p:cNvPr id="22" name="テキスト ボックス 21"/>
          <p:cNvSpPr txBox="1"/>
          <p:nvPr/>
        </p:nvSpPr>
        <p:spPr>
          <a:xfrm>
            <a:off x="7112778" y="5572140"/>
            <a:ext cx="1531188" cy="646331"/>
          </a:xfrm>
          <a:prstGeom prst="rect">
            <a:avLst/>
          </a:prstGeom>
          <a:noFill/>
        </p:spPr>
        <p:txBody>
          <a:bodyPr wrap="none" rtlCol="0">
            <a:spAutoFit/>
          </a:bodyPr>
          <a:lstStyle/>
          <a:p>
            <a:r>
              <a:rPr kumimoji="1" lang="ja-JP" altLang="en-US" dirty="0" smtClean="0"/>
              <a:t>⑥手紙を読む</a:t>
            </a:r>
            <a:endParaRPr kumimoji="1" lang="en-US" altLang="ja-JP" dirty="0" smtClean="0"/>
          </a:p>
          <a:p>
            <a:r>
              <a:rPr lang="en-US" altLang="ja-JP" dirty="0" smtClean="0"/>
              <a:t>(</a:t>
            </a:r>
            <a:r>
              <a:rPr lang="ja-JP" altLang="en-US" dirty="0" smtClean="0"/>
              <a:t>内容・表現</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OSI</a:t>
            </a:r>
            <a:r>
              <a:rPr lang="ja-JP" altLang="en-US" dirty="0" smtClean="0"/>
              <a:t>参照モデル</a:t>
            </a:r>
            <a:r>
              <a:rPr lang="en-US" altLang="ja-JP" dirty="0" smtClean="0"/>
              <a:t>(</a:t>
            </a:r>
            <a:r>
              <a:rPr lang="ja-JP" altLang="en-US" dirty="0" smtClean="0"/>
              <a:t>手紙の例</a:t>
            </a:r>
            <a:r>
              <a:rPr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ルールを表にすると次の通り</a:t>
            </a:r>
            <a:endParaRPr lang="en-US" altLang="ja-JP" baseline="30000" dirty="0" smtClean="0"/>
          </a:p>
          <a:p>
            <a:endParaRPr kumimoji="1" lang="en-US" altLang="ja-JP" baseline="30000" dirty="0" smtClean="0"/>
          </a:p>
          <a:p>
            <a:endParaRPr lang="en-US" altLang="ja-JP" baseline="30000" dirty="0" smtClean="0"/>
          </a:p>
          <a:p>
            <a:endParaRPr kumimoji="1" lang="en-US" altLang="ja-JP" baseline="30000" dirty="0" smtClean="0"/>
          </a:p>
          <a:p>
            <a:endParaRPr lang="en-US" altLang="ja-JP" baseline="30000" dirty="0" smtClean="0"/>
          </a:p>
          <a:p>
            <a:endParaRPr kumimoji="1" lang="en-US" altLang="ja-JP" dirty="0" smtClean="0"/>
          </a:p>
          <a:p>
            <a:r>
              <a:rPr kumimoji="1" lang="ja-JP" altLang="en-US" dirty="0" smtClean="0"/>
              <a:t>それぞれの階層に応じてルールが存在</a:t>
            </a:r>
            <a:endParaRPr kumimoji="1" lang="en-US" altLang="ja-JP" dirty="0" smtClean="0"/>
          </a:p>
        </p:txBody>
      </p:sp>
      <p:graphicFrame>
        <p:nvGraphicFramePr>
          <p:cNvPr id="4" name="表 3"/>
          <p:cNvGraphicFramePr>
            <a:graphicFrameLocks noGrp="1"/>
          </p:cNvGraphicFramePr>
          <p:nvPr/>
        </p:nvGraphicFramePr>
        <p:xfrm>
          <a:off x="571472" y="1643050"/>
          <a:ext cx="7929618" cy="1854200"/>
        </p:xfrm>
        <a:graphic>
          <a:graphicData uri="http://schemas.openxmlformats.org/drawingml/2006/table">
            <a:tbl>
              <a:tblPr firstRow="1" bandRow="1">
                <a:tableStyleId>{073A0DAA-6AF3-43AB-8588-CEC1D06C72B9}</a:tableStyleId>
              </a:tblPr>
              <a:tblGrid>
                <a:gridCol w="1174758"/>
                <a:gridCol w="2569784"/>
                <a:gridCol w="4185076"/>
              </a:tblGrid>
              <a:tr h="370840">
                <a:tc>
                  <a:txBody>
                    <a:bodyPr/>
                    <a:lstStyle/>
                    <a:p>
                      <a:r>
                        <a:rPr kumimoji="1" lang="ja-JP" altLang="en-US" dirty="0" smtClean="0"/>
                        <a:t>階層</a:t>
                      </a:r>
                      <a:endParaRPr kumimoji="1" lang="ja-JP" altLang="en-US" dirty="0"/>
                    </a:p>
                  </a:txBody>
                  <a:tcPr/>
                </a:tc>
                <a:tc>
                  <a:txBody>
                    <a:bodyPr/>
                    <a:lstStyle/>
                    <a:p>
                      <a:r>
                        <a:rPr kumimoji="1" lang="ja-JP" altLang="en-US" dirty="0" smtClean="0"/>
                        <a:t>行うこと・するもの</a:t>
                      </a:r>
                      <a:endParaRPr kumimoji="1" lang="ja-JP" altLang="en-US" dirty="0"/>
                    </a:p>
                  </a:txBody>
                  <a:tcPr/>
                </a:tc>
                <a:tc>
                  <a:txBody>
                    <a:bodyPr/>
                    <a:lstStyle/>
                    <a:p>
                      <a:r>
                        <a:rPr kumimoji="1" lang="ja-JP" altLang="en-US" dirty="0" smtClean="0"/>
                        <a:t>ルール</a:t>
                      </a:r>
                      <a:endParaRPr kumimoji="1" lang="ja-JP" altLang="en-US" dirty="0"/>
                    </a:p>
                  </a:txBody>
                  <a:tcPr/>
                </a:tc>
              </a:tr>
              <a:tr h="370840">
                <a:tc>
                  <a:txBody>
                    <a:bodyPr/>
                    <a:lstStyle/>
                    <a:p>
                      <a:r>
                        <a:rPr kumimoji="1" lang="ja-JP" altLang="en-US" dirty="0" smtClean="0"/>
                        <a:t>内容</a:t>
                      </a:r>
                      <a:endParaRPr kumimoji="1" lang="ja-JP" altLang="en-US" dirty="0"/>
                    </a:p>
                  </a:txBody>
                  <a:tcPr/>
                </a:tc>
                <a:tc>
                  <a:txBody>
                    <a:bodyPr/>
                    <a:lstStyle/>
                    <a:p>
                      <a:r>
                        <a:rPr kumimoji="1" lang="ja-JP" altLang="en-US" dirty="0" smtClean="0"/>
                        <a:t>伝えたいことを考える。</a:t>
                      </a:r>
                      <a:endParaRPr kumimoji="1" lang="ja-JP" altLang="en-US" dirty="0"/>
                    </a:p>
                  </a:txBody>
                  <a:tcPr/>
                </a:tc>
                <a:tc>
                  <a:txBody>
                    <a:bodyPr/>
                    <a:lstStyle/>
                    <a:p>
                      <a:r>
                        <a:rPr kumimoji="1" lang="ja-JP" altLang="en-US" dirty="0" smtClean="0"/>
                        <a:t>明瞭に・簡潔に。</a:t>
                      </a:r>
                      <a:endParaRPr kumimoji="1" lang="ja-JP" altLang="en-US" dirty="0"/>
                    </a:p>
                  </a:txBody>
                  <a:tcPr/>
                </a:tc>
              </a:tr>
              <a:tr h="370840">
                <a:tc>
                  <a:txBody>
                    <a:bodyPr/>
                    <a:lstStyle/>
                    <a:p>
                      <a:r>
                        <a:rPr kumimoji="1" lang="ja-JP" altLang="en-US" dirty="0" smtClean="0"/>
                        <a:t>表現</a:t>
                      </a:r>
                      <a:endParaRPr kumimoji="1" lang="ja-JP" altLang="en-US" dirty="0"/>
                    </a:p>
                  </a:txBody>
                  <a:tcPr/>
                </a:tc>
                <a:tc>
                  <a:txBody>
                    <a:bodyPr/>
                    <a:lstStyle/>
                    <a:p>
                      <a:r>
                        <a:rPr kumimoji="1" lang="ja-JP" altLang="en-US" dirty="0" smtClean="0"/>
                        <a:t>手紙に書く</a:t>
                      </a:r>
                      <a:endParaRPr kumimoji="1" lang="ja-JP" altLang="en-US" dirty="0"/>
                    </a:p>
                  </a:txBody>
                  <a:tcPr/>
                </a:tc>
                <a:tc>
                  <a:txBody>
                    <a:bodyPr/>
                    <a:lstStyle/>
                    <a:p>
                      <a:r>
                        <a:rPr kumimoji="1" lang="ja-JP" altLang="en-US" dirty="0" smtClean="0"/>
                        <a:t>相手がわかる言葉で。文語文にする。</a:t>
                      </a:r>
                      <a:endParaRPr kumimoji="1" lang="ja-JP" altLang="en-US" dirty="0"/>
                    </a:p>
                  </a:txBody>
                  <a:tcPr/>
                </a:tc>
              </a:tr>
              <a:tr h="370840">
                <a:tc>
                  <a:txBody>
                    <a:bodyPr/>
                    <a:lstStyle/>
                    <a:p>
                      <a:r>
                        <a:rPr kumimoji="1" lang="ja-JP" altLang="en-US" dirty="0" smtClean="0"/>
                        <a:t>伝送物</a:t>
                      </a:r>
                      <a:endParaRPr kumimoji="1" lang="ja-JP" altLang="en-US" dirty="0"/>
                    </a:p>
                  </a:txBody>
                  <a:tcPr/>
                </a:tc>
                <a:tc>
                  <a:txBody>
                    <a:bodyPr/>
                    <a:lstStyle/>
                    <a:p>
                      <a:r>
                        <a:rPr kumimoji="1" lang="ja-JP" altLang="en-US" dirty="0" smtClean="0"/>
                        <a:t>便箋・封筒・宛名</a:t>
                      </a:r>
                      <a:endParaRPr kumimoji="1" lang="ja-JP" altLang="en-US" dirty="0"/>
                    </a:p>
                  </a:txBody>
                  <a:tcPr/>
                </a:tc>
                <a:tc>
                  <a:txBody>
                    <a:bodyPr/>
                    <a:lstStyle/>
                    <a:p>
                      <a:r>
                        <a:rPr kumimoji="1" lang="ja-JP" altLang="en-US" dirty="0" smtClean="0"/>
                        <a:t>定型の便箋・封筒。切手や宛名の書き方</a:t>
                      </a:r>
                      <a:endParaRPr kumimoji="1" lang="ja-JP" altLang="en-US" dirty="0"/>
                    </a:p>
                  </a:txBody>
                  <a:tcPr/>
                </a:tc>
              </a:tr>
              <a:tr h="370840">
                <a:tc>
                  <a:txBody>
                    <a:bodyPr/>
                    <a:lstStyle/>
                    <a:p>
                      <a:r>
                        <a:rPr kumimoji="1" lang="ja-JP" altLang="en-US" dirty="0" smtClean="0"/>
                        <a:t>伝送方法</a:t>
                      </a:r>
                      <a:endParaRPr kumimoji="1" lang="ja-JP" altLang="en-US" dirty="0"/>
                    </a:p>
                  </a:txBody>
                  <a:tcPr/>
                </a:tc>
                <a:tc>
                  <a:txBody>
                    <a:bodyPr/>
                    <a:lstStyle/>
                    <a:p>
                      <a:r>
                        <a:rPr kumimoji="1" lang="ja-JP" altLang="en-US" dirty="0" smtClean="0"/>
                        <a:t>郵便局員・郵便トラック</a:t>
                      </a:r>
                      <a:endParaRPr kumimoji="1" lang="ja-JP" altLang="en-US" dirty="0"/>
                    </a:p>
                  </a:txBody>
                  <a:tcPr/>
                </a:tc>
                <a:tc>
                  <a:txBody>
                    <a:bodyPr/>
                    <a:lstStyle/>
                    <a:p>
                      <a:r>
                        <a:rPr kumimoji="1" lang="ja-JP" altLang="en-US" dirty="0" smtClean="0"/>
                        <a:t>宛先までの道を決定する。</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OSI</a:t>
            </a:r>
            <a:r>
              <a:rPr kumimoji="1" lang="ja-JP" altLang="en-US" dirty="0" smtClean="0"/>
              <a:t>参照モデルはなぜ階層構造か？</a:t>
            </a:r>
            <a:endParaRPr kumimoji="1" lang="ja-JP" altLang="en-US" dirty="0"/>
          </a:p>
        </p:txBody>
      </p:sp>
      <p:sp>
        <p:nvSpPr>
          <p:cNvPr id="3" name="コンテンツ プレースホルダ 2"/>
          <p:cNvSpPr>
            <a:spLocks noGrp="1"/>
          </p:cNvSpPr>
          <p:nvPr>
            <p:ph idx="1"/>
          </p:nvPr>
        </p:nvSpPr>
        <p:spPr/>
        <p:txBody>
          <a:bodyPr/>
          <a:lstStyle/>
          <a:p>
            <a:r>
              <a:rPr kumimoji="1" lang="ja-JP" altLang="en-US" sz="2800" dirty="0" smtClean="0"/>
              <a:t>それぞれの層を独立させて扱いやすくする</a:t>
            </a:r>
            <a:endParaRPr kumimoji="1" lang="en-US" altLang="ja-JP" sz="2800" dirty="0" smtClean="0"/>
          </a:p>
          <a:p>
            <a:r>
              <a:rPr lang="ja-JP" altLang="en-US" sz="2800" dirty="0" smtClean="0"/>
              <a:t>手紙の例</a:t>
            </a:r>
            <a:endParaRPr lang="en-US" altLang="ja-JP" sz="2800" dirty="0" smtClean="0"/>
          </a:p>
          <a:p>
            <a:pPr lvl="1"/>
            <a:r>
              <a:rPr kumimoji="1" lang="ja-JP" altLang="en-US" sz="2400" dirty="0" smtClean="0"/>
              <a:t>手紙を中身を考えること</a:t>
            </a:r>
            <a:endParaRPr kumimoji="1" lang="en-US" altLang="ja-JP" sz="2400" dirty="0" smtClean="0"/>
          </a:p>
          <a:p>
            <a:pPr lvl="1"/>
            <a:r>
              <a:rPr lang="ja-JP" altLang="en-US" sz="2400" dirty="0" smtClean="0"/>
              <a:t>手紙を</a:t>
            </a:r>
            <a:r>
              <a:rPr kumimoji="1" lang="ja-JP" altLang="en-US" sz="2400" dirty="0" smtClean="0"/>
              <a:t>書くこと</a:t>
            </a:r>
            <a:endParaRPr kumimoji="1" lang="en-US" altLang="ja-JP" sz="2400" dirty="0" smtClean="0"/>
          </a:p>
          <a:p>
            <a:pPr lvl="1"/>
            <a:r>
              <a:rPr kumimoji="1" lang="ja-JP" altLang="en-US" sz="2400" dirty="0" smtClean="0"/>
              <a:t>便せん</a:t>
            </a:r>
            <a:r>
              <a:rPr kumimoji="1" lang="ja-JP" altLang="en-US" sz="2400" dirty="0" err="1" smtClean="0"/>
              <a:t>を</a:t>
            </a:r>
            <a:r>
              <a:rPr kumimoji="1" lang="ja-JP" altLang="en-US" sz="2400" dirty="0" smtClean="0"/>
              <a:t>封筒に入れて封をすること</a:t>
            </a:r>
            <a:endParaRPr kumimoji="1" lang="en-US" altLang="ja-JP" sz="2400" dirty="0" smtClean="0"/>
          </a:p>
          <a:p>
            <a:pPr lvl="1"/>
            <a:r>
              <a:rPr lang="ja-JP" altLang="en-US" sz="2400" dirty="0" smtClean="0"/>
              <a:t>郵便局員が回収・仕分けすること</a:t>
            </a:r>
            <a:endParaRPr lang="en-US" altLang="ja-JP" sz="2400" dirty="0" smtClean="0"/>
          </a:p>
          <a:p>
            <a:r>
              <a:rPr lang="ja-JP" altLang="en-US" sz="2800" dirty="0" smtClean="0"/>
              <a:t>独立しているので、ある階層でルールが変わってもそれ以外には影響がない。</a:t>
            </a:r>
            <a:endParaRPr lang="en-US" altLang="ja-JP" sz="2800" dirty="0" smtClean="0"/>
          </a:p>
          <a:p>
            <a:pPr lvl="1"/>
            <a:r>
              <a:rPr lang="ja-JP" altLang="en-US" sz="2400" dirty="0" smtClean="0"/>
              <a:t>例</a:t>
            </a:r>
            <a:r>
              <a:rPr lang="en-US" altLang="ja-JP" sz="2400" dirty="0" smtClean="0"/>
              <a:t>)</a:t>
            </a:r>
            <a:r>
              <a:rPr lang="ja-JP" altLang="en-US" sz="2400" dirty="0" smtClean="0"/>
              <a:t>郵便事業の民営化による伝送方法の変更</a:t>
            </a:r>
            <a:endParaRPr lang="en-US" altLang="ja-JP" sz="2400" dirty="0" smtClean="0"/>
          </a:p>
          <a:p>
            <a:r>
              <a:rPr lang="ja-JP" altLang="en-US" sz="2800" dirty="0" smtClean="0"/>
              <a:t>機能別に考えればよい</a:t>
            </a:r>
            <a:endParaRPr lang="en-US" altLang="ja-JP"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OSI</a:t>
            </a:r>
            <a:r>
              <a:rPr kumimoji="1" lang="ja-JP" altLang="en-US" dirty="0" smtClean="0"/>
              <a:t>参照モデル</a:t>
            </a:r>
            <a:r>
              <a:rPr kumimoji="1" lang="en-US" altLang="ja-JP" dirty="0" smtClean="0"/>
              <a:t>(</a:t>
            </a:r>
            <a:r>
              <a:rPr kumimoji="1" lang="ja-JP" altLang="en-US" dirty="0" smtClean="0"/>
              <a:t>７つの階層</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実際の</a:t>
            </a:r>
            <a:r>
              <a:rPr kumimoji="1" lang="en-US" altLang="ja-JP" dirty="0" smtClean="0"/>
              <a:t>OSI</a:t>
            </a:r>
            <a:r>
              <a:rPr kumimoji="1" lang="ja-JP" altLang="en-US" dirty="0" smtClean="0"/>
              <a:t>参照モデルは７階層</a:t>
            </a:r>
            <a:endParaRPr kumimoji="1" lang="en-US" altLang="ja-JP" dirty="0" smtClean="0"/>
          </a:p>
          <a:p>
            <a:pPr lvl="1"/>
            <a:r>
              <a:rPr lang="ja-JP" altLang="en-US" dirty="0" smtClean="0"/>
              <a:t>アプリケーション層</a:t>
            </a:r>
            <a:endParaRPr lang="en-US" altLang="ja-JP" dirty="0" smtClean="0"/>
          </a:p>
          <a:p>
            <a:pPr lvl="1"/>
            <a:r>
              <a:rPr kumimoji="1" lang="ja-JP" altLang="en-US" dirty="0" smtClean="0"/>
              <a:t>プレゼンテーション層</a:t>
            </a:r>
            <a:endParaRPr kumimoji="1" lang="en-US" altLang="ja-JP" dirty="0" smtClean="0"/>
          </a:p>
          <a:p>
            <a:pPr lvl="1"/>
            <a:r>
              <a:rPr lang="ja-JP" altLang="en-US" dirty="0" smtClean="0"/>
              <a:t>セション層</a:t>
            </a:r>
            <a:endParaRPr lang="en-US" altLang="ja-JP" dirty="0" smtClean="0"/>
          </a:p>
          <a:p>
            <a:pPr lvl="1"/>
            <a:r>
              <a:rPr kumimoji="1" lang="ja-JP" altLang="en-US" dirty="0" smtClean="0"/>
              <a:t>トランスポート層</a:t>
            </a:r>
            <a:endParaRPr kumimoji="1" lang="en-US" altLang="ja-JP" dirty="0" smtClean="0"/>
          </a:p>
          <a:p>
            <a:pPr lvl="1"/>
            <a:r>
              <a:rPr lang="ja-JP" altLang="en-US" dirty="0" smtClean="0"/>
              <a:t>ネットワーク層</a:t>
            </a:r>
            <a:endParaRPr lang="en-US" altLang="ja-JP" dirty="0" smtClean="0"/>
          </a:p>
          <a:p>
            <a:pPr lvl="1"/>
            <a:r>
              <a:rPr kumimoji="1" lang="ja-JP" altLang="en-US" dirty="0" smtClean="0"/>
              <a:t>データリンク層</a:t>
            </a:r>
            <a:endParaRPr kumimoji="1" lang="en-US" altLang="ja-JP" dirty="0" smtClean="0"/>
          </a:p>
          <a:p>
            <a:pPr lvl="1"/>
            <a:r>
              <a:rPr lang="ja-JP" altLang="en-US" dirty="0" smtClean="0"/>
              <a:t>物理層</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OSI</a:t>
            </a:r>
            <a:r>
              <a:rPr kumimoji="1" lang="ja-JP" altLang="en-US" dirty="0" smtClean="0"/>
              <a:t>参照モデル</a:t>
            </a:r>
            <a:r>
              <a:rPr kumimoji="1" lang="en-US" altLang="ja-JP" dirty="0" smtClean="0"/>
              <a:t>(</a:t>
            </a:r>
            <a:r>
              <a:rPr kumimoji="1" lang="ja-JP" altLang="en-US" dirty="0" smtClean="0"/>
              <a:t>レイヤ５～７</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レイヤ７：アプリケーション層</a:t>
            </a:r>
            <a:endParaRPr kumimoji="1" lang="en-US" altLang="ja-JP" dirty="0" smtClean="0"/>
          </a:p>
          <a:p>
            <a:pPr lvl="1"/>
            <a:r>
              <a:rPr lang="ja-JP" altLang="en-US" dirty="0" smtClean="0"/>
              <a:t>階層の最上位に位置し、アプリケーションにネットワークというサービスを提供する。</a:t>
            </a:r>
            <a:endParaRPr lang="en-US" altLang="ja-JP" dirty="0" smtClean="0"/>
          </a:p>
          <a:p>
            <a:r>
              <a:rPr kumimoji="1" lang="ja-JP" altLang="en-US" dirty="0" smtClean="0"/>
              <a:t>レイヤ６：プレゼンテーション層</a:t>
            </a:r>
            <a:endParaRPr kumimoji="1" lang="en-US" altLang="ja-JP" dirty="0" smtClean="0"/>
          </a:p>
          <a:p>
            <a:pPr lvl="1"/>
            <a:r>
              <a:rPr lang="ja-JP" altLang="en-US" dirty="0" smtClean="0"/>
              <a:t>データの変換、圧縮、暗号化を行う。</a:t>
            </a:r>
            <a:endParaRPr lang="en-US" altLang="ja-JP" dirty="0" smtClean="0"/>
          </a:p>
          <a:p>
            <a:r>
              <a:rPr kumimoji="1" lang="ja-JP" altLang="en-US" dirty="0" smtClean="0"/>
              <a:t>レイヤ５：セション層</a:t>
            </a:r>
            <a:endParaRPr kumimoji="1" lang="en-US" altLang="ja-JP" dirty="0" smtClean="0"/>
          </a:p>
          <a:p>
            <a:pPr lvl="1"/>
            <a:r>
              <a:rPr lang="ja-JP" altLang="en-US" dirty="0" smtClean="0"/>
              <a:t>セッションの開始、維持、管理、終了を行う。</a:t>
            </a:r>
            <a:endParaRPr lang="en-US" altLang="ja-JP" dirty="0" smtClean="0"/>
          </a:p>
          <a:p>
            <a:r>
              <a:rPr kumimoji="1" lang="en-US" altLang="ja-JP" dirty="0" smtClean="0"/>
              <a:t>TCP/IP</a:t>
            </a:r>
            <a:r>
              <a:rPr kumimoji="1" lang="ja-JP" altLang="en-US" dirty="0" smtClean="0"/>
              <a:t>の場合、レイヤ５～７は１つのプロトコルとして実装される場合が多い</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OSI</a:t>
            </a:r>
            <a:r>
              <a:rPr kumimoji="1" lang="ja-JP" altLang="en-US" dirty="0" smtClean="0"/>
              <a:t>参照モデル</a:t>
            </a:r>
            <a:r>
              <a:rPr kumimoji="1" lang="en-US" altLang="ja-JP" dirty="0" smtClean="0"/>
              <a:t>(</a:t>
            </a:r>
            <a:r>
              <a:rPr kumimoji="1" lang="ja-JP" altLang="en-US" dirty="0" smtClean="0"/>
              <a:t>レイヤ３，４</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レイヤ４：トランスポート層</a:t>
            </a:r>
            <a:endParaRPr kumimoji="1" lang="en-US" altLang="ja-JP" dirty="0" smtClean="0"/>
          </a:p>
          <a:p>
            <a:pPr lvl="1"/>
            <a:r>
              <a:rPr lang="ja-JP" altLang="en-US" dirty="0" smtClean="0"/>
              <a:t>信頼性の高い通信サービスを保証する</a:t>
            </a:r>
            <a:endParaRPr lang="en-US" altLang="ja-JP" dirty="0" smtClean="0"/>
          </a:p>
          <a:p>
            <a:pPr lvl="1"/>
            <a:r>
              <a:rPr kumimoji="1" lang="en-US" altLang="ja-JP" dirty="0" smtClean="0"/>
              <a:t>TCP/IP</a:t>
            </a:r>
            <a:r>
              <a:rPr kumimoji="1" lang="ja-JP" altLang="en-US" dirty="0" smtClean="0"/>
              <a:t>の場合は、</a:t>
            </a:r>
            <a:r>
              <a:rPr kumimoji="1" lang="en-US" altLang="ja-JP" dirty="0" smtClean="0"/>
              <a:t>TCP</a:t>
            </a:r>
            <a:r>
              <a:rPr kumimoji="1" lang="ja-JP" altLang="en-US" dirty="0" smtClean="0"/>
              <a:t>と</a:t>
            </a:r>
            <a:r>
              <a:rPr kumimoji="1" lang="en-US" altLang="ja-JP" dirty="0" smtClean="0"/>
              <a:t>UDP</a:t>
            </a:r>
            <a:r>
              <a:rPr kumimoji="1" lang="ja-JP" altLang="en-US" dirty="0" smtClean="0"/>
              <a:t>が担当</a:t>
            </a:r>
            <a:endParaRPr kumimoji="1" lang="en-US" altLang="ja-JP" dirty="0" smtClean="0"/>
          </a:p>
          <a:p>
            <a:r>
              <a:rPr lang="ja-JP" altLang="en-US" dirty="0" smtClean="0"/>
              <a:t>レイヤ３：ネットワーク層</a:t>
            </a:r>
            <a:endParaRPr lang="en-US" altLang="ja-JP" dirty="0" smtClean="0"/>
          </a:p>
          <a:p>
            <a:pPr lvl="1"/>
            <a:r>
              <a:rPr kumimoji="1" lang="ja-JP" altLang="en-US" dirty="0" smtClean="0"/>
              <a:t>離れた場所に存在する相手との間でデータ伝送・運ぶルートの決定・宛先の決定などを行う</a:t>
            </a:r>
            <a:endParaRPr kumimoji="1" lang="en-US" altLang="ja-JP" dirty="0" smtClean="0"/>
          </a:p>
          <a:p>
            <a:pPr lvl="1"/>
            <a:r>
              <a:rPr lang="en-US" altLang="ja-JP" dirty="0" smtClean="0"/>
              <a:t>TCP/IP</a:t>
            </a:r>
            <a:r>
              <a:rPr lang="ja-JP" altLang="en-US" dirty="0" smtClean="0"/>
              <a:t>の場合は、</a:t>
            </a:r>
            <a:r>
              <a:rPr lang="en-US" altLang="ja-JP" dirty="0" smtClean="0"/>
              <a:t>IP</a:t>
            </a:r>
            <a:r>
              <a:rPr lang="ja-JP" altLang="en-US" dirty="0" smtClean="0"/>
              <a:t>が担当</a:t>
            </a:r>
            <a:endParaRPr lang="en-US" altLang="ja-JP" dirty="0" smtClean="0"/>
          </a:p>
          <a:p>
            <a:r>
              <a:rPr kumimoji="1" lang="en-US" altLang="ja-JP" dirty="0" smtClean="0"/>
              <a:t>TCP/IP</a:t>
            </a:r>
            <a:r>
              <a:rPr kumimoji="1" lang="ja-JP" altLang="en-US" dirty="0" smtClean="0"/>
              <a:t>の場合、レイヤ７～３のプロトコルは</a:t>
            </a:r>
            <a:r>
              <a:rPr kumimoji="1" lang="en-US" altLang="ja-JP" dirty="0" smtClean="0"/>
              <a:t>IETF</a:t>
            </a:r>
            <a:r>
              <a:rPr kumimoji="1" lang="ja-JP" altLang="en-US" dirty="0" smtClean="0"/>
              <a:t>の</a:t>
            </a:r>
            <a:r>
              <a:rPr kumimoji="1" lang="en-US" altLang="ja-JP" dirty="0" smtClean="0"/>
              <a:t>RFC</a:t>
            </a:r>
            <a:r>
              <a:rPr kumimoji="1" lang="ja-JP" altLang="en-US" dirty="0" smtClean="0"/>
              <a:t>で規定</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OSI</a:t>
            </a:r>
            <a:r>
              <a:rPr kumimoji="1" lang="ja-JP" altLang="en-US" dirty="0" smtClean="0"/>
              <a:t>参照モデル</a:t>
            </a:r>
            <a:r>
              <a:rPr kumimoji="1" lang="en-US" altLang="ja-JP" dirty="0" smtClean="0"/>
              <a:t>(</a:t>
            </a:r>
            <a:r>
              <a:rPr kumimoji="1" lang="ja-JP" altLang="en-US" dirty="0" smtClean="0"/>
              <a:t>レイヤ１，２</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レイヤ２：データリンク層</a:t>
            </a:r>
            <a:endParaRPr kumimoji="1" lang="en-US" altLang="ja-JP" dirty="0" smtClean="0"/>
          </a:p>
          <a:p>
            <a:pPr lvl="1"/>
            <a:r>
              <a:rPr kumimoji="1" lang="ja-JP" altLang="en-US" dirty="0" smtClean="0"/>
              <a:t>近くの機器とのデータ伝送制御を行う</a:t>
            </a:r>
            <a:endParaRPr kumimoji="1" lang="en-US" altLang="ja-JP" dirty="0" smtClean="0"/>
          </a:p>
          <a:p>
            <a:r>
              <a:rPr lang="ja-JP" altLang="en-US" dirty="0" smtClean="0"/>
              <a:t>レイヤ１：物理層</a:t>
            </a:r>
            <a:endParaRPr lang="en-US" altLang="ja-JP" dirty="0" smtClean="0"/>
          </a:p>
          <a:p>
            <a:pPr lvl="1"/>
            <a:r>
              <a:rPr kumimoji="1" lang="ja-JP" altLang="en-US" dirty="0" smtClean="0"/>
              <a:t>実際に電気信号のやりとりを行う</a:t>
            </a:r>
            <a:endParaRPr kumimoji="1" lang="en-US" altLang="ja-JP" dirty="0" smtClean="0"/>
          </a:p>
          <a:p>
            <a:r>
              <a:rPr lang="ja-JP" altLang="en-US" dirty="0" smtClean="0"/>
              <a:t>これら２層はイーサネットや</a:t>
            </a:r>
            <a:r>
              <a:rPr lang="en-US" altLang="ja-JP" dirty="0" smtClean="0"/>
              <a:t>IEEE802.3,802.5,FDDI</a:t>
            </a:r>
            <a:r>
              <a:rPr lang="ja-JP" altLang="en-US" dirty="0" smtClean="0"/>
              <a:t>といった規格で取り決められている。</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データとデータユニット</a:t>
            </a:r>
            <a:r>
              <a:rPr lang="en-US" altLang="ja-JP" dirty="0" smtClean="0"/>
              <a:t>(</a:t>
            </a:r>
            <a:r>
              <a:rPr lang="ja-JP" altLang="en-US" dirty="0" smtClean="0"/>
              <a:t>宅配便の例</a:t>
            </a:r>
            <a:r>
              <a:rPr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宅配便を送ることを考える。</a:t>
            </a:r>
            <a:endParaRPr kumimoji="1" lang="en-US" altLang="ja-JP" dirty="0" smtClean="0"/>
          </a:p>
          <a:p>
            <a:pPr lvl="1"/>
            <a:r>
              <a:rPr lang="ja-JP" altLang="en-US" dirty="0" smtClean="0"/>
              <a:t>まず、荷物を梱包。</a:t>
            </a:r>
            <a:endParaRPr lang="en-US" altLang="ja-JP" dirty="0" smtClean="0"/>
          </a:p>
          <a:p>
            <a:pPr lvl="1"/>
            <a:r>
              <a:rPr kumimoji="1" lang="ja-JP" altLang="en-US" dirty="0" smtClean="0"/>
              <a:t>梱包した荷物に宛名を貼って配達を依頼。</a:t>
            </a:r>
            <a:endParaRPr kumimoji="1" lang="en-US" altLang="ja-JP" dirty="0" smtClean="0"/>
          </a:p>
          <a:p>
            <a:pPr lvl="1"/>
            <a:r>
              <a:rPr lang="ja-JP" altLang="en-US" dirty="0" smtClean="0"/>
              <a:t>宅配業者は配送表を貼って宛先に宅配。</a:t>
            </a:r>
            <a:endParaRPr lang="en-US" altLang="ja-JP" dirty="0" smtClean="0"/>
          </a:p>
          <a:p>
            <a:pPr lvl="1"/>
            <a:r>
              <a:rPr kumimoji="1" lang="ja-JP" altLang="en-US" dirty="0" smtClean="0"/>
              <a:t>受け取った側は逆のことをする。</a:t>
            </a:r>
            <a:endParaRPr kumimoji="1" lang="en-US" altLang="ja-JP" dirty="0" smtClean="0"/>
          </a:p>
          <a:p>
            <a:r>
              <a:rPr lang="ja-JP" altLang="en-US" dirty="0" smtClean="0"/>
              <a:t>つまり送りたい荷物以外に必要な情報等をつけて相手に送る。</a:t>
            </a:r>
            <a:endParaRPr lang="en-US" altLang="ja-JP" dirty="0" smtClean="0"/>
          </a:p>
          <a:p>
            <a:pPr lvl="1"/>
            <a:r>
              <a:rPr lang="ja-JP" altLang="en-US" dirty="0" smtClean="0"/>
              <a:t>中身をデータとすると、制御情報を付加された全体をデータユニットと呼ぶ</a:t>
            </a:r>
            <a:endParaRPr lang="en-US" altLang="ja-JP" dirty="0" smtClean="0"/>
          </a:p>
          <a:p>
            <a:endParaRPr kumimoji="1" lang="en-US" altLang="ja-JP"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データとデータユニット</a:t>
            </a:r>
            <a:r>
              <a:rPr kumimoji="1" lang="en-US" altLang="ja-JP" dirty="0" smtClean="0"/>
              <a:t>(TCP/IP</a:t>
            </a:r>
            <a:r>
              <a:rPr kumimoji="1" lang="ja-JP" altLang="en-US" dirty="0" smtClean="0"/>
              <a:t>の場合</a:t>
            </a:r>
            <a:r>
              <a:rPr kumimoji="1" lang="en-US" altLang="ja-JP" dirty="0" smtClean="0"/>
              <a:t>)</a:t>
            </a:r>
            <a:endParaRPr kumimoji="1" lang="ja-JP" altLang="en-US" dirty="0"/>
          </a:p>
        </p:txBody>
      </p:sp>
      <p:sp>
        <p:nvSpPr>
          <p:cNvPr id="4" name="正方形/長方形 3"/>
          <p:cNvSpPr/>
          <p:nvPr/>
        </p:nvSpPr>
        <p:spPr>
          <a:xfrm>
            <a:off x="1142976" y="1500174"/>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アプリケーション層</a:t>
            </a:r>
            <a:endParaRPr kumimoji="1" lang="ja-JP" altLang="en-US" dirty="0">
              <a:solidFill>
                <a:schemeClr val="tx1"/>
              </a:solidFill>
            </a:endParaRPr>
          </a:p>
        </p:txBody>
      </p:sp>
      <p:sp>
        <p:nvSpPr>
          <p:cNvPr id="5" name="正方形/長方形 4"/>
          <p:cNvSpPr/>
          <p:nvPr/>
        </p:nvSpPr>
        <p:spPr>
          <a:xfrm>
            <a:off x="1142976" y="207167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プレゼンテーション層</a:t>
            </a:r>
            <a:endParaRPr kumimoji="1" lang="ja-JP" altLang="en-US" dirty="0">
              <a:solidFill>
                <a:schemeClr val="tx1"/>
              </a:solidFill>
            </a:endParaRPr>
          </a:p>
        </p:txBody>
      </p:sp>
      <p:sp>
        <p:nvSpPr>
          <p:cNvPr id="6" name="正方形/長方形 5"/>
          <p:cNvSpPr/>
          <p:nvPr/>
        </p:nvSpPr>
        <p:spPr>
          <a:xfrm>
            <a:off x="1142976" y="2643182"/>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セション層</a:t>
            </a:r>
            <a:endParaRPr kumimoji="1" lang="ja-JP" altLang="en-US" dirty="0">
              <a:solidFill>
                <a:schemeClr val="tx1"/>
              </a:solidFill>
            </a:endParaRPr>
          </a:p>
        </p:txBody>
      </p:sp>
      <p:sp>
        <p:nvSpPr>
          <p:cNvPr id="7" name="正方形/長方形 6"/>
          <p:cNvSpPr/>
          <p:nvPr/>
        </p:nvSpPr>
        <p:spPr>
          <a:xfrm>
            <a:off x="1142976" y="3214686"/>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トランスポート層</a:t>
            </a:r>
            <a:endParaRPr kumimoji="1" lang="ja-JP" altLang="en-US" dirty="0">
              <a:solidFill>
                <a:schemeClr val="tx1"/>
              </a:solidFill>
            </a:endParaRPr>
          </a:p>
        </p:txBody>
      </p:sp>
      <p:sp>
        <p:nvSpPr>
          <p:cNvPr id="8" name="正方形/長方形 7"/>
          <p:cNvSpPr/>
          <p:nvPr/>
        </p:nvSpPr>
        <p:spPr>
          <a:xfrm>
            <a:off x="1142976" y="3786190"/>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ネットワーク</a:t>
            </a:r>
            <a:r>
              <a:rPr kumimoji="1" lang="ja-JP" altLang="en-US" dirty="0" smtClean="0">
                <a:solidFill>
                  <a:schemeClr val="tx1"/>
                </a:solidFill>
              </a:rPr>
              <a:t>層</a:t>
            </a:r>
            <a:endParaRPr kumimoji="1" lang="ja-JP" altLang="en-US" dirty="0">
              <a:solidFill>
                <a:schemeClr val="tx1"/>
              </a:solidFill>
            </a:endParaRPr>
          </a:p>
        </p:txBody>
      </p:sp>
      <p:sp>
        <p:nvSpPr>
          <p:cNvPr id="9" name="正方形/長方形 8"/>
          <p:cNvSpPr/>
          <p:nvPr/>
        </p:nvSpPr>
        <p:spPr>
          <a:xfrm>
            <a:off x="1142976" y="4357694"/>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データリンク層</a:t>
            </a:r>
            <a:endParaRPr kumimoji="1" lang="ja-JP" altLang="en-US" dirty="0">
              <a:solidFill>
                <a:schemeClr val="tx1"/>
              </a:solidFill>
            </a:endParaRPr>
          </a:p>
        </p:txBody>
      </p:sp>
      <p:sp>
        <p:nvSpPr>
          <p:cNvPr id="10" name="正方形/長方形 9"/>
          <p:cNvSpPr/>
          <p:nvPr/>
        </p:nvSpPr>
        <p:spPr>
          <a:xfrm>
            <a:off x="1142976" y="4929198"/>
            <a:ext cx="228601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物理層</a:t>
            </a:r>
            <a:endParaRPr kumimoji="1" lang="ja-JP" altLang="en-US" dirty="0">
              <a:solidFill>
                <a:schemeClr val="tx1"/>
              </a:solidFill>
            </a:endParaRPr>
          </a:p>
        </p:txBody>
      </p:sp>
      <p:sp>
        <p:nvSpPr>
          <p:cNvPr id="12" name="正方形/長方形 11"/>
          <p:cNvSpPr/>
          <p:nvPr/>
        </p:nvSpPr>
        <p:spPr>
          <a:xfrm>
            <a:off x="4786314" y="1571612"/>
            <a:ext cx="121444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a:t>
            </a:r>
          </a:p>
        </p:txBody>
      </p:sp>
      <p:sp>
        <p:nvSpPr>
          <p:cNvPr id="15" name="正方形/長方形 14"/>
          <p:cNvSpPr/>
          <p:nvPr/>
        </p:nvSpPr>
        <p:spPr>
          <a:xfrm>
            <a:off x="4786314" y="2143116"/>
            <a:ext cx="121444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a:t>
            </a:r>
          </a:p>
        </p:txBody>
      </p:sp>
      <p:sp>
        <p:nvSpPr>
          <p:cNvPr id="16" name="正方形/長方形 15"/>
          <p:cNvSpPr/>
          <p:nvPr/>
        </p:nvSpPr>
        <p:spPr>
          <a:xfrm>
            <a:off x="4786314" y="2714620"/>
            <a:ext cx="121444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a:t>
            </a:r>
          </a:p>
        </p:txBody>
      </p:sp>
      <p:sp>
        <p:nvSpPr>
          <p:cNvPr id="17" name="正方形/長方形 16"/>
          <p:cNvSpPr/>
          <p:nvPr/>
        </p:nvSpPr>
        <p:spPr>
          <a:xfrm>
            <a:off x="4500562" y="3286124"/>
            <a:ext cx="15001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セグメント</a:t>
            </a:r>
          </a:p>
        </p:txBody>
      </p:sp>
      <p:sp>
        <p:nvSpPr>
          <p:cNvPr id="18" name="正方形/長方形 17"/>
          <p:cNvSpPr/>
          <p:nvPr/>
        </p:nvSpPr>
        <p:spPr>
          <a:xfrm>
            <a:off x="4214810" y="3857628"/>
            <a:ext cx="1785950"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パケット</a:t>
            </a:r>
          </a:p>
        </p:txBody>
      </p:sp>
      <p:sp>
        <p:nvSpPr>
          <p:cNvPr id="19" name="正方形/長方形 18"/>
          <p:cNvSpPr/>
          <p:nvPr/>
        </p:nvSpPr>
        <p:spPr>
          <a:xfrm>
            <a:off x="3929058" y="4500570"/>
            <a:ext cx="235745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フレーム</a:t>
            </a:r>
          </a:p>
        </p:txBody>
      </p:sp>
      <p:sp>
        <p:nvSpPr>
          <p:cNvPr id="20" name="正方形/長方形 19"/>
          <p:cNvSpPr/>
          <p:nvPr/>
        </p:nvSpPr>
        <p:spPr>
          <a:xfrm>
            <a:off x="3929058" y="5072074"/>
            <a:ext cx="235745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ビット列→電気信号</a:t>
            </a:r>
          </a:p>
        </p:txBody>
      </p:sp>
      <p:cxnSp>
        <p:nvCxnSpPr>
          <p:cNvPr id="22" name="直線矢印コネクタ 21"/>
          <p:cNvCxnSpPr/>
          <p:nvPr/>
        </p:nvCxnSpPr>
        <p:spPr>
          <a:xfrm rot="5400000">
            <a:off x="4715670" y="3500438"/>
            <a:ext cx="3429024"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右中かっこ 22"/>
          <p:cNvSpPr/>
          <p:nvPr/>
        </p:nvSpPr>
        <p:spPr>
          <a:xfrm>
            <a:off x="6643702" y="1571612"/>
            <a:ext cx="357190" cy="1571636"/>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テキスト ボックス 24"/>
          <p:cNvSpPr txBox="1"/>
          <p:nvPr/>
        </p:nvSpPr>
        <p:spPr>
          <a:xfrm>
            <a:off x="7000892" y="1857364"/>
            <a:ext cx="1922321" cy="923330"/>
          </a:xfrm>
          <a:prstGeom prst="rect">
            <a:avLst/>
          </a:prstGeom>
          <a:noFill/>
        </p:spPr>
        <p:txBody>
          <a:bodyPr wrap="none" rtlCol="0">
            <a:spAutoFit/>
          </a:bodyPr>
          <a:lstStyle/>
          <a:p>
            <a:r>
              <a:rPr kumimoji="1" lang="ja-JP" altLang="en-US" dirty="0" smtClean="0"/>
              <a:t>レイヤ７～５</a:t>
            </a:r>
            <a:endParaRPr kumimoji="1" lang="en-US" altLang="ja-JP" dirty="0" smtClean="0"/>
          </a:p>
          <a:p>
            <a:r>
              <a:rPr lang="ja-JP" altLang="en-US" dirty="0" smtClean="0"/>
              <a:t>ではとくに</a:t>
            </a:r>
            <a:endParaRPr lang="en-US" altLang="ja-JP" dirty="0" smtClean="0"/>
          </a:p>
          <a:p>
            <a:r>
              <a:rPr kumimoji="1" lang="ja-JP" altLang="en-US" dirty="0"/>
              <a:t>制御データはない</a:t>
            </a:r>
          </a:p>
        </p:txBody>
      </p:sp>
      <p:sp>
        <p:nvSpPr>
          <p:cNvPr id="27" name="テキスト ボックス 26"/>
          <p:cNvSpPr txBox="1"/>
          <p:nvPr/>
        </p:nvSpPr>
        <p:spPr>
          <a:xfrm>
            <a:off x="6572264" y="3211297"/>
            <a:ext cx="2441694" cy="646331"/>
          </a:xfrm>
          <a:prstGeom prst="rect">
            <a:avLst/>
          </a:prstGeom>
          <a:noFill/>
        </p:spPr>
        <p:txBody>
          <a:bodyPr wrap="none" rtlCol="0">
            <a:spAutoFit/>
          </a:bodyPr>
          <a:lstStyle/>
          <a:p>
            <a:r>
              <a:rPr kumimoji="1" lang="ja-JP" altLang="en-US" dirty="0" smtClean="0"/>
              <a:t>レイヤ４で制御データを</a:t>
            </a:r>
            <a:endParaRPr kumimoji="1" lang="en-US" altLang="ja-JP" dirty="0" smtClean="0"/>
          </a:p>
          <a:p>
            <a:r>
              <a:rPr lang="ja-JP" altLang="en-US" dirty="0"/>
              <a:t>付与</a:t>
            </a:r>
            <a:r>
              <a:rPr lang="ja-JP" altLang="en-US" dirty="0" smtClean="0"/>
              <a:t>されてセグメント</a:t>
            </a:r>
            <a:endParaRPr kumimoji="1" lang="ja-JP" altLang="en-US" dirty="0"/>
          </a:p>
        </p:txBody>
      </p:sp>
      <p:sp>
        <p:nvSpPr>
          <p:cNvPr id="28" name="テキスト ボックス 27"/>
          <p:cNvSpPr txBox="1"/>
          <p:nvPr/>
        </p:nvSpPr>
        <p:spPr>
          <a:xfrm>
            <a:off x="6572264" y="3786190"/>
            <a:ext cx="2441694" cy="646331"/>
          </a:xfrm>
          <a:prstGeom prst="rect">
            <a:avLst/>
          </a:prstGeom>
          <a:noFill/>
        </p:spPr>
        <p:txBody>
          <a:bodyPr wrap="none" rtlCol="0">
            <a:spAutoFit/>
          </a:bodyPr>
          <a:lstStyle/>
          <a:p>
            <a:r>
              <a:rPr kumimoji="1" lang="ja-JP" altLang="en-US" dirty="0" smtClean="0"/>
              <a:t>レイヤ３で制御データを</a:t>
            </a:r>
            <a:endParaRPr kumimoji="1" lang="en-US" altLang="ja-JP" dirty="0" smtClean="0"/>
          </a:p>
          <a:p>
            <a:r>
              <a:rPr lang="ja-JP" altLang="en-US" dirty="0"/>
              <a:t>付与</a:t>
            </a:r>
            <a:r>
              <a:rPr lang="ja-JP" altLang="en-US" dirty="0" smtClean="0"/>
              <a:t>されてパケット</a:t>
            </a:r>
            <a:endParaRPr kumimoji="1" lang="ja-JP" altLang="en-US" dirty="0"/>
          </a:p>
        </p:txBody>
      </p:sp>
      <p:sp>
        <p:nvSpPr>
          <p:cNvPr id="29" name="テキスト ボックス 28"/>
          <p:cNvSpPr txBox="1"/>
          <p:nvPr/>
        </p:nvSpPr>
        <p:spPr>
          <a:xfrm>
            <a:off x="6572264" y="4357694"/>
            <a:ext cx="2441694" cy="646331"/>
          </a:xfrm>
          <a:prstGeom prst="rect">
            <a:avLst/>
          </a:prstGeom>
          <a:noFill/>
        </p:spPr>
        <p:txBody>
          <a:bodyPr wrap="none" rtlCol="0">
            <a:spAutoFit/>
          </a:bodyPr>
          <a:lstStyle/>
          <a:p>
            <a:r>
              <a:rPr kumimoji="1" lang="ja-JP" altLang="en-US" dirty="0" smtClean="0"/>
              <a:t>レイヤ２で制御データを</a:t>
            </a:r>
            <a:endParaRPr kumimoji="1" lang="en-US" altLang="ja-JP" dirty="0" smtClean="0"/>
          </a:p>
          <a:p>
            <a:r>
              <a:rPr lang="ja-JP" altLang="en-US" dirty="0"/>
              <a:t>付与</a:t>
            </a:r>
            <a:r>
              <a:rPr lang="ja-JP" altLang="en-US" dirty="0" smtClean="0"/>
              <a:t>されてフレーム</a:t>
            </a:r>
            <a:endParaRPr kumimoji="1" lang="ja-JP" altLang="en-US" dirty="0"/>
          </a:p>
        </p:txBody>
      </p:sp>
      <p:sp>
        <p:nvSpPr>
          <p:cNvPr id="30" name="テキスト ボックス 29"/>
          <p:cNvSpPr txBox="1"/>
          <p:nvPr/>
        </p:nvSpPr>
        <p:spPr>
          <a:xfrm>
            <a:off x="6572264" y="4929198"/>
            <a:ext cx="2130711" cy="923330"/>
          </a:xfrm>
          <a:prstGeom prst="rect">
            <a:avLst/>
          </a:prstGeom>
          <a:noFill/>
        </p:spPr>
        <p:txBody>
          <a:bodyPr wrap="none" rtlCol="0">
            <a:spAutoFit/>
          </a:bodyPr>
          <a:lstStyle/>
          <a:p>
            <a:r>
              <a:rPr kumimoji="1" lang="ja-JP" altLang="en-US" dirty="0" smtClean="0"/>
              <a:t>レイヤ１でフ</a:t>
            </a:r>
            <a:r>
              <a:rPr lang="ja-JP" altLang="en-US" dirty="0" smtClean="0"/>
              <a:t>レーム</a:t>
            </a:r>
            <a:endParaRPr lang="en-US" altLang="ja-JP" dirty="0" smtClean="0"/>
          </a:p>
          <a:p>
            <a:r>
              <a:rPr kumimoji="1" lang="ja-JP" altLang="en-US" dirty="0" smtClean="0"/>
              <a:t>をビット列とみなして</a:t>
            </a:r>
            <a:endParaRPr kumimoji="1" lang="en-US" altLang="ja-JP" dirty="0" smtClean="0"/>
          </a:p>
          <a:p>
            <a:r>
              <a:rPr lang="ja-JP" altLang="en-US" dirty="0"/>
              <a:t>電気信号</a:t>
            </a:r>
            <a:r>
              <a:rPr lang="ja-JP" altLang="en-US" dirty="0" smtClean="0"/>
              <a:t>に変換</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自己紹介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元勝手にインフラ隊の中の人</a:t>
            </a:r>
            <a:endParaRPr kumimoji="1" lang="en-US" altLang="ja-JP" dirty="0" smtClean="0"/>
          </a:p>
          <a:p>
            <a:r>
              <a:rPr lang="ja-JP" altLang="en-US" dirty="0" smtClean="0"/>
              <a:t>普段はユーザ企業のインフラ屋</a:t>
            </a:r>
            <a:endParaRPr lang="en-US" altLang="ja-JP" dirty="0" smtClean="0"/>
          </a:p>
          <a:p>
            <a:pPr lvl="1"/>
            <a:r>
              <a:rPr lang="ja-JP" altLang="en-US" dirty="0" smtClean="0"/>
              <a:t>主にサーバ準備等</a:t>
            </a:r>
            <a:endParaRPr lang="en-US" altLang="ja-JP" dirty="0" smtClean="0"/>
          </a:p>
          <a:p>
            <a:r>
              <a:rPr kumimoji="1" lang="ja-JP" altLang="en-US" dirty="0" smtClean="0"/>
              <a:t>趣味は・・・</a:t>
            </a:r>
            <a:endParaRPr kumimoji="1" lang="en-US" altLang="ja-JP" dirty="0" smtClean="0"/>
          </a:p>
          <a:p>
            <a:pPr lvl="1"/>
            <a:r>
              <a:rPr kumimoji="1" lang="ja-JP" altLang="en-US" dirty="0" smtClean="0"/>
              <a:t>最近は会社帰りに一駅分歩くこと</a:t>
            </a:r>
            <a:endParaRPr kumimoji="1" lang="en-US" altLang="ja-JP" dirty="0" smtClean="0"/>
          </a:p>
          <a:p>
            <a:pPr lvl="1"/>
            <a:r>
              <a:rPr lang="ja-JP" altLang="en-US" dirty="0" smtClean="0"/>
              <a:t>前は</a:t>
            </a:r>
            <a:r>
              <a:rPr lang="en-US" altLang="ja-JP" dirty="0" smtClean="0"/>
              <a:t>JTAG</a:t>
            </a:r>
            <a:r>
              <a:rPr lang="ja-JP" altLang="en-US" dirty="0" smtClean="0"/>
              <a:t>ケーブル自作とかしてました</a:t>
            </a:r>
            <a:endParaRPr lang="en-US" altLang="ja-JP" dirty="0" smtClean="0"/>
          </a:p>
          <a:p>
            <a:pPr lvl="1"/>
            <a:r>
              <a:rPr lang="ja-JP" altLang="en-US" dirty="0" smtClean="0"/>
              <a:t>秋葉原散歩も最近してないなぁ</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データとデータユニット</a:t>
            </a:r>
            <a:r>
              <a:rPr lang="en-US" altLang="ja-JP" dirty="0" smtClean="0"/>
              <a:t>(TCP/IP</a:t>
            </a:r>
            <a:r>
              <a:rPr lang="ja-JP" altLang="en-US" dirty="0" smtClean="0"/>
              <a:t>の場合</a:t>
            </a:r>
            <a:r>
              <a:rPr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それぞれで付加される制御データの例</a:t>
            </a:r>
            <a:endParaRPr kumimoji="1" lang="en-US" altLang="ja-JP" dirty="0" smtClean="0"/>
          </a:p>
          <a:p>
            <a:pPr lvl="1"/>
            <a:r>
              <a:rPr kumimoji="1" lang="ja-JP" altLang="en-US" dirty="0" smtClean="0"/>
              <a:t>トランスポート層：</a:t>
            </a:r>
            <a:r>
              <a:rPr kumimoji="1" lang="en-US" altLang="ja-JP" dirty="0" smtClean="0"/>
              <a:t>TCP or UDP</a:t>
            </a:r>
          </a:p>
          <a:p>
            <a:pPr lvl="2"/>
            <a:r>
              <a:rPr lang="ja-JP" altLang="en-US" dirty="0" smtClean="0"/>
              <a:t>発信元、宛先ポート番号等</a:t>
            </a:r>
            <a:endParaRPr lang="en-US" altLang="ja-JP" dirty="0" smtClean="0"/>
          </a:p>
          <a:p>
            <a:pPr lvl="1"/>
            <a:r>
              <a:rPr kumimoji="1" lang="ja-JP" altLang="en-US" dirty="0" smtClean="0"/>
              <a:t>ネットワーク層：</a:t>
            </a:r>
            <a:r>
              <a:rPr kumimoji="1" lang="en-US" altLang="ja-JP" dirty="0" smtClean="0"/>
              <a:t>IP</a:t>
            </a:r>
          </a:p>
          <a:p>
            <a:pPr lvl="2"/>
            <a:r>
              <a:rPr lang="ja-JP" altLang="en-US" dirty="0" smtClean="0"/>
              <a:t>発信元、宛先</a:t>
            </a:r>
            <a:r>
              <a:rPr lang="en-US" altLang="ja-JP" dirty="0" smtClean="0"/>
              <a:t>IP</a:t>
            </a:r>
            <a:r>
              <a:rPr lang="ja-JP" altLang="en-US" dirty="0" smtClean="0"/>
              <a:t>アドレス等</a:t>
            </a:r>
            <a:endParaRPr lang="en-US" altLang="ja-JP" dirty="0" smtClean="0"/>
          </a:p>
          <a:p>
            <a:pPr lvl="1"/>
            <a:r>
              <a:rPr lang="ja-JP" altLang="en-US" dirty="0" smtClean="0"/>
              <a:t>データリンク層：イーサネット</a:t>
            </a:r>
            <a:endParaRPr lang="en-US" altLang="ja-JP" dirty="0" smtClean="0"/>
          </a:p>
          <a:p>
            <a:pPr lvl="2"/>
            <a:r>
              <a:rPr kumimoji="1" lang="ja-JP" altLang="en-US" dirty="0" smtClean="0"/>
              <a:t>発信元、宛先</a:t>
            </a:r>
            <a:r>
              <a:rPr kumimoji="1" lang="en-US" altLang="ja-JP" dirty="0" smtClean="0"/>
              <a:t>MAC</a:t>
            </a:r>
            <a:r>
              <a:rPr kumimoji="1" lang="ja-JP" altLang="en-US" dirty="0" smtClean="0"/>
              <a:t>アドレス等</a:t>
            </a:r>
            <a:endParaRPr kumimoji="1" lang="en-US" altLang="ja-JP" dirty="0" smtClean="0"/>
          </a:p>
          <a:p>
            <a:r>
              <a:rPr kumimoji="1" lang="ja-JP" altLang="en-US" dirty="0" smtClean="0"/>
              <a:t>特に</a:t>
            </a:r>
            <a:r>
              <a:rPr kumimoji="1" lang="en-US" altLang="ja-JP" dirty="0" smtClean="0"/>
              <a:t>TCP</a:t>
            </a:r>
            <a:r>
              <a:rPr kumimoji="1" lang="ja-JP" altLang="en-US" dirty="0" smtClean="0"/>
              <a:t>は信頼性のない</a:t>
            </a:r>
            <a:r>
              <a:rPr kumimoji="1" lang="en-US" altLang="ja-JP" dirty="0" smtClean="0"/>
              <a:t>IP</a:t>
            </a:r>
            <a:r>
              <a:rPr kumimoji="1" lang="ja-JP" altLang="en-US" dirty="0" smtClean="0"/>
              <a:t>上で上位のプロトコルに信頼性を提供するため様々な制御データを付与</a:t>
            </a:r>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イーサネットの基本動作</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ここから実際のプロトコルを説明</a:t>
            </a:r>
            <a:endParaRPr kumimoji="1" lang="en-US" altLang="ja-JP" dirty="0" smtClean="0"/>
          </a:p>
          <a:p>
            <a:r>
              <a:rPr lang="ja-JP" altLang="en-US" dirty="0" smtClean="0"/>
              <a:t>今回は時間もないのでレイヤ</a:t>
            </a:r>
            <a:r>
              <a:rPr lang="en-US" altLang="ja-JP" dirty="0" smtClean="0"/>
              <a:t>2</a:t>
            </a:r>
            <a:r>
              <a:rPr lang="ja-JP" altLang="en-US" dirty="0" smtClean="0"/>
              <a:t>のイーサネットとレイヤ</a:t>
            </a:r>
            <a:r>
              <a:rPr lang="en-US" altLang="ja-JP" dirty="0" smtClean="0"/>
              <a:t>3</a:t>
            </a:r>
            <a:r>
              <a:rPr lang="ja-JP" altLang="en-US" dirty="0" smtClean="0"/>
              <a:t>の</a:t>
            </a:r>
            <a:r>
              <a:rPr lang="en-US" altLang="ja-JP" dirty="0" smtClean="0"/>
              <a:t>IP</a:t>
            </a:r>
            <a:r>
              <a:rPr lang="ja-JP" altLang="en-US" dirty="0" smtClean="0"/>
              <a:t>をさわりだけ説明</a:t>
            </a:r>
            <a:endParaRPr lang="en-US" altLang="ja-JP"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イーサネットの基本動作</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CSMA/CD</a:t>
            </a:r>
          </a:p>
          <a:p>
            <a:pPr lvl="1"/>
            <a:r>
              <a:rPr lang="en-US" altLang="ja-JP" dirty="0" smtClean="0"/>
              <a:t>CS(Carrier Sense)</a:t>
            </a:r>
            <a:endParaRPr kumimoji="1" lang="en-US" altLang="ja-JP" dirty="0" smtClean="0"/>
          </a:p>
          <a:p>
            <a:pPr lvl="2"/>
            <a:r>
              <a:rPr lang="ja-JP" altLang="en-US" dirty="0" smtClean="0"/>
              <a:t>ケーブル</a:t>
            </a:r>
            <a:r>
              <a:rPr lang="en-US" altLang="ja-JP" dirty="0" smtClean="0"/>
              <a:t>(</a:t>
            </a:r>
            <a:r>
              <a:rPr lang="ja-JP" altLang="en-US" dirty="0" smtClean="0"/>
              <a:t>メディア</a:t>
            </a:r>
            <a:r>
              <a:rPr lang="en-US" altLang="ja-JP" dirty="0" smtClean="0"/>
              <a:t>)</a:t>
            </a:r>
            <a:r>
              <a:rPr lang="ja-JP" altLang="en-US" dirty="0" smtClean="0"/>
              <a:t>の通信状況を監視</a:t>
            </a:r>
            <a:endParaRPr lang="en-US" altLang="ja-JP" dirty="0" smtClean="0"/>
          </a:p>
          <a:p>
            <a:pPr lvl="1"/>
            <a:r>
              <a:rPr lang="en-US" altLang="ja-JP" dirty="0" smtClean="0"/>
              <a:t>MA(Multiple Access)</a:t>
            </a:r>
            <a:endParaRPr kumimoji="1" lang="en-US" altLang="ja-JP" dirty="0" smtClean="0"/>
          </a:p>
          <a:p>
            <a:pPr lvl="2"/>
            <a:r>
              <a:rPr lang="ja-JP" altLang="en-US" dirty="0" smtClean="0"/>
              <a:t>誰でもアクセス可能</a:t>
            </a:r>
            <a:r>
              <a:rPr lang="en-US" altLang="ja-JP" dirty="0" smtClean="0"/>
              <a:t>(</a:t>
            </a:r>
            <a:r>
              <a:rPr lang="ja-JP" altLang="en-US" dirty="0" smtClean="0"/>
              <a:t>特殊なトークン等は必要なし</a:t>
            </a:r>
            <a:r>
              <a:rPr lang="en-US" altLang="ja-JP" dirty="0" smtClean="0"/>
              <a:t>)</a:t>
            </a:r>
          </a:p>
          <a:p>
            <a:pPr lvl="1"/>
            <a:r>
              <a:rPr lang="en-US" altLang="ja-JP" dirty="0" smtClean="0"/>
              <a:t>CD(Collision Detection)</a:t>
            </a:r>
          </a:p>
          <a:p>
            <a:pPr lvl="2"/>
            <a:r>
              <a:rPr kumimoji="1" lang="ja-JP" altLang="en-US" dirty="0" smtClean="0"/>
              <a:t>複数ノードが同時に送信すると衝突する。</a:t>
            </a:r>
            <a:endParaRPr kumimoji="1" lang="en-US" altLang="ja-JP" dirty="0" smtClean="0"/>
          </a:p>
          <a:p>
            <a:pPr lvl="2"/>
            <a:r>
              <a:rPr kumimoji="1" lang="ja-JP" altLang="en-US" dirty="0" smtClean="0"/>
              <a:t>衝突を検知したらジャム信号を流してランダム時間待ってから送信再開</a:t>
            </a:r>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イーサネットの基本動作</a:t>
            </a:r>
            <a:endParaRPr kumimoji="1" lang="ja-JP" altLang="en-US" dirty="0"/>
          </a:p>
        </p:txBody>
      </p:sp>
      <p:sp>
        <p:nvSpPr>
          <p:cNvPr id="39" name="テキスト プレースホルダ 38"/>
          <p:cNvSpPr>
            <a:spLocks noGrp="1"/>
          </p:cNvSpPr>
          <p:nvPr>
            <p:ph idx="1"/>
          </p:nvPr>
        </p:nvSpPr>
        <p:spPr/>
        <p:txBody>
          <a:bodyPr/>
          <a:lstStyle/>
          <a:p>
            <a:r>
              <a:rPr kumimoji="1" lang="ja-JP" altLang="en-US" dirty="0" smtClean="0"/>
              <a:t>例</a:t>
            </a:r>
            <a:r>
              <a:rPr kumimoji="1" lang="en-US" altLang="ja-JP" dirty="0" smtClean="0"/>
              <a:t>)</a:t>
            </a:r>
            <a:r>
              <a:rPr kumimoji="1" lang="ja-JP" altLang="en-US" dirty="0" smtClean="0"/>
              <a:t> </a:t>
            </a:r>
            <a:r>
              <a:rPr lang="en-US" altLang="ja-JP" dirty="0" smtClean="0"/>
              <a:t>A</a:t>
            </a:r>
            <a:r>
              <a:rPr lang="ja-JP" altLang="en-US" dirty="0" smtClean="0"/>
              <a:t> → </a:t>
            </a:r>
            <a:r>
              <a:rPr lang="en-US" altLang="ja-JP" dirty="0" smtClean="0"/>
              <a:t>D</a:t>
            </a:r>
            <a:r>
              <a:rPr lang="ja-JP" altLang="en-US" dirty="0" smtClean="0"/>
              <a:t>と通信したい場合</a:t>
            </a:r>
            <a:endParaRPr kumimoji="1" lang="ja-JP" altLang="en-US" dirty="0"/>
          </a:p>
        </p:txBody>
      </p:sp>
      <p:cxnSp>
        <p:nvCxnSpPr>
          <p:cNvPr id="4" name="直線コネクタ 3"/>
          <p:cNvCxnSpPr/>
          <p:nvPr/>
        </p:nvCxnSpPr>
        <p:spPr>
          <a:xfrm>
            <a:off x="571472" y="2357430"/>
            <a:ext cx="778674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500034" y="2285992"/>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6" name="正方形/長方形 5"/>
          <p:cNvSpPr/>
          <p:nvPr/>
        </p:nvSpPr>
        <p:spPr>
          <a:xfrm>
            <a:off x="8358214" y="2285992"/>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7" name="computr1"/>
          <p:cNvSpPr>
            <a:spLocks noEditPoints="1" noChangeArrowheads="1"/>
          </p:cNvSpPr>
          <p:nvPr/>
        </p:nvSpPr>
        <p:spPr bwMode="auto">
          <a:xfrm>
            <a:off x="1071538" y="3571876"/>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A</a:t>
            </a:r>
            <a:endParaRPr lang="ja-JP" altLang="en-US" dirty="0"/>
          </a:p>
        </p:txBody>
      </p:sp>
      <p:sp>
        <p:nvSpPr>
          <p:cNvPr id="8" name="computr1"/>
          <p:cNvSpPr>
            <a:spLocks noEditPoints="1" noChangeArrowheads="1"/>
          </p:cNvSpPr>
          <p:nvPr/>
        </p:nvSpPr>
        <p:spPr bwMode="auto">
          <a:xfrm>
            <a:off x="2789250" y="3571876"/>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B</a:t>
            </a:r>
            <a:endParaRPr lang="ja-JP" altLang="en-US" dirty="0"/>
          </a:p>
        </p:txBody>
      </p:sp>
      <p:sp>
        <p:nvSpPr>
          <p:cNvPr id="9" name="computr1"/>
          <p:cNvSpPr>
            <a:spLocks noEditPoints="1" noChangeArrowheads="1"/>
          </p:cNvSpPr>
          <p:nvPr/>
        </p:nvSpPr>
        <p:spPr bwMode="auto">
          <a:xfrm>
            <a:off x="5361018" y="3571876"/>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C</a:t>
            </a:r>
            <a:endParaRPr lang="ja-JP" altLang="en-US" dirty="0"/>
          </a:p>
        </p:txBody>
      </p:sp>
      <p:sp>
        <p:nvSpPr>
          <p:cNvPr id="10" name="computr1"/>
          <p:cNvSpPr>
            <a:spLocks noEditPoints="1" noChangeArrowheads="1"/>
          </p:cNvSpPr>
          <p:nvPr/>
        </p:nvSpPr>
        <p:spPr bwMode="auto">
          <a:xfrm>
            <a:off x="7143768" y="3571876"/>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D</a:t>
            </a:r>
            <a:endParaRPr lang="ja-JP" altLang="en-US" dirty="0"/>
          </a:p>
        </p:txBody>
      </p:sp>
      <p:cxnSp>
        <p:nvCxnSpPr>
          <p:cNvPr id="11" name="直線コネクタ 10"/>
          <p:cNvCxnSpPr>
            <a:stCxn id="7" idx="1"/>
          </p:cNvCxnSpPr>
          <p:nvPr/>
        </p:nvCxnSpPr>
        <p:spPr>
          <a:xfrm flipV="1">
            <a:off x="1498566" y="2358224"/>
            <a:ext cx="2394" cy="12136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stCxn id="8" idx="1"/>
          </p:cNvCxnSpPr>
          <p:nvPr/>
        </p:nvCxnSpPr>
        <p:spPr>
          <a:xfrm flipH="1" flipV="1">
            <a:off x="3214678" y="2357430"/>
            <a:ext cx="1600" cy="12144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9" idx="1"/>
          </p:cNvCxnSpPr>
          <p:nvPr/>
        </p:nvCxnSpPr>
        <p:spPr>
          <a:xfrm flipH="1" flipV="1">
            <a:off x="5786446" y="2357430"/>
            <a:ext cx="1600" cy="12144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10" idx="1"/>
          </p:cNvCxnSpPr>
          <p:nvPr/>
        </p:nvCxnSpPr>
        <p:spPr>
          <a:xfrm flipV="1">
            <a:off x="7570796" y="2357430"/>
            <a:ext cx="1600" cy="12144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フローチャート : 書類 46"/>
          <p:cNvSpPr/>
          <p:nvPr/>
        </p:nvSpPr>
        <p:spPr>
          <a:xfrm>
            <a:off x="214282" y="3286124"/>
            <a:ext cx="1000132" cy="571504"/>
          </a:xfrm>
          <a:prstGeom prst="flowChartDocumen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宛先</a:t>
            </a:r>
            <a:r>
              <a:rPr kumimoji="1" lang="en-US" altLang="ja-JP" dirty="0" smtClean="0">
                <a:solidFill>
                  <a:schemeClr val="tx1"/>
                </a:solidFill>
              </a:rPr>
              <a:t>:D</a:t>
            </a:r>
            <a:endParaRPr kumimoji="1" lang="ja-JP" altLang="en-US" dirty="0" smtClean="0">
              <a:solidFill>
                <a:schemeClr val="tx1"/>
              </a:solidFill>
            </a:endParaRPr>
          </a:p>
        </p:txBody>
      </p:sp>
      <p:sp>
        <p:nvSpPr>
          <p:cNvPr id="49" name="フローチャート : 書類 48"/>
          <p:cNvSpPr/>
          <p:nvPr/>
        </p:nvSpPr>
        <p:spPr>
          <a:xfrm>
            <a:off x="214282" y="3286124"/>
            <a:ext cx="1000132" cy="571504"/>
          </a:xfrm>
          <a:prstGeom prst="flowChartDocumen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宛先</a:t>
            </a:r>
            <a:r>
              <a:rPr kumimoji="1" lang="en-US" altLang="ja-JP" dirty="0" smtClean="0">
                <a:solidFill>
                  <a:schemeClr val="tx1"/>
                </a:solidFill>
              </a:rPr>
              <a:t>:D</a:t>
            </a:r>
            <a:endParaRPr kumimoji="1" lang="ja-JP" altLang="en-US" dirty="0" smtClean="0">
              <a:solidFill>
                <a:schemeClr val="tx1"/>
              </a:solidFill>
            </a:endParaRPr>
          </a:p>
        </p:txBody>
      </p:sp>
      <p:sp>
        <p:nvSpPr>
          <p:cNvPr id="50" name="フローチャート : 書類 49"/>
          <p:cNvSpPr/>
          <p:nvPr/>
        </p:nvSpPr>
        <p:spPr>
          <a:xfrm>
            <a:off x="214282" y="3286124"/>
            <a:ext cx="1000132" cy="571504"/>
          </a:xfrm>
          <a:prstGeom prst="flowChartDocumen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宛先</a:t>
            </a:r>
            <a:r>
              <a:rPr kumimoji="1" lang="en-US" altLang="ja-JP" dirty="0" smtClean="0">
                <a:solidFill>
                  <a:schemeClr val="tx1"/>
                </a:solidFill>
              </a:rPr>
              <a:t>:D</a:t>
            </a:r>
            <a:endParaRPr kumimoji="1" lang="ja-JP" altLang="en-US" dirty="0" smtClean="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イーサネットの基本動作</a:t>
            </a:r>
            <a:endParaRPr kumimoji="1" lang="ja-JP" altLang="en-US" dirty="0"/>
          </a:p>
        </p:txBody>
      </p:sp>
      <p:sp>
        <p:nvSpPr>
          <p:cNvPr id="39" name="テキスト プレースホルダ 38"/>
          <p:cNvSpPr>
            <a:spLocks noGrp="1"/>
          </p:cNvSpPr>
          <p:nvPr>
            <p:ph idx="1"/>
          </p:nvPr>
        </p:nvSpPr>
        <p:spPr/>
        <p:txBody>
          <a:bodyPr/>
          <a:lstStyle/>
          <a:p>
            <a:r>
              <a:rPr kumimoji="1" lang="ja-JP" altLang="en-US" dirty="0" smtClean="0"/>
              <a:t>例</a:t>
            </a:r>
            <a:r>
              <a:rPr kumimoji="1" lang="en-US" altLang="ja-JP" dirty="0" smtClean="0"/>
              <a:t>)</a:t>
            </a:r>
            <a:r>
              <a:rPr kumimoji="1" lang="ja-JP" altLang="en-US" dirty="0" smtClean="0"/>
              <a:t> </a:t>
            </a:r>
            <a:r>
              <a:rPr lang="en-US" altLang="ja-JP" dirty="0" smtClean="0"/>
              <a:t>A</a:t>
            </a:r>
            <a:r>
              <a:rPr lang="ja-JP" altLang="en-US" dirty="0" smtClean="0"/>
              <a:t> と </a:t>
            </a:r>
            <a:r>
              <a:rPr lang="en-US" altLang="ja-JP" dirty="0" smtClean="0"/>
              <a:t>C</a:t>
            </a:r>
            <a:r>
              <a:rPr lang="ja-JP" altLang="en-US" dirty="0" smtClean="0"/>
              <a:t> が同時に通信しようとした場合</a:t>
            </a:r>
            <a:endParaRPr kumimoji="1" lang="ja-JP" altLang="en-US" dirty="0"/>
          </a:p>
        </p:txBody>
      </p:sp>
      <p:cxnSp>
        <p:nvCxnSpPr>
          <p:cNvPr id="4" name="直線コネクタ 3"/>
          <p:cNvCxnSpPr/>
          <p:nvPr/>
        </p:nvCxnSpPr>
        <p:spPr>
          <a:xfrm>
            <a:off x="571472" y="2357430"/>
            <a:ext cx="778674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500034" y="2285992"/>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6" name="正方形/長方形 5"/>
          <p:cNvSpPr/>
          <p:nvPr/>
        </p:nvSpPr>
        <p:spPr>
          <a:xfrm>
            <a:off x="8358214" y="2285992"/>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7" name="computr1"/>
          <p:cNvSpPr>
            <a:spLocks noEditPoints="1" noChangeArrowheads="1"/>
          </p:cNvSpPr>
          <p:nvPr/>
        </p:nvSpPr>
        <p:spPr bwMode="auto">
          <a:xfrm>
            <a:off x="1071538" y="3571876"/>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A</a:t>
            </a:r>
            <a:endParaRPr lang="ja-JP" altLang="en-US" dirty="0"/>
          </a:p>
        </p:txBody>
      </p:sp>
      <p:sp>
        <p:nvSpPr>
          <p:cNvPr id="8" name="computr1"/>
          <p:cNvSpPr>
            <a:spLocks noEditPoints="1" noChangeArrowheads="1"/>
          </p:cNvSpPr>
          <p:nvPr/>
        </p:nvSpPr>
        <p:spPr bwMode="auto">
          <a:xfrm>
            <a:off x="2789250" y="3571876"/>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B</a:t>
            </a:r>
            <a:endParaRPr lang="ja-JP" altLang="en-US" dirty="0"/>
          </a:p>
        </p:txBody>
      </p:sp>
      <p:sp>
        <p:nvSpPr>
          <p:cNvPr id="9" name="computr1"/>
          <p:cNvSpPr>
            <a:spLocks noEditPoints="1" noChangeArrowheads="1"/>
          </p:cNvSpPr>
          <p:nvPr/>
        </p:nvSpPr>
        <p:spPr bwMode="auto">
          <a:xfrm>
            <a:off x="5361018" y="3571876"/>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C</a:t>
            </a:r>
            <a:endParaRPr lang="ja-JP" altLang="en-US" dirty="0"/>
          </a:p>
        </p:txBody>
      </p:sp>
      <p:sp>
        <p:nvSpPr>
          <p:cNvPr id="10" name="computr1"/>
          <p:cNvSpPr>
            <a:spLocks noEditPoints="1" noChangeArrowheads="1"/>
          </p:cNvSpPr>
          <p:nvPr/>
        </p:nvSpPr>
        <p:spPr bwMode="auto">
          <a:xfrm>
            <a:off x="7143768" y="3571876"/>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D</a:t>
            </a:r>
            <a:endParaRPr lang="ja-JP" altLang="en-US" dirty="0"/>
          </a:p>
        </p:txBody>
      </p:sp>
      <p:cxnSp>
        <p:nvCxnSpPr>
          <p:cNvPr id="11" name="直線コネクタ 10"/>
          <p:cNvCxnSpPr>
            <a:stCxn id="7" idx="1"/>
          </p:cNvCxnSpPr>
          <p:nvPr/>
        </p:nvCxnSpPr>
        <p:spPr>
          <a:xfrm flipV="1">
            <a:off x="1498566" y="2358224"/>
            <a:ext cx="2394" cy="12136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stCxn id="8" idx="1"/>
          </p:cNvCxnSpPr>
          <p:nvPr/>
        </p:nvCxnSpPr>
        <p:spPr>
          <a:xfrm flipH="1" flipV="1">
            <a:off x="3214678" y="2357430"/>
            <a:ext cx="1600" cy="12144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9" idx="1"/>
          </p:cNvCxnSpPr>
          <p:nvPr/>
        </p:nvCxnSpPr>
        <p:spPr>
          <a:xfrm flipH="1" flipV="1">
            <a:off x="5786446" y="2357430"/>
            <a:ext cx="1600" cy="12144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10" idx="1"/>
          </p:cNvCxnSpPr>
          <p:nvPr/>
        </p:nvCxnSpPr>
        <p:spPr>
          <a:xfrm flipV="1">
            <a:off x="7570796" y="2357430"/>
            <a:ext cx="1600" cy="12144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フローチャート : 書類 45"/>
          <p:cNvSpPr/>
          <p:nvPr/>
        </p:nvSpPr>
        <p:spPr>
          <a:xfrm>
            <a:off x="1000100" y="2887790"/>
            <a:ext cx="914400" cy="612648"/>
          </a:xfrm>
          <a:prstGeom prst="flowChartDocumen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48" name="フローチャート : 書類 47"/>
          <p:cNvSpPr/>
          <p:nvPr/>
        </p:nvSpPr>
        <p:spPr>
          <a:xfrm>
            <a:off x="5391150" y="2887790"/>
            <a:ext cx="914400" cy="612648"/>
          </a:xfrm>
          <a:prstGeom prst="flowChartDocumen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イーサネットの基本動作</a:t>
            </a:r>
            <a:endParaRPr kumimoji="1" lang="ja-JP" altLang="en-US" dirty="0"/>
          </a:p>
        </p:txBody>
      </p:sp>
      <p:sp>
        <p:nvSpPr>
          <p:cNvPr id="12" name="コンテンツ プレースホルダ 11"/>
          <p:cNvSpPr>
            <a:spLocks noGrp="1"/>
          </p:cNvSpPr>
          <p:nvPr>
            <p:ph idx="1"/>
          </p:nvPr>
        </p:nvSpPr>
        <p:spPr/>
        <p:txBody>
          <a:bodyPr/>
          <a:lstStyle/>
          <a:p>
            <a:r>
              <a:rPr kumimoji="1" lang="en-US" altLang="ja-JP" dirty="0" smtClean="0"/>
              <a:t>CSMA/CD</a:t>
            </a:r>
            <a:r>
              <a:rPr kumimoji="1" lang="ja-JP" altLang="en-US" dirty="0" smtClean="0"/>
              <a:t>の原理から</a:t>
            </a:r>
            <a:endParaRPr kumimoji="1" lang="en-US" altLang="ja-JP" dirty="0" smtClean="0"/>
          </a:p>
          <a:p>
            <a:pPr lvl="1"/>
            <a:r>
              <a:rPr lang="ja-JP" altLang="en-US" dirty="0" smtClean="0"/>
              <a:t>誰かが送信したデータはメディアを共有した全員に届く</a:t>
            </a:r>
            <a:endParaRPr lang="en-US" altLang="ja-JP" dirty="0" smtClean="0"/>
          </a:p>
          <a:p>
            <a:pPr lvl="1"/>
            <a:r>
              <a:rPr kumimoji="1" lang="ja-JP" altLang="en-US" dirty="0" smtClean="0"/>
              <a:t>同時に複数が送信すると衝突が起こる</a:t>
            </a:r>
            <a:endParaRPr kumimoji="1" lang="en-US" altLang="ja-JP" dirty="0" smtClean="0"/>
          </a:p>
          <a:p>
            <a:pPr lvl="1"/>
            <a:r>
              <a:rPr lang="ja-JP" altLang="en-US" dirty="0" smtClean="0"/>
              <a:t>衝突が起こると誰も通信できない</a:t>
            </a:r>
            <a:endParaRPr lang="en-US" altLang="ja-JP" dirty="0" smtClean="0"/>
          </a:p>
          <a:p>
            <a:r>
              <a:rPr lang="ja-JP" altLang="en-US" dirty="0" smtClean="0"/>
              <a:t>イーサネット</a:t>
            </a:r>
            <a:r>
              <a:rPr kumimoji="1" lang="ja-JP" altLang="en-US" dirty="0" smtClean="0"/>
              <a:t>の進化は「いかに衝突を防ぐか」の技術革新の歴史</a:t>
            </a:r>
            <a:endParaRPr kumimoji="1" lang="ja-JP"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コリジョン</a:t>
            </a:r>
            <a:endParaRPr kumimoji="1" lang="ja-JP" altLang="en-US" dirty="0"/>
          </a:p>
        </p:txBody>
      </p:sp>
      <p:sp>
        <p:nvSpPr>
          <p:cNvPr id="4" name="コンテンツ プレースホルダ 3"/>
          <p:cNvSpPr>
            <a:spLocks noGrp="1"/>
          </p:cNvSpPr>
          <p:nvPr>
            <p:ph idx="1"/>
          </p:nvPr>
        </p:nvSpPr>
        <p:spPr/>
        <p:txBody>
          <a:bodyPr/>
          <a:lstStyle/>
          <a:p>
            <a:r>
              <a:rPr kumimoji="1" lang="ja-JP" altLang="en-US" dirty="0" smtClean="0"/>
              <a:t>コリジョンドメイン</a:t>
            </a:r>
            <a:endParaRPr kumimoji="1" lang="en-US" altLang="ja-JP" dirty="0" smtClean="0"/>
          </a:p>
          <a:p>
            <a:pPr lvl="1"/>
            <a:r>
              <a:rPr lang="ja-JP" altLang="en-US" dirty="0" smtClean="0"/>
              <a:t>ネットワーク中で衝突</a:t>
            </a:r>
            <a:r>
              <a:rPr lang="en-US" altLang="ja-JP" dirty="0" smtClean="0"/>
              <a:t>(</a:t>
            </a:r>
            <a:r>
              <a:rPr lang="ja-JP" altLang="en-US" dirty="0" smtClean="0"/>
              <a:t>コリジョン</a:t>
            </a:r>
            <a:r>
              <a:rPr lang="en-US" altLang="ja-JP" dirty="0" smtClean="0"/>
              <a:t>)</a:t>
            </a:r>
            <a:r>
              <a:rPr lang="ja-JP" altLang="en-US" dirty="0" smtClean="0"/>
              <a:t>が起こる範囲</a:t>
            </a:r>
            <a:r>
              <a:rPr lang="en-US" altLang="ja-JP" dirty="0" smtClean="0"/>
              <a:t>(</a:t>
            </a:r>
            <a:r>
              <a:rPr lang="ja-JP" altLang="en-US" dirty="0" smtClean="0"/>
              <a:t>ドメイン</a:t>
            </a:r>
            <a:r>
              <a:rPr lang="en-US" altLang="ja-JP" dirty="0" smtClean="0"/>
              <a:t>)</a:t>
            </a:r>
            <a:r>
              <a:rPr lang="ja-JP" altLang="en-US" dirty="0" smtClean="0"/>
              <a:t>のこと</a:t>
            </a:r>
            <a:endParaRPr lang="en-US" altLang="ja-JP" dirty="0" smtClean="0"/>
          </a:p>
          <a:p>
            <a:pPr lvl="1"/>
            <a:r>
              <a:rPr lang="ja-JP" altLang="en-US" dirty="0" smtClean="0"/>
              <a:t>下の図の場合、</a:t>
            </a:r>
            <a:r>
              <a:rPr lang="en-US" altLang="ja-JP" dirty="0" smtClean="0"/>
              <a:t>A</a:t>
            </a:r>
            <a:r>
              <a:rPr lang="ja-JP" altLang="en-US" dirty="0" smtClean="0"/>
              <a:t>→</a:t>
            </a:r>
            <a:r>
              <a:rPr lang="en-US" altLang="ja-JP" dirty="0" smtClean="0"/>
              <a:t>B</a:t>
            </a:r>
            <a:r>
              <a:rPr lang="ja-JP" altLang="en-US" dirty="0" smtClean="0"/>
              <a:t>の通信をしていた場合、</a:t>
            </a:r>
            <a:r>
              <a:rPr lang="en-US" altLang="ja-JP" dirty="0" smtClean="0"/>
              <a:t>C</a:t>
            </a:r>
            <a:r>
              <a:rPr lang="ja-JP" altLang="en-US" dirty="0" smtClean="0"/>
              <a:t>・</a:t>
            </a:r>
            <a:r>
              <a:rPr lang="en-US" altLang="ja-JP" dirty="0" smtClean="0"/>
              <a:t>D</a:t>
            </a:r>
            <a:r>
              <a:rPr lang="ja-JP" altLang="en-US" dirty="0" smtClean="0"/>
              <a:t>も同じコリジョンドメインのため</a:t>
            </a:r>
            <a:r>
              <a:rPr lang="en-US" altLang="ja-JP" dirty="0" smtClean="0"/>
              <a:t>C</a:t>
            </a:r>
            <a:r>
              <a:rPr lang="ja-JP" altLang="en-US" dirty="0" smtClean="0"/>
              <a:t>→</a:t>
            </a:r>
            <a:r>
              <a:rPr lang="en-US" altLang="ja-JP" dirty="0" smtClean="0"/>
              <a:t>D</a:t>
            </a:r>
            <a:r>
              <a:rPr lang="ja-JP" altLang="en-US" dirty="0" smtClean="0"/>
              <a:t>の通信を同時にできない。</a:t>
            </a:r>
            <a:endParaRPr lang="en-US" altLang="ja-JP" dirty="0" smtClean="0"/>
          </a:p>
        </p:txBody>
      </p:sp>
      <p:cxnSp>
        <p:nvCxnSpPr>
          <p:cNvPr id="6" name="直線コネクタ 5"/>
          <p:cNvCxnSpPr/>
          <p:nvPr/>
        </p:nvCxnSpPr>
        <p:spPr>
          <a:xfrm>
            <a:off x="571472" y="5857892"/>
            <a:ext cx="778674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500034" y="5786454"/>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8" name="正方形/長方形 7"/>
          <p:cNvSpPr/>
          <p:nvPr/>
        </p:nvSpPr>
        <p:spPr>
          <a:xfrm>
            <a:off x="8358214" y="5786454"/>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026" name="computr1"/>
          <p:cNvSpPr>
            <a:spLocks noEditPoints="1" noChangeArrowheads="1"/>
          </p:cNvSpPr>
          <p:nvPr/>
        </p:nvSpPr>
        <p:spPr bwMode="auto">
          <a:xfrm>
            <a:off x="107153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A</a:t>
            </a:r>
            <a:endParaRPr lang="ja-JP" altLang="en-US" dirty="0"/>
          </a:p>
        </p:txBody>
      </p:sp>
      <p:sp>
        <p:nvSpPr>
          <p:cNvPr id="9" name="computr1"/>
          <p:cNvSpPr>
            <a:spLocks noEditPoints="1" noChangeArrowheads="1"/>
          </p:cNvSpPr>
          <p:nvPr/>
        </p:nvSpPr>
        <p:spPr bwMode="auto">
          <a:xfrm>
            <a:off x="2789250"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B</a:t>
            </a:r>
            <a:endParaRPr lang="ja-JP" altLang="en-US" dirty="0"/>
          </a:p>
        </p:txBody>
      </p:sp>
      <p:sp>
        <p:nvSpPr>
          <p:cNvPr id="10" name="computr1"/>
          <p:cNvSpPr>
            <a:spLocks noEditPoints="1" noChangeArrowheads="1"/>
          </p:cNvSpPr>
          <p:nvPr/>
        </p:nvSpPr>
        <p:spPr bwMode="auto">
          <a:xfrm>
            <a:off x="536101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C</a:t>
            </a:r>
            <a:endParaRPr lang="ja-JP" altLang="en-US" dirty="0"/>
          </a:p>
        </p:txBody>
      </p:sp>
      <p:sp>
        <p:nvSpPr>
          <p:cNvPr id="11" name="computr1"/>
          <p:cNvSpPr>
            <a:spLocks noEditPoints="1" noChangeArrowheads="1"/>
          </p:cNvSpPr>
          <p:nvPr/>
        </p:nvSpPr>
        <p:spPr bwMode="auto">
          <a:xfrm>
            <a:off x="714376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D</a:t>
            </a:r>
            <a:endParaRPr lang="ja-JP" altLang="en-US" dirty="0"/>
          </a:p>
        </p:txBody>
      </p:sp>
      <p:cxnSp>
        <p:nvCxnSpPr>
          <p:cNvPr id="13" name="直線コネクタ 12"/>
          <p:cNvCxnSpPr>
            <a:stCxn id="1026" idx="5"/>
          </p:cNvCxnSpPr>
          <p:nvPr/>
        </p:nvCxnSpPr>
        <p:spPr>
          <a:xfrm>
            <a:off x="1498566"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3214678"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786446"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7572396"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5400000">
            <a:off x="1476374" y="5643578"/>
            <a:ext cx="285752" cy="15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1619250" y="5786454"/>
            <a:ext cx="5881708" cy="1588"/>
          </a:xfrm>
          <a:prstGeom prst="straightConnector1">
            <a:avLst/>
          </a:prstGeom>
          <a:ln w="1905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rot="5400000" flipH="1" flipV="1">
            <a:off x="3143240" y="5643578"/>
            <a:ext cx="285752"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rot="5400000" flipH="1" flipV="1">
            <a:off x="5715802" y="5643578"/>
            <a:ext cx="285752"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rot="5400000" flipH="1" flipV="1">
            <a:off x="7358876" y="5643578"/>
            <a:ext cx="285752"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コリジョン</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ブリッジによるコリジョンドメインの分割</a:t>
            </a:r>
            <a:endParaRPr kumimoji="1" lang="en-US" altLang="ja-JP" dirty="0" smtClean="0"/>
          </a:p>
          <a:p>
            <a:pPr lvl="1"/>
            <a:r>
              <a:rPr lang="en-US" altLang="ja-JP" dirty="0" smtClean="0"/>
              <a:t>B</a:t>
            </a:r>
            <a:r>
              <a:rPr lang="ja-JP" altLang="en-US" dirty="0" smtClean="0"/>
              <a:t>と</a:t>
            </a:r>
            <a:r>
              <a:rPr lang="en-US" altLang="ja-JP" dirty="0" smtClean="0"/>
              <a:t>C</a:t>
            </a:r>
            <a:r>
              <a:rPr lang="ja-JP" altLang="en-US" dirty="0" smtClean="0"/>
              <a:t>の間にブリッジが入ることによりコリジョンドメインが分割</a:t>
            </a:r>
            <a:endParaRPr lang="en-US" altLang="ja-JP" dirty="0" smtClean="0"/>
          </a:p>
          <a:p>
            <a:pPr lvl="1"/>
            <a:r>
              <a:rPr kumimoji="1" lang="en-US" altLang="ja-JP" dirty="0" smtClean="0"/>
              <a:t>A</a:t>
            </a:r>
            <a:r>
              <a:rPr kumimoji="1" lang="ja-JP" altLang="en-US" dirty="0" smtClean="0"/>
              <a:t>→</a:t>
            </a:r>
            <a:r>
              <a:rPr kumimoji="1" lang="en-US" altLang="ja-JP" dirty="0" smtClean="0"/>
              <a:t>B</a:t>
            </a:r>
            <a:r>
              <a:rPr kumimoji="1" lang="ja-JP" altLang="en-US" dirty="0" smtClean="0"/>
              <a:t>の通信と同時に</a:t>
            </a:r>
            <a:r>
              <a:rPr kumimoji="1" lang="en-US" altLang="ja-JP" dirty="0" smtClean="0"/>
              <a:t>C</a:t>
            </a:r>
            <a:r>
              <a:rPr kumimoji="1" lang="ja-JP" altLang="en-US" dirty="0" smtClean="0"/>
              <a:t>→</a:t>
            </a:r>
            <a:r>
              <a:rPr kumimoji="1" lang="en-US" altLang="ja-JP" dirty="0" smtClean="0"/>
              <a:t>D</a:t>
            </a:r>
            <a:r>
              <a:rPr kumimoji="1" lang="ja-JP" altLang="en-US" dirty="0" smtClean="0"/>
              <a:t>の通信が可能</a:t>
            </a:r>
            <a:endParaRPr kumimoji="1" lang="en-US" altLang="ja-JP" dirty="0" smtClean="0"/>
          </a:p>
          <a:p>
            <a:pPr lvl="1"/>
            <a:r>
              <a:rPr lang="ja-JP" altLang="en-US" dirty="0" smtClean="0"/>
              <a:t>もちろん</a:t>
            </a:r>
            <a:r>
              <a:rPr lang="en-US" altLang="ja-JP" dirty="0" smtClean="0"/>
              <a:t>A</a:t>
            </a:r>
            <a:r>
              <a:rPr lang="ja-JP" altLang="en-US" dirty="0" smtClean="0"/>
              <a:t>→</a:t>
            </a:r>
            <a:r>
              <a:rPr lang="en-US" altLang="ja-JP" dirty="0" smtClean="0"/>
              <a:t>C</a:t>
            </a:r>
            <a:r>
              <a:rPr lang="ja-JP" altLang="en-US" dirty="0" smtClean="0"/>
              <a:t>の通信も可能</a:t>
            </a:r>
            <a:endParaRPr kumimoji="1" lang="ja-JP" altLang="en-US" dirty="0"/>
          </a:p>
        </p:txBody>
      </p:sp>
      <p:cxnSp>
        <p:nvCxnSpPr>
          <p:cNvPr id="4" name="直線コネクタ 3"/>
          <p:cNvCxnSpPr/>
          <p:nvPr/>
        </p:nvCxnSpPr>
        <p:spPr>
          <a:xfrm>
            <a:off x="571472" y="5857892"/>
            <a:ext cx="778674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500034" y="5786454"/>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6" name="正方形/長方形 5"/>
          <p:cNvSpPr/>
          <p:nvPr/>
        </p:nvSpPr>
        <p:spPr>
          <a:xfrm>
            <a:off x="8358214" y="5786454"/>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7" name="computr1"/>
          <p:cNvSpPr>
            <a:spLocks noEditPoints="1" noChangeArrowheads="1"/>
          </p:cNvSpPr>
          <p:nvPr/>
        </p:nvSpPr>
        <p:spPr bwMode="auto">
          <a:xfrm>
            <a:off x="107153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A</a:t>
            </a:r>
            <a:endParaRPr lang="ja-JP" altLang="en-US" dirty="0"/>
          </a:p>
        </p:txBody>
      </p:sp>
      <p:sp>
        <p:nvSpPr>
          <p:cNvPr id="8" name="computr1"/>
          <p:cNvSpPr>
            <a:spLocks noEditPoints="1" noChangeArrowheads="1"/>
          </p:cNvSpPr>
          <p:nvPr/>
        </p:nvSpPr>
        <p:spPr bwMode="auto">
          <a:xfrm>
            <a:off x="2789250"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B</a:t>
            </a:r>
            <a:endParaRPr lang="ja-JP" altLang="en-US" dirty="0"/>
          </a:p>
        </p:txBody>
      </p:sp>
      <p:sp>
        <p:nvSpPr>
          <p:cNvPr id="9" name="computr1"/>
          <p:cNvSpPr>
            <a:spLocks noEditPoints="1" noChangeArrowheads="1"/>
          </p:cNvSpPr>
          <p:nvPr/>
        </p:nvSpPr>
        <p:spPr bwMode="auto">
          <a:xfrm>
            <a:off x="536101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C</a:t>
            </a:r>
            <a:endParaRPr lang="ja-JP" altLang="en-US" dirty="0"/>
          </a:p>
        </p:txBody>
      </p:sp>
      <p:sp>
        <p:nvSpPr>
          <p:cNvPr id="10" name="computr1"/>
          <p:cNvSpPr>
            <a:spLocks noEditPoints="1" noChangeArrowheads="1"/>
          </p:cNvSpPr>
          <p:nvPr/>
        </p:nvSpPr>
        <p:spPr bwMode="auto">
          <a:xfrm>
            <a:off x="714376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D</a:t>
            </a:r>
            <a:endParaRPr lang="ja-JP" altLang="en-US" dirty="0"/>
          </a:p>
        </p:txBody>
      </p:sp>
      <p:cxnSp>
        <p:nvCxnSpPr>
          <p:cNvPr id="11" name="直線コネクタ 10"/>
          <p:cNvCxnSpPr>
            <a:stCxn id="7" idx="5"/>
          </p:cNvCxnSpPr>
          <p:nvPr/>
        </p:nvCxnSpPr>
        <p:spPr>
          <a:xfrm>
            <a:off x="1498566"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214678"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5786446"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7572396"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5400000">
            <a:off x="1476374" y="5643578"/>
            <a:ext cx="285752" cy="15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619250" y="5786454"/>
            <a:ext cx="1666866" cy="1588"/>
          </a:xfrm>
          <a:prstGeom prst="straightConnector1">
            <a:avLst/>
          </a:prstGeom>
          <a:ln w="1905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rot="5400000" flipH="1" flipV="1">
            <a:off x="3143240" y="5643578"/>
            <a:ext cx="285752"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rot="5400000" flipH="1" flipV="1">
            <a:off x="7500163" y="5643578"/>
            <a:ext cx="285752"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 name="Picture 26"/>
          <p:cNvPicPr>
            <a:picLocks noChangeAspect="1" noChangeArrowheads="1"/>
          </p:cNvPicPr>
          <p:nvPr/>
        </p:nvPicPr>
        <p:blipFill>
          <a:blip r:embed="rId2"/>
          <a:srcRect/>
          <a:stretch>
            <a:fillRect/>
          </a:stretch>
        </p:blipFill>
        <p:spPr bwMode="auto">
          <a:xfrm>
            <a:off x="3929058" y="5259404"/>
            <a:ext cx="1056220" cy="741364"/>
          </a:xfrm>
          <a:prstGeom prst="rect">
            <a:avLst/>
          </a:prstGeom>
          <a:noFill/>
          <a:ln w="9525">
            <a:noFill/>
            <a:miter lim="800000"/>
            <a:headEnd/>
            <a:tailEnd/>
          </a:ln>
          <a:effectLst/>
        </p:spPr>
      </p:pic>
      <p:cxnSp>
        <p:nvCxnSpPr>
          <p:cNvPr id="22" name="直線コネクタ 21"/>
          <p:cNvCxnSpPr/>
          <p:nvPr/>
        </p:nvCxnSpPr>
        <p:spPr>
          <a:xfrm rot="5400000">
            <a:off x="5715008" y="5643578"/>
            <a:ext cx="285752" cy="15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5857884" y="5786454"/>
            <a:ext cx="1785950" cy="1588"/>
          </a:xfrm>
          <a:prstGeom prst="straightConnector1">
            <a:avLst/>
          </a:prstGeom>
          <a:ln w="19050">
            <a:solidFill>
              <a:srgbClr val="FF0000"/>
            </a:solidFill>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コリジョン</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スイッチングハブによる全二重通信</a:t>
            </a:r>
            <a:endParaRPr kumimoji="1" lang="en-US" altLang="ja-JP" dirty="0" smtClean="0"/>
          </a:p>
          <a:p>
            <a:pPr lvl="1"/>
            <a:r>
              <a:rPr kumimoji="1" lang="ja-JP" altLang="en-US" dirty="0" smtClean="0"/>
              <a:t>今までの説明は通信メディアを各ノードで共有していたためどうしても半二重通信となる。</a:t>
            </a:r>
            <a:endParaRPr kumimoji="1" lang="en-US" altLang="ja-JP" dirty="0" smtClean="0"/>
          </a:p>
          <a:p>
            <a:pPr lvl="1"/>
            <a:r>
              <a:rPr lang="ja-JP" altLang="en-US" dirty="0" smtClean="0"/>
              <a:t>次の３つの条件をそろえることで全二重通信可能</a:t>
            </a:r>
            <a:endParaRPr lang="en-US" altLang="ja-JP" dirty="0" smtClean="0"/>
          </a:p>
          <a:p>
            <a:pPr lvl="2"/>
            <a:r>
              <a:rPr lang="ja-JP" altLang="en-US" dirty="0" smtClean="0"/>
              <a:t>各ノードが送受信ポートを持つ</a:t>
            </a:r>
            <a:endParaRPr lang="en-US" altLang="ja-JP" dirty="0" smtClean="0"/>
          </a:p>
          <a:p>
            <a:pPr lvl="2"/>
            <a:r>
              <a:rPr lang="ja-JP" altLang="en-US" dirty="0" smtClean="0"/>
              <a:t>コリジョンドメインをハブと各ノードに限定</a:t>
            </a:r>
            <a:endParaRPr lang="en-US" altLang="ja-JP" dirty="0" smtClean="0"/>
          </a:p>
          <a:p>
            <a:pPr lvl="2"/>
            <a:r>
              <a:rPr lang="ja-JP" altLang="en-US" dirty="0" smtClean="0"/>
              <a:t>ハブの中でそれぞれのノード間通信をスイッチング</a:t>
            </a:r>
            <a:endParaRPr lang="en-US" altLang="ja-JP" dirty="0" smtClean="0"/>
          </a:p>
          <a:p>
            <a:endParaRPr kumimoji="1" lang="en-US" altLang="ja-JP" dirty="0" smtClean="0"/>
          </a:p>
          <a:p>
            <a:r>
              <a:rPr lang="ja-JP" altLang="en-US" dirty="0" smtClean="0"/>
              <a:t>スイッチを利用して完全に全二重通信にしてしまうと</a:t>
            </a:r>
            <a:r>
              <a:rPr lang="en-US" altLang="ja-JP" dirty="0" smtClean="0"/>
              <a:t>CSMA/CD</a:t>
            </a:r>
            <a:r>
              <a:rPr lang="ja-JP" altLang="en-US" dirty="0" smtClean="0"/>
              <a:t>は実質的に使わなくなる。</a:t>
            </a:r>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コリジョン</a:t>
            </a:r>
            <a:endParaRPr kumimoji="1" lang="ja-JP" altLang="en-US" dirty="0"/>
          </a:p>
        </p:txBody>
      </p:sp>
      <p:sp>
        <p:nvSpPr>
          <p:cNvPr id="4" name="computr1"/>
          <p:cNvSpPr>
            <a:spLocks noEditPoints="1" noChangeArrowheads="1"/>
          </p:cNvSpPr>
          <p:nvPr/>
        </p:nvSpPr>
        <p:spPr bwMode="auto">
          <a:xfrm>
            <a:off x="107153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A</a:t>
            </a:r>
            <a:endParaRPr lang="ja-JP" altLang="en-US" dirty="0"/>
          </a:p>
        </p:txBody>
      </p:sp>
      <p:sp>
        <p:nvSpPr>
          <p:cNvPr id="5" name="computr1"/>
          <p:cNvSpPr>
            <a:spLocks noEditPoints="1" noChangeArrowheads="1"/>
          </p:cNvSpPr>
          <p:nvPr/>
        </p:nvSpPr>
        <p:spPr bwMode="auto">
          <a:xfrm>
            <a:off x="321787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B</a:t>
            </a:r>
            <a:endParaRPr lang="ja-JP" altLang="en-US" dirty="0"/>
          </a:p>
        </p:txBody>
      </p:sp>
      <p:sp>
        <p:nvSpPr>
          <p:cNvPr id="6" name="computr1"/>
          <p:cNvSpPr>
            <a:spLocks noEditPoints="1" noChangeArrowheads="1"/>
          </p:cNvSpPr>
          <p:nvPr/>
        </p:nvSpPr>
        <p:spPr bwMode="auto">
          <a:xfrm>
            <a:off x="536101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C</a:t>
            </a:r>
            <a:endParaRPr lang="ja-JP" altLang="en-US" dirty="0"/>
          </a:p>
        </p:txBody>
      </p:sp>
      <p:sp>
        <p:nvSpPr>
          <p:cNvPr id="7" name="正方形/長方形 6"/>
          <p:cNvSpPr/>
          <p:nvPr/>
        </p:nvSpPr>
        <p:spPr>
          <a:xfrm>
            <a:off x="714348" y="928670"/>
            <a:ext cx="5715040" cy="200026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8" name="正方形/長方形 7"/>
          <p:cNvSpPr/>
          <p:nvPr/>
        </p:nvSpPr>
        <p:spPr>
          <a:xfrm>
            <a:off x="1510508" y="4071942"/>
            <a:ext cx="214314" cy="4286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受信</a:t>
            </a:r>
          </a:p>
        </p:txBody>
      </p:sp>
      <p:sp>
        <p:nvSpPr>
          <p:cNvPr id="9" name="正方形/長方形 8"/>
          <p:cNvSpPr/>
          <p:nvPr/>
        </p:nvSpPr>
        <p:spPr>
          <a:xfrm>
            <a:off x="1224756" y="4071942"/>
            <a:ext cx="214314" cy="428628"/>
          </a:xfrm>
          <a:prstGeom prst="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送</a:t>
            </a:r>
            <a:r>
              <a:rPr kumimoji="1" lang="ja-JP" altLang="en-US" sz="1200" dirty="0" smtClean="0">
                <a:solidFill>
                  <a:schemeClr val="tx1"/>
                </a:solidFill>
              </a:rPr>
              <a:t>信</a:t>
            </a:r>
          </a:p>
        </p:txBody>
      </p:sp>
      <p:sp>
        <p:nvSpPr>
          <p:cNvPr id="10" name="正方形/長方形 9"/>
          <p:cNvSpPr/>
          <p:nvPr/>
        </p:nvSpPr>
        <p:spPr>
          <a:xfrm>
            <a:off x="1510508" y="2714620"/>
            <a:ext cx="214314" cy="4286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受信</a:t>
            </a:r>
          </a:p>
        </p:txBody>
      </p:sp>
      <p:sp>
        <p:nvSpPr>
          <p:cNvPr id="11" name="正方形/長方形 10"/>
          <p:cNvSpPr/>
          <p:nvPr/>
        </p:nvSpPr>
        <p:spPr>
          <a:xfrm>
            <a:off x="1224756" y="2714620"/>
            <a:ext cx="214314" cy="428628"/>
          </a:xfrm>
          <a:prstGeom prst="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送</a:t>
            </a:r>
            <a:r>
              <a:rPr kumimoji="1" lang="ja-JP" altLang="en-US" sz="1200" dirty="0" smtClean="0">
                <a:solidFill>
                  <a:schemeClr val="tx1"/>
                </a:solidFill>
              </a:rPr>
              <a:t>信</a:t>
            </a:r>
          </a:p>
        </p:txBody>
      </p:sp>
      <p:sp>
        <p:nvSpPr>
          <p:cNvPr id="12" name="正方形/長方形 11"/>
          <p:cNvSpPr/>
          <p:nvPr/>
        </p:nvSpPr>
        <p:spPr>
          <a:xfrm>
            <a:off x="3643306" y="2714620"/>
            <a:ext cx="214314" cy="4286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受信</a:t>
            </a:r>
          </a:p>
        </p:txBody>
      </p:sp>
      <p:sp>
        <p:nvSpPr>
          <p:cNvPr id="13" name="正方形/長方形 12"/>
          <p:cNvSpPr/>
          <p:nvPr/>
        </p:nvSpPr>
        <p:spPr>
          <a:xfrm>
            <a:off x="3312318" y="2714620"/>
            <a:ext cx="214314" cy="428628"/>
          </a:xfrm>
          <a:prstGeom prst="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送</a:t>
            </a:r>
            <a:r>
              <a:rPr kumimoji="1" lang="ja-JP" altLang="en-US" sz="1200" dirty="0" smtClean="0">
                <a:solidFill>
                  <a:schemeClr val="tx1"/>
                </a:solidFill>
              </a:rPr>
              <a:t>信</a:t>
            </a:r>
          </a:p>
        </p:txBody>
      </p:sp>
      <p:sp>
        <p:nvSpPr>
          <p:cNvPr id="14" name="正方形/長方形 13"/>
          <p:cNvSpPr/>
          <p:nvPr/>
        </p:nvSpPr>
        <p:spPr>
          <a:xfrm>
            <a:off x="5904706" y="2714620"/>
            <a:ext cx="214314" cy="4286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受信</a:t>
            </a:r>
          </a:p>
        </p:txBody>
      </p:sp>
      <p:sp>
        <p:nvSpPr>
          <p:cNvPr id="15" name="正方形/長方形 14"/>
          <p:cNvSpPr/>
          <p:nvPr/>
        </p:nvSpPr>
        <p:spPr>
          <a:xfrm>
            <a:off x="5572132" y="2714620"/>
            <a:ext cx="214314" cy="428628"/>
          </a:xfrm>
          <a:prstGeom prst="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送</a:t>
            </a:r>
            <a:r>
              <a:rPr kumimoji="1" lang="ja-JP" altLang="en-US" sz="1200" dirty="0" smtClean="0">
                <a:solidFill>
                  <a:schemeClr val="tx1"/>
                </a:solidFill>
              </a:rPr>
              <a:t>信</a:t>
            </a:r>
          </a:p>
        </p:txBody>
      </p:sp>
      <p:sp>
        <p:nvSpPr>
          <p:cNvPr id="16" name="正方形/長方形 15"/>
          <p:cNvSpPr/>
          <p:nvPr/>
        </p:nvSpPr>
        <p:spPr>
          <a:xfrm>
            <a:off x="5904706" y="4071942"/>
            <a:ext cx="214314" cy="4286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受信</a:t>
            </a:r>
          </a:p>
        </p:txBody>
      </p:sp>
      <p:sp>
        <p:nvSpPr>
          <p:cNvPr id="17" name="正方形/長方形 16"/>
          <p:cNvSpPr/>
          <p:nvPr/>
        </p:nvSpPr>
        <p:spPr>
          <a:xfrm>
            <a:off x="5572132" y="4071942"/>
            <a:ext cx="214314" cy="428628"/>
          </a:xfrm>
          <a:prstGeom prst="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送</a:t>
            </a:r>
            <a:r>
              <a:rPr kumimoji="1" lang="ja-JP" altLang="en-US" sz="1200" dirty="0" smtClean="0">
                <a:solidFill>
                  <a:schemeClr val="tx1"/>
                </a:solidFill>
              </a:rPr>
              <a:t>信</a:t>
            </a:r>
          </a:p>
        </p:txBody>
      </p:sp>
      <p:sp>
        <p:nvSpPr>
          <p:cNvPr id="18" name="正方形/長方形 17"/>
          <p:cNvSpPr/>
          <p:nvPr/>
        </p:nvSpPr>
        <p:spPr>
          <a:xfrm>
            <a:off x="3643306" y="4071942"/>
            <a:ext cx="214314" cy="4286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受信</a:t>
            </a:r>
          </a:p>
        </p:txBody>
      </p:sp>
      <p:sp>
        <p:nvSpPr>
          <p:cNvPr id="19" name="正方形/長方形 18"/>
          <p:cNvSpPr/>
          <p:nvPr/>
        </p:nvSpPr>
        <p:spPr>
          <a:xfrm>
            <a:off x="3312318" y="4071942"/>
            <a:ext cx="214314" cy="428628"/>
          </a:xfrm>
          <a:prstGeom prst="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送</a:t>
            </a:r>
            <a:r>
              <a:rPr kumimoji="1" lang="ja-JP" altLang="en-US" sz="1200" dirty="0" smtClean="0">
                <a:solidFill>
                  <a:schemeClr val="tx1"/>
                </a:solidFill>
              </a:rPr>
              <a:t>信</a:t>
            </a:r>
          </a:p>
        </p:txBody>
      </p:sp>
      <p:cxnSp>
        <p:nvCxnSpPr>
          <p:cNvPr id="21" name="直線コネクタ 20"/>
          <p:cNvCxnSpPr>
            <a:stCxn id="13" idx="2"/>
            <a:endCxn id="18" idx="0"/>
          </p:cNvCxnSpPr>
          <p:nvPr/>
        </p:nvCxnSpPr>
        <p:spPr>
          <a:xfrm rot="16200000" flipH="1">
            <a:off x="3120622" y="3442101"/>
            <a:ext cx="928694" cy="330988"/>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a:stCxn id="12" idx="2"/>
            <a:endCxn id="19" idx="0"/>
          </p:cNvCxnSpPr>
          <p:nvPr/>
        </p:nvCxnSpPr>
        <p:spPr>
          <a:xfrm rot="5400000">
            <a:off x="3120622" y="3442101"/>
            <a:ext cx="928694" cy="330988"/>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15" idx="2"/>
            <a:endCxn id="16" idx="0"/>
          </p:cNvCxnSpPr>
          <p:nvPr/>
        </p:nvCxnSpPr>
        <p:spPr>
          <a:xfrm rot="16200000" flipH="1">
            <a:off x="5381229" y="3441308"/>
            <a:ext cx="928694" cy="332574"/>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a:stCxn id="14" idx="2"/>
            <a:endCxn id="17" idx="0"/>
          </p:cNvCxnSpPr>
          <p:nvPr/>
        </p:nvCxnSpPr>
        <p:spPr>
          <a:xfrm rot="5400000">
            <a:off x="5381229" y="3441308"/>
            <a:ext cx="928694" cy="332574"/>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10" idx="2"/>
            <a:endCxn id="9" idx="0"/>
          </p:cNvCxnSpPr>
          <p:nvPr/>
        </p:nvCxnSpPr>
        <p:spPr>
          <a:xfrm rot="5400000">
            <a:off x="1010442" y="3464719"/>
            <a:ext cx="928694" cy="285752"/>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11" idx="2"/>
            <a:endCxn id="8" idx="0"/>
          </p:cNvCxnSpPr>
          <p:nvPr/>
        </p:nvCxnSpPr>
        <p:spPr>
          <a:xfrm rot="16200000" flipH="1">
            <a:off x="1010442" y="3464719"/>
            <a:ext cx="928694" cy="285752"/>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endCxn id="14" idx="0"/>
          </p:cNvCxnSpPr>
          <p:nvPr/>
        </p:nvCxnSpPr>
        <p:spPr>
          <a:xfrm rot="5400000">
            <a:off x="5368923" y="2071678"/>
            <a:ext cx="1285882" cy="2"/>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endCxn id="11" idx="0"/>
          </p:cNvCxnSpPr>
          <p:nvPr/>
        </p:nvCxnSpPr>
        <p:spPr>
          <a:xfrm rot="5400000">
            <a:off x="688971" y="2071678"/>
            <a:ext cx="1285884" cy="1588"/>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rot="10800000">
            <a:off x="1331914" y="1428736"/>
            <a:ext cx="4668847" cy="1588"/>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a:endCxn id="10" idx="0"/>
          </p:cNvCxnSpPr>
          <p:nvPr/>
        </p:nvCxnSpPr>
        <p:spPr>
          <a:xfrm rot="5400000">
            <a:off x="1082674" y="2178044"/>
            <a:ext cx="1071568" cy="1585"/>
          </a:xfrm>
          <a:prstGeom prst="line">
            <a:avLst/>
          </a:prstGeom>
          <a:ln w="19050">
            <a:solidFill>
              <a:srgbClr val="FFC000"/>
            </a:solidFill>
            <a:prstDash val="sys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a:endCxn id="13" idx="0"/>
          </p:cNvCxnSpPr>
          <p:nvPr/>
        </p:nvCxnSpPr>
        <p:spPr>
          <a:xfrm rot="5400000">
            <a:off x="2883690" y="2178835"/>
            <a:ext cx="1071570" cy="1588"/>
          </a:xfrm>
          <a:prstGeom prst="line">
            <a:avLst/>
          </a:prstGeom>
          <a:ln w="19050">
            <a:solidFill>
              <a:srgbClr val="FFC000"/>
            </a:solidFill>
            <a:prstDash val="sysDash"/>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1643042" y="1643050"/>
            <a:ext cx="1776435" cy="1588"/>
          </a:xfrm>
          <a:prstGeom prst="line">
            <a:avLst/>
          </a:prstGeom>
          <a:ln w="19050">
            <a:solidFill>
              <a:srgbClr val="FFC000"/>
            </a:solidFill>
            <a:prstDash val="sysDash"/>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2570524" y="928670"/>
            <a:ext cx="1697901" cy="369332"/>
          </a:xfrm>
          <a:prstGeom prst="rect">
            <a:avLst/>
          </a:prstGeom>
          <a:noFill/>
        </p:spPr>
        <p:txBody>
          <a:bodyPr wrap="none" rtlCol="0">
            <a:spAutoFit/>
          </a:bodyPr>
          <a:lstStyle/>
          <a:p>
            <a:r>
              <a:rPr kumimoji="1" lang="en-US" altLang="ja-JP" dirty="0" smtClean="0"/>
              <a:t>Layer 2 Switch</a:t>
            </a:r>
            <a:endParaRPr kumimoji="1" lang="ja-JP" altLang="en-US" dirty="0"/>
          </a:p>
        </p:txBody>
      </p:sp>
      <p:sp>
        <p:nvSpPr>
          <p:cNvPr id="32" name="円/楕円 31"/>
          <p:cNvSpPr/>
          <p:nvPr/>
        </p:nvSpPr>
        <p:spPr>
          <a:xfrm>
            <a:off x="1214414" y="3857628"/>
            <a:ext cx="214314" cy="214314"/>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33" name="円/楕円 32"/>
          <p:cNvSpPr/>
          <p:nvPr/>
        </p:nvSpPr>
        <p:spPr>
          <a:xfrm>
            <a:off x="5572132" y="3857628"/>
            <a:ext cx="214314" cy="214314"/>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そもそもネットワークとは？</a:t>
            </a:r>
            <a:endParaRPr kumimoji="1" lang="en-US" altLang="ja-JP" dirty="0" smtClean="0"/>
          </a:p>
          <a:p>
            <a:r>
              <a:rPr lang="ja-JP" altLang="en-US" dirty="0" smtClean="0"/>
              <a:t>プロトコル</a:t>
            </a:r>
            <a:endParaRPr lang="en-US" altLang="ja-JP" dirty="0" smtClean="0"/>
          </a:p>
          <a:p>
            <a:r>
              <a:rPr lang="en-US" altLang="ja-JP" dirty="0" smtClean="0"/>
              <a:t>OSI</a:t>
            </a:r>
            <a:r>
              <a:rPr lang="ja-JP" altLang="en-US" dirty="0" smtClean="0"/>
              <a:t>参照モデル</a:t>
            </a:r>
            <a:endParaRPr lang="en-US" altLang="ja-JP" dirty="0" smtClean="0"/>
          </a:p>
          <a:p>
            <a:r>
              <a:rPr lang="ja-JP" altLang="en-US" dirty="0" smtClean="0"/>
              <a:t>データとデータユニット</a:t>
            </a:r>
            <a:endParaRPr lang="en-US" altLang="ja-JP" dirty="0" smtClean="0"/>
          </a:p>
          <a:p>
            <a:r>
              <a:rPr lang="ja-JP" altLang="en-US" dirty="0" smtClean="0"/>
              <a:t>イーサネットの基本動作</a:t>
            </a:r>
            <a:endParaRPr lang="en-US" altLang="ja-JP" dirty="0" smtClean="0"/>
          </a:p>
          <a:p>
            <a:r>
              <a:rPr lang="ja-JP" altLang="en-US" dirty="0" smtClean="0"/>
              <a:t>コリジョン</a:t>
            </a:r>
            <a:endParaRPr lang="en-US" altLang="ja-JP" dirty="0" smtClean="0"/>
          </a:p>
          <a:p>
            <a:r>
              <a:rPr kumimoji="1" lang="en-US" altLang="ja-JP" dirty="0" smtClean="0"/>
              <a:t>IP</a:t>
            </a:r>
            <a:r>
              <a:rPr kumimoji="1" lang="ja-JP" altLang="en-US" dirty="0" smtClean="0"/>
              <a:t>通信</a:t>
            </a:r>
            <a:endParaRPr kumimoji="1" lang="en-US" altLang="ja-JP" dirty="0" smtClean="0"/>
          </a:p>
          <a:p>
            <a:r>
              <a:rPr lang="ja-JP" altLang="en-US" dirty="0" smtClean="0"/>
              <a:t>まとめ</a:t>
            </a:r>
            <a:endParaRPr kumimoji="1" lang="en-US" altLang="ja-JP"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IP</a:t>
            </a:r>
            <a:r>
              <a:rPr kumimoji="1" lang="ja-JP" altLang="en-US" dirty="0" smtClean="0"/>
              <a:t>通信</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イーサネットは</a:t>
            </a:r>
            <a:r>
              <a:rPr lang="ja-JP" altLang="en-US" dirty="0" smtClean="0"/>
              <a:t>レイヤ２のプロトコル</a:t>
            </a:r>
            <a:endParaRPr lang="en-US" altLang="ja-JP" dirty="0" smtClean="0"/>
          </a:p>
          <a:p>
            <a:pPr lvl="1"/>
            <a:r>
              <a:rPr kumimoji="1" lang="ja-JP" altLang="en-US" dirty="0" smtClean="0"/>
              <a:t>ネットワーク内での相互通信手順</a:t>
            </a:r>
            <a:endParaRPr kumimoji="1" lang="en-US" altLang="ja-JP" dirty="0" smtClean="0"/>
          </a:p>
          <a:p>
            <a:r>
              <a:rPr lang="ja-JP" altLang="en-US" dirty="0" smtClean="0"/>
              <a:t>対して</a:t>
            </a:r>
            <a:r>
              <a:rPr lang="en-US" altLang="ja-JP" dirty="0" smtClean="0"/>
              <a:t>TCP/IP</a:t>
            </a:r>
            <a:r>
              <a:rPr lang="ja-JP" altLang="en-US" dirty="0" smtClean="0"/>
              <a:t>はレイヤ３以上のプロトコル</a:t>
            </a:r>
            <a:endParaRPr lang="en-US" altLang="ja-JP" dirty="0" smtClean="0"/>
          </a:p>
          <a:p>
            <a:pPr lvl="1"/>
            <a:r>
              <a:rPr kumimoji="1" lang="en-US" altLang="ja-JP" dirty="0" smtClean="0"/>
              <a:t>IP</a:t>
            </a:r>
            <a:r>
              <a:rPr kumimoji="1" lang="ja-JP" altLang="en-US" dirty="0" smtClean="0"/>
              <a:t>がレイヤ３、</a:t>
            </a:r>
            <a:r>
              <a:rPr kumimoji="1" lang="en-US" altLang="ja-JP" dirty="0" smtClean="0"/>
              <a:t>TCP</a:t>
            </a:r>
            <a:r>
              <a:rPr kumimoji="1" lang="ja-JP" altLang="en-US" dirty="0" smtClean="0"/>
              <a:t>がレイヤ４、そのほかアプリケーションプロトコルがレイヤ</a:t>
            </a:r>
            <a:r>
              <a:rPr kumimoji="1" lang="en-US" altLang="ja-JP" dirty="0" smtClean="0"/>
              <a:t>5</a:t>
            </a:r>
            <a:r>
              <a:rPr kumimoji="1" lang="ja-JP" altLang="en-US" dirty="0" smtClean="0"/>
              <a:t>～</a:t>
            </a:r>
            <a:r>
              <a:rPr kumimoji="1" lang="en-US" altLang="ja-JP" dirty="0" smtClean="0"/>
              <a:t>7</a:t>
            </a:r>
          </a:p>
          <a:p>
            <a:r>
              <a:rPr lang="ja-JP" altLang="en-US" dirty="0" smtClean="0"/>
              <a:t>ここからはレイヤ</a:t>
            </a:r>
            <a:r>
              <a:rPr lang="en-US" altLang="ja-JP" dirty="0" smtClean="0"/>
              <a:t>3</a:t>
            </a:r>
            <a:r>
              <a:rPr lang="ja-JP" altLang="en-US" dirty="0" smtClean="0"/>
              <a:t>プロトコルの</a:t>
            </a:r>
            <a:r>
              <a:rPr lang="en-US" altLang="ja-JP" dirty="0" smtClean="0"/>
              <a:t>IP</a:t>
            </a:r>
            <a:r>
              <a:rPr lang="ja-JP" altLang="en-US" dirty="0" smtClean="0"/>
              <a:t>を説明</a:t>
            </a:r>
            <a:endParaRPr lang="en-US" altLang="ja-JP" dirty="0" smtClean="0"/>
          </a:p>
          <a:p>
            <a:pPr lvl="1"/>
            <a:r>
              <a:rPr kumimoji="1" lang="ja-JP" altLang="en-US" dirty="0" smtClean="0"/>
              <a:t>ネットワーク間の相互通信手順</a:t>
            </a:r>
            <a:endParaRPr kumimoji="1" lang="en-US" altLang="ja-JP"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IP</a:t>
            </a:r>
            <a:r>
              <a:rPr kumimoji="1" lang="ja-JP" altLang="en-US" dirty="0" smtClean="0"/>
              <a:t>通信</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ネットワークとネットワークをつないで大きなネットワークとして通信しているのが今のインターネット</a:t>
            </a:r>
            <a:endParaRPr kumimoji="1" lang="en-US" altLang="ja-JP" dirty="0" smtClean="0"/>
          </a:p>
          <a:p>
            <a:pPr lvl="1"/>
            <a:r>
              <a:rPr lang="ja-JP" altLang="en-US" dirty="0" smtClean="0"/>
              <a:t>逆に言うと巨大なネットワークを小さなネットワークに分割してそれらを相互に接続しているともいえる</a:t>
            </a:r>
            <a:endParaRPr kumimoji="1" lang="en-US" altLang="ja-JP" dirty="0" smtClean="0"/>
          </a:p>
          <a:p>
            <a:r>
              <a:rPr lang="en-US" altLang="ja-JP" dirty="0" smtClean="0"/>
              <a:t>IP</a:t>
            </a:r>
            <a:r>
              <a:rPr lang="ja-JP" altLang="en-US" dirty="0" smtClean="0"/>
              <a:t>はネットワークをまたいだノード間</a:t>
            </a:r>
            <a:r>
              <a:rPr lang="en-US" altLang="ja-JP" dirty="0" smtClean="0"/>
              <a:t>(</a:t>
            </a:r>
            <a:r>
              <a:rPr lang="ja-JP" altLang="en-US" dirty="0" smtClean="0"/>
              <a:t>エンド</a:t>
            </a:r>
            <a:r>
              <a:rPr lang="en-US" altLang="ja-JP" dirty="0" smtClean="0"/>
              <a:t>to</a:t>
            </a:r>
            <a:r>
              <a:rPr lang="ja-JP" altLang="en-US" dirty="0" smtClean="0"/>
              <a:t>エンド</a:t>
            </a:r>
            <a:r>
              <a:rPr lang="en-US" altLang="ja-JP" dirty="0" smtClean="0"/>
              <a:t>)</a:t>
            </a:r>
            <a:r>
              <a:rPr lang="ja-JP" altLang="en-US" dirty="0" smtClean="0"/>
              <a:t>の通信を提供</a:t>
            </a:r>
            <a:endParaRPr lang="en-US" altLang="ja-JP" dirty="0" smtClean="0"/>
          </a:p>
          <a:p>
            <a:pPr lvl="1"/>
            <a:r>
              <a:rPr kumimoji="1" lang="ja-JP" altLang="en-US" dirty="0" smtClean="0"/>
              <a:t>アドレッシングは</a:t>
            </a:r>
            <a:r>
              <a:rPr kumimoji="1" lang="en-US" altLang="ja-JP" dirty="0" smtClean="0"/>
              <a:t>IP</a:t>
            </a:r>
            <a:r>
              <a:rPr kumimoji="1" lang="ja-JP" altLang="en-US" dirty="0" smtClean="0"/>
              <a:t>アドレスを利用</a:t>
            </a:r>
            <a:endParaRPr kumimoji="1" lang="ja-JP"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IP</a:t>
            </a:r>
            <a:r>
              <a:rPr kumimoji="1" lang="ja-JP" altLang="en-US" dirty="0" smtClean="0"/>
              <a:t>通信</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IP</a:t>
            </a:r>
            <a:r>
              <a:rPr lang="ja-JP" altLang="en-US" dirty="0" smtClean="0"/>
              <a:t>ではイーサネット等のレイヤ２の機能を使って通信を行う。</a:t>
            </a:r>
            <a:endParaRPr lang="en-US" altLang="ja-JP" dirty="0" smtClean="0"/>
          </a:p>
          <a:p>
            <a:pPr lvl="1"/>
            <a:r>
              <a:rPr kumimoji="1" lang="en-US" altLang="ja-JP" dirty="0" smtClean="0"/>
              <a:t>IP</a:t>
            </a:r>
            <a:r>
              <a:rPr kumimoji="1" lang="ja-JP" altLang="en-US" dirty="0" smtClean="0"/>
              <a:t>アドレスとイーサネットのアドレスである</a:t>
            </a:r>
            <a:r>
              <a:rPr kumimoji="1" lang="en-US" altLang="ja-JP" dirty="0" smtClean="0"/>
              <a:t>MAC</a:t>
            </a:r>
            <a:r>
              <a:rPr kumimoji="1" lang="ja-JP" altLang="en-US" dirty="0" smtClean="0"/>
              <a:t>アドレスの</a:t>
            </a:r>
            <a:r>
              <a:rPr kumimoji="1" lang="ja-JP" altLang="en-US" dirty="0" err="1" smtClean="0"/>
              <a:t>ひも</a:t>
            </a:r>
            <a:r>
              <a:rPr kumimoji="1" lang="ja-JP" altLang="en-US" dirty="0" smtClean="0"/>
              <a:t>付けが必要</a:t>
            </a:r>
            <a:endParaRPr kumimoji="1" lang="en-US" altLang="ja-JP" dirty="0" smtClean="0"/>
          </a:p>
          <a:p>
            <a:pPr lvl="1"/>
            <a:r>
              <a:rPr lang="ja-JP" altLang="en-US" dirty="0" smtClean="0"/>
              <a:t>自分自身の</a:t>
            </a:r>
            <a:r>
              <a:rPr lang="en-US" altLang="ja-JP" dirty="0" smtClean="0"/>
              <a:t>MAC</a:t>
            </a:r>
            <a:r>
              <a:rPr lang="ja-JP" altLang="en-US" dirty="0" smtClean="0"/>
              <a:t>アドレスは当然わかるが、相手の</a:t>
            </a:r>
            <a:r>
              <a:rPr lang="en-US" altLang="ja-JP" dirty="0" smtClean="0"/>
              <a:t>MAC</a:t>
            </a:r>
            <a:r>
              <a:rPr lang="ja-JP" altLang="en-US" dirty="0" smtClean="0"/>
              <a:t>アドレスは静的に設定してなければ通常はわからない</a:t>
            </a:r>
            <a:endParaRPr lang="en-US" altLang="ja-JP" dirty="0" smtClean="0"/>
          </a:p>
          <a:p>
            <a:pPr lvl="1"/>
            <a:r>
              <a:rPr kumimoji="1" lang="ja-JP" altLang="en-US" dirty="0" smtClean="0"/>
              <a:t>そのため</a:t>
            </a:r>
            <a:r>
              <a:rPr kumimoji="1" lang="en-US" altLang="ja-JP" dirty="0" smtClean="0"/>
              <a:t>ARP</a:t>
            </a:r>
            <a:r>
              <a:rPr kumimoji="1" lang="ja-JP" altLang="en-US" dirty="0" smtClean="0"/>
              <a:t>を使って相手のアドレスを調べる</a:t>
            </a:r>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IP</a:t>
            </a:r>
            <a:r>
              <a:rPr kumimoji="1" lang="ja-JP" altLang="en-US" dirty="0" smtClean="0"/>
              <a:t>通信</a:t>
            </a:r>
            <a:r>
              <a:rPr kumimoji="1" lang="en-US" altLang="ja-JP" dirty="0" smtClean="0"/>
              <a:t>(ARP)</a:t>
            </a:r>
            <a:endParaRPr kumimoji="1" lang="ja-JP" altLang="en-US" dirty="0"/>
          </a:p>
        </p:txBody>
      </p:sp>
      <p:sp>
        <p:nvSpPr>
          <p:cNvPr id="3" name="コンテンツ プレースホルダ 2"/>
          <p:cNvSpPr>
            <a:spLocks noGrp="1"/>
          </p:cNvSpPr>
          <p:nvPr>
            <p:ph idx="1"/>
          </p:nvPr>
        </p:nvSpPr>
        <p:spPr/>
        <p:txBody>
          <a:bodyPr/>
          <a:lstStyle/>
          <a:p>
            <a:pPr marL="514350" indent="-514350">
              <a:buFont typeface="+mj-lt"/>
              <a:buAutoNum type="arabicPeriod"/>
            </a:pPr>
            <a:r>
              <a:rPr lang="ja-JP" altLang="en-US" dirty="0" smtClean="0"/>
              <a:t>「</a:t>
            </a:r>
            <a:r>
              <a:rPr lang="en-US" altLang="ja-JP" dirty="0" smtClean="0"/>
              <a:t>IP</a:t>
            </a:r>
            <a:r>
              <a:rPr lang="ja-JP" altLang="en-US" dirty="0" smtClean="0"/>
              <a:t>アドレス</a:t>
            </a:r>
            <a:r>
              <a:rPr lang="en-US" altLang="ja-JP" dirty="0" smtClean="0"/>
              <a:t>”</a:t>
            </a:r>
            <a:r>
              <a:rPr lang="en-US" altLang="ja-JP" dirty="0" err="1" smtClean="0"/>
              <a:t>xxx.xxx.xxx.xxx</a:t>
            </a:r>
            <a:r>
              <a:rPr lang="en-US" altLang="ja-JP" dirty="0" smtClean="0"/>
              <a:t>”</a:t>
            </a:r>
            <a:r>
              <a:rPr lang="ja-JP" altLang="en-US" dirty="0" smtClean="0"/>
              <a:t>を持つ人は応答してください。」というニュアンスのイーサネットフレームをブロードキャスト</a:t>
            </a:r>
            <a:endParaRPr lang="en-US" altLang="ja-JP" dirty="0" smtClean="0"/>
          </a:p>
          <a:p>
            <a:pPr marL="514350" indent="-514350">
              <a:buFont typeface="+mj-lt"/>
              <a:buAutoNum type="arabicPeriod"/>
            </a:pPr>
            <a:r>
              <a:rPr kumimoji="1" lang="en-US" altLang="ja-JP" dirty="0" smtClean="0"/>
              <a:t>IP</a:t>
            </a:r>
            <a:r>
              <a:rPr kumimoji="1" lang="ja-JP" altLang="en-US" dirty="0" smtClean="0"/>
              <a:t>アドレス</a:t>
            </a:r>
            <a:r>
              <a:rPr kumimoji="1" lang="en-US" altLang="ja-JP" dirty="0" smtClean="0"/>
              <a:t>”</a:t>
            </a:r>
            <a:r>
              <a:rPr kumimoji="1" lang="en-US" altLang="ja-JP" dirty="0" err="1" smtClean="0"/>
              <a:t>xxx.xxx.xxx.xxx</a:t>
            </a:r>
            <a:r>
              <a:rPr kumimoji="1" lang="en-US" altLang="ja-JP" dirty="0" smtClean="0"/>
              <a:t>”</a:t>
            </a:r>
            <a:r>
              <a:rPr kumimoji="1" lang="ja-JP" altLang="en-US" dirty="0" smtClean="0"/>
              <a:t>を持つマシンが自分の</a:t>
            </a:r>
            <a:r>
              <a:rPr kumimoji="1" lang="en-US" altLang="ja-JP" dirty="0" smtClean="0"/>
              <a:t>MAC</a:t>
            </a:r>
            <a:r>
              <a:rPr kumimoji="1" lang="ja-JP" altLang="en-US" dirty="0" smtClean="0"/>
              <a:t>アドレスを通知</a:t>
            </a:r>
            <a:endParaRPr kumimoji="1" lang="en-US" altLang="ja-JP" dirty="0" smtClean="0"/>
          </a:p>
          <a:p>
            <a:pPr marL="514350" indent="-514350">
              <a:buFont typeface="+mj-lt"/>
              <a:buAutoNum type="arabicPeriod"/>
            </a:pPr>
            <a:endParaRPr lang="en-US" altLang="ja-JP" dirty="0" smtClean="0"/>
          </a:p>
          <a:p>
            <a:pPr marL="514350" indent="-514350"/>
            <a:r>
              <a:rPr kumimoji="1" lang="ja-JP" altLang="en-US" dirty="0" smtClean="0"/>
              <a:t>というように大変単純なプロトコル</a:t>
            </a:r>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IP</a:t>
            </a:r>
            <a:r>
              <a:rPr kumimoji="1" lang="ja-JP" altLang="en-US" dirty="0" smtClean="0"/>
              <a:t>通信</a:t>
            </a:r>
            <a:r>
              <a:rPr kumimoji="1" lang="en-US" altLang="ja-JP" dirty="0" smtClean="0"/>
              <a:t>(ARP)</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例</a:t>
            </a:r>
            <a:r>
              <a:rPr kumimoji="1" lang="en-US" altLang="ja-JP" dirty="0" smtClean="0"/>
              <a:t>)</a:t>
            </a:r>
            <a:r>
              <a:rPr kumimoji="1" lang="ja-JP" altLang="en-US" dirty="0" smtClean="0"/>
              <a:t> </a:t>
            </a:r>
            <a:r>
              <a:rPr kumimoji="1" lang="en-US" altLang="ja-JP" dirty="0" smtClean="0"/>
              <a:t>A(192.168.1.10)</a:t>
            </a:r>
            <a:r>
              <a:rPr kumimoji="1" lang="ja-JP" altLang="en-US" dirty="0" smtClean="0"/>
              <a:t>が </a:t>
            </a:r>
            <a:r>
              <a:rPr kumimoji="1" lang="en-US" altLang="ja-JP" dirty="0" smtClean="0"/>
              <a:t>C(192.168.1.30)</a:t>
            </a:r>
            <a:r>
              <a:rPr kumimoji="1" lang="ja-JP" altLang="en-US" dirty="0" smtClean="0"/>
              <a:t>と通信したい場合</a:t>
            </a:r>
            <a:endParaRPr kumimoji="1" lang="ja-JP" altLang="en-US" dirty="0"/>
          </a:p>
        </p:txBody>
      </p:sp>
      <p:cxnSp>
        <p:nvCxnSpPr>
          <p:cNvPr id="4" name="直線コネクタ 3"/>
          <p:cNvCxnSpPr/>
          <p:nvPr/>
        </p:nvCxnSpPr>
        <p:spPr>
          <a:xfrm>
            <a:off x="571472" y="3000372"/>
            <a:ext cx="778674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500034" y="2928934"/>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6" name="正方形/長方形 5"/>
          <p:cNvSpPr/>
          <p:nvPr/>
        </p:nvSpPr>
        <p:spPr>
          <a:xfrm>
            <a:off x="8358214" y="2928934"/>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7" name="computr1"/>
          <p:cNvSpPr>
            <a:spLocks noEditPoints="1" noChangeArrowheads="1"/>
          </p:cNvSpPr>
          <p:nvPr/>
        </p:nvSpPr>
        <p:spPr bwMode="auto">
          <a:xfrm>
            <a:off x="1071538" y="4000504"/>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A</a:t>
            </a:r>
            <a:endParaRPr lang="ja-JP" altLang="en-US" dirty="0"/>
          </a:p>
        </p:txBody>
      </p:sp>
      <p:sp>
        <p:nvSpPr>
          <p:cNvPr id="8" name="computr1"/>
          <p:cNvSpPr>
            <a:spLocks noEditPoints="1" noChangeArrowheads="1"/>
          </p:cNvSpPr>
          <p:nvPr/>
        </p:nvSpPr>
        <p:spPr bwMode="auto">
          <a:xfrm>
            <a:off x="3849737" y="4000504"/>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B</a:t>
            </a:r>
            <a:endParaRPr lang="ja-JP" altLang="en-US" dirty="0"/>
          </a:p>
        </p:txBody>
      </p:sp>
      <p:sp>
        <p:nvSpPr>
          <p:cNvPr id="9" name="computr1"/>
          <p:cNvSpPr>
            <a:spLocks noEditPoints="1" noChangeArrowheads="1"/>
          </p:cNvSpPr>
          <p:nvPr/>
        </p:nvSpPr>
        <p:spPr bwMode="auto">
          <a:xfrm>
            <a:off x="7143768" y="4000504"/>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C</a:t>
            </a:r>
            <a:endParaRPr lang="ja-JP" altLang="en-US" dirty="0"/>
          </a:p>
        </p:txBody>
      </p:sp>
      <p:cxnSp>
        <p:nvCxnSpPr>
          <p:cNvPr id="11" name="直線コネクタ 10"/>
          <p:cNvCxnSpPr>
            <a:endCxn id="7" idx="1"/>
          </p:cNvCxnSpPr>
          <p:nvPr/>
        </p:nvCxnSpPr>
        <p:spPr>
          <a:xfrm rot="5400000">
            <a:off x="999300" y="3499638"/>
            <a:ext cx="1000132" cy="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endCxn id="8" idx="1"/>
          </p:cNvCxnSpPr>
          <p:nvPr/>
        </p:nvCxnSpPr>
        <p:spPr>
          <a:xfrm rot="5400000">
            <a:off x="3781441" y="3495697"/>
            <a:ext cx="1000132" cy="94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a:endCxn id="9" idx="1"/>
          </p:cNvCxnSpPr>
          <p:nvPr/>
        </p:nvCxnSpPr>
        <p:spPr>
          <a:xfrm rot="5400000">
            <a:off x="7071530" y="3499638"/>
            <a:ext cx="1000132" cy="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14282" y="4922420"/>
            <a:ext cx="2467342" cy="646331"/>
          </a:xfrm>
          <a:prstGeom prst="rect">
            <a:avLst/>
          </a:prstGeom>
          <a:noFill/>
        </p:spPr>
        <p:txBody>
          <a:bodyPr wrap="none" rtlCol="0">
            <a:spAutoFit/>
          </a:bodyPr>
          <a:lstStyle/>
          <a:p>
            <a:r>
              <a:rPr kumimoji="1" lang="en-US" altLang="ja-JP" dirty="0" smtClean="0"/>
              <a:t>IP:192.168.1.10</a:t>
            </a:r>
          </a:p>
          <a:p>
            <a:r>
              <a:rPr lang="en-US" altLang="ja-JP" dirty="0" err="1" smtClean="0"/>
              <a:t>MAC:xx:xx:xx:xx:xx:xx</a:t>
            </a:r>
            <a:endParaRPr kumimoji="1" lang="ja-JP" altLang="en-US" dirty="0"/>
          </a:p>
        </p:txBody>
      </p:sp>
      <p:sp>
        <p:nvSpPr>
          <p:cNvPr id="21" name="テキスト ボックス 20"/>
          <p:cNvSpPr txBox="1"/>
          <p:nvPr/>
        </p:nvSpPr>
        <p:spPr>
          <a:xfrm>
            <a:off x="3214678" y="4925809"/>
            <a:ext cx="2467342" cy="646331"/>
          </a:xfrm>
          <a:prstGeom prst="rect">
            <a:avLst/>
          </a:prstGeom>
          <a:noFill/>
        </p:spPr>
        <p:txBody>
          <a:bodyPr wrap="none" rtlCol="0">
            <a:spAutoFit/>
          </a:bodyPr>
          <a:lstStyle/>
          <a:p>
            <a:r>
              <a:rPr kumimoji="1" lang="en-US" altLang="ja-JP" dirty="0" smtClean="0"/>
              <a:t>IP:192.168.1.20</a:t>
            </a:r>
          </a:p>
          <a:p>
            <a:r>
              <a:rPr lang="en-US" altLang="ja-JP" dirty="0" err="1" smtClean="0"/>
              <a:t>MAC:yy:yy:yy:yy:yy:yy</a:t>
            </a:r>
            <a:endParaRPr kumimoji="1" lang="ja-JP" altLang="en-US" dirty="0"/>
          </a:p>
        </p:txBody>
      </p:sp>
      <p:sp>
        <p:nvSpPr>
          <p:cNvPr id="22" name="テキスト ボックス 21"/>
          <p:cNvSpPr txBox="1"/>
          <p:nvPr/>
        </p:nvSpPr>
        <p:spPr>
          <a:xfrm>
            <a:off x="6451364" y="4922420"/>
            <a:ext cx="2621230" cy="646331"/>
          </a:xfrm>
          <a:prstGeom prst="rect">
            <a:avLst/>
          </a:prstGeom>
          <a:noFill/>
        </p:spPr>
        <p:txBody>
          <a:bodyPr wrap="none" rtlCol="0">
            <a:spAutoFit/>
          </a:bodyPr>
          <a:lstStyle/>
          <a:p>
            <a:r>
              <a:rPr kumimoji="1" lang="en-US" altLang="ja-JP" dirty="0" smtClean="0"/>
              <a:t>IP:192.168.1.30</a:t>
            </a:r>
          </a:p>
          <a:p>
            <a:r>
              <a:rPr lang="en-US" altLang="ja-JP" dirty="0" err="1" smtClean="0"/>
              <a:t>MAC:aa:aa:aa:aa:aa:aa</a:t>
            </a:r>
            <a:endParaRPr kumimoji="1" lang="ja-JP" altLang="en-US" dirty="0"/>
          </a:p>
        </p:txBody>
      </p:sp>
      <p:sp>
        <p:nvSpPr>
          <p:cNvPr id="34" name="フローチャート : 書類 33"/>
          <p:cNvSpPr/>
          <p:nvPr/>
        </p:nvSpPr>
        <p:spPr>
          <a:xfrm>
            <a:off x="285720" y="3357562"/>
            <a:ext cx="1143008" cy="642942"/>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ARP</a:t>
            </a:r>
            <a:r>
              <a:rPr kumimoji="1" lang="ja-JP" altLang="en-US" dirty="0" smtClean="0">
                <a:solidFill>
                  <a:schemeClr val="tx1"/>
                </a:solidFill>
              </a:rPr>
              <a:t>要求</a:t>
            </a:r>
          </a:p>
        </p:txBody>
      </p:sp>
      <p:sp>
        <p:nvSpPr>
          <p:cNvPr id="35" name="フローチャート : 書類 34"/>
          <p:cNvSpPr/>
          <p:nvPr/>
        </p:nvSpPr>
        <p:spPr>
          <a:xfrm>
            <a:off x="285720" y="3357562"/>
            <a:ext cx="1143008" cy="642942"/>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ARP</a:t>
            </a:r>
            <a:r>
              <a:rPr kumimoji="1" lang="ja-JP" altLang="en-US" dirty="0" smtClean="0">
                <a:solidFill>
                  <a:schemeClr val="tx1"/>
                </a:solidFill>
              </a:rPr>
              <a:t>要求</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IP</a:t>
            </a:r>
            <a:r>
              <a:rPr kumimoji="1" lang="ja-JP" altLang="en-US" dirty="0" smtClean="0"/>
              <a:t>通信</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ARP</a:t>
            </a:r>
            <a:r>
              <a:rPr kumimoji="1" lang="ja-JP" altLang="en-US" dirty="0" smtClean="0"/>
              <a:t>により相手の</a:t>
            </a:r>
            <a:r>
              <a:rPr kumimoji="1" lang="en-US" altLang="ja-JP" dirty="0" smtClean="0"/>
              <a:t>MAC</a:t>
            </a:r>
            <a:r>
              <a:rPr kumimoji="1" lang="ja-JP" altLang="en-US" dirty="0" smtClean="0"/>
              <a:t>アドレスがわかればあとはイーサネットを利用してパケットを相手に送れば通信可能</a:t>
            </a:r>
            <a:endParaRPr kumimoji="1" lang="en-US" altLang="ja-JP" dirty="0" smtClean="0"/>
          </a:p>
          <a:p>
            <a:endParaRPr lang="en-US" altLang="ja-JP" dirty="0" smtClean="0"/>
          </a:p>
          <a:p>
            <a:r>
              <a:rPr lang="ja-JP" altLang="en-US" dirty="0" smtClean="0"/>
              <a:t>イーサネットはネットワークをまたいだ通信はできない</a:t>
            </a:r>
            <a:endParaRPr lang="en-US" altLang="ja-JP" dirty="0" smtClean="0"/>
          </a:p>
          <a:p>
            <a:r>
              <a:rPr kumimoji="1" lang="ja-JP" altLang="en-US" dirty="0" smtClean="0"/>
              <a:t>ここで</a:t>
            </a:r>
            <a:r>
              <a:rPr kumimoji="1" lang="en-US" altLang="ja-JP" dirty="0" smtClean="0"/>
              <a:t>IP</a:t>
            </a:r>
            <a:r>
              <a:rPr kumimoji="1" lang="ja-JP" altLang="en-US" dirty="0" smtClean="0"/>
              <a:t>のルータ、ルーティングが登場</a:t>
            </a:r>
            <a:endParaRPr kumimoji="1" lang="en-US" altLang="ja-JP" dirty="0" smtClean="0"/>
          </a:p>
          <a:p>
            <a:r>
              <a:rPr lang="ja-JP" altLang="en-US" dirty="0" smtClean="0"/>
              <a:t>が、ルーティングだけで１セッション必要と思うのでルーティングの詳細はまた後日</a:t>
            </a:r>
            <a:endParaRPr kumimoji="1" lang="ja-JP"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IP</a:t>
            </a:r>
            <a:r>
              <a:rPr kumimoji="1" lang="ja-JP" altLang="en-US" dirty="0" smtClean="0"/>
              <a:t>通信</a:t>
            </a:r>
            <a:r>
              <a:rPr kumimoji="1" lang="en-US" altLang="ja-JP" dirty="0" smtClean="0"/>
              <a:t>	</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a:t>
            </a:r>
            <a:r>
              <a:rPr kumimoji="1" lang="ja-JP" altLang="en-US" dirty="0" smtClean="0"/>
              <a:t>→</a:t>
            </a:r>
            <a:r>
              <a:rPr kumimoji="1" lang="en-US" altLang="ja-JP" dirty="0" smtClean="0"/>
              <a:t>D</a:t>
            </a:r>
            <a:r>
              <a:rPr kumimoji="1" lang="ja-JP" altLang="en-US" dirty="0" smtClean="0"/>
              <a:t>の通信の場合</a:t>
            </a:r>
            <a:endParaRPr kumimoji="1" lang="en-US" altLang="ja-JP" dirty="0" smtClean="0"/>
          </a:p>
          <a:p>
            <a:pPr lvl="1"/>
            <a:r>
              <a:rPr lang="en-US" altLang="ja-JP" dirty="0" smtClean="0"/>
              <a:t>A</a:t>
            </a:r>
            <a:r>
              <a:rPr lang="ja-JP" altLang="en-US" dirty="0" smtClean="0"/>
              <a:t>にとって</a:t>
            </a:r>
            <a:r>
              <a:rPr lang="en-US" altLang="ja-JP" dirty="0" smtClean="0"/>
              <a:t>192.168.2.20</a:t>
            </a:r>
            <a:r>
              <a:rPr lang="ja-JP" altLang="en-US" dirty="0" smtClean="0"/>
              <a:t>は違うネットワークのためルータにパケットを転送</a:t>
            </a:r>
            <a:endParaRPr lang="en-US" altLang="ja-JP" dirty="0" smtClean="0"/>
          </a:p>
          <a:p>
            <a:pPr lvl="1"/>
            <a:r>
              <a:rPr kumimoji="1" lang="ja-JP" altLang="en-US" dirty="0" smtClean="0"/>
              <a:t>ルータは</a:t>
            </a:r>
            <a:r>
              <a:rPr kumimoji="1" lang="en-US" altLang="ja-JP" dirty="0" smtClean="0"/>
              <a:t>192.168.2.20</a:t>
            </a:r>
            <a:r>
              <a:rPr kumimoji="1" lang="ja-JP" altLang="en-US" dirty="0" smtClean="0"/>
              <a:t>は</a:t>
            </a:r>
            <a:r>
              <a:rPr kumimoji="1" lang="en-US" altLang="ja-JP" dirty="0" smtClean="0"/>
              <a:t>192.168.2.1</a:t>
            </a:r>
            <a:r>
              <a:rPr kumimoji="1" lang="ja-JP" altLang="en-US" dirty="0" smtClean="0"/>
              <a:t>側にいるのでそちらから</a:t>
            </a:r>
            <a:r>
              <a:rPr kumimoji="1" lang="en-US" altLang="ja-JP" dirty="0" smtClean="0"/>
              <a:t>D</a:t>
            </a:r>
            <a:r>
              <a:rPr kumimoji="1" lang="ja-JP" altLang="en-US" dirty="0" smtClean="0"/>
              <a:t>にパケットを転送</a:t>
            </a:r>
            <a:endParaRPr kumimoji="1" lang="ja-JP" altLang="en-US" dirty="0"/>
          </a:p>
        </p:txBody>
      </p:sp>
      <p:cxnSp>
        <p:nvCxnSpPr>
          <p:cNvPr id="4" name="直線コネクタ 3"/>
          <p:cNvCxnSpPr/>
          <p:nvPr/>
        </p:nvCxnSpPr>
        <p:spPr>
          <a:xfrm>
            <a:off x="571472" y="5857892"/>
            <a:ext cx="778674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500034" y="5786454"/>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6" name="正方形/長方形 5"/>
          <p:cNvSpPr/>
          <p:nvPr/>
        </p:nvSpPr>
        <p:spPr>
          <a:xfrm>
            <a:off x="8358214" y="5786454"/>
            <a:ext cx="142876"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7" name="computr1"/>
          <p:cNvSpPr>
            <a:spLocks noEditPoints="1" noChangeArrowheads="1"/>
          </p:cNvSpPr>
          <p:nvPr/>
        </p:nvSpPr>
        <p:spPr bwMode="auto">
          <a:xfrm>
            <a:off x="107153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A</a:t>
            </a:r>
            <a:endParaRPr lang="ja-JP" altLang="en-US" dirty="0"/>
          </a:p>
        </p:txBody>
      </p:sp>
      <p:sp>
        <p:nvSpPr>
          <p:cNvPr id="8" name="computr1"/>
          <p:cNvSpPr>
            <a:spLocks noEditPoints="1" noChangeArrowheads="1"/>
          </p:cNvSpPr>
          <p:nvPr/>
        </p:nvSpPr>
        <p:spPr bwMode="auto">
          <a:xfrm>
            <a:off x="2789250"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B</a:t>
            </a:r>
            <a:endParaRPr lang="ja-JP" altLang="en-US" dirty="0"/>
          </a:p>
        </p:txBody>
      </p:sp>
      <p:sp>
        <p:nvSpPr>
          <p:cNvPr id="9" name="computr1"/>
          <p:cNvSpPr>
            <a:spLocks noEditPoints="1" noChangeArrowheads="1"/>
          </p:cNvSpPr>
          <p:nvPr/>
        </p:nvSpPr>
        <p:spPr bwMode="auto">
          <a:xfrm>
            <a:off x="536101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C</a:t>
            </a:r>
            <a:endParaRPr lang="ja-JP" altLang="en-US" dirty="0"/>
          </a:p>
        </p:txBody>
      </p:sp>
      <p:sp>
        <p:nvSpPr>
          <p:cNvPr id="10" name="computr1"/>
          <p:cNvSpPr>
            <a:spLocks noEditPoints="1" noChangeArrowheads="1"/>
          </p:cNvSpPr>
          <p:nvPr/>
        </p:nvSpPr>
        <p:spPr bwMode="auto">
          <a:xfrm>
            <a:off x="7143768" y="4572008"/>
            <a:ext cx="854056" cy="871526"/>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r>
              <a:rPr lang="en-US" altLang="ja-JP" dirty="0" smtClean="0"/>
              <a:t>D</a:t>
            </a:r>
            <a:endParaRPr lang="ja-JP" altLang="en-US" dirty="0"/>
          </a:p>
        </p:txBody>
      </p:sp>
      <p:cxnSp>
        <p:nvCxnSpPr>
          <p:cNvPr id="11" name="直線コネクタ 10"/>
          <p:cNvCxnSpPr>
            <a:stCxn id="7" idx="5"/>
          </p:cNvCxnSpPr>
          <p:nvPr/>
        </p:nvCxnSpPr>
        <p:spPr>
          <a:xfrm>
            <a:off x="1498566"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214678"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5786446"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7572396" y="5443534"/>
            <a:ext cx="1600" cy="4143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5400000">
            <a:off x="1476374" y="5643578"/>
            <a:ext cx="285752" cy="15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619250" y="5786454"/>
            <a:ext cx="1666866" cy="1588"/>
          </a:xfrm>
          <a:prstGeom prst="straightConnector1">
            <a:avLst/>
          </a:prstGeom>
          <a:ln w="1905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endCxn id="22" idx="1"/>
          </p:cNvCxnSpPr>
          <p:nvPr/>
        </p:nvCxnSpPr>
        <p:spPr>
          <a:xfrm flipV="1">
            <a:off x="3285322" y="5767402"/>
            <a:ext cx="737406" cy="1984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5400000" flipH="1" flipV="1">
            <a:off x="7500163" y="5643578"/>
            <a:ext cx="285752"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a:stCxn id="22" idx="3"/>
          </p:cNvCxnSpPr>
          <p:nvPr/>
        </p:nvCxnSpPr>
        <p:spPr>
          <a:xfrm>
            <a:off x="4929190" y="5767402"/>
            <a:ext cx="927900" cy="1984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857884" y="5786454"/>
            <a:ext cx="1785950" cy="1588"/>
          </a:xfrm>
          <a:prstGeom prst="straightConnector1">
            <a:avLst/>
          </a:prstGeom>
          <a:ln w="19050">
            <a:solidFill>
              <a:srgbClr val="FF0000"/>
            </a:solidFill>
            <a:tailEnd type="none"/>
          </a:ln>
        </p:spPr>
        <p:style>
          <a:lnRef idx="1">
            <a:schemeClr val="accent1"/>
          </a:lnRef>
          <a:fillRef idx="0">
            <a:schemeClr val="accent1"/>
          </a:fillRef>
          <a:effectRef idx="0">
            <a:schemeClr val="accent1"/>
          </a:effectRef>
          <a:fontRef idx="minor">
            <a:schemeClr val="tx1"/>
          </a:fontRef>
        </p:style>
      </p:cxnSp>
      <p:pic>
        <p:nvPicPr>
          <p:cNvPr id="22" name="Picture 37"/>
          <p:cNvPicPr>
            <a:picLocks noChangeArrowheads="1"/>
          </p:cNvPicPr>
          <p:nvPr/>
        </p:nvPicPr>
        <p:blipFill>
          <a:blip r:embed="rId2"/>
          <a:srcRect/>
          <a:stretch>
            <a:fillRect/>
          </a:stretch>
        </p:blipFill>
        <p:spPr bwMode="auto">
          <a:xfrm>
            <a:off x="4022728" y="5500702"/>
            <a:ext cx="906462" cy="533400"/>
          </a:xfrm>
          <a:prstGeom prst="rect">
            <a:avLst/>
          </a:prstGeom>
          <a:noFill/>
          <a:ln w="9525">
            <a:noFill/>
            <a:miter lim="800000"/>
            <a:headEnd/>
            <a:tailEnd/>
          </a:ln>
          <a:effectLst/>
        </p:spPr>
      </p:pic>
      <p:sp>
        <p:nvSpPr>
          <p:cNvPr id="25" name="テキスト ボックス 24"/>
          <p:cNvSpPr txBox="1"/>
          <p:nvPr/>
        </p:nvSpPr>
        <p:spPr>
          <a:xfrm>
            <a:off x="785786" y="4286256"/>
            <a:ext cx="1531188" cy="369332"/>
          </a:xfrm>
          <a:prstGeom prst="rect">
            <a:avLst/>
          </a:prstGeom>
          <a:noFill/>
        </p:spPr>
        <p:txBody>
          <a:bodyPr wrap="none" rtlCol="0">
            <a:spAutoFit/>
          </a:bodyPr>
          <a:lstStyle/>
          <a:p>
            <a:r>
              <a:rPr kumimoji="1" lang="en-US" altLang="ja-JP" dirty="0" smtClean="0"/>
              <a:t>192.168.1.10</a:t>
            </a:r>
            <a:endParaRPr kumimoji="1" lang="ja-JP" altLang="en-US" dirty="0"/>
          </a:p>
        </p:txBody>
      </p:sp>
      <p:sp>
        <p:nvSpPr>
          <p:cNvPr id="26" name="テキスト ボックス 25"/>
          <p:cNvSpPr txBox="1"/>
          <p:nvPr/>
        </p:nvSpPr>
        <p:spPr>
          <a:xfrm>
            <a:off x="2500298" y="4286256"/>
            <a:ext cx="1531188" cy="369332"/>
          </a:xfrm>
          <a:prstGeom prst="rect">
            <a:avLst/>
          </a:prstGeom>
          <a:noFill/>
        </p:spPr>
        <p:txBody>
          <a:bodyPr wrap="none" rtlCol="0">
            <a:spAutoFit/>
          </a:bodyPr>
          <a:lstStyle/>
          <a:p>
            <a:r>
              <a:rPr kumimoji="1" lang="en-US" altLang="ja-JP" dirty="0" smtClean="0"/>
              <a:t>192.168.1.20</a:t>
            </a:r>
            <a:endParaRPr kumimoji="1" lang="ja-JP" altLang="en-US" dirty="0"/>
          </a:p>
        </p:txBody>
      </p:sp>
      <p:sp>
        <p:nvSpPr>
          <p:cNvPr id="27" name="テキスト ボックス 26"/>
          <p:cNvSpPr txBox="1"/>
          <p:nvPr/>
        </p:nvSpPr>
        <p:spPr>
          <a:xfrm>
            <a:off x="5072066" y="4286256"/>
            <a:ext cx="1531188" cy="369332"/>
          </a:xfrm>
          <a:prstGeom prst="rect">
            <a:avLst/>
          </a:prstGeom>
          <a:noFill/>
        </p:spPr>
        <p:txBody>
          <a:bodyPr wrap="none" rtlCol="0">
            <a:spAutoFit/>
          </a:bodyPr>
          <a:lstStyle/>
          <a:p>
            <a:r>
              <a:rPr kumimoji="1" lang="en-US" altLang="ja-JP" dirty="0" smtClean="0"/>
              <a:t>192.168.2.10</a:t>
            </a:r>
            <a:endParaRPr kumimoji="1" lang="ja-JP" altLang="en-US" dirty="0"/>
          </a:p>
        </p:txBody>
      </p:sp>
      <p:sp>
        <p:nvSpPr>
          <p:cNvPr id="28" name="テキスト ボックス 27"/>
          <p:cNvSpPr txBox="1"/>
          <p:nvPr/>
        </p:nvSpPr>
        <p:spPr>
          <a:xfrm>
            <a:off x="6858016" y="4286256"/>
            <a:ext cx="1531188" cy="369332"/>
          </a:xfrm>
          <a:prstGeom prst="rect">
            <a:avLst/>
          </a:prstGeom>
          <a:noFill/>
        </p:spPr>
        <p:txBody>
          <a:bodyPr wrap="none" rtlCol="0">
            <a:spAutoFit/>
          </a:bodyPr>
          <a:lstStyle/>
          <a:p>
            <a:r>
              <a:rPr kumimoji="1" lang="en-US" altLang="ja-JP" dirty="0" smtClean="0"/>
              <a:t>192.168.2.20</a:t>
            </a:r>
            <a:endParaRPr kumimoji="1" lang="ja-JP" altLang="en-US" dirty="0"/>
          </a:p>
        </p:txBody>
      </p:sp>
      <p:sp>
        <p:nvSpPr>
          <p:cNvPr id="29" name="テキスト ボックス 28"/>
          <p:cNvSpPr txBox="1"/>
          <p:nvPr/>
        </p:nvSpPr>
        <p:spPr>
          <a:xfrm>
            <a:off x="2811862" y="5857892"/>
            <a:ext cx="1402948" cy="369332"/>
          </a:xfrm>
          <a:prstGeom prst="rect">
            <a:avLst/>
          </a:prstGeom>
          <a:noFill/>
        </p:spPr>
        <p:txBody>
          <a:bodyPr wrap="none" rtlCol="0">
            <a:spAutoFit/>
          </a:bodyPr>
          <a:lstStyle/>
          <a:p>
            <a:r>
              <a:rPr kumimoji="1" lang="en-US" altLang="ja-JP" dirty="0" smtClean="0"/>
              <a:t>192.168.1.1</a:t>
            </a:r>
            <a:endParaRPr kumimoji="1" lang="ja-JP" altLang="en-US" dirty="0"/>
          </a:p>
        </p:txBody>
      </p:sp>
      <p:sp>
        <p:nvSpPr>
          <p:cNvPr id="30" name="テキスト ボックス 29"/>
          <p:cNvSpPr txBox="1"/>
          <p:nvPr/>
        </p:nvSpPr>
        <p:spPr>
          <a:xfrm>
            <a:off x="4714876" y="5857892"/>
            <a:ext cx="1402948" cy="369332"/>
          </a:xfrm>
          <a:prstGeom prst="rect">
            <a:avLst/>
          </a:prstGeom>
          <a:noFill/>
        </p:spPr>
        <p:txBody>
          <a:bodyPr wrap="none" rtlCol="0">
            <a:spAutoFit/>
          </a:bodyPr>
          <a:lstStyle/>
          <a:p>
            <a:r>
              <a:rPr kumimoji="1" lang="en-US" altLang="ja-JP" dirty="0" smtClean="0"/>
              <a:t>192.168.2.1</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プロトコル：通信手順のこと</a:t>
            </a:r>
            <a:endParaRPr kumimoji="1" lang="en-US" altLang="ja-JP" dirty="0" smtClean="0"/>
          </a:p>
          <a:p>
            <a:pPr lvl="1"/>
            <a:r>
              <a:rPr kumimoji="1" lang="ja-JP" altLang="en-US" dirty="0" smtClean="0"/>
              <a:t>双方同じでないと意味がない</a:t>
            </a:r>
            <a:endParaRPr kumimoji="1" lang="en-US" altLang="ja-JP" dirty="0" smtClean="0"/>
          </a:p>
          <a:p>
            <a:r>
              <a:rPr lang="en-US" altLang="ja-JP" dirty="0" smtClean="0"/>
              <a:t>OSI</a:t>
            </a:r>
            <a:r>
              <a:rPr lang="ja-JP" altLang="en-US" dirty="0" smtClean="0"/>
              <a:t>参照モデル</a:t>
            </a:r>
            <a:endParaRPr lang="en-US" altLang="ja-JP" dirty="0" smtClean="0"/>
          </a:p>
          <a:p>
            <a:pPr lvl="1"/>
            <a:r>
              <a:rPr lang="ja-JP" altLang="en-US" dirty="0" smtClean="0"/>
              <a:t>通信プロトコルは階層構造</a:t>
            </a:r>
            <a:endParaRPr lang="en-US" altLang="ja-JP" dirty="0" smtClean="0"/>
          </a:p>
          <a:p>
            <a:pPr lvl="1"/>
            <a:r>
              <a:rPr lang="ja-JP" altLang="en-US" dirty="0" smtClean="0"/>
              <a:t>それぞれのレイヤで制御データを付与</a:t>
            </a:r>
            <a:endParaRPr lang="en-US" altLang="ja-JP" dirty="0" smtClean="0"/>
          </a:p>
          <a:p>
            <a:r>
              <a:rPr lang="ja-JP" altLang="en-US" dirty="0" smtClean="0"/>
              <a:t>イーサネットの基本</a:t>
            </a:r>
            <a:endParaRPr lang="en-US" altLang="ja-JP" dirty="0" smtClean="0"/>
          </a:p>
          <a:p>
            <a:pPr lvl="1"/>
            <a:r>
              <a:rPr lang="en-US" altLang="ja-JP" dirty="0" smtClean="0"/>
              <a:t>CSMA/CD</a:t>
            </a:r>
          </a:p>
          <a:p>
            <a:r>
              <a:rPr lang="ja-JP" altLang="en-US" dirty="0" smtClean="0"/>
              <a:t>コリジョン</a:t>
            </a:r>
            <a:endParaRPr lang="en-US" altLang="ja-JP" dirty="0" smtClean="0"/>
          </a:p>
          <a:p>
            <a:r>
              <a:rPr lang="en-US" altLang="ja-JP" dirty="0" smtClean="0"/>
              <a:t>IP</a:t>
            </a:r>
            <a:r>
              <a:rPr lang="ja-JP" altLang="en-US" dirty="0" smtClean="0"/>
              <a:t>通信</a:t>
            </a:r>
            <a:endParaRPr lang="en-US" altLang="ja-JP"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 2"/>
          <p:cNvSpPr>
            <a:spLocks noGrp="1"/>
          </p:cNvSpPr>
          <p:nvPr>
            <p:ph idx="1"/>
          </p:nvPr>
        </p:nvSpPr>
        <p:spPr>
          <a:xfrm>
            <a:off x="357158" y="1052513"/>
            <a:ext cx="8429684" cy="4948255"/>
          </a:xfrm>
        </p:spPr>
        <p:txBody>
          <a:bodyPr/>
          <a:lstStyle/>
          <a:p>
            <a:r>
              <a:rPr kumimoji="1" lang="ja-JP" altLang="en-US" dirty="0" smtClean="0"/>
              <a:t>３分間ネットワーキング</a:t>
            </a:r>
            <a:endParaRPr kumimoji="1" lang="en-US" altLang="ja-JP" dirty="0" smtClean="0"/>
          </a:p>
          <a:p>
            <a:pPr lvl="1"/>
            <a:r>
              <a:rPr lang="en-US" altLang="ja-JP" dirty="0" smtClean="0">
                <a:hlinkClick r:id="rId2"/>
              </a:rPr>
              <a:t>http://www5e.biglobe.ne.jp/~aji/3min/index.html</a:t>
            </a:r>
            <a:endParaRPr lang="en-US" altLang="ja-JP" dirty="0" smtClean="0"/>
          </a:p>
          <a:p>
            <a:pPr lvl="1"/>
            <a:r>
              <a:rPr kumimoji="1" lang="ja-JP" altLang="en-US" dirty="0" smtClean="0"/>
              <a:t>書籍も出てます</a:t>
            </a:r>
            <a:r>
              <a:rPr lang="ja-JP" altLang="en-US" dirty="0" smtClean="0"/>
              <a:t>。</a:t>
            </a:r>
            <a:r>
              <a:rPr lang="en-US" altLang="ja-JP" dirty="0" smtClean="0"/>
              <a:t>(ISBN:978-4-7741-3279-2)</a:t>
            </a:r>
          </a:p>
          <a:p>
            <a:r>
              <a:rPr kumimoji="1" lang="ja-JP" altLang="en-US" dirty="0" smtClean="0"/>
              <a:t>マスタリング</a:t>
            </a:r>
            <a:r>
              <a:rPr kumimoji="1" lang="en-US" altLang="ja-JP" dirty="0" smtClean="0"/>
              <a:t>TCP/IP</a:t>
            </a:r>
            <a:r>
              <a:rPr kumimoji="1" lang="ja-JP" altLang="en-US" dirty="0" smtClean="0"/>
              <a:t>のシリーズ</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そもそもネットワークとは？</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本来の意味は「網の目」</a:t>
            </a:r>
            <a:endParaRPr lang="en-US" altLang="ja-JP" dirty="0" smtClean="0"/>
          </a:p>
          <a:p>
            <a:pPr lvl="1"/>
            <a:r>
              <a:rPr kumimoji="1" lang="ja-JP" altLang="en-US" dirty="0" smtClean="0"/>
              <a:t>派生して「</a:t>
            </a:r>
            <a:r>
              <a:rPr kumimoji="1" lang="en-US" altLang="ja-JP" dirty="0" smtClean="0"/>
              <a:t>(</a:t>
            </a:r>
            <a:r>
              <a:rPr kumimoji="1" lang="ja-JP" altLang="en-US" dirty="0" smtClean="0"/>
              <a:t>何かを</a:t>
            </a:r>
            <a:r>
              <a:rPr kumimoji="1" lang="en-US" altLang="ja-JP" dirty="0" smtClean="0"/>
              <a:t>)</a:t>
            </a:r>
            <a:r>
              <a:rPr kumimoji="1" lang="ja-JP" altLang="en-US" dirty="0" smtClean="0"/>
              <a:t>網の目に張り巡らせた状態」</a:t>
            </a:r>
            <a:endParaRPr kumimoji="1" lang="en-US" altLang="ja-JP" dirty="0" smtClean="0"/>
          </a:p>
          <a:p>
            <a:pPr lvl="1"/>
            <a:r>
              <a:rPr lang="ja-JP" altLang="en-US" dirty="0" smtClean="0"/>
              <a:t>「</a:t>
            </a:r>
            <a:r>
              <a:rPr lang="en-US" altLang="ja-JP" dirty="0" smtClean="0"/>
              <a:t>e</a:t>
            </a:r>
            <a:r>
              <a:rPr kumimoji="1" lang="en-US" altLang="ja-JP" dirty="0" smtClean="0"/>
              <a:t>-Words</a:t>
            </a:r>
            <a:r>
              <a:rPr kumimoji="1" lang="ja-JP" altLang="en-US" dirty="0" smtClean="0"/>
              <a:t>」によると </a:t>
            </a:r>
            <a:r>
              <a:rPr kumimoji="1" lang="en-US" altLang="ja-JP" baseline="30000" dirty="0" smtClean="0"/>
              <a:t>(</a:t>
            </a:r>
            <a:r>
              <a:rPr lang="en-US" altLang="ja-JP" baseline="30000" dirty="0" smtClean="0"/>
              <a:t>http://e-words.jp/)</a:t>
            </a:r>
            <a:endParaRPr kumimoji="1" lang="en-US" altLang="ja-JP" baseline="30000" dirty="0" smtClean="0"/>
          </a:p>
          <a:p>
            <a:pPr lvl="2"/>
            <a:r>
              <a:rPr lang="ja-JP" altLang="en-US" dirty="0" smtClean="0"/>
              <a:t>網という意味の英単語。複数の要素が互いに接続された網状の構造体。ネットワークを構成する各要素のことをノード、ノード間をつなぐ線のことをリンクと言う。</a:t>
            </a:r>
            <a:endParaRPr kumimoji="1" lang="en-US" altLang="ja-JP" dirty="0" smtClean="0"/>
          </a:p>
          <a:p>
            <a:pPr lvl="1"/>
            <a:r>
              <a:rPr lang="ja-JP" altLang="en-US" dirty="0" smtClean="0"/>
              <a:t>例</a:t>
            </a:r>
            <a:r>
              <a:rPr lang="en-US" altLang="ja-JP" dirty="0" smtClean="0"/>
              <a:t>1)</a:t>
            </a:r>
            <a:r>
              <a:rPr lang="ja-JP" altLang="en-US" dirty="0" smtClean="0"/>
              <a:t>物流ネットワーク</a:t>
            </a:r>
            <a:endParaRPr lang="en-US" altLang="ja-JP" dirty="0" smtClean="0"/>
          </a:p>
          <a:p>
            <a:pPr lvl="1"/>
            <a:r>
              <a:rPr kumimoji="1" lang="ja-JP" altLang="en-US" dirty="0" smtClean="0"/>
              <a:t>例</a:t>
            </a:r>
            <a:r>
              <a:rPr kumimoji="1" lang="en-US" altLang="ja-JP" dirty="0" smtClean="0"/>
              <a:t>2)</a:t>
            </a:r>
            <a:r>
              <a:rPr lang="ja-JP" altLang="en-US" dirty="0" smtClean="0"/>
              <a:t>道路ネットワーク</a:t>
            </a:r>
            <a:endParaRPr lang="en-US" altLang="ja-JP" dirty="0" smtClean="0"/>
          </a:p>
          <a:p>
            <a:r>
              <a:rPr kumimoji="1" lang="ja-JP" altLang="en-US" dirty="0" smtClean="0"/>
              <a:t>今回は「コンピュータ間通信ネットワーク」を説明</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コンピュータ間通信ネットワーク</a:t>
            </a:r>
            <a:endParaRPr kumimoji="1" lang="ja-JP" altLang="en-US" dirty="0"/>
          </a:p>
        </p:txBody>
      </p:sp>
      <p:pic>
        <p:nvPicPr>
          <p:cNvPr id="1026"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1071538" y="1214422"/>
            <a:ext cx="1783994" cy="1277417"/>
          </a:xfrm>
          <a:prstGeom prst="rect">
            <a:avLst/>
          </a:prstGeom>
          <a:noFill/>
        </p:spPr>
      </p:pic>
      <p:pic>
        <p:nvPicPr>
          <p:cNvPr id="7"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6572264" y="1214422"/>
            <a:ext cx="1783994" cy="1277417"/>
          </a:xfrm>
          <a:prstGeom prst="rect">
            <a:avLst/>
          </a:prstGeom>
          <a:noFill/>
        </p:spPr>
      </p:pic>
      <p:cxnSp>
        <p:nvCxnSpPr>
          <p:cNvPr id="10" name="直線コネクタ 9"/>
          <p:cNvCxnSpPr>
            <a:stCxn id="1026" idx="2"/>
            <a:endCxn id="6" idx="2"/>
          </p:cNvCxnSpPr>
          <p:nvPr/>
        </p:nvCxnSpPr>
        <p:spPr>
          <a:xfrm rot="16200000" flipH="1">
            <a:off x="2856510" y="1598864"/>
            <a:ext cx="1643074" cy="3429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1026" idx="2"/>
            <a:endCxn id="5" idx="2"/>
          </p:cNvCxnSpPr>
          <p:nvPr/>
        </p:nvCxnSpPr>
        <p:spPr>
          <a:xfrm rot="5400000">
            <a:off x="641932" y="3313376"/>
            <a:ext cx="2143140" cy="5000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1026" idx="2"/>
            <a:endCxn id="7" idx="2"/>
          </p:cNvCxnSpPr>
          <p:nvPr/>
        </p:nvCxnSpPr>
        <p:spPr>
          <a:xfrm rot="16200000" flipH="1">
            <a:off x="4713898" y="-258524"/>
            <a:ext cx="1588" cy="55007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6" idx="2"/>
            <a:endCxn id="7" idx="2"/>
          </p:cNvCxnSpPr>
          <p:nvPr/>
        </p:nvCxnSpPr>
        <p:spPr>
          <a:xfrm rot="5400000" flipH="1" flipV="1">
            <a:off x="5606873" y="2277525"/>
            <a:ext cx="1643074" cy="20717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8" idx="2"/>
            <a:endCxn id="7" idx="2"/>
          </p:cNvCxnSpPr>
          <p:nvPr/>
        </p:nvCxnSpPr>
        <p:spPr>
          <a:xfrm rot="5400000" flipH="1" flipV="1">
            <a:off x="5678311" y="3920599"/>
            <a:ext cx="3214710" cy="3571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stCxn id="8" idx="2"/>
            <a:endCxn id="6" idx="2"/>
          </p:cNvCxnSpPr>
          <p:nvPr/>
        </p:nvCxnSpPr>
        <p:spPr>
          <a:xfrm rot="5400000" flipH="1">
            <a:off x="5463997" y="4063475"/>
            <a:ext cx="1571636" cy="17145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8" idx="2"/>
            <a:endCxn id="52" idx="2"/>
          </p:cNvCxnSpPr>
          <p:nvPr/>
        </p:nvCxnSpPr>
        <p:spPr>
          <a:xfrm rot="5400000">
            <a:off x="4999650" y="3742004"/>
            <a:ext cx="142876" cy="40719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4500562" y="2857496"/>
            <a:ext cx="1783994" cy="1277417"/>
          </a:xfrm>
          <a:prstGeom prst="rect">
            <a:avLst/>
          </a:prstGeom>
          <a:noFill/>
        </p:spPr>
      </p:pic>
      <p:pic>
        <p:nvPicPr>
          <p:cNvPr id="8"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6215074" y="4429132"/>
            <a:ext cx="1783994" cy="1277417"/>
          </a:xfrm>
          <a:prstGeom prst="rect">
            <a:avLst/>
          </a:prstGeom>
          <a:noFill/>
        </p:spPr>
      </p:pic>
      <p:pic>
        <p:nvPicPr>
          <p:cNvPr id="5"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571472" y="3357562"/>
            <a:ext cx="1783994" cy="1277417"/>
          </a:xfrm>
          <a:prstGeom prst="rect">
            <a:avLst/>
          </a:prstGeom>
          <a:noFill/>
        </p:spPr>
      </p:pic>
      <p:cxnSp>
        <p:nvCxnSpPr>
          <p:cNvPr id="54" name="直線コネクタ 53"/>
          <p:cNvCxnSpPr>
            <a:stCxn id="52" idx="2"/>
            <a:endCxn id="5" idx="2"/>
          </p:cNvCxnSpPr>
          <p:nvPr/>
        </p:nvCxnSpPr>
        <p:spPr>
          <a:xfrm rot="5400000" flipH="1">
            <a:off x="1642064" y="4456384"/>
            <a:ext cx="1214446" cy="1571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2"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2143108" y="4572008"/>
            <a:ext cx="1783994" cy="1277417"/>
          </a:xfrm>
          <a:prstGeom prst="rect">
            <a:avLst/>
          </a:prstGeom>
          <a:noFill/>
        </p:spPr>
      </p:pic>
      <p:sp>
        <p:nvSpPr>
          <p:cNvPr id="57" name="角丸四角形 56"/>
          <p:cNvSpPr/>
          <p:nvPr/>
        </p:nvSpPr>
        <p:spPr>
          <a:xfrm>
            <a:off x="3962390" y="2214554"/>
            <a:ext cx="1428760"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データ</a:t>
            </a:r>
          </a:p>
        </p:txBody>
      </p:sp>
      <p:sp>
        <p:nvSpPr>
          <p:cNvPr id="18" name="角丸四角形 17"/>
          <p:cNvSpPr/>
          <p:nvPr/>
        </p:nvSpPr>
        <p:spPr>
          <a:xfrm>
            <a:off x="4357686" y="5572140"/>
            <a:ext cx="1428760"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データ</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コンピュータ間通信ネットワーク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コンピュータ</a:t>
            </a:r>
            <a:r>
              <a:rPr kumimoji="1" lang="en-US" altLang="ja-JP" dirty="0" smtClean="0"/>
              <a:t>(</a:t>
            </a:r>
            <a:r>
              <a:rPr kumimoji="1" lang="ja-JP" altLang="en-US" dirty="0" smtClean="0"/>
              <a:t>ノード</a:t>
            </a:r>
            <a:r>
              <a:rPr kumimoji="1" lang="en-US" altLang="ja-JP" dirty="0" smtClean="0"/>
              <a:t>)</a:t>
            </a:r>
            <a:r>
              <a:rPr kumimoji="1" lang="ja-JP" altLang="en-US" dirty="0" smtClean="0"/>
              <a:t>間を何らかの媒体</a:t>
            </a:r>
            <a:r>
              <a:rPr kumimoji="1" lang="en-US" altLang="ja-JP" dirty="0" smtClean="0"/>
              <a:t>(</a:t>
            </a:r>
            <a:r>
              <a:rPr kumimoji="1" lang="ja-JP" altLang="en-US" dirty="0" smtClean="0"/>
              <a:t>リンク</a:t>
            </a:r>
            <a:r>
              <a:rPr kumimoji="1" lang="en-US" altLang="ja-JP" dirty="0" smtClean="0"/>
              <a:t>)</a:t>
            </a:r>
            <a:r>
              <a:rPr kumimoji="1" lang="ja-JP" altLang="en-US" dirty="0" smtClean="0"/>
              <a:t>を介して接続しデータ通信を行うネットワーク</a:t>
            </a:r>
            <a:endParaRPr kumimoji="1" lang="en-US" altLang="ja-JP" dirty="0" smtClean="0"/>
          </a:p>
          <a:p>
            <a:r>
              <a:rPr kumimoji="1" lang="ja-JP" altLang="en-US" dirty="0" smtClean="0"/>
              <a:t>初期のネットワーク</a:t>
            </a:r>
            <a:endParaRPr kumimoji="1" lang="en-US" altLang="ja-JP" dirty="0" smtClean="0"/>
          </a:p>
          <a:p>
            <a:pPr lvl="1"/>
            <a:r>
              <a:rPr kumimoji="1" lang="ja-JP" altLang="en-US" dirty="0" smtClean="0"/>
              <a:t>人が媒体となってコンピュータ間を渡り歩いてい</a:t>
            </a:r>
            <a:r>
              <a:rPr lang="ja-JP" altLang="en-US" dirty="0" smtClean="0"/>
              <a:t>た</a:t>
            </a:r>
            <a:r>
              <a:rPr lang="en-US" altLang="ja-JP" dirty="0" smtClean="0"/>
              <a:t>(</a:t>
            </a:r>
            <a:r>
              <a:rPr lang="ja-JP" altLang="en-US" dirty="0" smtClean="0"/>
              <a:t>スニーカーネットワーク</a:t>
            </a:r>
            <a:r>
              <a:rPr lang="en-US" altLang="ja-JP" dirty="0" smtClean="0"/>
              <a:t>)</a:t>
            </a:r>
            <a:r>
              <a:rPr lang="en-US" altLang="ja-JP" baseline="30000" dirty="0" smtClean="0"/>
              <a:t>(3</a:t>
            </a:r>
            <a:r>
              <a:rPr lang="ja-JP" altLang="en-US" baseline="30000" dirty="0" smtClean="0"/>
              <a:t>分間ネットワーキング</a:t>
            </a:r>
            <a:r>
              <a:rPr lang="en-US" altLang="ja-JP" baseline="30000" dirty="0" smtClean="0"/>
              <a:t>*1</a:t>
            </a:r>
            <a:r>
              <a:rPr lang="ja-JP" altLang="en-US" baseline="30000" dirty="0" smtClean="0"/>
              <a:t>より</a:t>
            </a:r>
            <a:r>
              <a:rPr lang="en-US" altLang="ja-JP" baseline="30000" dirty="0" smtClean="0"/>
              <a:t>)</a:t>
            </a:r>
            <a:endParaRPr lang="ja-JP" altLang="en-US" baseline="30000" dirty="0" smtClean="0"/>
          </a:p>
          <a:p>
            <a:r>
              <a:rPr lang="ja-JP" altLang="en-US" dirty="0" smtClean="0"/>
              <a:t>現在のネットワーク</a:t>
            </a:r>
            <a:endParaRPr lang="en-US" altLang="ja-JP" dirty="0" smtClean="0"/>
          </a:p>
          <a:p>
            <a:pPr lvl="1"/>
            <a:r>
              <a:rPr kumimoji="1" lang="en-US" altLang="ja-JP" dirty="0" smtClean="0"/>
              <a:t>LAN</a:t>
            </a:r>
          </a:p>
          <a:p>
            <a:pPr lvl="1"/>
            <a:r>
              <a:rPr lang="en-US" altLang="ja-JP" dirty="0" smtClean="0"/>
              <a:t>WAN</a:t>
            </a:r>
            <a:endParaRPr kumimoji="1"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LAN</a:t>
            </a:r>
            <a:r>
              <a:rPr kumimoji="1" lang="ja-JP" altLang="en-US" dirty="0" smtClean="0"/>
              <a:t>と</a:t>
            </a:r>
            <a:r>
              <a:rPr kumimoji="1" lang="en-US" altLang="ja-JP" dirty="0" smtClean="0"/>
              <a:t>WAN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LAN(Local Area Network)</a:t>
            </a:r>
          </a:p>
          <a:p>
            <a:pPr lvl="1"/>
            <a:r>
              <a:rPr lang="ja-JP" altLang="en-US" dirty="0" smtClean="0"/>
              <a:t>狭い範囲のネットワーク</a:t>
            </a:r>
            <a:endParaRPr lang="en-US" altLang="ja-JP" dirty="0" smtClean="0"/>
          </a:p>
          <a:p>
            <a:pPr lvl="1"/>
            <a:r>
              <a:rPr kumimoji="1" lang="ja-JP" altLang="en-US" dirty="0" smtClean="0"/>
              <a:t>いつでも接続可能で高速・高品質</a:t>
            </a:r>
            <a:endParaRPr kumimoji="1" lang="en-US" altLang="ja-JP" dirty="0" smtClean="0"/>
          </a:p>
          <a:p>
            <a:pPr lvl="1"/>
            <a:r>
              <a:rPr lang="ja-JP" altLang="en-US" dirty="0" smtClean="0"/>
              <a:t>ケーブルは自前で引くので使用料はいらない</a:t>
            </a:r>
            <a:endParaRPr lang="en-US" altLang="ja-JP" dirty="0" smtClean="0"/>
          </a:p>
          <a:p>
            <a:pPr lvl="1"/>
            <a:r>
              <a:rPr lang="en-US" altLang="ja-JP" dirty="0" smtClean="0"/>
              <a:t>(PC</a:t>
            </a:r>
            <a:r>
              <a:rPr lang="ja-JP" altLang="en-US" dirty="0" smtClean="0"/>
              <a:t>等の</a:t>
            </a:r>
            <a:r>
              <a:rPr lang="en-US" altLang="ja-JP" dirty="0" smtClean="0"/>
              <a:t>)</a:t>
            </a:r>
            <a:r>
              <a:rPr lang="ja-JP" altLang="en-US" dirty="0" smtClean="0"/>
              <a:t>デバイス同士を接続</a:t>
            </a:r>
            <a:endParaRPr kumimoji="1" lang="en-US" altLang="ja-JP" dirty="0" smtClean="0"/>
          </a:p>
          <a:p>
            <a:r>
              <a:rPr lang="en-US" altLang="ja-JP" dirty="0" smtClean="0"/>
              <a:t>WAN(Wide Area Network)</a:t>
            </a:r>
          </a:p>
          <a:p>
            <a:pPr lvl="1"/>
            <a:r>
              <a:rPr kumimoji="1" lang="ja-JP" altLang="en-US" dirty="0" smtClean="0"/>
              <a:t>広い範囲のネットワーク</a:t>
            </a:r>
            <a:endParaRPr kumimoji="1" lang="en-US" altLang="ja-JP" dirty="0" smtClean="0"/>
          </a:p>
          <a:p>
            <a:pPr lvl="1"/>
            <a:r>
              <a:rPr lang="ja-JP" altLang="en-US" dirty="0" smtClean="0"/>
              <a:t>いつでも接続可能ではなく、低速・低品質</a:t>
            </a:r>
            <a:endParaRPr lang="en-US" altLang="ja-JP" dirty="0" smtClean="0"/>
          </a:p>
          <a:p>
            <a:pPr lvl="1"/>
            <a:r>
              <a:rPr kumimoji="1" lang="ja-JP" altLang="en-US" dirty="0" smtClean="0"/>
              <a:t>ケーブルは通信会社から借りるので使用料発生</a:t>
            </a:r>
            <a:endParaRPr kumimoji="1" lang="en-US" altLang="ja-JP" dirty="0" smtClean="0"/>
          </a:p>
          <a:p>
            <a:pPr lvl="1"/>
            <a:r>
              <a:rPr lang="ja-JP" altLang="en-US" dirty="0" smtClean="0"/>
              <a:t>ネットワーク同士を接続</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プロトコル</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PC</a:t>
            </a:r>
            <a:r>
              <a:rPr kumimoji="1" lang="ja-JP" altLang="en-US" dirty="0" smtClean="0"/>
              <a:t>同士の</a:t>
            </a:r>
            <a:r>
              <a:rPr kumimoji="1" lang="en-US" altLang="ja-JP" dirty="0" smtClean="0"/>
              <a:t>NIC</a:t>
            </a:r>
            <a:r>
              <a:rPr kumimoji="1" lang="ja-JP" altLang="en-US" dirty="0" smtClean="0"/>
              <a:t>を</a:t>
            </a:r>
            <a:r>
              <a:rPr kumimoji="1" lang="en-US" altLang="ja-JP" dirty="0" smtClean="0"/>
              <a:t>LAN</a:t>
            </a:r>
            <a:r>
              <a:rPr kumimoji="1" lang="ja-JP" altLang="en-US" dirty="0" smtClean="0"/>
              <a:t>ケーブルで接続しただけでは通信できない</a:t>
            </a:r>
            <a:endParaRPr kumimoji="1" lang="en-US" altLang="ja-JP" dirty="0" smtClean="0"/>
          </a:p>
          <a:p>
            <a:r>
              <a:rPr lang="ja-JP" altLang="en-US" dirty="0" smtClean="0"/>
              <a:t>通信の取り決めを設定する必要がある</a:t>
            </a:r>
            <a:endParaRPr lang="en-US" altLang="ja-JP" dirty="0" smtClean="0"/>
          </a:p>
          <a:p>
            <a:r>
              <a:rPr kumimoji="1" lang="ja-JP" altLang="en-US" dirty="0" smtClean="0"/>
              <a:t>通信の取り決め＝プロトコル</a:t>
            </a:r>
            <a:endParaRPr kumimoji="1" lang="en-US" altLang="ja-JP" dirty="0" smtClean="0"/>
          </a:p>
          <a:p>
            <a:r>
              <a:rPr lang="ja-JP" altLang="en-US" dirty="0" smtClean="0"/>
              <a:t>現在主流のプロトコルは階層構造</a:t>
            </a:r>
            <a:endParaRPr lang="en-US" altLang="ja-JP" dirty="0" smtClean="0"/>
          </a:p>
          <a:p>
            <a:pPr lvl="1"/>
            <a:r>
              <a:rPr kumimoji="1" lang="ja-JP" altLang="en-US" dirty="0" smtClean="0"/>
              <a:t>すなわちプロトコルスタックを構成</a:t>
            </a:r>
            <a:endParaRPr kumimoji="1" lang="en-US" altLang="ja-JP" dirty="0" smtClean="0"/>
          </a:p>
          <a:p>
            <a:pPr lvl="1"/>
            <a:r>
              <a:rPr lang="ja-JP" altLang="en-US" dirty="0" smtClean="0"/>
              <a:t>具体的には</a:t>
            </a:r>
            <a:r>
              <a:rPr lang="en-US" altLang="ja-JP" dirty="0" smtClean="0"/>
              <a:t>TCP/IP</a:t>
            </a:r>
            <a:r>
              <a:rPr lang="ja-JP" altLang="en-US" dirty="0" smtClean="0"/>
              <a:t>を使っている</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OSI</a:t>
            </a:r>
            <a:r>
              <a:rPr lang="ja-JP" altLang="en-US" dirty="0" smtClean="0"/>
              <a:t>参照モデル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昔は各デバイスメーカがでんでバラバラなプロトコルを利用</a:t>
            </a:r>
            <a:endParaRPr kumimoji="1" lang="en-US" altLang="ja-JP" dirty="0" smtClean="0"/>
          </a:p>
          <a:p>
            <a:pPr lvl="1"/>
            <a:r>
              <a:rPr kumimoji="1" lang="ja-JP" altLang="en-US" dirty="0" smtClean="0"/>
              <a:t>メーカが異なるデバイス間を通信するのに四苦八苦</a:t>
            </a:r>
            <a:endParaRPr kumimoji="1" lang="en-US" altLang="ja-JP" dirty="0" smtClean="0"/>
          </a:p>
          <a:p>
            <a:r>
              <a:rPr lang="en-US" altLang="ja-JP" dirty="0" smtClean="0"/>
              <a:t>ISO</a:t>
            </a:r>
            <a:r>
              <a:rPr lang="ja-JP" altLang="en-US" dirty="0" smtClean="0"/>
              <a:t>がメーカが異なっても相互通信できるようにネットワークモデルを策定</a:t>
            </a:r>
            <a:endParaRPr lang="en-US" altLang="ja-JP" dirty="0" smtClean="0"/>
          </a:p>
          <a:p>
            <a:pPr lvl="1"/>
            <a:r>
              <a:rPr kumimoji="1" lang="en-US" altLang="ja-JP" dirty="0" smtClean="0"/>
              <a:t>OSI</a:t>
            </a:r>
            <a:r>
              <a:rPr kumimoji="1" lang="ja-JP" altLang="en-US" dirty="0" smtClean="0"/>
              <a:t>参照モデル</a:t>
            </a:r>
            <a:r>
              <a:rPr kumimoji="1" lang="en-US" altLang="ja-JP" dirty="0" smtClean="0"/>
              <a:t/>
            </a:r>
            <a:br>
              <a:rPr kumimoji="1" lang="en-US" altLang="ja-JP" dirty="0" smtClean="0"/>
            </a:br>
            <a:r>
              <a:rPr kumimoji="1" lang="en-US" altLang="ja-JP" dirty="0" smtClean="0"/>
              <a:t>Open Systems Interconnection Reference Model</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5">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スライドマスタT27</Template>
  <TotalTime>88</TotalTime>
  <Words>1988</Words>
  <Application>Microsoft Office PowerPoint</Application>
  <PresentationFormat>画面に合わせる (4:3)</PresentationFormat>
  <Paragraphs>337</Paragraphs>
  <Slides>38</Slides>
  <Notes>0</Notes>
  <HiddenSlides>0</HiddenSlides>
  <MMClips>0</MMClips>
  <ScaleCrop>false</ScaleCrop>
  <HeadingPairs>
    <vt:vector size="4" baseType="variant">
      <vt:variant>
        <vt:lpstr>テーマ</vt:lpstr>
      </vt:variant>
      <vt:variant>
        <vt:i4>1</vt:i4>
      </vt:variant>
      <vt:variant>
        <vt:lpstr>スライド タイトル</vt:lpstr>
      </vt:variant>
      <vt:variant>
        <vt:i4>38</vt:i4>
      </vt:variant>
    </vt:vector>
  </HeadingPairs>
  <TitlesOfParts>
    <vt:vector size="39" baseType="lpstr">
      <vt:lpstr>スライドマスタN05</vt:lpstr>
      <vt:lpstr>(元)勝手にインフラ隊 (の中の人といっしょ) に学ぶネットワーク講座 in 東京</vt:lpstr>
      <vt:lpstr>自己紹介</vt:lpstr>
      <vt:lpstr>Agenda</vt:lpstr>
      <vt:lpstr>そもそもネットワークとは？</vt:lpstr>
      <vt:lpstr>コンピュータ間通信ネットワーク</vt:lpstr>
      <vt:lpstr>コンピュータ間通信ネットワーク</vt:lpstr>
      <vt:lpstr>LANとWAN</vt:lpstr>
      <vt:lpstr>プロトコル</vt:lpstr>
      <vt:lpstr>OSI参照モデル</vt:lpstr>
      <vt:lpstr>OSI参照モデル(手紙の例)</vt:lpstr>
      <vt:lpstr>OSI参照モデル(手紙の例)</vt:lpstr>
      <vt:lpstr>OSI参照モデル(手紙の例)</vt:lpstr>
      <vt:lpstr>OSI参照モデルはなぜ階層構造か？</vt:lpstr>
      <vt:lpstr>OSI参照モデル(７つの階層)</vt:lpstr>
      <vt:lpstr>OSI参照モデル(レイヤ５～７)</vt:lpstr>
      <vt:lpstr>OSI参照モデル(レイヤ３，４)</vt:lpstr>
      <vt:lpstr>OSI参照モデル(レイヤ１，２)</vt:lpstr>
      <vt:lpstr>データとデータユニット(宅配便の例)</vt:lpstr>
      <vt:lpstr>データとデータユニット(TCP/IPの場合)</vt:lpstr>
      <vt:lpstr>データとデータユニット(TCP/IPの場合)</vt:lpstr>
      <vt:lpstr>イーサネットの基本動作</vt:lpstr>
      <vt:lpstr>イーサネットの基本動作</vt:lpstr>
      <vt:lpstr>イーサネットの基本動作</vt:lpstr>
      <vt:lpstr>イーサネットの基本動作</vt:lpstr>
      <vt:lpstr>イーサネットの基本動作</vt:lpstr>
      <vt:lpstr>コリジョン</vt:lpstr>
      <vt:lpstr>コリジョン</vt:lpstr>
      <vt:lpstr>コリジョン</vt:lpstr>
      <vt:lpstr>コリジョン</vt:lpstr>
      <vt:lpstr>IP通信</vt:lpstr>
      <vt:lpstr>IP通信</vt:lpstr>
      <vt:lpstr>IP通信</vt:lpstr>
      <vt:lpstr>IP通信(ARP)</vt:lpstr>
      <vt:lpstr>IP通信(ARP)</vt:lpstr>
      <vt:lpstr>IP通信</vt:lpstr>
      <vt:lpstr>IP通信 </vt:lpstr>
      <vt:lpstr>まとめ</vt:lpstr>
      <vt:lpstr>参考文献</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元勝手にインフラ隊 (の中の人といっしょ) に学ぶネットワーク講座 in 東京</dc:title>
  <dc:creator>寺澤 真</dc:creator>
  <cp:lastModifiedBy>寺澤 真</cp:lastModifiedBy>
  <cp:revision>8</cp:revision>
  <dcterms:created xsi:type="dcterms:W3CDTF">2008-12-08T10:30:23Z</dcterms:created>
  <dcterms:modified xsi:type="dcterms:W3CDTF">2008-12-08T13:14:07Z</dcterms:modified>
</cp:coreProperties>
</file>