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266" r:id="rId2"/>
    <p:sldId id="269" r:id="rId3"/>
    <p:sldId id="265" r:id="rId4"/>
    <p:sldId id="267" r:id="rId5"/>
    <p:sldId id="268" r:id="rId6"/>
    <p:sldId id="270" r:id="rId7"/>
    <p:sldId id="296" r:id="rId8"/>
    <p:sldId id="300" r:id="rId9"/>
    <p:sldId id="306" r:id="rId10"/>
    <p:sldId id="308" r:id="rId11"/>
    <p:sldId id="309" r:id="rId12"/>
    <p:sldId id="310" r:id="rId13"/>
    <p:sldId id="311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7" r:id="rId22"/>
    <p:sldId id="326" r:id="rId23"/>
    <p:sldId id="328" r:id="rId24"/>
    <p:sldId id="329" r:id="rId25"/>
    <p:sldId id="330" r:id="rId26"/>
    <p:sldId id="307" r:id="rId27"/>
    <p:sldId id="312" r:id="rId28"/>
    <p:sldId id="313" r:id="rId29"/>
    <p:sldId id="314" r:id="rId30"/>
    <p:sldId id="274" r:id="rId31"/>
    <p:sldId id="315" r:id="rId32"/>
    <p:sldId id="316" r:id="rId33"/>
    <p:sldId id="273" r:id="rId34"/>
    <p:sldId id="331" r:id="rId35"/>
    <p:sldId id="276" r:id="rId3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61" autoAdjust="0"/>
  </p:normalViewPr>
  <p:slideViewPr>
    <p:cSldViewPr showGuides="1">
      <p:cViewPr>
        <p:scale>
          <a:sx n="50" d="100"/>
          <a:sy n="50" d="100"/>
        </p:scale>
        <p:origin x="-996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98A5AD3-671E-4B20-9F4A-1EDA699AF92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2F9A810-6587-4DD8-9B4C-8D934A8E776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</a:t>
            </a:r>
            <a:r>
              <a:rPr kumimoji="0" lang="ja-JP" altLang="en-US" sz="2300" dirty="0">
                <a:solidFill>
                  <a:schemeClr val="tx2"/>
                </a:solidFill>
              </a:rPr>
              <a:t>福岡勉強会 </a:t>
            </a:r>
            <a:r>
              <a:rPr kumimoji="0" lang="en-US" altLang="ja-JP" sz="2300">
                <a:solidFill>
                  <a:schemeClr val="tx2"/>
                </a:solidFill>
              </a:rPr>
              <a:t>#05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68614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データベース設計の基礎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  <a:p>
            <a:r>
              <a:rPr lang="en-US" altLang="ja-JP"/>
              <a:t>HN</a:t>
            </a:r>
            <a:r>
              <a:rPr lang="ja-JP" altLang="en-US"/>
              <a:t>　おいろん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３．概要設計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目的</a:t>
            </a:r>
          </a:p>
          <a:p>
            <a:pPr lvl="1"/>
            <a:r>
              <a:rPr lang="ja-JP" altLang="en-US"/>
              <a:t>企業の方向性を認識し、拡張性の高い</a:t>
            </a:r>
            <a:br>
              <a:rPr lang="ja-JP" altLang="en-US"/>
            </a:br>
            <a:r>
              <a:rPr lang="ja-JP" altLang="en-US"/>
              <a:t>データベース設計を行う。</a:t>
            </a:r>
          </a:p>
          <a:p>
            <a:pPr lvl="1"/>
            <a:r>
              <a:rPr lang="ja-JP" altLang="en-US"/>
              <a:t>既存業務で使用している画面や帳票を使って</a:t>
            </a:r>
            <a:br>
              <a:rPr lang="ja-JP" altLang="en-US"/>
            </a:br>
            <a:r>
              <a:rPr lang="ja-JP" altLang="en-US"/>
              <a:t>漏れのない設計を行う。</a:t>
            </a:r>
          </a:p>
          <a:p>
            <a:pPr lvl="1"/>
            <a:r>
              <a:rPr lang="ja-JP" altLang="en-US"/>
              <a:t>正規形を満たした理想的な形を作成する。</a:t>
            </a:r>
          </a:p>
          <a:p>
            <a:pPr lvl="1"/>
            <a:r>
              <a:rPr lang="ja-JP" altLang="en-US"/>
              <a:t>システムの方式に依存しないモデルを作成する。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インプットとアウトプット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84213" y="2133600"/>
            <a:ext cx="1655762" cy="855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企業戦略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684213" y="3573463"/>
            <a:ext cx="1655762" cy="855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業務知識</a:t>
            </a: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3348038" y="2708275"/>
            <a:ext cx="2089150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概念設計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6588125" y="2781300"/>
            <a:ext cx="1655763" cy="855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概念</a:t>
            </a:r>
            <a:r>
              <a:rPr lang="en-US" altLang="ja-JP" sz="2400"/>
              <a:t>ER</a:t>
            </a:r>
            <a:r>
              <a:rPr lang="ja-JP" altLang="en-US" sz="2400"/>
              <a:t>図</a:t>
            </a: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2411413" y="2492375"/>
            <a:ext cx="7921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V="1">
            <a:off x="2484438" y="3429000"/>
            <a:ext cx="7921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5651500" y="32131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手順</a:t>
            </a:r>
          </a:p>
          <a:p>
            <a:pPr lvl="1">
              <a:buFontTx/>
              <a:buNone/>
            </a:pPr>
            <a:r>
              <a:rPr lang="ja-JP" altLang="en-US"/>
              <a:t>①対象領域を明確にする</a:t>
            </a:r>
            <a:br>
              <a:rPr lang="ja-JP" altLang="en-US"/>
            </a:br>
            <a:r>
              <a:rPr lang="ja-JP" altLang="en-US"/>
              <a:t>既存の画面・帳票から業務ルールを把握する。</a:t>
            </a:r>
          </a:p>
          <a:p>
            <a:pPr lvl="1">
              <a:buFontTx/>
              <a:buNone/>
            </a:pPr>
            <a:r>
              <a:rPr lang="ja-JP" altLang="en-US"/>
              <a:t>②エンティティを洗い出す</a:t>
            </a:r>
          </a:p>
          <a:p>
            <a:pPr lvl="1">
              <a:buFontTx/>
              <a:buNone/>
            </a:pPr>
            <a:r>
              <a:rPr lang="ja-JP" altLang="en-US"/>
              <a:t>③リレーションシップを検討する</a:t>
            </a:r>
          </a:p>
          <a:p>
            <a:pPr lvl="1">
              <a:buFontTx/>
              <a:buNone/>
            </a:pPr>
            <a:r>
              <a:rPr lang="ja-JP" altLang="en-US"/>
              <a:t>④概念データモデルを検証する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/>
              <a:t>１．はじめに</a:t>
            </a:r>
            <a:endParaRPr lang="ja-JP" alt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6613"/>
            <a:ext cx="4038600" cy="5289550"/>
          </a:xfrm>
        </p:spPr>
        <p:txBody>
          <a:bodyPr/>
          <a:lstStyle/>
          <a:p>
            <a:r>
              <a:rPr lang="ja-JP" altLang="en-US" sz="2000"/>
              <a:t>サンプルシステム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468313" y="1268413"/>
            <a:ext cx="7991475" cy="4608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611188" y="184467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おいろん書店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468313" y="1268413"/>
            <a:ext cx="7991475" cy="4333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chemeClr val="bg1"/>
                </a:solidFill>
              </a:rPr>
              <a:t>Internet Explorer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6948488" y="184467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ろぐあうと</a:t>
            </a:r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539750" y="2276475"/>
            <a:ext cx="77041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684213" y="2420938"/>
            <a:ext cx="2519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注文番号：</a:t>
            </a:r>
            <a:r>
              <a:rPr lang="en-US" altLang="ja-JP"/>
              <a:t>1234567890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684213" y="2420938"/>
            <a:ext cx="748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　　　　　　　　　　　　　　　　　　　　注文確認画面</a:t>
            </a:r>
          </a:p>
        </p:txBody>
      </p:sp>
      <p:graphicFrame>
        <p:nvGraphicFramePr>
          <p:cNvPr id="88075" name="Group 11"/>
          <p:cNvGraphicFramePr>
            <a:graphicFrameLocks noGrp="1"/>
          </p:cNvGraphicFramePr>
          <p:nvPr>
            <p:ph sz="half" idx="2"/>
          </p:nvPr>
        </p:nvGraphicFramePr>
        <p:xfrm>
          <a:off x="755650" y="2997200"/>
          <a:ext cx="7416800" cy="1814513"/>
        </p:xfrm>
        <a:graphic>
          <a:graphicData uri="http://schemas.openxmlformats.org/drawingml/2006/table">
            <a:tbl>
              <a:tblPr/>
              <a:tblGrid>
                <a:gridCol w="576263"/>
                <a:gridCol w="4319587"/>
                <a:gridCol w="865188"/>
                <a:gridCol w="719137"/>
                <a:gridCol w="936625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商品名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単価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数量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価格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現場で使える</a:t>
                      </a: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DB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設計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1,800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1,800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プロとしてのデータベースモデリング入門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1,400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おいろんの昔話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5,000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8107" name="Group 43"/>
          <p:cNvGraphicFramePr>
            <a:graphicFrameLocks noGrp="1"/>
          </p:cNvGraphicFramePr>
          <p:nvPr/>
        </p:nvGraphicFramePr>
        <p:xfrm>
          <a:off x="755650" y="4797425"/>
          <a:ext cx="7416800" cy="847725"/>
        </p:xfrm>
        <a:graphic>
          <a:graphicData uri="http://schemas.openxmlformats.org/drawingml/2006/table">
            <a:tbl>
              <a:tblPr/>
              <a:tblGrid>
                <a:gridCol w="4895850"/>
                <a:gridCol w="1584325"/>
                <a:gridCol w="9366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小計金額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合計金額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8,200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/>
              <a:t>１．はじめに</a:t>
            </a:r>
            <a:endParaRPr lang="ja-JP" alt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6613"/>
            <a:ext cx="4038600" cy="5289550"/>
          </a:xfrm>
        </p:spPr>
        <p:txBody>
          <a:bodyPr/>
          <a:lstStyle/>
          <a:p>
            <a:r>
              <a:rPr lang="ja-JP" altLang="en-US" sz="2000"/>
              <a:t>サンプルシステム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468313" y="1268413"/>
            <a:ext cx="7991475" cy="4608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611188" y="184467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おいろん書店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468313" y="1268413"/>
            <a:ext cx="7991475" cy="4333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chemeClr val="bg1"/>
                </a:solidFill>
              </a:rPr>
              <a:t>Internet Explorer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6948488" y="184467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ろぐあうと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539750" y="2276475"/>
            <a:ext cx="77041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2124075" y="5445125"/>
            <a:ext cx="2303463" cy="366713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>
                <a:solidFill>
                  <a:schemeClr val="bg1"/>
                </a:solidFill>
              </a:rPr>
              <a:t>＜＜注文画面に戻る</a:t>
            </a: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4643438" y="5445125"/>
            <a:ext cx="2089150" cy="366713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>
                <a:solidFill>
                  <a:schemeClr val="bg1"/>
                </a:solidFill>
              </a:rPr>
              <a:t>　　注文確定　＞＞</a:t>
            </a:r>
          </a:p>
        </p:txBody>
      </p:sp>
      <p:graphicFrame>
        <p:nvGraphicFramePr>
          <p:cNvPr id="89099" name="Group 11"/>
          <p:cNvGraphicFramePr>
            <a:graphicFrameLocks noGrp="1"/>
          </p:cNvGraphicFramePr>
          <p:nvPr>
            <p:ph sz="half" idx="2"/>
          </p:nvPr>
        </p:nvGraphicFramePr>
        <p:xfrm>
          <a:off x="3203575" y="4365625"/>
          <a:ext cx="4752975" cy="827088"/>
        </p:xfrm>
        <a:graphic>
          <a:graphicData uri="http://schemas.openxmlformats.org/drawingml/2006/table">
            <a:tbl>
              <a:tblPr/>
              <a:tblGrid>
                <a:gridCol w="2376488"/>
                <a:gridCol w="23764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お届け先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お支払い方法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ご自宅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クレジット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9110" name="Group 22"/>
          <p:cNvGraphicFramePr>
            <a:graphicFrameLocks noGrp="1"/>
          </p:cNvGraphicFramePr>
          <p:nvPr/>
        </p:nvGraphicFramePr>
        <p:xfrm>
          <a:off x="900113" y="4365625"/>
          <a:ext cx="2303462" cy="827088"/>
        </p:xfrm>
        <a:graphic>
          <a:graphicData uri="http://schemas.openxmlformats.org/drawingml/2006/table">
            <a:tbl>
              <a:tblPr/>
              <a:tblGrid>
                <a:gridCol w="2303462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発送について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即発送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9118" name="Group 30"/>
          <p:cNvGraphicFramePr>
            <a:graphicFrameLocks noGrp="1"/>
          </p:cNvGraphicFramePr>
          <p:nvPr/>
        </p:nvGraphicFramePr>
        <p:xfrm>
          <a:off x="900113" y="2420938"/>
          <a:ext cx="7056437" cy="1944687"/>
        </p:xfrm>
        <a:graphic>
          <a:graphicData uri="http://schemas.openxmlformats.org/drawingml/2006/table">
            <a:tbl>
              <a:tblPr/>
              <a:tblGrid>
                <a:gridCol w="7056437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お客様情報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50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お名前：おいろん　　フリガナ：オイロン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メールアドレス：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oiron@xxx.oiron.com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住所：おいろん県おいろん市おいおい町どこか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電話番号：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092-01-6060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126" name="AutoShape 38"/>
          <p:cNvSpPr>
            <a:spLocks noChangeArrowheads="1"/>
          </p:cNvSpPr>
          <p:nvPr/>
        </p:nvSpPr>
        <p:spPr bwMode="auto">
          <a:xfrm>
            <a:off x="5795963" y="2492375"/>
            <a:ext cx="2520950" cy="936625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ユーザ情報登録時に</a:t>
            </a:r>
          </a:p>
          <a:p>
            <a:pPr algn="ctr"/>
            <a:r>
              <a:rPr lang="ja-JP" altLang="en-US"/>
              <a:t>住所を登録</a:t>
            </a:r>
          </a:p>
        </p:txBody>
      </p:sp>
      <p:sp>
        <p:nvSpPr>
          <p:cNvPr id="89127" name="AutoShape 39"/>
          <p:cNvSpPr>
            <a:spLocks noChangeArrowheads="1"/>
          </p:cNvSpPr>
          <p:nvPr/>
        </p:nvSpPr>
        <p:spPr bwMode="auto">
          <a:xfrm>
            <a:off x="6156325" y="3716338"/>
            <a:ext cx="2520950" cy="936625"/>
          </a:xfrm>
          <a:prstGeom prst="wedgeRoundRectCallout">
            <a:avLst>
              <a:gd name="adj1" fmla="val -43764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「代金引換」</a:t>
            </a:r>
          </a:p>
          <a:p>
            <a:pPr algn="ctr"/>
            <a:r>
              <a:rPr lang="ja-JP" altLang="en-US"/>
              <a:t>「クレジット」から選択</a:t>
            </a:r>
          </a:p>
        </p:txBody>
      </p:sp>
      <p:sp>
        <p:nvSpPr>
          <p:cNvPr id="89128" name="AutoShape 40"/>
          <p:cNvSpPr>
            <a:spLocks noChangeArrowheads="1"/>
          </p:cNvSpPr>
          <p:nvPr/>
        </p:nvSpPr>
        <p:spPr bwMode="auto">
          <a:xfrm>
            <a:off x="684213" y="3357563"/>
            <a:ext cx="2520950" cy="1008062"/>
          </a:xfrm>
          <a:prstGeom prst="wedgeRoundRectCallout">
            <a:avLst>
              <a:gd name="adj1" fmla="val -14296"/>
              <a:gd name="adj2" fmla="val 8559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「即発送」と</a:t>
            </a:r>
          </a:p>
          <a:p>
            <a:pPr algn="ctr"/>
            <a:r>
              <a:rPr lang="ja-JP" altLang="en-US"/>
              <a:t>「○日間取り置き」から選択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①対象領域を明確にする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457200" y="1700213"/>
            <a:ext cx="82296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この画面は、注文を行う過程の</a:t>
            </a:r>
            <a:br>
              <a:rPr lang="ja-JP" altLang="en-US" sz="2800"/>
            </a:br>
            <a:r>
              <a:rPr lang="ja-JP" altLang="en-US" sz="2800"/>
              <a:t>「注文確認画面」である。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ja-JP" sz="2800"/>
              <a:t>1</a:t>
            </a:r>
            <a:r>
              <a:rPr lang="ja-JP" altLang="en-US" sz="2800"/>
              <a:t>回の注文で複数の商品を注文できる。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顧客の情報は前もって登録する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発送方法を「即発送」「取り置き」から選択</a:t>
            </a:r>
            <a:br>
              <a:rPr lang="ja-JP" altLang="en-US" sz="2800"/>
            </a:br>
            <a:r>
              <a:rPr lang="ja-JP" altLang="en-US" sz="2800"/>
              <a:t>できる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支払方法を「代金引換」「クレジット」から選択</a:t>
            </a:r>
            <a:br>
              <a:rPr lang="ja-JP" altLang="en-US" sz="2800"/>
            </a:br>
            <a:r>
              <a:rPr lang="ja-JP" altLang="en-US" sz="2800"/>
              <a:t>できる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②エンティティを洗い出す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457200" y="1700213"/>
            <a:ext cx="82296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エンティティとは、ある目的を持って同じようなデータを集め、その目的を明確に表す名前を</a:t>
            </a:r>
            <a:br>
              <a:rPr lang="ja-JP" altLang="en-US" sz="2800"/>
            </a:br>
            <a:r>
              <a:rPr lang="ja-JP" altLang="en-US" sz="2800"/>
              <a:t>つけたもの。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1258888" y="3213100"/>
            <a:ext cx="3097212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ja-JP" altLang="en-US">
                <a:solidFill>
                  <a:schemeClr val="accent2"/>
                </a:solidFill>
              </a:rPr>
              <a:t>画面上のカテゴリ（分類）名称</a:t>
            </a:r>
          </a:p>
          <a:p>
            <a:pPr algn="r">
              <a:spcBef>
                <a:spcPct val="50000"/>
              </a:spcBef>
            </a:pPr>
            <a:r>
              <a:rPr lang="ja-JP" altLang="en-US"/>
              <a:t>商品</a:t>
            </a:r>
          </a:p>
          <a:p>
            <a:pPr algn="r">
              <a:spcBef>
                <a:spcPct val="50000"/>
              </a:spcBef>
            </a:pPr>
            <a:r>
              <a:rPr lang="ja-JP" altLang="en-US"/>
              <a:t>発送について</a:t>
            </a:r>
          </a:p>
          <a:p>
            <a:pPr algn="r">
              <a:spcBef>
                <a:spcPct val="50000"/>
              </a:spcBef>
            </a:pPr>
            <a:r>
              <a:rPr lang="ja-JP" altLang="en-US"/>
              <a:t>お客様情報</a:t>
            </a:r>
          </a:p>
          <a:p>
            <a:pPr algn="r">
              <a:spcBef>
                <a:spcPct val="50000"/>
              </a:spcBef>
            </a:pPr>
            <a:r>
              <a:rPr lang="ja-JP" altLang="en-US"/>
              <a:t>お届け先</a:t>
            </a:r>
          </a:p>
          <a:p>
            <a:pPr algn="r">
              <a:spcBef>
                <a:spcPct val="50000"/>
              </a:spcBef>
            </a:pPr>
            <a:r>
              <a:rPr lang="ja-JP" altLang="en-US"/>
              <a:t>お支払い方法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4425950" y="3643313"/>
            <a:ext cx="433388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→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→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→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→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→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5002213" y="3213100"/>
            <a:ext cx="3097212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>
                <a:solidFill>
                  <a:srgbClr val="FF0000"/>
                </a:solidFill>
              </a:rPr>
              <a:t>エンティティ名称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商品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発送方法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顧客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届け先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支払方法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②エンティティを洗い出す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457200" y="1700213"/>
            <a:ext cx="82296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洗い出したエンティティで業務ルールを表現</a:t>
            </a:r>
            <a:br>
              <a:rPr lang="ja-JP" altLang="en-US" sz="2800"/>
            </a:br>
            <a:r>
              <a:rPr lang="ja-JP" altLang="en-US" sz="2800"/>
              <a:t>できるか、過不足をチェックする</a:t>
            </a:r>
            <a:br>
              <a:rPr lang="ja-JP" altLang="en-US" sz="2800"/>
            </a:br>
            <a:endParaRPr lang="ja-JP" altLang="en-US" sz="2800"/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エンティティが不足していないか？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不要なエンティティがないか？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②エンティティを洗い出す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457200" y="1700213"/>
            <a:ext cx="8229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不足しているエンティティの洗い出し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827088" y="2349500"/>
            <a:ext cx="7489825" cy="1079500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「誰が」「何を」「どうする」に該当するものを洗い出す</a:t>
            </a:r>
            <a:br>
              <a:rPr lang="ja-JP" altLang="en-US" sz="2400"/>
            </a:br>
            <a:r>
              <a:rPr lang="ja-JP" altLang="en-US" sz="2400"/>
              <a:t>→洗い出せない場合は不足している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827088" y="3671888"/>
            <a:ext cx="74898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今回だと、「顧客」が「商品」を「注文する」</a:t>
            </a:r>
          </a:p>
          <a:p>
            <a:pPr>
              <a:spcBef>
                <a:spcPct val="50000"/>
              </a:spcBef>
            </a:pPr>
            <a:r>
              <a:rPr lang="ja-JP" altLang="en-US" sz="2400"/>
              <a:t>→「注文」エンティティがない</a:t>
            </a:r>
          </a:p>
          <a:p>
            <a:pPr>
              <a:spcBef>
                <a:spcPct val="50000"/>
              </a:spcBef>
            </a:pPr>
            <a:r>
              <a:rPr lang="ja-JP" altLang="en-US" sz="2400"/>
              <a:t>　今回の場合、</a:t>
            </a:r>
            <a:r>
              <a:rPr lang="en-US" altLang="ja-JP" sz="2400"/>
              <a:t>1</a:t>
            </a:r>
            <a:r>
              <a:rPr lang="ja-JP" altLang="en-US" sz="2400"/>
              <a:t>度の注文で複数の注文商品が</a:t>
            </a:r>
            <a:br>
              <a:rPr lang="ja-JP" altLang="en-US" sz="2400"/>
            </a:br>
            <a:r>
              <a:rPr lang="ja-JP" altLang="en-US" sz="2400"/>
              <a:t>　存在するので、「注文明細」も必要となる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１．はじめに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②エンティティを洗い出す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457200" y="1700213"/>
            <a:ext cx="8229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不要なエンティティの洗い出し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827088" y="2349500"/>
            <a:ext cx="7489825" cy="1079500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エンティティの具体例（インスタンス）が</a:t>
            </a:r>
            <a:r>
              <a:rPr lang="en-US" altLang="ja-JP" sz="2400"/>
              <a:t>1</a:t>
            </a:r>
            <a:r>
              <a:rPr lang="ja-JP" altLang="en-US" sz="2400"/>
              <a:t>つしかない</a:t>
            </a:r>
          </a:p>
          <a:p>
            <a:pPr algn="ctr"/>
            <a:r>
              <a:rPr lang="ja-JP" altLang="en-US" sz="2400"/>
              <a:t>（想定できない）場合は、エンティティになり得ない。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827088" y="3671888"/>
            <a:ext cx="74898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これは業務ルールに起因することがあるので、一概に</a:t>
            </a:r>
            <a:br>
              <a:rPr lang="ja-JP" altLang="en-US" sz="2400"/>
            </a:br>
            <a:r>
              <a:rPr lang="ja-JP" altLang="en-US" sz="2400"/>
              <a:t>いえないものがある。</a:t>
            </a:r>
          </a:p>
          <a:p>
            <a:pPr>
              <a:spcBef>
                <a:spcPct val="50000"/>
              </a:spcBef>
            </a:pPr>
            <a:r>
              <a:rPr lang="ja-JP" altLang="en-US" sz="2400"/>
              <a:t>（例）届け先の入力を選択ではなく直接入力させる場合</a:t>
            </a:r>
            <a:br>
              <a:rPr lang="ja-JP" altLang="en-US" sz="2400"/>
            </a:br>
            <a:r>
              <a:rPr lang="ja-JP" altLang="en-US" sz="2400"/>
              <a:t>　　などでは、エンティティとしては不要となる</a:t>
            </a:r>
            <a:br>
              <a:rPr lang="ja-JP" altLang="en-US" sz="2400"/>
            </a:br>
            <a:r>
              <a:rPr lang="ja-JP" altLang="en-US" sz="2400"/>
              <a:t>　　（「注文」エンティティに含める）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827088" y="1627188"/>
            <a:ext cx="1366837" cy="2305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顧客番号</a:t>
            </a:r>
          </a:p>
          <a:p>
            <a:endParaRPr lang="ja-JP" altLang="en-US"/>
          </a:p>
          <a:p>
            <a:r>
              <a:rPr lang="ja-JP" altLang="en-US"/>
              <a:t>名前</a:t>
            </a:r>
          </a:p>
          <a:p>
            <a:r>
              <a:rPr lang="ja-JP" altLang="en-US"/>
              <a:t>フリガナ</a:t>
            </a:r>
          </a:p>
          <a:p>
            <a:r>
              <a:rPr lang="en-US" altLang="ja-JP"/>
              <a:t>Email</a:t>
            </a:r>
          </a:p>
          <a:p>
            <a:r>
              <a:rPr lang="ja-JP" altLang="en-US"/>
              <a:t>郵便番号</a:t>
            </a:r>
          </a:p>
          <a:p>
            <a:r>
              <a:rPr lang="ja-JP" altLang="en-US"/>
              <a:t>住所</a:t>
            </a:r>
          </a:p>
          <a:p>
            <a:r>
              <a:rPr lang="ja-JP" altLang="en-US"/>
              <a:t>電話番号</a:t>
            </a: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2700338" y="1628775"/>
            <a:ext cx="1441450" cy="2735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注文番号</a:t>
            </a:r>
          </a:p>
          <a:p>
            <a:endParaRPr lang="ja-JP" altLang="en-US"/>
          </a:p>
          <a:p>
            <a:r>
              <a:rPr lang="ja-JP" altLang="en-US"/>
              <a:t>注文年月日</a:t>
            </a:r>
          </a:p>
          <a:p>
            <a:r>
              <a:rPr lang="ja-JP" altLang="en-US"/>
              <a:t>小計金額</a:t>
            </a:r>
          </a:p>
          <a:p>
            <a:r>
              <a:rPr lang="ja-JP" altLang="en-US"/>
              <a:t>合計金額</a:t>
            </a:r>
          </a:p>
          <a:p>
            <a:r>
              <a:rPr lang="ja-JP" altLang="en-US"/>
              <a:t>届け先名称</a:t>
            </a:r>
          </a:p>
          <a:p>
            <a:r>
              <a:rPr lang="ja-JP" altLang="en-US"/>
              <a:t>郵便番号</a:t>
            </a:r>
          </a:p>
          <a:p>
            <a:r>
              <a:rPr lang="ja-JP" altLang="en-US"/>
              <a:t>住所</a:t>
            </a:r>
          </a:p>
          <a:p>
            <a:r>
              <a:rPr lang="ja-JP" altLang="en-US"/>
              <a:t>電話番号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②エンティティを洗い出す</a:t>
            </a:r>
          </a:p>
        </p:txBody>
      </p:sp>
      <p:sp>
        <p:nvSpPr>
          <p:cNvPr id="99340" name="Line 12"/>
          <p:cNvSpPr>
            <a:spLocks noChangeShapeType="1"/>
          </p:cNvSpPr>
          <p:nvPr/>
        </p:nvSpPr>
        <p:spPr bwMode="auto">
          <a:xfrm>
            <a:off x="827088" y="21304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>
            <a:off x="2700338" y="2132013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827088" y="4437063"/>
            <a:ext cx="1366837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商品番号</a:t>
            </a:r>
          </a:p>
          <a:p>
            <a:endParaRPr lang="ja-JP" altLang="en-US"/>
          </a:p>
          <a:p>
            <a:r>
              <a:rPr lang="ja-JP" altLang="en-US"/>
              <a:t>商品名</a:t>
            </a:r>
          </a:p>
          <a:p>
            <a:r>
              <a:rPr lang="ja-JP" altLang="en-US"/>
              <a:t>単価</a:t>
            </a:r>
          </a:p>
        </p:txBody>
      </p:sp>
      <p:sp>
        <p:nvSpPr>
          <p:cNvPr id="99347" name="Line 19"/>
          <p:cNvSpPr>
            <a:spLocks noChangeShapeType="1"/>
          </p:cNvSpPr>
          <p:nvPr/>
        </p:nvSpPr>
        <p:spPr bwMode="auto">
          <a:xfrm>
            <a:off x="827088" y="49403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827088" y="1268413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顧客</a:t>
            </a: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827088" y="40767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商品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2700338" y="1268413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注文</a:t>
            </a:r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>
            <a:off x="4643438" y="1628775"/>
            <a:ext cx="1584325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注文番号</a:t>
            </a:r>
          </a:p>
          <a:p>
            <a:r>
              <a:rPr lang="ja-JP" altLang="en-US"/>
              <a:t>注文明細番号</a:t>
            </a:r>
          </a:p>
          <a:p>
            <a:endParaRPr lang="ja-JP" altLang="en-US"/>
          </a:p>
          <a:p>
            <a:r>
              <a:rPr lang="ja-JP" altLang="en-US"/>
              <a:t>数量</a:t>
            </a:r>
          </a:p>
          <a:p>
            <a:r>
              <a:rPr lang="ja-JP" altLang="en-US"/>
              <a:t>価格</a:t>
            </a:r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4643438" y="23479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4643438" y="1268413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注文明細</a:t>
            </a:r>
          </a:p>
        </p:txBody>
      </p:sp>
      <p:sp>
        <p:nvSpPr>
          <p:cNvPr id="99355" name="Rectangle 27"/>
          <p:cNvSpPr>
            <a:spLocks noChangeArrowheads="1"/>
          </p:cNvSpPr>
          <p:nvPr/>
        </p:nvSpPr>
        <p:spPr bwMode="auto">
          <a:xfrm>
            <a:off x="6659563" y="1628775"/>
            <a:ext cx="165735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発送方法番号</a:t>
            </a:r>
          </a:p>
          <a:p>
            <a:endParaRPr lang="ja-JP" altLang="en-US"/>
          </a:p>
          <a:p>
            <a:r>
              <a:rPr lang="ja-JP" altLang="en-US"/>
              <a:t>発送方法名</a:t>
            </a:r>
          </a:p>
          <a:p>
            <a:endParaRPr lang="ja-JP" alt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6659563" y="213201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6659563" y="1268413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発送方法</a:t>
            </a:r>
          </a:p>
        </p:txBody>
      </p:sp>
      <p:sp>
        <p:nvSpPr>
          <p:cNvPr id="99361" name="Rectangle 33"/>
          <p:cNvSpPr>
            <a:spLocks noChangeArrowheads="1"/>
          </p:cNvSpPr>
          <p:nvPr/>
        </p:nvSpPr>
        <p:spPr bwMode="auto">
          <a:xfrm>
            <a:off x="6659563" y="3860800"/>
            <a:ext cx="165735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支払方法番号</a:t>
            </a:r>
          </a:p>
          <a:p>
            <a:endParaRPr lang="ja-JP" altLang="en-US"/>
          </a:p>
          <a:p>
            <a:r>
              <a:rPr lang="ja-JP" altLang="en-US"/>
              <a:t>支払方法名</a:t>
            </a:r>
          </a:p>
          <a:p>
            <a:endParaRPr lang="ja-JP" alt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>
            <a:off x="6659563" y="436403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9363" name="Text Box 35"/>
          <p:cNvSpPr txBox="1">
            <a:spLocks noChangeArrowheads="1"/>
          </p:cNvSpPr>
          <p:nvPr/>
        </p:nvSpPr>
        <p:spPr bwMode="auto">
          <a:xfrm>
            <a:off x="6659563" y="35004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支払方法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③リレーションシップを検討する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457200" y="1700213"/>
            <a:ext cx="82296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主キーを設定する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一意にインスタンスを識別するために設定する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ja-JP" altLang="en-US" sz="2800"/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476375" y="2997200"/>
            <a:ext cx="2016125" cy="1535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 sz="2400"/>
              <a:t>商品名</a:t>
            </a:r>
          </a:p>
          <a:p>
            <a:r>
              <a:rPr lang="ja-JP" altLang="en-US" sz="2400"/>
              <a:t>単価</a:t>
            </a:r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>
            <a:off x="3924300" y="35734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5795963" y="2997200"/>
            <a:ext cx="2016125" cy="1535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 sz="2400">
                <a:solidFill>
                  <a:srgbClr val="FF0000"/>
                </a:solidFill>
              </a:rPr>
              <a:t>商品番号</a:t>
            </a:r>
            <a:endParaRPr lang="en-US" altLang="ja-JP" sz="2400">
              <a:solidFill>
                <a:srgbClr val="FF0000"/>
              </a:solidFill>
            </a:endParaRPr>
          </a:p>
          <a:p>
            <a:r>
              <a:rPr lang="ja-JP" altLang="en-US" sz="2400"/>
              <a:t>商品名</a:t>
            </a:r>
          </a:p>
          <a:p>
            <a:r>
              <a:rPr lang="ja-JP" altLang="en-US" sz="2400"/>
              <a:t>単価</a:t>
            </a: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1187450" y="4797425"/>
            <a:ext cx="6840538" cy="895350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000"/>
              <a:t>同一商品名、同一単価のデータがあると一意に識別できない</a:t>
            </a:r>
            <a:br>
              <a:rPr lang="ja-JP" altLang="en-US" sz="2000"/>
            </a:br>
            <a:r>
              <a:rPr lang="ja-JP" altLang="en-US" sz="2000"/>
              <a:t>→必ず一意になるようコードを設定する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③リレーションシップを検討する</a:t>
            </a:r>
          </a:p>
        </p:txBody>
      </p:sp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457200" y="1700213"/>
            <a:ext cx="8229600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洗い出したエンティティで業務ルールを表現</a:t>
            </a:r>
            <a:br>
              <a:rPr lang="ja-JP" altLang="en-US" sz="2800"/>
            </a:br>
            <a:r>
              <a:rPr lang="ja-JP" altLang="en-US" sz="2800"/>
              <a:t>できるか、過不足をチェックする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「人」や「組織」や「顧客」などの</a:t>
            </a:r>
            <a:br>
              <a:rPr lang="ja-JP" altLang="en-US" sz="2800"/>
            </a:br>
            <a:r>
              <a:rPr lang="ja-JP" altLang="en-US" sz="2800"/>
              <a:t>「主体」を表現するようなエンティティと、</a:t>
            </a:r>
            <a:br>
              <a:rPr lang="ja-JP" altLang="en-US" sz="2800"/>
            </a:br>
            <a:r>
              <a:rPr lang="ja-JP" altLang="en-US" sz="2800"/>
              <a:t>「受注」「発注」「出荷」などの「行為」を表現する</a:t>
            </a:r>
            <a:br>
              <a:rPr lang="ja-JP" altLang="en-US" sz="2800"/>
            </a:br>
            <a:r>
              <a:rPr lang="ja-JP" altLang="en-US" sz="2800"/>
              <a:t>エンティティとの関係は、「主体」から「行為」に向かって</a:t>
            </a:r>
            <a:r>
              <a:rPr lang="en-US" altLang="ja-JP" sz="2800"/>
              <a:t>1</a:t>
            </a:r>
            <a:r>
              <a:rPr lang="ja-JP" altLang="en-US" sz="2800"/>
              <a:t>：多の関係となっている。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827088" y="1627188"/>
            <a:ext cx="1366837" cy="2305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顧客番号</a:t>
            </a:r>
          </a:p>
          <a:p>
            <a:endParaRPr lang="ja-JP" altLang="en-US"/>
          </a:p>
          <a:p>
            <a:r>
              <a:rPr lang="ja-JP" altLang="en-US"/>
              <a:t>名前</a:t>
            </a:r>
          </a:p>
          <a:p>
            <a:r>
              <a:rPr lang="ja-JP" altLang="en-US"/>
              <a:t>フリガナ</a:t>
            </a:r>
          </a:p>
          <a:p>
            <a:r>
              <a:rPr lang="en-US" altLang="ja-JP"/>
              <a:t>Email</a:t>
            </a:r>
          </a:p>
          <a:p>
            <a:r>
              <a:rPr lang="ja-JP" altLang="en-US"/>
              <a:t>郵便番号</a:t>
            </a:r>
          </a:p>
          <a:p>
            <a:r>
              <a:rPr lang="ja-JP" altLang="en-US"/>
              <a:t>住所</a:t>
            </a:r>
          </a:p>
          <a:p>
            <a:r>
              <a:rPr lang="ja-JP" altLang="en-US"/>
              <a:t>電話番号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4572000" y="1628775"/>
            <a:ext cx="1584325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注文番号</a:t>
            </a:r>
          </a:p>
          <a:p>
            <a:endParaRPr lang="ja-JP" altLang="en-US"/>
          </a:p>
          <a:p>
            <a:r>
              <a:rPr lang="ja-JP" altLang="en-US"/>
              <a:t>注文年月日</a:t>
            </a:r>
          </a:p>
          <a:p>
            <a:r>
              <a:rPr lang="ja-JP" altLang="en-US"/>
              <a:t>小計金額</a:t>
            </a:r>
          </a:p>
          <a:p>
            <a:r>
              <a:rPr lang="ja-JP" altLang="en-US"/>
              <a:t>合計金額</a:t>
            </a:r>
          </a:p>
          <a:p>
            <a:r>
              <a:rPr lang="ja-JP" altLang="en-US" b="1"/>
              <a:t>顧客番号</a:t>
            </a:r>
          </a:p>
          <a:p>
            <a:r>
              <a:rPr lang="ja-JP" altLang="en-US" b="1"/>
              <a:t>発送方法番号</a:t>
            </a:r>
          </a:p>
          <a:p>
            <a:r>
              <a:rPr lang="ja-JP" altLang="en-US" b="1"/>
              <a:t>支払方法番号</a:t>
            </a:r>
          </a:p>
          <a:p>
            <a:r>
              <a:rPr lang="ja-JP" altLang="en-US"/>
              <a:t>届け先名称</a:t>
            </a:r>
          </a:p>
          <a:p>
            <a:r>
              <a:rPr lang="ja-JP" altLang="en-US"/>
              <a:t>郵便番号</a:t>
            </a:r>
          </a:p>
          <a:p>
            <a:r>
              <a:rPr lang="ja-JP" altLang="en-US"/>
              <a:t>住所</a:t>
            </a:r>
          </a:p>
          <a:p>
            <a:r>
              <a:rPr lang="ja-JP" altLang="en-US"/>
              <a:t>電話番号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③リレーションシップを検討する</a:t>
            </a:r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>
            <a:off x="827088" y="21304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>
            <a:off x="4572000" y="2132013"/>
            <a:ext cx="1584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827088" y="4437063"/>
            <a:ext cx="1366837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商品番号</a:t>
            </a:r>
          </a:p>
          <a:p>
            <a:endParaRPr lang="ja-JP" altLang="en-US"/>
          </a:p>
          <a:p>
            <a:r>
              <a:rPr lang="ja-JP" altLang="en-US"/>
              <a:t>商品名</a:t>
            </a:r>
          </a:p>
          <a:p>
            <a:r>
              <a:rPr lang="ja-JP" altLang="en-US"/>
              <a:t>単価</a:t>
            </a:r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>
            <a:off x="827088" y="49403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827088" y="1268413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顧客</a:t>
            </a:r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827088" y="40767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商品</a:t>
            </a:r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4572000" y="12684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注文</a:t>
            </a:r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2484438" y="3717925"/>
            <a:ext cx="1584325" cy="2016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 b="1"/>
              <a:t>注文番号</a:t>
            </a:r>
          </a:p>
          <a:p>
            <a:r>
              <a:rPr lang="ja-JP" altLang="en-US"/>
              <a:t>注文明細番号</a:t>
            </a:r>
          </a:p>
          <a:p>
            <a:endParaRPr lang="ja-JP" altLang="en-US"/>
          </a:p>
          <a:p>
            <a:r>
              <a:rPr lang="ja-JP" altLang="en-US" b="1"/>
              <a:t>商品番号</a:t>
            </a:r>
          </a:p>
          <a:p>
            <a:r>
              <a:rPr lang="ja-JP" altLang="en-US"/>
              <a:t>数量</a:t>
            </a:r>
          </a:p>
          <a:p>
            <a:r>
              <a:rPr lang="ja-JP" altLang="en-US"/>
              <a:t>価格</a:t>
            </a:r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>
            <a:off x="2484438" y="443706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2484438" y="3357563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注文明細</a:t>
            </a:r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6659563" y="1628775"/>
            <a:ext cx="165735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発送方法番号</a:t>
            </a:r>
          </a:p>
          <a:p>
            <a:endParaRPr lang="ja-JP" altLang="en-US"/>
          </a:p>
          <a:p>
            <a:r>
              <a:rPr lang="ja-JP" altLang="en-US"/>
              <a:t>発送方法名</a:t>
            </a:r>
          </a:p>
          <a:p>
            <a:endParaRPr lang="ja-JP" altLang="en-US"/>
          </a:p>
        </p:txBody>
      </p:sp>
      <p:sp>
        <p:nvSpPr>
          <p:cNvPr id="101393" name="Line 17"/>
          <p:cNvSpPr>
            <a:spLocks noChangeShapeType="1"/>
          </p:cNvSpPr>
          <p:nvPr/>
        </p:nvSpPr>
        <p:spPr bwMode="auto">
          <a:xfrm>
            <a:off x="6659563" y="213201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6659563" y="1268413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発送方法</a:t>
            </a:r>
          </a:p>
        </p:txBody>
      </p:sp>
      <p:sp>
        <p:nvSpPr>
          <p:cNvPr id="101395" name="Rectangle 19"/>
          <p:cNvSpPr>
            <a:spLocks noChangeArrowheads="1"/>
          </p:cNvSpPr>
          <p:nvPr/>
        </p:nvSpPr>
        <p:spPr bwMode="auto">
          <a:xfrm>
            <a:off x="6659563" y="3860800"/>
            <a:ext cx="165735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altLang="en-US"/>
              <a:t>支払方法番号</a:t>
            </a:r>
          </a:p>
          <a:p>
            <a:endParaRPr lang="ja-JP" altLang="en-US"/>
          </a:p>
          <a:p>
            <a:r>
              <a:rPr lang="ja-JP" altLang="en-US"/>
              <a:t>支払方法名</a:t>
            </a:r>
          </a:p>
          <a:p>
            <a:endParaRPr lang="ja-JP" altLang="en-US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>
            <a:off x="6659563" y="436403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397" name="Text Box 21"/>
          <p:cNvSpPr txBox="1">
            <a:spLocks noChangeArrowheads="1"/>
          </p:cNvSpPr>
          <p:nvPr/>
        </p:nvSpPr>
        <p:spPr bwMode="auto">
          <a:xfrm>
            <a:off x="6659563" y="35004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支払方法</a:t>
            </a:r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>
            <a:off x="2195513" y="1844675"/>
            <a:ext cx="2376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 flipH="1">
            <a:off x="6156325" y="1844675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400" name="Line 24"/>
          <p:cNvSpPr>
            <a:spLocks noChangeShapeType="1"/>
          </p:cNvSpPr>
          <p:nvPr/>
        </p:nvSpPr>
        <p:spPr bwMode="auto">
          <a:xfrm flipH="1">
            <a:off x="6156325" y="40052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401" name="Line 25"/>
          <p:cNvSpPr>
            <a:spLocks noChangeShapeType="1"/>
          </p:cNvSpPr>
          <p:nvPr/>
        </p:nvSpPr>
        <p:spPr bwMode="auto">
          <a:xfrm>
            <a:off x="2195513" y="4652963"/>
            <a:ext cx="214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402" name="Line 26"/>
          <p:cNvSpPr>
            <a:spLocks noChangeShapeType="1"/>
          </p:cNvSpPr>
          <p:nvPr/>
        </p:nvSpPr>
        <p:spPr bwMode="auto">
          <a:xfrm>
            <a:off x="4067175" y="40052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３．概要設計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/>
              <a:t>④概念データモデルを検証する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57200" y="1700213"/>
            <a:ext cx="8229600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全データ項目がきちんと洗い出せているか</a:t>
            </a:r>
            <a:br>
              <a:rPr lang="ja-JP" altLang="en-US" sz="2800"/>
            </a:br>
            <a:r>
              <a:rPr lang="ja-JP" altLang="en-US" sz="2800"/>
              <a:t>確認する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データの一元化がなされていなければ</a:t>
            </a:r>
            <a:br>
              <a:rPr lang="ja-JP" altLang="en-US" sz="2800"/>
            </a:br>
            <a:r>
              <a:rPr lang="ja-JP" altLang="en-US" sz="2800"/>
              <a:t>正規化を行う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800"/>
              <a:t>正規化によりエンティティが変更された場合</a:t>
            </a:r>
            <a:br>
              <a:rPr lang="ja-JP" altLang="en-US" sz="2800"/>
            </a:br>
            <a:r>
              <a:rPr lang="ja-JP" altLang="en-US" sz="2800"/>
              <a:t>再度リレーションシップの定義を行う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４．論理設計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４．論理設計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目的</a:t>
            </a:r>
          </a:p>
          <a:p>
            <a:pPr lvl="1"/>
            <a:r>
              <a:rPr lang="ja-JP" altLang="en-US"/>
              <a:t>処理要件を考慮して適切なインデックスを</a:t>
            </a:r>
            <a:br>
              <a:rPr lang="ja-JP" altLang="en-US"/>
            </a:br>
            <a:r>
              <a:rPr lang="ja-JP" altLang="en-US"/>
              <a:t>設計する。</a:t>
            </a:r>
          </a:p>
          <a:p>
            <a:pPr lvl="1"/>
            <a:r>
              <a:rPr lang="ja-JP" altLang="en-US"/>
              <a:t>エンティティの統合、導出項目・重複項目の</a:t>
            </a:r>
            <a:br>
              <a:rPr lang="ja-JP" altLang="en-US"/>
            </a:br>
            <a:r>
              <a:rPr lang="ja-JP" altLang="en-US"/>
              <a:t>設定などの非正規化の検討を行う。</a:t>
            </a:r>
          </a:p>
          <a:p>
            <a:pPr lvl="1"/>
            <a:r>
              <a:rPr lang="ja-JP" altLang="en-US"/>
              <a:t>データの独立性、セキュリティの観点から</a:t>
            </a:r>
            <a:br>
              <a:rPr lang="ja-JP" altLang="en-US"/>
            </a:br>
            <a:r>
              <a:rPr lang="ja-JP" altLang="en-US"/>
              <a:t>ビューを設計する。</a:t>
            </a:r>
          </a:p>
          <a:p>
            <a:pPr lvl="1"/>
            <a:r>
              <a:rPr lang="ja-JP" altLang="en-US"/>
              <a:t>プロセス開発工程と同期をとり、</a:t>
            </a:r>
            <a:br>
              <a:rPr lang="ja-JP" altLang="en-US"/>
            </a:br>
            <a:r>
              <a:rPr lang="ja-JP" altLang="en-US"/>
              <a:t>必要なエンティティや属性の追加を行う。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４．論理設計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インプットとアウトプット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84213" y="1773238"/>
            <a:ext cx="1655762" cy="855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概念</a:t>
            </a:r>
            <a:r>
              <a:rPr lang="en-US" altLang="ja-JP"/>
              <a:t>ER</a:t>
            </a:r>
            <a:r>
              <a:rPr lang="ja-JP" altLang="en-US"/>
              <a:t>図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84213" y="4445000"/>
            <a:ext cx="1655762" cy="855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処理要件</a:t>
            </a:r>
            <a:br>
              <a:rPr lang="ja-JP" altLang="en-US"/>
            </a:br>
            <a:r>
              <a:rPr lang="ja-JP" altLang="en-US"/>
              <a:t>性能要件</a:t>
            </a:r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3348038" y="2997200"/>
            <a:ext cx="2089150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概念設計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684213" y="3068638"/>
            <a:ext cx="1655762" cy="855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DBMS</a:t>
            </a:r>
            <a:r>
              <a:rPr lang="ja-JP" altLang="en-US"/>
              <a:t>の種類</a:t>
            </a: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2411413" y="2492375"/>
            <a:ext cx="7921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 flipV="1">
            <a:off x="2484438" y="4013200"/>
            <a:ext cx="7921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2484438" y="342900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V="1">
            <a:off x="5508625" y="2636838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5508625" y="3789363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6516688" y="2060575"/>
            <a:ext cx="1655762" cy="855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インデックス</a:t>
            </a:r>
          </a:p>
          <a:p>
            <a:pPr algn="ctr"/>
            <a:r>
              <a:rPr lang="ja-JP" altLang="en-US"/>
              <a:t>アクセス権限</a:t>
            </a:r>
          </a:p>
          <a:p>
            <a:pPr algn="ctr"/>
            <a:r>
              <a:rPr lang="ja-JP" altLang="en-US"/>
              <a:t>ビュー</a:t>
            </a:r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6516688" y="3860800"/>
            <a:ext cx="1655762" cy="855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論理</a:t>
            </a:r>
            <a:r>
              <a:rPr lang="en-US" altLang="ja-JP" sz="2400"/>
              <a:t>ER</a:t>
            </a:r>
            <a:r>
              <a:rPr lang="ja-JP" altLang="en-US" sz="2400"/>
              <a:t>図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４．論理設計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手順</a:t>
            </a:r>
          </a:p>
          <a:p>
            <a:pPr lvl="1">
              <a:buFontTx/>
              <a:buNone/>
            </a:pPr>
            <a:r>
              <a:rPr lang="ja-JP" altLang="en-US"/>
              <a:t>①業務に対するユーザ要件を検討する。</a:t>
            </a:r>
          </a:p>
          <a:p>
            <a:pPr lvl="1">
              <a:buFontTx/>
              <a:buNone/>
            </a:pPr>
            <a:r>
              <a:rPr lang="ja-JP" altLang="en-US"/>
              <a:t>②データ量を見積もる。</a:t>
            </a:r>
          </a:p>
          <a:p>
            <a:pPr lvl="1">
              <a:buFontTx/>
              <a:buNone/>
            </a:pPr>
            <a:r>
              <a:rPr lang="ja-JP" altLang="en-US"/>
              <a:t>③処理性能を出すための最適化の検討を行う。</a:t>
            </a:r>
          </a:p>
          <a:p>
            <a:pPr lvl="1">
              <a:buFontTx/>
              <a:buNone/>
            </a:pPr>
            <a:r>
              <a:rPr lang="ja-JP" altLang="en-US"/>
              <a:t>　 インデックス、非正規化の検討など</a:t>
            </a:r>
          </a:p>
          <a:p>
            <a:pPr lvl="1">
              <a:buFontTx/>
              <a:buNone/>
            </a:pPr>
            <a:r>
              <a:rPr lang="ja-JP" altLang="en-US"/>
              <a:t>④バッチ処理などアプリケーションを考慮し、</a:t>
            </a:r>
            <a:br>
              <a:rPr lang="ja-JP" altLang="en-US"/>
            </a:br>
            <a:r>
              <a:rPr lang="ja-JP" altLang="en-US"/>
              <a:t>必要な属性を再検討する。</a:t>
            </a:r>
          </a:p>
          <a:p>
            <a:pPr lvl="1">
              <a:buFontTx/>
              <a:buNone/>
            </a:pPr>
            <a:r>
              <a:rPr lang="ja-JP" altLang="en-US"/>
              <a:t>⑤一意識別子、一貫性制約の検討を行う。</a:t>
            </a:r>
          </a:p>
          <a:p>
            <a:pPr lvl="1">
              <a:buFontTx/>
              <a:buNone/>
            </a:pPr>
            <a:r>
              <a:rPr lang="ja-JP" altLang="en-US"/>
              <a:t>⑥ビューとアクセス権限の設計を行う。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/>
              <a:t>１．はじめに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ja-JP"/>
              <a:t>自己紹介</a:t>
            </a:r>
            <a:endParaRPr lang="ja-JP" altLang="en-US"/>
          </a:p>
          <a:p>
            <a:pPr lvl="1"/>
            <a:r>
              <a:rPr lang="ja-JP" altLang="ja-JP"/>
              <a:t>名前：　守田　典男　（HN：おいろん）　２９歳</a:t>
            </a:r>
            <a:endParaRPr lang="ja-JP" altLang="en-US"/>
          </a:p>
          <a:p>
            <a:pPr lvl="1"/>
            <a:r>
              <a:rPr lang="ja-JP" altLang="ja-JP"/>
              <a:t>職業：　某会社　技術社員</a:t>
            </a:r>
            <a:r>
              <a:rPr lang="ja-JP" altLang="en-US"/>
              <a:t/>
            </a:r>
            <a:br>
              <a:rPr lang="ja-JP" altLang="en-US"/>
            </a:br>
            <a:endParaRPr lang="ja-JP" altLang="en-US"/>
          </a:p>
          <a:p>
            <a:pPr lvl="1"/>
            <a:r>
              <a:rPr lang="ja-JP" altLang="ja-JP"/>
              <a:t>業界歴：　開発(汎用)</a:t>
            </a:r>
            <a:r>
              <a:rPr lang="ja-JP" altLang="en-US"/>
              <a:t>：２年→ＤＢ：４年→</a:t>
            </a:r>
            <a:br>
              <a:rPr lang="ja-JP" altLang="en-US"/>
            </a:br>
            <a:r>
              <a:rPr lang="ja-JP" altLang="en-US"/>
              <a:t>　　　　　　 開発・ＤＢ：２年</a:t>
            </a:r>
          </a:p>
          <a:p>
            <a:pPr lvl="1"/>
            <a:r>
              <a:rPr lang="ja-JP" altLang="en-US"/>
              <a:t>ＤＢ歴：　</a:t>
            </a:r>
            <a:r>
              <a:rPr lang="ja-JP" altLang="ja-JP"/>
              <a:t>　Oracle　6年</a:t>
            </a: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>　　　　　　 </a:t>
            </a:r>
            <a:r>
              <a:rPr lang="en-US" altLang="ja-JP"/>
              <a:t>SQLServer2000</a:t>
            </a:r>
            <a:r>
              <a:rPr lang="ja-JP" altLang="en-US"/>
              <a:t>、</a:t>
            </a:r>
            <a:r>
              <a:rPr lang="en-US" altLang="ja-JP"/>
              <a:t>2005</a:t>
            </a:r>
            <a:r>
              <a:rPr lang="ja-JP" altLang="en-US"/>
              <a:t>　</a:t>
            </a:r>
            <a:r>
              <a:rPr lang="en-US" altLang="ja-JP"/>
              <a:t>1</a:t>
            </a:r>
            <a:r>
              <a:rPr lang="ja-JP" altLang="en-US"/>
              <a:t>年半</a:t>
            </a:r>
            <a:br>
              <a:rPr lang="ja-JP" altLang="en-US"/>
            </a:br>
            <a:r>
              <a:rPr lang="ja-JP" altLang="en-US"/>
              <a:t>　　　　　　 </a:t>
            </a:r>
            <a:r>
              <a:rPr lang="en-US" altLang="ja-JP"/>
              <a:t>HiRDB</a:t>
            </a:r>
            <a:r>
              <a:rPr lang="ja-JP" altLang="en-US"/>
              <a:t>　半年</a:t>
            </a:r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５．物理設計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５．物理設計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目的</a:t>
            </a:r>
          </a:p>
          <a:p>
            <a:pPr lvl="1"/>
            <a:r>
              <a:rPr lang="ja-JP" altLang="en-US"/>
              <a:t>ハードウェアの資源を使い切って、ユーザ要件</a:t>
            </a:r>
            <a:br>
              <a:rPr lang="ja-JP" altLang="en-US"/>
            </a:br>
            <a:r>
              <a:rPr lang="ja-JP" altLang="en-US"/>
              <a:t>を満たす性能と障害回復を中心として</a:t>
            </a:r>
            <a:br>
              <a:rPr lang="ja-JP" altLang="en-US"/>
            </a:br>
            <a:r>
              <a:rPr lang="ja-JP" altLang="en-US"/>
              <a:t>可用性の高いデータベースを実現する</a:t>
            </a:r>
          </a:p>
          <a:p>
            <a:pPr lvl="1"/>
            <a:endParaRPr lang="ja-JP" altLang="en-US"/>
          </a:p>
          <a:p>
            <a:pPr lvl="2"/>
            <a:r>
              <a:rPr lang="ja-JP" altLang="en-US"/>
              <a:t>選択した</a:t>
            </a:r>
            <a:r>
              <a:rPr lang="en-US" altLang="ja-JP"/>
              <a:t>DB</a:t>
            </a:r>
            <a:r>
              <a:rPr lang="ja-JP" altLang="en-US"/>
              <a:t>の機能を十分に活用する</a:t>
            </a:r>
          </a:p>
          <a:p>
            <a:pPr lvl="2"/>
            <a:r>
              <a:rPr lang="ja-JP" altLang="en-US"/>
              <a:t>限られたハードウェアの資源を使い切ることを考える。</a:t>
            </a:r>
          </a:p>
          <a:p>
            <a:pPr lvl="2"/>
            <a:r>
              <a:rPr lang="ja-JP" altLang="en-US"/>
              <a:t>モニタリングとチューニングの繰り返しで最適化する。</a:t>
            </a:r>
          </a:p>
          <a:p>
            <a:pPr lvl="2"/>
            <a:r>
              <a:rPr lang="ja-JP" altLang="en-US"/>
              <a:t>性能を発揮するために、</a:t>
            </a:r>
            <a:r>
              <a:rPr lang="en-US" altLang="ja-JP"/>
              <a:t>SQL</a:t>
            </a:r>
            <a:r>
              <a:rPr lang="ja-JP" altLang="en-US"/>
              <a:t>の分析スキル、各種</a:t>
            </a:r>
            <a:br>
              <a:rPr lang="ja-JP" altLang="en-US"/>
            </a:br>
            <a:r>
              <a:rPr lang="en-US" altLang="ja-JP"/>
              <a:t>RDBMS</a:t>
            </a:r>
            <a:r>
              <a:rPr lang="ja-JP" altLang="en-US"/>
              <a:t>の機能を熟知している必要がある。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５．物理設計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インプットとアウトプット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684213" y="1773238"/>
            <a:ext cx="1655762" cy="855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論理</a:t>
            </a:r>
            <a:r>
              <a:rPr lang="en-US" altLang="ja-JP"/>
              <a:t>ER</a:t>
            </a:r>
            <a:r>
              <a:rPr lang="ja-JP" altLang="en-US"/>
              <a:t>図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684213" y="4445000"/>
            <a:ext cx="1655762" cy="855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性能要件</a:t>
            </a:r>
          </a:p>
          <a:p>
            <a:pPr algn="ctr"/>
            <a:r>
              <a:rPr lang="ja-JP" altLang="en-US"/>
              <a:t>物理要件</a:t>
            </a:r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3348038" y="2997200"/>
            <a:ext cx="2089150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概念設計</a:t>
            </a: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684213" y="3068638"/>
            <a:ext cx="1655762" cy="855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SQL</a:t>
            </a:r>
            <a:r>
              <a:rPr lang="ja-JP" altLang="en-US"/>
              <a:t>文</a:t>
            </a:r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>
            <a:off x="2411413" y="2492375"/>
            <a:ext cx="7921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 flipV="1">
            <a:off x="2484438" y="4013200"/>
            <a:ext cx="7921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2484438" y="342900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1934" name="Rectangle 14"/>
          <p:cNvSpPr>
            <a:spLocks noChangeArrowheads="1"/>
          </p:cNvSpPr>
          <p:nvPr/>
        </p:nvSpPr>
        <p:spPr bwMode="auto">
          <a:xfrm>
            <a:off x="6300788" y="2420938"/>
            <a:ext cx="2232025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システム構成</a:t>
            </a:r>
          </a:p>
          <a:p>
            <a:r>
              <a:rPr lang="en-US" altLang="ja-JP"/>
              <a:t>DB</a:t>
            </a:r>
            <a:r>
              <a:rPr lang="ja-JP" altLang="en-US"/>
              <a:t>機能選択</a:t>
            </a:r>
          </a:p>
          <a:p>
            <a:r>
              <a:rPr lang="ja-JP" altLang="en-US"/>
              <a:t>生成済みオブジェクト</a:t>
            </a:r>
          </a:p>
          <a:p>
            <a:r>
              <a:rPr lang="en-US" altLang="ja-JP"/>
              <a:t>DB</a:t>
            </a:r>
            <a:r>
              <a:rPr lang="ja-JP" altLang="en-US"/>
              <a:t>管理用</a:t>
            </a:r>
          </a:p>
          <a:p>
            <a:r>
              <a:rPr lang="ja-JP" altLang="en-US"/>
              <a:t>各種パラメータ</a:t>
            </a:r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>
            <a:off x="5651500" y="34290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６．おわりに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６．おわりに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参考文献</a:t>
            </a:r>
          </a:p>
          <a:p>
            <a:pPr lvl="1"/>
            <a:r>
              <a:rPr lang="ja-JP" altLang="en-US" b="1"/>
              <a:t>「プロとしてのデータモデリング入門」</a:t>
            </a:r>
            <a:br>
              <a:rPr lang="ja-JP" altLang="en-US" b="1"/>
            </a:br>
            <a:r>
              <a:rPr lang="ja-JP" altLang="en-US"/>
              <a:t>　林　優子著　ソフトバンククリエイティブ</a:t>
            </a:r>
          </a:p>
          <a:p>
            <a:pPr lvl="1"/>
            <a:r>
              <a:rPr lang="ja-JP" altLang="en-US" b="1"/>
              <a:t>「現場で使えるデータベース設計」</a:t>
            </a:r>
            <a:br>
              <a:rPr lang="ja-JP" altLang="en-US" b="1"/>
            </a:br>
            <a:r>
              <a:rPr lang="ja-JP" altLang="en-US"/>
              <a:t>　</a:t>
            </a:r>
            <a:r>
              <a:rPr lang="en-US" altLang="ja-JP"/>
              <a:t>NRI</a:t>
            </a:r>
            <a:r>
              <a:rPr lang="ja-JP" altLang="en-US"/>
              <a:t>ラーニングネットワーク株式会社</a:t>
            </a:r>
            <a:br>
              <a:rPr lang="ja-JP" altLang="en-US"/>
            </a:br>
            <a:r>
              <a:rPr lang="ja-JP" altLang="en-US"/>
              <a:t>　中村　才千代　著　ソフトバンククリエイティブ</a:t>
            </a:r>
            <a:br>
              <a:rPr lang="ja-JP" altLang="en-US"/>
            </a:br>
            <a:endParaRPr lang="ja-JP" altLang="en-US"/>
          </a:p>
          <a:p>
            <a:r>
              <a:rPr lang="ja-JP" altLang="en-US"/>
              <a:t>参考サイト</a:t>
            </a:r>
          </a:p>
          <a:p>
            <a:pPr lvl="1"/>
            <a:r>
              <a:rPr lang="en-US" altLang="ja-JP"/>
              <a:t>@IT</a:t>
            </a:r>
            <a:r>
              <a:rPr lang="ja-JP" altLang="en-US"/>
              <a:t>　</a:t>
            </a:r>
            <a:r>
              <a:rPr lang="en-US" altLang="ja-JP"/>
              <a:t>Database Expert</a:t>
            </a:r>
            <a:br>
              <a:rPr lang="en-US" altLang="ja-JP"/>
            </a:br>
            <a:r>
              <a:rPr lang="ja-JP" altLang="en-US"/>
              <a:t>　</a:t>
            </a:r>
            <a:r>
              <a:rPr lang="en-US" altLang="ja-JP"/>
              <a:t>http://www.atmarkit.co.jp/fdb/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/>
              <a:t>６．おわりに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/>
            <a:r>
              <a:rPr lang="ja-JP" altLang="en-US"/>
              <a:t>いかがでしたか？</a:t>
            </a:r>
          </a:p>
          <a:p>
            <a:pPr marL="990600" lvl="1" indent="-533400"/>
            <a:r>
              <a:rPr lang="ja-JP" altLang="en-US"/>
              <a:t>少しでも、</a:t>
            </a:r>
            <a:r>
              <a:rPr lang="en-US" altLang="ja-JP"/>
              <a:t>DB</a:t>
            </a:r>
            <a:r>
              <a:rPr lang="ja-JP" altLang="en-US"/>
              <a:t>を意識したり、興味を感じることが</a:t>
            </a:r>
            <a:br>
              <a:rPr lang="ja-JP" altLang="en-US"/>
            </a:br>
            <a:r>
              <a:rPr lang="ja-JP" altLang="en-US"/>
              <a:t>できたでしょうか？</a:t>
            </a:r>
          </a:p>
          <a:p>
            <a:pPr marL="990600" lvl="1" indent="-533400"/>
            <a:r>
              <a:rPr lang="ja-JP" altLang="en-US"/>
              <a:t>要件を熟知して、要件にあった設計をする</a:t>
            </a:r>
            <a:br>
              <a:rPr lang="ja-JP" altLang="en-US"/>
            </a:br>
            <a:r>
              <a:rPr lang="ja-JP" altLang="en-US"/>
              <a:t>が大切となります。</a:t>
            </a:r>
          </a:p>
          <a:p>
            <a:pPr marL="990600" lvl="1" indent="-533400"/>
            <a:r>
              <a:rPr lang="ja-JP" altLang="en-US"/>
              <a:t>日頃から意識して、顧客に喜ばれる</a:t>
            </a:r>
            <a:br>
              <a:rPr lang="ja-JP" altLang="en-US"/>
            </a:br>
            <a:r>
              <a:rPr lang="ja-JP" altLang="en-US"/>
              <a:t>システムを開発しましょう！！</a:t>
            </a:r>
            <a:br>
              <a:rPr lang="ja-JP" altLang="en-US"/>
            </a:br>
            <a:endParaRPr lang="ja-JP" altLang="en-US"/>
          </a:p>
          <a:p>
            <a:pPr marL="990600" lvl="1" indent="-533400">
              <a:buFontTx/>
              <a:buNone/>
            </a:pPr>
            <a:r>
              <a:rPr lang="ja-JP" altLang="en-US" b="1"/>
              <a:t>ご清聴ありがとうございました！！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/>
              <a:t>１．はじめに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en-US"/>
              <a:t>本セッションについて</a:t>
            </a:r>
          </a:p>
          <a:p>
            <a:pPr lvl="1"/>
            <a:r>
              <a:rPr lang="ja-JP" altLang="ja-JP"/>
              <a:t>対象：設計・開発初心者（Lv1クマー）</a:t>
            </a: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>　・データベース設計はしたことない。</a:t>
            </a:r>
            <a:br>
              <a:rPr lang="ja-JP" altLang="en-US"/>
            </a:br>
            <a:r>
              <a:rPr lang="ja-JP" altLang="en-US"/>
              <a:t>　・管理はできても設計は・・・。</a:t>
            </a:r>
            <a:br>
              <a:rPr lang="ja-JP" altLang="en-US"/>
            </a:br>
            <a:r>
              <a:rPr lang="ja-JP" altLang="en-US"/>
              <a:t>　・正規化やテーブル設計について知りたい！</a:t>
            </a:r>
            <a:br>
              <a:rPr lang="ja-JP" altLang="en-US"/>
            </a:b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>上記のような、データベース設計未経験の</a:t>
            </a:r>
            <a:br>
              <a:rPr lang="ja-JP" altLang="en-US"/>
            </a:br>
            <a:r>
              <a:rPr lang="ja-JP" altLang="en-US"/>
              <a:t>設計・開発初心者を対象としております。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z="2800"/>
              <a:t>はじめに</a:t>
            </a:r>
            <a:br>
              <a:rPr lang="ja-JP" altLang="en-US" sz="2800"/>
            </a:br>
            <a:endParaRPr lang="ja-JP" altLang="en-US" sz="28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z="2800"/>
              <a:t>データベース設計の概要</a:t>
            </a:r>
            <a:br>
              <a:rPr lang="ja-JP" altLang="en-US" sz="2800"/>
            </a:br>
            <a:endParaRPr lang="ja-JP" altLang="en-US" sz="28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z="2800"/>
              <a:t>概要設計</a:t>
            </a:r>
            <a:br>
              <a:rPr lang="ja-JP" altLang="en-US" sz="2800"/>
            </a:br>
            <a:endParaRPr lang="ja-JP" altLang="en-US" sz="28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z="2800"/>
              <a:t>論理設計</a:t>
            </a:r>
            <a:br>
              <a:rPr lang="ja-JP" altLang="en-US" sz="2800"/>
            </a:br>
            <a:endParaRPr lang="ja-JP" altLang="en-US" sz="28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z="2800"/>
              <a:t>物理設計</a:t>
            </a:r>
            <a:br>
              <a:rPr lang="ja-JP" altLang="en-US" sz="2800"/>
            </a:br>
            <a:endParaRPr lang="ja-JP" altLang="en-US" sz="28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ja-JP" altLang="en-US" sz="2800"/>
              <a:t>おわりに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２．データベース設計の概要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２．データベース設計の概要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184775"/>
          </a:xfrm>
        </p:spPr>
        <p:txBody>
          <a:bodyPr/>
          <a:lstStyle/>
          <a:p>
            <a:r>
              <a:rPr lang="ja-JP" altLang="en-US"/>
              <a:t>目的</a:t>
            </a:r>
          </a:p>
          <a:p>
            <a:pPr lvl="1"/>
            <a:r>
              <a:rPr lang="ja-JP" altLang="en-US" b="1"/>
              <a:t>信頼性の高いデータベースの構築</a:t>
            </a:r>
          </a:p>
          <a:p>
            <a:pPr lvl="2"/>
            <a:r>
              <a:rPr lang="ja-JP" altLang="en-US"/>
              <a:t>整合性を維持する</a:t>
            </a:r>
          </a:p>
          <a:p>
            <a:pPr lvl="2"/>
            <a:r>
              <a:rPr lang="ja-JP" altLang="en-US"/>
              <a:t>障害から迅速に、確実に回復する</a:t>
            </a:r>
          </a:p>
          <a:p>
            <a:pPr lvl="1"/>
            <a:r>
              <a:rPr lang="ja-JP" altLang="en-US" b="1"/>
              <a:t>拡張性の高いデータベースの構築</a:t>
            </a:r>
          </a:p>
          <a:p>
            <a:pPr lvl="2"/>
            <a:r>
              <a:rPr lang="ja-JP" altLang="en-US"/>
              <a:t>アプリケーションの追加・拡張が容易にできる</a:t>
            </a:r>
          </a:p>
          <a:p>
            <a:pPr lvl="2"/>
            <a:r>
              <a:rPr lang="ja-JP" altLang="en-US"/>
              <a:t>データが一元管理されている</a:t>
            </a:r>
          </a:p>
          <a:p>
            <a:pPr lvl="1"/>
            <a:r>
              <a:rPr lang="ja-JP" altLang="en-US" b="1"/>
              <a:t>ユーザ要求の性能を満たすデータベースの構築</a:t>
            </a:r>
          </a:p>
          <a:p>
            <a:pPr lvl="2"/>
            <a:r>
              <a:rPr lang="ja-JP" altLang="en-US"/>
              <a:t>同時実行性が確保できる</a:t>
            </a:r>
          </a:p>
          <a:p>
            <a:pPr lvl="2"/>
            <a:r>
              <a:rPr lang="ja-JP" altLang="en-US"/>
              <a:t>効率のよいデータアクセスが可能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２．データベース設計の概要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手順</a:t>
            </a:r>
          </a:p>
          <a:p>
            <a:pPr lvl="1">
              <a:lnSpc>
                <a:spcPct val="90000"/>
              </a:lnSpc>
            </a:pPr>
            <a:r>
              <a:rPr lang="ja-JP" altLang="en-US" b="1"/>
              <a:t>概要設計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業務で扱う情報を整理し、概念</a:t>
            </a:r>
            <a:r>
              <a:rPr lang="en-US" altLang="ja-JP"/>
              <a:t>ER</a:t>
            </a:r>
            <a:r>
              <a:rPr lang="ja-JP" altLang="en-US"/>
              <a:t>図を作成する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必要な情報を予測して拡張性をもたせる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正規化を行い、あるべき姿で情報を整理する</a:t>
            </a:r>
            <a:br>
              <a:rPr lang="ja-JP" altLang="en-US"/>
            </a:br>
            <a:endParaRPr lang="ja-JP" altLang="en-US"/>
          </a:p>
          <a:p>
            <a:pPr lvl="1">
              <a:lnSpc>
                <a:spcPct val="90000"/>
              </a:lnSpc>
            </a:pPr>
            <a:r>
              <a:rPr lang="ja-JP" altLang="en-US" b="1"/>
              <a:t>論理設計</a:t>
            </a:r>
          </a:p>
          <a:p>
            <a:pPr lvl="2">
              <a:lnSpc>
                <a:spcPct val="90000"/>
              </a:lnSpc>
            </a:pPr>
            <a:r>
              <a:rPr lang="en-US" altLang="ja-JP"/>
              <a:t>SQL</a:t>
            </a:r>
            <a:r>
              <a:rPr lang="ja-JP" altLang="en-US"/>
              <a:t>を分析して最適化処理を行う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業務とユーザの対応づけ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セキュリティ設計を行う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論理</a:t>
            </a:r>
            <a:r>
              <a:rPr lang="en-US" altLang="ja-JP"/>
              <a:t>ER</a:t>
            </a:r>
            <a:r>
              <a:rPr lang="ja-JP" altLang="en-US"/>
              <a:t>図の作成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２．データベース設計の概要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r>
              <a:rPr lang="ja-JP" altLang="en-US"/>
              <a:t>手順</a:t>
            </a:r>
          </a:p>
          <a:p>
            <a:pPr lvl="1"/>
            <a:r>
              <a:rPr lang="ja-JP" altLang="en-US" b="1"/>
              <a:t>物理設計</a:t>
            </a:r>
          </a:p>
          <a:p>
            <a:pPr lvl="2"/>
            <a:r>
              <a:rPr lang="ja-JP" altLang="en-US"/>
              <a:t>ハードウェアの資源を使いきり、ユーザ要件を満たすべき性能と障害回復を中心として可用性の高いデータベースを実現する</a:t>
            </a:r>
          </a:p>
          <a:p>
            <a:pPr lvl="2"/>
            <a:r>
              <a:rPr lang="en-US" altLang="ja-JP"/>
              <a:t>DBMS</a:t>
            </a:r>
            <a:r>
              <a:rPr lang="ja-JP" altLang="en-US"/>
              <a:t>で利用する機能を選択、パラメータ値の設定、</a:t>
            </a:r>
            <a:br>
              <a:rPr lang="ja-JP" altLang="en-US"/>
            </a:br>
            <a:r>
              <a:rPr lang="ja-JP" altLang="en-US"/>
              <a:t>オブジェクトの作成、メモリ要件の定義、ディスク配置などの定義、方式設計の物理的な詳細を設定する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25">
  <a:themeElements>
    <a:clrScheme name="スライドマスタT2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スライドマスタT25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スライドマスタT2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942</Words>
  <Application>Microsoft Office PowerPoint</Application>
  <PresentationFormat>画面に合わせる (4:3)</PresentationFormat>
  <Paragraphs>331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0" baseType="lpstr">
      <vt:lpstr>Arial</vt:lpstr>
      <vt:lpstr>ＭＳ Ｐゴシック</vt:lpstr>
      <vt:lpstr>Calibri</vt:lpstr>
      <vt:lpstr>ＭＳ Ｐ明朝</vt:lpstr>
      <vt:lpstr>スライドマスタT25</vt:lpstr>
      <vt:lpstr>データベース設計の基礎</vt:lpstr>
      <vt:lpstr>１．はじめに</vt:lpstr>
      <vt:lpstr>１．はじめに</vt:lpstr>
      <vt:lpstr>１．はじめに</vt:lpstr>
      <vt:lpstr>目次</vt:lpstr>
      <vt:lpstr>２．データベース設計の概要</vt:lpstr>
      <vt:lpstr>２．データベース設計の概要</vt:lpstr>
      <vt:lpstr>２．データベース設計の概要</vt:lpstr>
      <vt:lpstr>２．データベース設計の概要</vt:lpstr>
      <vt:lpstr>３．概要設計</vt:lpstr>
      <vt:lpstr>３．概要設計</vt:lpstr>
      <vt:lpstr>３．概要設計</vt:lpstr>
      <vt:lpstr>３．概要設計</vt:lpstr>
      <vt:lpstr>１．はじめに</vt:lpstr>
      <vt:lpstr>１．はじめに</vt:lpstr>
      <vt:lpstr>３．概要設計</vt:lpstr>
      <vt:lpstr>３．概要設計</vt:lpstr>
      <vt:lpstr>３．概要設計</vt:lpstr>
      <vt:lpstr>３．概要設計</vt:lpstr>
      <vt:lpstr>３．概要設計</vt:lpstr>
      <vt:lpstr>３．概要設計</vt:lpstr>
      <vt:lpstr>３．概要設計</vt:lpstr>
      <vt:lpstr>３．概要設計</vt:lpstr>
      <vt:lpstr>３．概要設計</vt:lpstr>
      <vt:lpstr>３．概要設計</vt:lpstr>
      <vt:lpstr>４．論理設計</vt:lpstr>
      <vt:lpstr>４．論理設計</vt:lpstr>
      <vt:lpstr>４．論理設計</vt:lpstr>
      <vt:lpstr>４．論理設計</vt:lpstr>
      <vt:lpstr>５．物理設計</vt:lpstr>
      <vt:lpstr>５．物理設計</vt:lpstr>
      <vt:lpstr>５．物理設計</vt:lpstr>
      <vt:lpstr>６．おわりに</vt:lpstr>
      <vt:lpstr>６．おわりに</vt:lpstr>
      <vt:lpstr>６．おわりに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Santa</dc:creator>
  <cp:lastModifiedBy>Hatsune, Akira</cp:lastModifiedBy>
  <cp:revision>29</cp:revision>
  <dcterms:created xsi:type="dcterms:W3CDTF">2008-10-08T01:11:32Z</dcterms:created>
  <dcterms:modified xsi:type="dcterms:W3CDTF">2009-02-05T11:26:09Z</dcterms:modified>
</cp:coreProperties>
</file>