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handoutMasterIdLst>
    <p:handoutMasterId r:id="rId17"/>
  </p:handoutMasterIdLst>
  <p:sldIdLst>
    <p:sldId id="265"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shift_ji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2" autoAdjust="0"/>
    <p:restoredTop sz="94643" autoAdjust="0"/>
  </p:normalViewPr>
  <p:slideViewPr>
    <p:cSldViewPr showGuides="1">
      <p:cViewPr varScale="1">
        <p:scale>
          <a:sx n="66" d="100"/>
          <a:sy n="66" d="100"/>
        </p:scale>
        <p:origin x="-54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スライド番号プレースホルダ 8"/>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smtClean="0">
                <a:ea typeface="ＭＳ Ｐゴシック" charset="-128"/>
              </a:defRPr>
            </a:lvl1pPr>
          </a:lstStyle>
          <a:p>
            <a:pPr>
              <a:defRPr/>
            </a:pPr>
            <a:fld id="{AC3BCEF8-18FA-4FEE-9C62-09ECD2A318C9}"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dirty="0" smtClean="0">
                <a:ea typeface="ＭＳ Ｐゴシック" charset="-128"/>
              </a:defRPr>
            </a:lvl1pPr>
          </a:lstStyle>
          <a:p>
            <a:pPr>
              <a:defRPr/>
            </a:pPr>
            <a:r>
              <a:rPr lang="en-US" altLang="ja-JP"/>
              <a:t>2008/09/20</a:t>
            </a:r>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smtClean="0">
                <a:ea typeface="ＭＳ Ｐゴシック" charset="-128"/>
              </a:defRPr>
            </a:lvl1pPr>
          </a:lstStyle>
          <a:p>
            <a:pPr>
              <a:defRPr/>
            </a:pPr>
            <a:fld id="{662E5D13-174C-4014-ACFB-F545EAAD6BD0}"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dirty="0" smtClean="0"/>
              <a:t>マスタ サブタイトルの書式設定</a:t>
            </a:r>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357158" y="1052513"/>
            <a:ext cx="8329642" cy="507365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C:\Users\localnaka\Desktop\3.png"/>
          <p:cNvPicPr>
            <a:picLocks noChangeAspect="1" noChangeArrowheads="1"/>
          </p:cNvPicPr>
          <p:nvPr/>
        </p:nvPicPr>
        <p:blipFill>
          <a:blip r:embed="rId14"/>
          <a:srcRect/>
          <a:stretch>
            <a:fillRect/>
          </a:stretch>
        </p:blipFill>
        <p:spPr bwMode="hidden">
          <a:xfrm>
            <a:off x="357188" y="285750"/>
            <a:ext cx="8286750" cy="57086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357188" y="274638"/>
            <a:ext cx="828675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smtClean="0"/>
          </a:p>
        </p:txBody>
      </p:sp>
      <p:sp>
        <p:nvSpPr>
          <p:cNvPr id="1028" name="Rectangle 3"/>
          <p:cNvSpPr>
            <a:spLocks noGrp="1" noChangeArrowheads="1"/>
          </p:cNvSpPr>
          <p:nvPr>
            <p:ph type="body" idx="1"/>
          </p:nvPr>
        </p:nvSpPr>
        <p:spPr bwMode="auto">
          <a:xfrm>
            <a:off x="357188" y="1052513"/>
            <a:ext cx="8286750" cy="4948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300" dirty="0" err="1">
                <a:solidFill>
                  <a:schemeClr val="tx2"/>
                </a:solidFill>
              </a:rPr>
              <a:t>わんくま</a:t>
            </a:r>
            <a:r>
              <a:rPr kumimoji="0" lang="ja-JP" altLang="en-US" sz="2300" dirty="0">
                <a:solidFill>
                  <a:schemeClr val="tx2"/>
                </a:solidFill>
              </a:rPr>
              <a:t>同盟 </a:t>
            </a:r>
            <a:r>
              <a:rPr kumimoji="0" lang="ja-JP" altLang="en-US" sz="2300" dirty="0">
                <a:solidFill>
                  <a:schemeClr val="tx2"/>
                </a:solidFill>
              </a:rPr>
              <a:t>東京勉強会 </a:t>
            </a:r>
            <a:r>
              <a:rPr kumimoji="0" lang="en-US" altLang="ja-JP" sz="2300" dirty="0">
                <a:solidFill>
                  <a:schemeClr val="tx2"/>
                </a:solidFill>
              </a:rPr>
              <a:t>#28</a:t>
            </a:r>
            <a:endParaRPr kumimoji="0" lang="en-US" altLang="ja-JP" sz="2300" dirty="0">
              <a:solidFill>
                <a:schemeClr val="tx2"/>
              </a:solidFill>
            </a:endParaRPr>
          </a:p>
        </p:txBody>
      </p:sp>
      <p:pic>
        <p:nvPicPr>
          <p:cNvPr id="1030" name="Picture 2" descr="C:\Users\localnaka\Desktop\名称未設定1.png"/>
          <p:cNvPicPr>
            <a:picLocks noChangeAspect="1" noChangeArrowheads="1"/>
          </p:cNvPicPr>
          <p:nvPr/>
        </p:nvPicPr>
        <p:blipFill>
          <a:blip r:embed="rId15"/>
          <a:srcRect/>
          <a:stretch>
            <a:fillRect/>
          </a:stretch>
        </p:blipFill>
        <p:spPr bwMode="auto">
          <a:xfrm>
            <a:off x="428625" y="6164263"/>
            <a:ext cx="1643063" cy="573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fontAlgn="base">
        <a:spcBef>
          <a:spcPct val="0"/>
        </a:spcBef>
        <a:spcAft>
          <a:spcPct val="0"/>
        </a:spcAft>
        <a:defRPr kumimoji="1" sz="2400">
          <a:solidFill>
            <a:schemeClr val="tx2"/>
          </a:solidFill>
          <a:latin typeface="+mj-lt"/>
          <a:ea typeface="+mj-ea"/>
          <a:cs typeface="+mj-cs"/>
        </a:defRPr>
      </a:lvl1pPr>
      <a:lvl2pPr algn="ctr" rtl="0" fontAlgn="base">
        <a:spcBef>
          <a:spcPct val="0"/>
        </a:spcBef>
        <a:spcAft>
          <a:spcPct val="0"/>
        </a:spcAft>
        <a:defRPr kumimoji="1" sz="2400">
          <a:solidFill>
            <a:schemeClr val="tx2"/>
          </a:solidFill>
          <a:latin typeface="Arial" charset="0"/>
          <a:ea typeface="ＭＳ Ｐゴシック" pitchFamily="50" charset="-128"/>
        </a:defRPr>
      </a:lvl2pPr>
      <a:lvl3pPr algn="ctr" rtl="0" fontAlgn="base">
        <a:spcBef>
          <a:spcPct val="0"/>
        </a:spcBef>
        <a:spcAft>
          <a:spcPct val="0"/>
        </a:spcAft>
        <a:defRPr kumimoji="1" sz="2400">
          <a:solidFill>
            <a:schemeClr val="tx2"/>
          </a:solidFill>
          <a:latin typeface="Arial" charset="0"/>
          <a:ea typeface="ＭＳ Ｐゴシック" pitchFamily="50" charset="-128"/>
        </a:defRPr>
      </a:lvl3pPr>
      <a:lvl4pPr algn="ctr" rtl="0" fontAlgn="base">
        <a:spcBef>
          <a:spcPct val="0"/>
        </a:spcBef>
        <a:spcAft>
          <a:spcPct val="0"/>
        </a:spcAft>
        <a:defRPr kumimoji="1" sz="2400">
          <a:solidFill>
            <a:schemeClr val="tx2"/>
          </a:solidFill>
          <a:latin typeface="Arial" charset="0"/>
          <a:ea typeface="ＭＳ Ｐゴシック" pitchFamily="50" charset="-128"/>
        </a:defRPr>
      </a:lvl4pPr>
      <a:lvl5pPr algn="ctr" rtl="0" fontAlgn="base">
        <a:spcBef>
          <a:spcPct val="0"/>
        </a:spcBef>
        <a:spcAft>
          <a:spcPct val="0"/>
        </a:spcAft>
        <a:defRPr kumimoji="1" sz="2400">
          <a:solidFill>
            <a:schemeClr val="tx2"/>
          </a:solidFill>
          <a:latin typeface="Arial" charset="0"/>
          <a:ea typeface="ＭＳ Ｐゴシック" pitchFamily="50" charset="-128"/>
        </a:defRPr>
      </a:lvl5pPr>
      <a:lvl6pPr marL="457200" algn="ctr" rtl="0" eaLnBrk="1" fontAlgn="base" hangingPunct="1">
        <a:spcBef>
          <a:spcPct val="0"/>
        </a:spcBef>
        <a:spcAft>
          <a:spcPct val="0"/>
        </a:spcAft>
        <a:defRPr kumimoji="1" sz="2400">
          <a:solidFill>
            <a:schemeClr val="tx2"/>
          </a:solidFill>
          <a:latin typeface="Arial" charset="0"/>
          <a:ea typeface="ＭＳ Ｐゴシック" pitchFamily="50" charset="-128"/>
        </a:defRPr>
      </a:lvl6pPr>
      <a:lvl7pPr marL="914400" algn="ctr" rtl="0" eaLnBrk="1" fontAlgn="base" hangingPunct="1">
        <a:spcBef>
          <a:spcPct val="0"/>
        </a:spcBef>
        <a:spcAft>
          <a:spcPct val="0"/>
        </a:spcAft>
        <a:defRPr kumimoji="1" sz="2400">
          <a:solidFill>
            <a:schemeClr val="tx2"/>
          </a:solidFill>
          <a:latin typeface="Arial" charset="0"/>
          <a:ea typeface="ＭＳ Ｐゴシック" pitchFamily="50" charset="-128"/>
        </a:defRPr>
      </a:lvl7pPr>
      <a:lvl8pPr marL="1371600" algn="ctr" rtl="0" eaLnBrk="1" fontAlgn="base" hangingPunct="1">
        <a:spcBef>
          <a:spcPct val="0"/>
        </a:spcBef>
        <a:spcAft>
          <a:spcPct val="0"/>
        </a:spcAft>
        <a:defRPr kumimoji="1" sz="2400">
          <a:solidFill>
            <a:schemeClr val="tx2"/>
          </a:solidFill>
          <a:latin typeface="Arial" charset="0"/>
          <a:ea typeface="ＭＳ Ｐゴシック" pitchFamily="50" charset="-128"/>
        </a:defRPr>
      </a:lvl8pPr>
      <a:lvl9pPr marL="1828800" algn="ctr" rtl="0" eaLnBrk="1" fontAlgn="base" hangingPunct="1">
        <a:spcBef>
          <a:spcPct val="0"/>
        </a:spcBef>
        <a:spcAft>
          <a:spcPct val="0"/>
        </a:spcAft>
        <a:defRPr kumimoji="1" sz="2400">
          <a:solidFill>
            <a:schemeClr val="tx2"/>
          </a:solidFill>
          <a:latin typeface="Arial" charset="0"/>
          <a:ea typeface="ＭＳ Ｐゴシック"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3"/>
          <p:cNvSpPr>
            <a:spLocks noGrp="1"/>
          </p:cNvSpPr>
          <p:nvPr>
            <p:ph type="ctrTitle"/>
          </p:nvPr>
        </p:nvSpPr>
        <p:spPr/>
        <p:txBody>
          <a:bodyPr/>
          <a:lstStyle/>
          <a:p>
            <a:r>
              <a:rPr lang="ja-JP" altLang="en-US" sz="3600" smtClean="0"/>
              <a:t>オブジェクト指向の教え方</a:t>
            </a:r>
          </a:p>
        </p:txBody>
      </p:sp>
      <p:sp>
        <p:nvSpPr>
          <p:cNvPr id="2051" name="サブタイトル 4"/>
          <p:cNvSpPr>
            <a:spLocks noGrp="1"/>
          </p:cNvSpPr>
          <p:nvPr>
            <p:ph type="subTitle" idx="1"/>
          </p:nvPr>
        </p:nvSpPr>
        <p:spPr/>
        <p:txBody>
          <a:bodyPr/>
          <a:lstStyle/>
          <a:p>
            <a:r>
              <a:rPr lang="ja-JP" altLang="en-US" smtClean="0"/>
              <a:t>ぜろざき</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idx="4294967295"/>
          </p:nvPr>
        </p:nvSpPr>
        <p:spPr/>
        <p:txBody>
          <a:bodyPr/>
          <a:lstStyle/>
          <a:p>
            <a:r>
              <a:rPr lang="ja-JP" altLang="en-US" sz="3600" smtClean="0"/>
              <a:t>結論</a:t>
            </a:r>
          </a:p>
        </p:txBody>
      </p:sp>
      <p:sp>
        <p:nvSpPr>
          <p:cNvPr id="25603" name="テキスト プレースホルダ 2"/>
          <p:cNvSpPr>
            <a:spLocks noGrp="1"/>
          </p:cNvSpPr>
          <p:nvPr>
            <p:ph type="body" idx="4294967295"/>
          </p:nvPr>
        </p:nvSpPr>
        <p:spPr>
          <a:xfrm>
            <a:off x="357188" y="1052513"/>
            <a:ext cx="8329612" cy="5073650"/>
          </a:xfrm>
        </p:spPr>
        <p:txBody>
          <a:bodyPr/>
          <a:lstStyle/>
          <a:p>
            <a:r>
              <a:rPr lang="ja-JP" altLang="en-US" sz="2800" smtClean="0"/>
              <a:t>頑張り続ければ絵は割と上手くなる</a:t>
            </a:r>
          </a:p>
          <a:p>
            <a:pPr>
              <a:buFontTx/>
              <a:buNone/>
            </a:pPr>
            <a:r>
              <a:rPr lang="ja-JP" altLang="en-US" sz="2400" smtClean="0"/>
              <a:t>－「自分下手だなぁ」とか思っても諦めない</a:t>
            </a:r>
            <a:endParaRPr lang="ja-JP" altLang="en-US" sz="28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idx="4294967295"/>
          </p:nvPr>
        </p:nvSpPr>
        <p:spPr/>
        <p:txBody>
          <a:bodyPr/>
          <a:lstStyle/>
          <a:p>
            <a:r>
              <a:rPr lang="ja-JP" altLang="en-US" sz="3600" smtClean="0"/>
              <a:t>本題</a:t>
            </a:r>
          </a:p>
        </p:txBody>
      </p:sp>
      <p:sp>
        <p:nvSpPr>
          <p:cNvPr id="26627" name="テキスト プレースホルダ 2"/>
          <p:cNvSpPr>
            <a:spLocks noGrp="1"/>
          </p:cNvSpPr>
          <p:nvPr>
            <p:ph type="body" idx="4294967295"/>
          </p:nvPr>
        </p:nvSpPr>
        <p:spPr>
          <a:xfrm>
            <a:off x="357188" y="1052513"/>
            <a:ext cx="8329612" cy="5073650"/>
          </a:xfrm>
        </p:spPr>
        <p:txBody>
          <a:bodyPr/>
          <a:lstStyle/>
          <a:p>
            <a:r>
              <a:rPr lang="ja-JP" altLang="en-US" sz="2800" smtClean="0"/>
              <a:t>結局、オブジェクト指向って何から覚えたらいいの？</a:t>
            </a:r>
          </a:p>
          <a:p>
            <a:pPr>
              <a:buFontTx/>
              <a:buNone/>
            </a:pPr>
            <a:r>
              <a:rPr lang="ja-JP" altLang="en-US" sz="2400" smtClean="0"/>
              <a:t>－分厚い本をたくさん読む？</a:t>
            </a:r>
          </a:p>
          <a:p>
            <a:pPr>
              <a:buFontTx/>
              <a:buNone/>
            </a:pPr>
            <a:endParaRPr lang="ja-JP" altLang="en-US" sz="2400" smtClean="0"/>
          </a:p>
          <a:p>
            <a:r>
              <a:rPr lang="ja-JP" altLang="en-US" sz="2800" smtClean="0"/>
              <a:t>オブジェクト指向の</a:t>
            </a:r>
            <a:r>
              <a:rPr lang="ja-JP" altLang="en-US" sz="2800" b="1" smtClean="0"/>
              <a:t>比喩</a:t>
            </a:r>
            <a:r>
              <a:rPr lang="ja-JP" altLang="en-US" sz="2800" smtClean="0"/>
              <a:t>からやってみよう！</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idx="4294967295"/>
          </p:nvPr>
        </p:nvSpPr>
        <p:spPr/>
        <p:txBody>
          <a:bodyPr/>
          <a:lstStyle/>
          <a:p>
            <a:r>
              <a:rPr lang="ja-JP" altLang="en-US" sz="3600" smtClean="0"/>
              <a:t>犬</a:t>
            </a:r>
          </a:p>
        </p:txBody>
      </p:sp>
      <p:sp>
        <p:nvSpPr>
          <p:cNvPr id="27651" name="テキスト プレースホルダ 2"/>
          <p:cNvSpPr>
            <a:spLocks noGrp="1"/>
          </p:cNvSpPr>
          <p:nvPr>
            <p:ph type="body" idx="4294967295"/>
          </p:nvPr>
        </p:nvSpPr>
        <p:spPr>
          <a:xfrm>
            <a:off x="357188" y="1052513"/>
            <a:ext cx="8329612" cy="5073650"/>
          </a:xfrm>
        </p:spPr>
        <p:txBody>
          <a:bodyPr/>
          <a:lstStyle/>
          <a:p>
            <a:r>
              <a:rPr lang="ja-JP" altLang="en-US" sz="2400" smtClean="0"/>
              <a:t>に行動を覚えさせる</a:t>
            </a:r>
          </a:p>
        </p:txBody>
      </p:sp>
      <p:graphicFrame>
        <p:nvGraphicFramePr>
          <p:cNvPr id="27653" name="Object 5"/>
          <p:cNvGraphicFramePr>
            <a:graphicFrameLocks noChangeAspect="1"/>
          </p:cNvGraphicFramePr>
          <p:nvPr/>
        </p:nvGraphicFramePr>
        <p:xfrm>
          <a:off x="2667000" y="1524000"/>
          <a:ext cx="3810000" cy="3810000"/>
        </p:xfrm>
        <a:graphic>
          <a:graphicData uri="http://schemas.openxmlformats.org/presentationml/2006/ole">
            <p:oleObj spid="_x0000_s27653" name="Image" r:id="rId3" imgW="3809524" imgH="3809524" progId="Photoshop.Image.7">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idx="4294967295"/>
          </p:nvPr>
        </p:nvSpPr>
        <p:spPr/>
        <p:txBody>
          <a:bodyPr/>
          <a:lstStyle/>
          <a:p>
            <a:r>
              <a:rPr lang="ja-JP" altLang="en-US" sz="3600" smtClean="0"/>
              <a:t>ロボット</a:t>
            </a:r>
          </a:p>
        </p:txBody>
      </p:sp>
      <p:sp>
        <p:nvSpPr>
          <p:cNvPr id="28675" name="テキスト プレースホルダ 2"/>
          <p:cNvSpPr>
            <a:spLocks noGrp="1"/>
          </p:cNvSpPr>
          <p:nvPr>
            <p:ph type="body" idx="4294967295"/>
          </p:nvPr>
        </p:nvSpPr>
        <p:spPr>
          <a:xfrm>
            <a:off x="357188" y="1052513"/>
            <a:ext cx="8329612" cy="5073650"/>
          </a:xfrm>
        </p:spPr>
        <p:txBody>
          <a:bodyPr/>
          <a:lstStyle/>
          <a:p>
            <a:r>
              <a:rPr lang="ja-JP" altLang="en-US" sz="2400" smtClean="0"/>
              <a:t>犬のロボットなら細かい動作も覚えられるんじゃ......？</a:t>
            </a:r>
          </a:p>
        </p:txBody>
      </p:sp>
      <p:graphicFrame>
        <p:nvGraphicFramePr>
          <p:cNvPr id="28677" name="Object 5"/>
          <p:cNvGraphicFramePr>
            <a:graphicFrameLocks noChangeAspect="1"/>
          </p:cNvGraphicFramePr>
          <p:nvPr/>
        </p:nvGraphicFramePr>
        <p:xfrm>
          <a:off x="2667000" y="1524000"/>
          <a:ext cx="3810000" cy="3810000"/>
        </p:xfrm>
        <a:graphic>
          <a:graphicData uri="http://schemas.openxmlformats.org/presentationml/2006/ole">
            <p:oleObj spid="_x0000_s28677" name="Image" r:id="rId3" imgW="3809524" imgH="3809524" progId="Photoshop.Image.7">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idx="4294967295"/>
          </p:nvPr>
        </p:nvSpPr>
        <p:spPr/>
        <p:txBody>
          <a:bodyPr/>
          <a:lstStyle/>
          <a:p>
            <a:r>
              <a:rPr lang="ja-JP" altLang="en-US" sz="3600" smtClean="0"/>
              <a:t>まとめ</a:t>
            </a:r>
          </a:p>
        </p:txBody>
      </p:sp>
      <p:sp>
        <p:nvSpPr>
          <p:cNvPr id="29699" name="テキスト プレースホルダ 2"/>
          <p:cNvSpPr>
            <a:spLocks noGrp="1"/>
          </p:cNvSpPr>
          <p:nvPr>
            <p:ph type="body" idx="4294967295"/>
          </p:nvPr>
        </p:nvSpPr>
        <p:spPr>
          <a:xfrm>
            <a:off x="357188" y="1052513"/>
            <a:ext cx="8329612" cy="5073650"/>
          </a:xfrm>
        </p:spPr>
        <p:txBody>
          <a:bodyPr/>
          <a:lstStyle/>
          <a:p>
            <a:r>
              <a:rPr lang="ja-JP" altLang="en-US" sz="2800" smtClean="0"/>
              <a:t>比喩無理！</a:t>
            </a:r>
          </a:p>
          <a:p>
            <a:pPr>
              <a:buFontTx/>
              <a:buNone/>
            </a:pPr>
            <a:r>
              <a:rPr lang="ja-JP" altLang="en-US" sz="2400" smtClean="0"/>
              <a:t>－プログラミングと動物って違うものですよね？</a:t>
            </a:r>
          </a:p>
          <a:p>
            <a:r>
              <a:rPr lang="ja-JP" altLang="en-US" sz="2800" smtClean="0"/>
              <a:t>変数のメソッド化辺りから実践して徐々に手を広げるのが良くない？</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r>
              <a:rPr lang="ja-JP" altLang="en-US" sz="3600" smtClean="0"/>
              <a:t>自己紹介</a:t>
            </a:r>
          </a:p>
        </p:txBody>
      </p:sp>
      <p:sp>
        <p:nvSpPr>
          <p:cNvPr id="3075" name="テキスト プレースホルダ 2"/>
          <p:cNvSpPr>
            <a:spLocks noGrp="1"/>
          </p:cNvSpPr>
          <p:nvPr>
            <p:ph type="body" idx="1"/>
          </p:nvPr>
        </p:nvSpPr>
        <p:spPr>
          <a:xfrm>
            <a:off x="357188" y="1052513"/>
            <a:ext cx="8329612" cy="5073650"/>
          </a:xfrm>
        </p:spPr>
        <p:txBody>
          <a:bodyPr/>
          <a:lstStyle/>
          <a:p>
            <a:r>
              <a:rPr lang="ja-JP" altLang="en-US" sz="2400" smtClean="0"/>
              <a:t>ぜろざき</a:t>
            </a:r>
          </a:p>
          <a:p>
            <a:pPr>
              <a:buFontTx/>
              <a:buNone/>
            </a:pPr>
            <a:r>
              <a:rPr lang="ja-JP" altLang="en-US" sz="2400" smtClean="0"/>
              <a:t>　－って何者？</a:t>
            </a:r>
          </a:p>
          <a:p>
            <a:r>
              <a:rPr lang="ja-JP" altLang="en-US" sz="2400" smtClean="0"/>
              <a:t>サーバー管理とかしてました</a:t>
            </a:r>
          </a:p>
          <a:p>
            <a:pPr>
              <a:buFontTx/>
              <a:buNone/>
            </a:pPr>
            <a:r>
              <a:rPr lang="ja-JP" altLang="en-US" sz="2400" smtClean="0"/>
              <a:t>　－難しい知識とかあんまり無いです</a:t>
            </a:r>
          </a:p>
          <a:p>
            <a:r>
              <a:rPr lang="en-US" altLang="ja-JP" sz="2400" smtClean="0"/>
              <a:t>vbs</a:t>
            </a:r>
            <a:r>
              <a:rPr lang="ja-JP" altLang="en-US" sz="2400" smtClean="0"/>
              <a:t>とか</a:t>
            </a:r>
            <a:r>
              <a:rPr lang="en-US" altLang="ja-JP" sz="2400" smtClean="0"/>
              <a:t>perl</a:t>
            </a:r>
            <a:r>
              <a:rPr lang="ja-JP" altLang="en-US" sz="2400" smtClean="0"/>
              <a:t>でちんまいツール作ってました</a:t>
            </a:r>
          </a:p>
          <a:p>
            <a:pPr>
              <a:buFontTx/>
              <a:buNone/>
            </a:pPr>
            <a:r>
              <a:rPr lang="ja-JP" altLang="en-US" sz="2400" smtClean="0"/>
              <a:t>　－コーディングルールとか一切無かったのでフリーダム</a:t>
            </a:r>
          </a:p>
          <a:p>
            <a:r>
              <a:rPr lang="en-US" altLang="ja-JP" sz="2400" smtClean="0"/>
              <a:t>VB.net </a:t>
            </a:r>
            <a:r>
              <a:rPr lang="ja-JP" altLang="en-US" sz="2400" smtClean="0"/>
              <a:t>で開発とかやってました</a:t>
            </a:r>
          </a:p>
          <a:p>
            <a:pPr>
              <a:buFontTx/>
              <a:buNone/>
            </a:pPr>
            <a:r>
              <a:rPr lang="ja-JP" altLang="en-US" sz="2400" smtClean="0"/>
              <a:t>　－デリゲート...？ラムダ式......？それっておいしいの？</a:t>
            </a:r>
          </a:p>
          <a:p>
            <a:pPr>
              <a:buFontTx/>
              <a:buNone/>
            </a:pPr>
            <a:r>
              <a:rPr lang="ja-JP" altLang="en-US" sz="2400" smtClean="0"/>
              <a:t>　－頑張って覚えます</a:t>
            </a:r>
          </a:p>
          <a:p>
            <a:r>
              <a:rPr lang="ja-JP" altLang="en-US" sz="2400" smtClean="0"/>
              <a:t>今後は...？</a:t>
            </a:r>
            <a:endParaRPr lang="ja-JP"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idx="4294967295"/>
          </p:nvPr>
        </p:nvSpPr>
        <p:spPr/>
        <p:txBody>
          <a:bodyPr/>
          <a:lstStyle/>
          <a:p>
            <a:r>
              <a:rPr lang="ja-JP" altLang="en-US" sz="3600" smtClean="0"/>
              <a:t>今日はどういう話をするの？</a:t>
            </a:r>
          </a:p>
        </p:txBody>
      </p:sp>
      <p:sp>
        <p:nvSpPr>
          <p:cNvPr id="18435" name="テキスト プレースホルダ 2"/>
          <p:cNvSpPr>
            <a:spLocks noGrp="1"/>
          </p:cNvSpPr>
          <p:nvPr>
            <p:ph type="body" idx="4294967295"/>
          </p:nvPr>
        </p:nvSpPr>
        <p:spPr>
          <a:xfrm>
            <a:off x="357188" y="1052513"/>
            <a:ext cx="8329612" cy="5073650"/>
          </a:xfrm>
        </p:spPr>
        <p:txBody>
          <a:bodyPr/>
          <a:lstStyle/>
          <a:p>
            <a:r>
              <a:rPr lang="ja-JP" altLang="en-US" sz="2800" smtClean="0"/>
              <a:t>メールの正規表現に例えると、</a:t>
            </a:r>
          </a:p>
          <a:p>
            <a:pPr>
              <a:buFontTx/>
              <a:buNone/>
            </a:pPr>
            <a:r>
              <a:rPr lang="ja-JP" altLang="en-US" sz="1600" smtClean="0"/>
              <a:t>[\040\</a:t>
            </a:r>
            <a:r>
              <a:rPr lang="en-US" altLang="ja-JP" sz="1600" smtClean="0"/>
              <a:t>t]*(?:\([^\\\x80-\xff\n\015()]*(?:(?:\\[^\x80-\xff]|\([^\\\x</a:t>
            </a:r>
          </a:p>
          <a:p>
            <a:pPr>
              <a:buFontTx/>
              <a:buNone/>
            </a:pPr>
            <a:r>
              <a:rPr lang="en-US" altLang="ja-JP" sz="1600" smtClean="0"/>
              <a:t>80-\xff\n\015()]*(?:\\[^\x80-\xff][^\\\x80-\xff\n\015()]*)*\))[^\\</a:t>
            </a:r>
          </a:p>
          <a:p>
            <a:pPr>
              <a:buFontTx/>
              <a:buNone/>
            </a:pPr>
            <a:r>
              <a:rPr lang="en-US" altLang="ja-JP" sz="1600" smtClean="0"/>
              <a:t>\x80-\xff\n\015()]*)*\)[\040\t]*)*(?:(?:[^(\040)&lt;&gt;@,;:".\\\[\]\000</a:t>
            </a:r>
          </a:p>
          <a:p>
            <a:pPr>
              <a:buFontTx/>
              <a:buNone/>
            </a:pPr>
            <a:r>
              <a:rPr lang="en-US" altLang="ja-JP" sz="1600" smtClean="0"/>
              <a:t>-\037\x80-\xff]+(?![^(\040)&lt;&gt;@,;:".\\\[\]\000-\037\x80-\xff])|"[^\</a:t>
            </a:r>
          </a:p>
          <a:p>
            <a:pPr>
              <a:buFontTx/>
              <a:buNone/>
            </a:pPr>
            <a:r>
              <a:rPr lang="en-US" altLang="ja-JP" sz="1600" smtClean="0"/>
              <a:t>\\x80-\xff\n\015"]*(?:\\[^\x80-\xff][^\\\x80-\xff\n\015"]*)*")[\04</a:t>
            </a:r>
          </a:p>
          <a:p>
            <a:pPr>
              <a:buFontTx/>
              <a:buNone/>
            </a:pPr>
            <a:r>
              <a:rPr lang="en-US" altLang="ja-JP" sz="1600" smtClean="0"/>
              <a:t>0\t]*(?:\([^\\\x80-\xff\n\015()]*(?:(?:\\[^\x80-\xff]|\([^\\\x80-\</a:t>
            </a:r>
          </a:p>
          <a:p>
            <a:pPr>
              <a:buFontTx/>
              <a:buNone/>
            </a:pPr>
            <a:r>
              <a:rPr lang="en-US" altLang="ja-JP" sz="1600" smtClean="0"/>
              <a:t>xff\n\015()]*(?:\\[^\x80-\xff][^\\\x80-\xff\n\015()]*)*\))[^\\\x80..….</a:t>
            </a:r>
          </a:p>
          <a:p>
            <a:pPr>
              <a:buFontTx/>
              <a:buNone/>
            </a:pPr>
            <a:r>
              <a:rPr lang="ja-JP" altLang="en-US" sz="2800" smtClean="0"/>
              <a:t>↑こーゆう話ではなくて......</a:t>
            </a:r>
          </a:p>
          <a:p>
            <a:pPr>
              <a:buFontTx/>
              <a:buNone/>
            </a:pPr>
            <a:r>
              <a:rPr lang="ja-JP" altLang="en-US" sz="1600" smtClean="0"/>
              <a:t>^([</a:t>
            </a:r>
            <a:r>
              <a:rPr lang="en-US" altLang="ja-JP" sz="1600" smtClean="0"/>
              <a:t>a-zA-Z0-9])+([a-zA-Z0-9\._-])*@([a-zA-Z0-9_-])+([a-zA-Z0-9\._-]+)+$</a:t>
            </a:r>
          </a:p>
          <a:p>
            <a:pPr>
              <a:buFontTx/>
              <a:buNone/>
            </a:pPr>
            <a:r>
              <a:rPr lang="ja-JP" altLang="en-US" sz="1600" smtClean="0"/>
              <a:t>あれ、間違ってる？まぁいいか</a:t>
            </a:r>
          </a:p>
          <a:p>
            <a:pPr>
              <a:buFontTx/>
              <a:buNone/>
            </a:pPr>
            <a:r>
              <a:rPr lang="ja-JP" altLang="en-US" sz="2800" smtClean="0"/>
              <a:t>↑こんな感じ</a:t>
            </a:r>
          </a:p>
          <a:p>
            <a:pPr>
              <a:buFontTx/>
              <a:buNone/>
            </a:pPr>
            <a:r>
              <a:rPr lang="ja-JP" altLang="en-US" sz="2400" smtClean="0"/>
              <a:t>真面目にツッコまれるとうろたえます</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idx="4294967295"/>
          </p:nvPr>
        </p:nvSpPr>
        <p:spPr/>
        <p:txBody>
          <a:bodyPr/>
          <a:lstStyle/>
          <a:p>
            <a:r>
              <a:rPr lang="ja-JP" altLang="en-US" sz="3600" smtClean="0"/>
              <a:t>今日なに喋ろう？</a:t>
            </a:r>
          </a:p>
        </p:txBody>
      </p:sp>
      <p:sp>
        <p:nvSpPr>
          <p:cNvPr id="19459" name="テキスト プレースホルダ 2"/>
          <p:cNvSpPr>
            <a:spLocks noGrp="1"/>
          </p:cNvSpPr>
          <p:nvPr>
            <p:ph type="body" idx="4294967295"/>
          </p:nvPr>
        </p:nvSpPr>
        <p:spPr>
          <a:xfrm>
            <a:off x="357188" y="1052513"/>
            <a:ext cx="8329612" cy="5073650"/>
          </a:xfrm>
        </p:spPr>
        <p:txBody>
          <a:bodyPr/>
          <a:lstStyle/>
          <a:p>
            <a:r>
              <a:rPr lang="ja-JP" altLang="en-US" sz="2800" smtClean="0"/>
              <a:t>まず絵の話</a:t>
            </a:r>
          </a:p>
          <a:p>
            <a:r>
              <a:rPr lang="ja-JP" altLang="en-US" sz="2800" smtClean="0"/>
              <a:t>絵を描くには？</a:t>
            </a:r>
          </a:p>
          <a:p>
            <a:pPr>
              <a:buFontTx/>
              <a:buNone/>
            </a:pPr>
            <a:r>
              <a:rPr lang="ja-JP" altLang="en-US" sz="2400" smtClean="0"/>
              <a:t>－机と椅子選びから</a:t>
            </a:r>
          </a:p>
          <a:p>
            <a:pPr>
              <a:buFontTx/>
              <a:buNone/>
            </a:pPr>
            <a:r>
              <a:rPr lang="ja-JP" altLang="en-US" sz="2400" smtClean="0"/>
              <a:t>－高さの合ってない椅子と机だとキツい　⇒　合わせられるものを用意したほうが良い</a:t>
            </a:r>
            <a:endParaRPr lang="ja-JP" altLang="en-US" sz="2800" smtClean="0"/>
          </a:p>
          <a:p>
            <a:r>
              <a:rPr lang="ja-JP" altLang="en-US" sz="2800" smtClean="0"/>
              <a:t>使う画材</a:t>
            </a:r>
          </a:p>
          <a:p>
            <a:pPr>
              <a:buFontTx/>
              <a:buNone/>
            </a:pPr>
            <a:r>
              <a:rPr lang="ja-JP" altLang="en-US" sz="2400" smtClean="0"/>
              <a:t>－出来る事なら鉛筆</a:t>
            </a:r>
          </a:p>
          <a:p>
            <a:pPr>
              <a:buFontTx/>
              <a:buNone/>
            </a:pPr>
            <a:r>
              <a:rPr lang="ja-JP" altLang="en-US" sz="2400" smtClean="0"/>
              <a:t>－シャーペンはあんまり推奨しない　⇒　微妙な描き味の差が出るため</a:t>
            </a:r>
            <a:endParaRPr lang="ja-JP"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idx="4294967295"/>
          </p:nvPr>
        </p:nvSpPr>
        <p:spPr/>
        <p:txBody>
          <a:bodyPr/>
          <a:lstStyle/>
          <a:p>
            <a:r>
              <a:rPr lang="ja-JP" altLang="en-US" sz="3600" smtClean="0"/>
              <a:t>描き方１</a:t>
            </a:r>
          </a:p>
        </p:txBody>
      </p:sp>
      <p:sp>
        <p:nvSpPr>
          <p:cNvPr id="20483" name="テキスト プレースホルダ 2"/>
          <p:cNvSpPr>
            <a:spLocks noGrp="1"/>
          </p:cNvSpPr>
          <p:nvPr>
            <p:ph type="body" idx="4294967295"/>
          </p:nvPr>
        </p:nvSpPr>
        <p:spPr>
          <a:xfrm>
            <a:off x="357188" y="1052513"/>
            <a:ext cx="8329612" cy="5073650"/>
          </a:xfrm>
        </p:spPr>
        <p:txBody>
          <a:bodyPr/>
          <a:lstStyle/>
          <a:p>
            <a:r>
              <a:rPr lang="ja-JP" altLang="en-US" sz="2400" smtClean="0"/>
              <a:t>ぐりぐりテキトーに描く</a:t>
            </a:r>
          </a:p>
        </p:txBody>
      </p:sp>
      <p:graphicFrame>
        <p:nvGraphicFramePr>
          <p:cNvPr id="20485" name="Object 1029"/>
          <p:cNvGraphicFramePr>
            <a:graphicFrameLocks noChangeAspect="1"/>
          </p:cNvGraphicFramePr>
          <p:nvPr/>
        </p:nvGraphicFramePr>
        <p:xfrm>
          <a:off x="2667000" y="1524000"/>
          <a:ext cx="3810000" cy="3810000"/>
        </p:xfrm>
        <a:graphic>
          <a:graphicData uri="http://schemas.openxmlformats.org/presentationml/2006/ole">
            <p:oleObj spid="_x0000_s20485" name="Image" r:id="rId3" imgW="3809524" imgH="3809524" progId="Photoshop.Image.7">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idx="4294967295"/>
          </p:nvPr>
        </p:nvSpPr>
        <p:spPr/>
        <p:txBody>
          <a:bodyPr/>
          <a:lstStyle/>
          <a:p>
            <a:r>
              <a:rPr lang="ja-JP" altLang="en-US" sz="3600" smtClean="0"/>
              <a:t>描き方２</a:t>
            </a:r>
          </a:p>
        </p:txBody>
      </p:sp>
      <p:sp>
        <p:nvSpPr>
          <p:cNvPr id="21507" name="テキスト プレースホルダ 2"/>
          <p:cNvSpPr>
            <a:spLocks noGrp="1"/>
          </p:cNvSpPr>
          <p:nvPr>
            <p:ph type="body" idx="4294967295"/>
          </p:nvPr>
        </p:nvSpPr>
        <p:spPr>
          <a:xfrm>
            <a:off x="357188" y="1052513"/>
            <a:ext cx="8329612" cy="5073650"/>
          </a:xfrm>
        </p:spPr>
        <p:txBody>
          <a:bodyPr/>
          <a:lstStyle/>
          <a:p>
            <a:r>
              <a:rPr lang="ja-JP" altLang="en-US" sz="2400" smtClean="0"/>
              <a:t>描いたものを元に線画を抽出</a:t>
            </a:r>
          </a:p>
        </p:txBody>
      </p:sp>
      <p:graphicFrame>
        <p:nvGraphicFramePr>
          <p:cNvPr id="21509" name="Object 1029"/>
          <p:cNvGraphicFramePr>
            <a:graphicFrameLocks noChangeAspect="1"/>
          </p:cNvGraphicFramePr>
          <p:nvPr/>
        </p:nvGraphicFramePr>
        <p:xfrm>
          <a:off x="2667000" y="1524000"/>
          <a:ext cx="3810000" cy="3810000"/>
        </p:xfrm>
        <a:graphic>
          <a:graphicData uri="http://schemas.openxmlformats.org/presentationml/2006/ole">
            <p:oleObj spid="_x0000_s21509" name="Image" r:id="rId3" imgW="3809524" imgH="3809524" progId="Photoshop.Image.7">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idx="4294967295"/>
          </p:nvPr>
        </p:nvSpPr>
        <p:spPr/>
        <p:txBody>
          <a:bodyPr/>
          <a:lstStyle/>
          <a:p>
            <a:r>
              <a:rPr lang="ja-JP" altLang="en-US" sz="3600" smtClean="0"/>
              <a:t>描き方３</a:t>
            </a:r>
          </a:p>
        </p:txBody>
      </p:sp>
      <p:sp>
        <p:nvSpPr>
          <p:cNvPr id="22531" name="テキスト プレースホルダ 2"/>
          <p:cNvSpPr>
            <a:spLocks noGrp="1"/>
          </p:cNvSpPr>
          <p:nvPr>
            <p:ph type="body" idx="4294967295"/>
          </p:nvPr>
        </p:nvSpPr>
        <p:spPr>
          <a:xfrm>
            <a:off x="357188" y="1052513"/>
            <a:ext cx="8329612" cy="5073650"/>
          </a:xfrm>
        </p:spPr>
        <p:txBody>
          <a:bodyPr/>
          <a:lstStyle/>
          <a:p>
            <a:r>
              <a:rPr lang="ja-JP" altLang="en-US" sz="2400" smtClean="0"/>
              <a:t>モノクロで影付け</a:t>
            </a:r>
          </a:p>
        </p:txBody>
      </p:sp>
      <p:graphicFrame>
        <p:nvGraphicFramePr>
          <p:cNvPr id="22533" name="Object 1029"/>
          <p:cNvGraphicFramePr>
            <a:graphicFrameLocks noChangeAspect="1"/>
          </p:cNvGraphicFramePr>
          <p:nvPr/>
        </p:nvGraphicFramePr>
        <p:xfrm>
          <a:off x="2667000" y="1524000"/>
          <a:ext cx="3810000" cy="3810000"/>
        </p:xfrm>
        <a:graphic>
          <a:graphicData uri="http://schemas.openxmlformats.org/presentationml/2006/ole">
            <p:oleObj spid="_x0000_s22533" name="Image" r:id="rId3" imgW="3809524" imgH="3809524" progId="Photoshop.Image.7">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idx="4294967295"/>
          </p:nvPr>
        </p:nvSpPr>
        <p:spPr/>
        <p:txBody>
          <a:bodyPr/>
          <a:lstStyle/>
          <a:p>
            <a:r>
              <a:rPr lang="ja-JP" altLang="en-US" sz="3600" smtClean="0"/>
              <a:t>描き方４</a:t>
            </a:r>
          </a:p>
        </p:txBody>
      </p:sp>
      <p:sp>
        <p:nvSpPr>
          <p:cNvPr id="23555" name="テキスト プレースホルダ 2"/>
          <p:cNvSpPr>
            <a:spLocks noGrp="1"/>
          </p:cNvSpPr>
          <p:nvPr>
            <p:ph type="body" idx="4294967295"/>
          </p:nvPr>
        </p:nvSpPr>
        <p:spPr>
          <a:xfrm>
            <a:off x="357188" y="1052513"/>
            <a:ext cx="8329612" cy="5073650"/>
          </a:xfrm>
        </p:spPr>
        <p:txBody>
          <a:bodyPr/>
          <a:lstStyle/>
          <a:p>
            <a:r>
              <a:rPr lang="ja-JP" altLang="en-US" sz="2400" smtClean="0"/>
              <a:t>パーツ毎に色分け</a:t>
            </a:r>
          </a:p>
        </p:txBody>
      </p:sp>
      <p:graphicFrame>
        <p:nvGraphicFramePr>
          <p:cNvPr id="23557" name="Object 1029"/>
          <p:cNvGraphicFramePr>
            <a:graphicFrameLocks noChangeAspect="1"/>
          </p:cNvGraphicFramePr>
          <p:nvPr/>
        </p:nvGraphicFramePr>
        <p:xfrm>
          <a:off x="2667000" y="1524000"/>
          <a:ext cx="3810000" cy="3810000"/>
        </p:xfrm>
        <a:graphic>
          <a:graphicData uri="http://schemas.openxmlformats.org/presentationml/2006/ole">
            <p:oleObj spid="_x0000_s23557" name="Image" r:id="rId3" imgW="3809524" imgH="3809524" progId="Photoshop.Image.7">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r>
              <a:rPr lang="ja-JP" altLang="en-US" sz="3600" smtClean="0"/>
              <a:t>描き方５</a:t>
            </a:r>
          </a:p>
        </p:txBody>
      </p:sp>
      <p:sp>
        <p:nvSpPr>
          <p:cNvPr id="24579" name="テキスト プレースホルダ 2"/>
          <p:cNvSpPr>
            <a:spLocks noGrp="1"/>
          </p:cNvSpPr>
          <p:nvPr>
            <p:ph type="body" idx="4294967295"/>
          </p:nvPr>
        </p:nvSpPr>
        <p:spPr>
          <a:xfrm>
            <a:off x="357188" y="1052513"/>
            <a:ext cx="8329612" cy="5073650"/>
          </a:xfrm>
        </p:spPr>
        <p:txBody>
          <a:bodyPr/>
          <a:lstStyle/>
          <a:p>
            <a:r>
              <a:rPr lang="ja-JP" altLang="en-US" sz="2400" smtClean="0"/>
              <a:t>影付けしたものを合う色に起こして修正して完成</a:t>
            </a:r>
          </a:p>
        </p:txBody>
      </p:sp>
      <p:graphicFrame>
        <p:nvGraphicFramePr>
          <p:cNvPr id="24581" name="Object 1029"/>
          <p:cNvGraphicFramePr>
            <a:graphicFrameLocks noChangeAspect="1"/>
          </p:cNvGraphicFramePr>
          <p:nvPr/>
        </p:nvGraphicFramePr>
        <p:xfrm>
          <a:off x="2667000" y="1524000"/>
          <a:ext cx="3810000" cy="3810000"/>
        </p:xfrm>
        <a:graphic>
          <a:graphicData uri="http://schemas.openxmlformats.org/presentationml/2006/ole">
            <p:oleObj spid="_x0000_s24581" name="Image" r:id="rId3" imgW="3809524" imgH="3809524" progId="Photoshop.Image.7">
              <p:embed/>
            </p:oleObj>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スライドマスタN05">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2248</TotalTime>
  <Words>326</Words>
  <Application>Microsoft Office PowerPoint</Application>
  <PresentationFormat>画面に合わせる (4:3)</PresentationFormat>
  <Paragraphs>61</Paragraphs>
  <Slides>14</Slides>
  <Notes>0</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1</vt:i4>
      </vt:variant>
      <vt:variant>
        <vt:lpstr>スライド タイトル</vt:lpstr>
      </vt:variant>
      <vt:variant>
        <vt:i4>14</vt:i4>
      </vt:variant>
    </vt:vector>
  </HeadingPairs>
  <TitlesOfParts>
    <vt:vector size="19" baseType="lpstr">
      <vt:lpstr>Arial</vt:lpstr>
      <vt:lpstr>ＭＳ Ｐゴシック</vt:lpstr>
      <vt:lpstr>Calibri</vt:lpstr>
      <vt:lpstr>スライドマスタN05</vt:lpstr>
      <vt:lpstr>Adobe Photoshop 画像</vt:lpstr>
      <vt:lpstr>オブジェクト指向の教え方</vt:lpstr>
      <vt:lpstr>自己紹介</vt:lpstr>
      <vt:lpstr>今日はどういう話をするの？</vt:lpstr>
      <vt:lpstr>今日なに喋ろう？</vt:lpstr>
      <vt:lpstr>描き方１</vt:lpstr>
      <vt:lpstr>描き方２</vt:lpstr>
      <vt:lpstr>描き方３</vt:lpstr>
      <vt:lpstr>描き方４</vt:lpstr>
      <vt:lpstr>描き方５</vt:lpstr>
      <vt:lpstr>結論</vt:lpstr>
      <vt:lpstr>本題</vt:lpstr>
      <vt:lpstr>犬</vt:lpstr>
      <vt:lpstr>ロボット</vt:lpstr>
      <vt:lpstr>まとめ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高萩 俊行</dc:creator>
  <cp:lastModifiedBy>Hatsune, Akira</cp:lastModifiedBy>
  <cp:revision>6</cp:revision>
  <dcterms:created xsi:type="dcterms:W3CDTF">2008-11-12T15:51:15Z</dcterms:created>
  <dcterms:modified xsi:type="dcterms:W3CDTF">2009-02-05T11:32:55Z</dcterms:modified>
</cp:coreProperties>
</file>