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0" autoAdjust="0"/>
    <p:restoredTop sz="94643" autoAdjust="0"/>
  </p:normalViewPr>
  <p:slideViewPr>
    <p:cSldViewPr>
      <p:cViewPr varScale="1">
        <p:scale>
          <a:sx n="71" d="100"/>
          <a:sy n="71" d="100"/>
        </p:scale>
        <p:origin x="-10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5" d="100"/>
          <a:sy n="75" d="100"/>
        </p:scale>
        <p:origin x="-1332" y="-102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8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1F20F-3575-490C-975A-EF863D95DAC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dirty="0" smtClean="0"/>
              <a:t>2008/09/20</a:t>
            </a:r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dirty="0" smtClean="0"/>
              <a:t>マスタ サブタイトルの書式設定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329642" cy="50736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hidden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58" y="274638"/>
            <a:ext cx="8286808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58" y="1052513"/>
            <a:ext cx="8286808" cy="494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東京勉強会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#28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sz="4800" dirty="0" smtClean="0">
                <a:latin typeface="メイリオ" pitchFamily="50" charset="-128"/>
                <a:ea typeface="メイリオ" pitchFamily="50" charset="-128"/>
              </a:rPr>
              <a:t>XML with Visual Basic</a:t>
            </a:r>
            <a:endParaRPr kumimoji="1" lang="ja-JP" altLang="en-US" sz="48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5000636"/>
            <a:ext cx="6400800" cy="638164"/>
          </a:xfrm>
        </p:spPr>
        <p:txBody>
          <a:bodyPr/>
          <a:lstStyle/>
          <a:p>
            <a:pPr algn="r"/>
            <a:r>
              <a:rPr kumimoji="1" lang="ja-JP" altLang="en-US" dirty="0" smtClean="0"/>
              <a:t>とりこびと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Basic </a:t>
            </a:r>
            <a:r>
              <a:rPr lang="ja-JP" altLang="en-US" dirty="0" err="1" smtClean="0"/>
              <a:t>での</a:t>
            </a:r>
            <a:r>
              <a:rPr lang="en-US" dirty="0" smtClean="0"/>
              <a:t> XML </a:t>
            </a:r>
            <a:r>
              <a:rPr lang="ja-JP" altLang="en-US" dirty="0" err="1" smtClean="0"/>
              <a:t>への</a:t>
            </a:r>
            <a:r>
              <a:rPr lang="ja-JP" altLang="en-US" dirty="0" smtClean="0"/>
              <a:t>アクセス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357299"/>
            <a:ext cx="8229600" cy="4357717"/>
          </a:xfrm>
        </p:spPr>
        <p:txBody>
          <a:bodyPr/>
          <a:lstStyle/>
          <a:p>
            <a:pPr marL="514350" indent="-514350">
              <a:buNone/>
            </a:pPr>
            <a:r>
              <a:rPr lang="ja-JP" altLang="en-US" dirty="0" smtClean="0"/>
              <a:t>軸プロパティ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sz="2400" dirty="0" smtClean="0"/>
              <a:t>XML </a:t>
            </a:r>
            <a:r>
              <a:rPr lang="ja-JP" altLang="en-US" sz="2400" dirty="0" smtClean="0"/>
              <a:t>属性へのアクセス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sz="2000" dirty="0" smtClean="0"/>
              <a:t>XML </a:t>
            </a:r>
            <a:r>
              <a:rPr lang="ja-JP" altLang="en-US" sz="2000" dirty="0" smtClean="0"/>
              <a:t>属性軸プロパティ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sz="2400" dirty="0" smtClean="0"/>
              <a:t> </a:t>
            </a:r>
            <a:r>
              <a:rPr lang="en-US" sz="2000" dirty="0" err="1" smtClean="0"/>
              <a:t>Object.@Attribute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endParaRPr lang="ja-JP" altLang="en-US" sz="2400" dirty="0" smtClean="0"/>
          </a:p>
          <a:p>
            <a:pPr marL="514350" indent="-514350">
              <a:buNone/>
            </a:pP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Basic </a:t>
            </a:r>
            <a:r>
              <a:rPr lang="ja-JP" altLang="en-US" dirty="0" err="1" smtClean="0"/>
              <a:t>での</a:t>
            </a:r>
            <a:r>
              <a:rPr lang="en-US" dirty="0" smtClean="0"/>
              <a:t> XML </a:t>
            </a:r>
            <a:r>
              <a:rPr lang="ja-JP" altLang="en-US" dirty="0" err="1" smtClean="0"/>
              <a:t>への</a:t>
            </a:r>
            <a:r>
              <a:rPr lang="ja-JP" altLang="en-US" dirty="0" smtClean="0"/>
              <a:t>アクセス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357299"/>
            <a:ext cx="8229600" cy="4357717"/>
          </a:xfrm>
        </p:spPr>
        <p:txBody>
          <a:bodyPr/>
          <a:lstStyle/>
          <a:p>
            <a:pPr marL="514350" indent="-514350">
              <a:buNone/>
            </a:pPr>
            <a:r>
              <a:rPr lang="ja-JP" altLang="en-US" dirty="0" smtClean="0"/>
              <a:t>軸プロパティ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sz="2400" dirty="0" smtClean="0"/>
              <a:t>XML </a:t>
            </a:r>
            <a:r>
              <a:rPr lang="ja-JP" altLang="en-US" sz="2400" dirty="0" smtClean="0"/>
              <a:t>子要素へのアクセス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sz="2000" dirty="0" smtClean="0"/>
              <a:t> XML </a:t>
            </a:r>
            <a:r>
              <a:rPr lang="ja-JP" altLang="en-US" sz="2000" dirty="0" smtClean="0"/>
              <a:t>子軸プロパティ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sz="2400" dirty="0" smtClean="0"/>
              <a:t> </a:t>
            </a:r>
            <a:r>
              <a:rPr lang="en-US" sz="2000" dirty="0" smtClean="0"/>
              <a:t>Object. &lt;Child&gt; 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endParaRPr lang="ja-JP" altLang="en-US" sz="2400" dirty="0" smtClean="0"/>
          </a:p>
          <a:p>
            <a:pPr marL="514350" indent="-514350">
              <a:buNone/>
            </a:pP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Basic </a:t>
            </a:r>
            <a:r>
              <a:rPr lang="ja-JP" altLang="en-US" dirty="0" err="1" smtClean="0"/>
              <a:t>での</a:t>
            </a:r>
            <a:r>
              <a:rPr lang="en-US" dirty="0" smtClean="0"/>
              <a:t> XML </a:t>
            </a:r>
            <a:r>
              <a:rPr lang="ja-JP" altLang="en-US" dirty="0" err="1" smtClean="0"/>
              <a:t>への</a:t>
            </a:r>
            <a:r>
              <a:rPr lang="ja-JP" altLang="en-US" dirty="0" smtClean="0"/>
              <a:t>アクセス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357299"/>
            <a:ext cx="8229600" cy="4357717"/>
          </a:xfrm>
        </p:spPr>
        <p:txBody>
          <a:bodyPr/>
          <a:lstStyle/>
          <a:p>
            <a:pPr marL="514350" indent="-514350">
              <a:buNone/>
            </a:pPr>
            <a:r>
              <a:rPr lang="ja-JP" altLang="en-US" dirty="0" smtClean="0"/>
              <a:t>軸プロパティ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sz="2400" dirty="0" smtClean="0"/>
              <a:t>XML </a:t>
            </a:r>
            <a:r>
              <a:rPr lang="ja-JP" altLang="en-US" sz="2400" dirty="0" smtClean="0"/>
              <a:t>子孫要素へのアクセス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sz="2000" dirty="0" smtClean="0"/>
              <a:t> XML </a:t>
            </a:r>
            <a:r>
              <a:rPr lang="ja-JP" altLang="en-US" sz="2000" dirty="0" smtClean="0"/>
              <a:t>子孫軸プロパティ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sz="2400" dirty="0" smtClean="0"/>
              <a:t> </a:t>
            </a:r>
            <a:r>
              <a:rPr lang="en-US" sz="2000" dirty="0" smtClean="0"/>
              <a:t>Object.</a:t>
            </a:r>
            <a:r>
              <a:rPr lang="en-US" altLang="ja-JP" sz="2000" dirty="0" smtClean="0"/>
              <a:t>..</a:t>
            </a:r>
            <a:r>
              <a:rPr lang="en-US" sz="2000" dirty="0" smtClean="0"/>
              <a:t>&lt; Descendant &gt; 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endParaRPr lang="ja-JP" altLang="en-US" sz="2400" dirty="0" smtClean="0"/>
          </a:p>
          <a:p>
            <a:pPr marL="514350" indent="-514350">
              <a:buNone/>
            </a:pP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Basic </a:t>
            </a:r>
            <a:r>
              <a:rPr lang="ja-JP" altLang="en-US" dirty="0" err="1" smtClean="0"/>
              <a:t>での</a:t>
            </a:r>
            <a:r>
              <a:rPr lang="en-US" dirty="0" smtClean="0"/>
              <a:t> XML </a:t>
            </a:r>
            <a:r>
              <a:rPr lang="ja-JP" altLang="en-US" dirty="0" err="1" smtClean="0"/>
              <a:t>への</a:t>
            </a:r>
            <a:r>
              <a:rPr lang="ja-JP" altLang="en-US" dirty="0" smtClean="0"/>
              <a:t>アクセス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357299"/>
            <a:ext cx="8229600" cy="4357717"/>
          </a:xfrm>
        </p:spPr>
        <p:txBody>
          <a:bodyPr/>
          <a:lstStyle/>
          <a:p>
            <a:pPr marL="514350" indent="-514350">
              <a:buNone/>
            </a:pPr>
            <a:r>
              <a:rPr lang="ja-JP" altLang="en-US" dirty="0" smtClean="0"/>
              <a:t>軸プロパティ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sz="2400" dirty="0" smtClean="0"/>
              <a:t>最初の</a:t>
            </a:r>
            <a:r>
              <a:rPr lang="en-US" sz="2400" dirty="0" smtClean="0"/>
              <a:t>XML </a:t>
            </a:r>
            <a:r>
              <a:rPr lang="ja-JP" altLang="en-US" sz="2400" dirty="0" smtClean="0"/>
              <a:t>要素へのアクセス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000" dirty="0" smtClean="0"/>
              <a:t>拡張インデクサ プロパティ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sz="2400" dirty="0" smtClean="0"/>
              <a:t> </a:t>
            </a:r>
            <a:r>
              <a:rPr lang="en-US" sz="2000" dirty="0" smtClean="0"/>
              <a:t>Object.</a:t>
            </a:r>
            <a:r>
              <a:rPr lang="en-US" altLang="ja-JP" sz="2000" dirty="0" smtClean="0"/>
              <a:t>..</a:t>
            </a:r>
            <a:r>
              <a:rPr lang="en-US" sz="2000" dirty="0" smtClean="0"/>
              <a:t>&lt; Descendant &gt; </a:t>
            </a:r>
            <a:r>
              <a:rPr lang="en-US" altLang="ja-JP" sz="2000" dirty="0" smtClean="0"/>
              <a:t>(</a:t>
            </a:r>
            <a:r>
              <a:rPr lang="en-US" sz="2000" dirty="0" smtClean="0"/>
              <a:t>index</a:t>
            </a:r>
            <a:r>
              <a:rPr lang="en-US" altLang="ja-JP" sz="2000" dirty="0" smtClean="0"/>
              <a:t>)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endParaRPr lang="ja-JP" altLang="en-US" sz="2400" dirty="0" smtClean="0"/>
          </a:p>
          <a:p>
            <a:pPr marL="514350" indent="-514350">
              <a:buNone/>
            </a:pP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Basic </a:t>
            </a:r>
            <a:r>
              <a:rPr lang="ja-JP" altLang="en-US" dirty="0" err="1" smtClean="0"/>
              <a:t>での</a:t>
            </a:r>
            <a:r>
              <a:rPr lang="en-US" dirty="0" smtClean="0"/>
              <a:t> XML </a:t>
            </a:r>
            <a:r>
              <a:rPr lang="ja-JP" altLang="en-US" dirty="0" err="1" smtClean="0"/>
              <a:t>への</a:t>
            </a:r>
            <a:r>
              <a:rPr lang="ja-JP" altLang="en-US" dirty="0" smtClean="0"/>
              <a:t>アクセス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357299"/>
            <a:ext cx="8229600" cy="4357717"/>
          </a:xfrm>
        </p:spPr>
        <p:txBody>
          <a:bodyPr/>
          <a:lstStyle/>
          <a:p>
            <a:pPr marL="514350" indent="-514350">
              <a:buNone/>
            </a:pPr>
            <a:r>
              <a:rPr lang="ja-JP" altLang="en-US" dirty="0" smtClean="0"/>
              <a:t>軸プロパティ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sz="2400" dirty="0" smtClean="0"/>
              <a:t>値へのアクセス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sz="2000" dirty="0" smtClean="0"/>
              <a:t> XML Value </a:t>
            </a:r>
            <a:r>
              <a:rPr lang="ja-JP" altLang="en-US" sz="2000" dirty="0" smtClean="0"/>
              <a:t>プロパティ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sz="2400" dirty="0" smtClean="0"/>
              <a:t> </a:t>
            </a:r>
            <a:r>
              <a:rPr lang="en-US" sz="2000" dirty="0" err="1" smtClean="0"/>
              <a:t>Object</a:t>
            </a:r>
            <a:r>
              <a:rPr lang="en-US" altLang="ja-JP" sz="2000" dirty="0" err="1" smtClean="0"/>
              <a:t>.Value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endParaRPr lang="ja-JP" altLang="en-US" sz="2400" dirty="0" smtClean="0"/>
          </a:p>
          <a:p>
            <a:pPr marL="514350" indent="-514350">
              <a:buNone/>
            </a:pP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LINQ to XML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357299"/>
            <a:ext cx="8229600" cy="4357717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LINQ</a:t>
            </a:r>
            <a:br>
              <a:rPr lang="en-US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400" dirty="0" err="1" smtClean="0"/>
              <a:t>IEnumerable</a:t>
            </a:r>
            <a:r>
              <a:rPr lang="en-US" sz="2400" dirty="0" smtClean="0"/>
              <a:t> </a:t>
            </a:r>
            <a:r>
              <a:rPr lang="ja-JP" altLang="en-US" sz="2400" dirty="0" smtClean="0"/>
              <a:t>クラス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ja-JP" altLang="en-US" sz="2400" dirty="0" smtClean="0"/>
              <a:t>（</a:t>
            </a:r>
            <a:r>
              <a:rPr lang="en-US" sz="2400" dirty="0" err="1" smtClean="0"/>
              <a:t>System.Collections</a:t>
            </a:r>
            <a:r>
              <a:rPr lang="en-US" sz="2400" dirty="0" smtClean="0"/>
              <a:t> </a:t>
            </a:r>
            <a:r>
              <a:rPr lang="ja-JP" altLang="en-US" sz="2400" dirty="0" smtClean="0"/>
              <a:t>名前空間）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sz="2400" dirty="0" err="1" smtClean="0"/>
              <a:t>IEnumerable</a:t>
            </a:r>
            <a:r>
              <a:rPr lang="en-US" sz="2400" dirty="0" smtClean="0"/>
              <a:t>(Of  T) </a:t>
            </a:r>
            <a:r>
              <a:rPr lang="ja-JP" altLang="en-US" sz="2400" dirty="0" smtClean="0"/>
              <a:t> クラス（</a:t>
            </a:r>
            <a:r>
              <a:rPr lang="en-US" sz="2400" dirty="0" err="1" smtClean="0"/>
              <a:t>System.Collections.Generic</a:t>
            </a:r>
            <a:r>
              <a:rPr lang="en-US" sz="2400" dirty="0" smtClean="0"/>
              <a:t> </a:t>
            </a:r>
            <a:r>
              <a:rPr lang="ja-JP" altLang="en-US" sz="2400" dirty="0" smtClean="0"/>
              <a:t>名前空間）</a:t>
            </a:r>
          </a:p>
          <a:p>
            <a:pPr marL="514350" indent="-514350">
              <a:buNone/>
            </a:pP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endParaRPr lang="ja-JP" altLang="en-US" sz="2400" dirty="0" smtClean="0"/>
          </a:p>
          <a:p>
            <a:pPr marL="514350" indent="-514350">
              <a:buNone/>
            </a:pP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LINQ to XML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357299"/>
            <a:ext cx="8229600" cy="4357717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LINQ to XML</a:t>
            </a:r>
            <a:br>
              <a:rPr lang="en-US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400" dirty="0" smtClean="0"/>
              <a:t> Extensions </a:t>
            </a:r>
            <a:r>
              <a:rPr lang="ja-JP" altLang="en-US" sz="2400" dirty="0" smtClean="0"/>
              <a:t>クラス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（</a:t>
            </a:r>
            <a:r>
              <a:rPr lang="en-US" sz="2400" dirty="0" smtClean="0"/>
              <a:t>System.Xml.Linq </a:t>
            </a:r>
            <a:r>
              <a:rPr lang="ja-JP" altLang="en-US" sz="2400" dirty="0" smtClean="0"/>
              <a:t>名前空間）</a:t>
            </a:r>
          </a:p>
          <a:p>
            <a:pPr>
              <a:buNone/>
            </a:pPr>
            <a:endParaRPr lang="ja-JP" altLang="en-US" sz="2800" dirty="0" smtClean="0"/>
          </a:p>
          <a:p>
            <a:pPr marL="514350" indent="-514350">
              <a:buNone/>
            </a:pP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endParaRPr lang="ja-JP" altLang="en-US" sz="2400" dirty="0" smtClean="0"/>
          </a:p>
          <a:p>
            <a:pPr marL="514350" indent="-514350">
              <a:buNone/>
            </a:pP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LINQ to XML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357299"/>
            <a:ext cx="8229600" cy="4357717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LINQ to XML</a:t>
            </a:r>
            <a:r>
              <a:rPr lang="ja-JP" altLang="en-US" dirty="0" smtClean="0"/>
              <a:t>　</a:t>
            </a:r>
            <a:r>
              <a:rPr lang="en-US" dirty="0" smtClean="0"/>
              <a:t>(Visual Basic) </a:t>
            </a:r>
            <a:br>
              <a:rPr lang="en-US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ja-JP" altLang="en-US" sz="2400" dirty="0" smtClean="0"/>
              <a:t>埋め込み式を利用して</a:t>
            </a:r>
            <a:r>
              <a:rPr lang="en-US" sz="2400" dirty="0" smtClean="0"/>
              <a:t>XML </a:t>
            </a:r>
            <a:r>
              <a:rPr lang="ja-JP" altLang="en-US" sz="2400" dirty="0" smtClean="0"/>
              <a:t>リテラル に対して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sz="2400" dirty="0" smtClean="0"/>
              <a:t>LINQ </a:t>
            </a:r>
            <a:r>
              <a:rPr lang="ja-JP" altLang="en-US" sz="2400" dirty="0" smtClean="0"/>
              <a:t>を使用できる！！！</a:t>
            </a:r>
            <a:endParaRPr lang="ja-JP" altLang="en-US" sz="2800" dirty="0" smtClean="0"/>
          </a:p>
          <a:p>
            <a:pPr marL="514350" indent="-514350">
              <a:buNone/>
            </a:pP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endParaRPr lang="ja-JP" altLang="en-US" sz="2400" dirty="0" smtClean="0"/>
          </a:p>
          <a:p>
            <a:pPr marL="514350" indent="-514350">
              <a:buNone/>
            </a:pP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まとめ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357299"/>
            <a:ext cx="8229600" cy="4357717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Visual Basic </a:t>
            </a:r>
            <a:r>
              <a:rPr lang="ja-JP" altLang="en-US" dirty="0" err="1" smtClean="0"/>
              <a:t>での</a:t>
            </a:r>
            <a:r>
              <a:rPr lang="ja-JP" altLang="en-US" dirty="0" smtClean="0"/>
              <a:t> </a:t>
            </a:r>
            <a:r>
              <a:rPr lang="en-US" altLang="ja-JP" dirty="0" smtClean="0"/>
              <a:t>XML </a:t>
            </a:r>
            <a:r>
              <a:rPr lang="ja-JP" altLang="en-US" dirty="0" smtClean="0"/>
              <a:t>のサポートは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　　　　　</a:t>
            </a:r>
            <a:r>
              <a:rPr lang="en-US" altLang="ja-JP" dirty="0" smtClean="0"/>
              <a:t>XML</a:t>
            </a:r>
            <a:r>
              <a:rPr lang="ja-JP" altLang="en-US" dirty="0" smtClean="0"/>
              <a:t>リテラルで直観的♪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スキーマファイルがあれば、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　　　　　インテリセンスが強力に。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Visual Basic 9.0 </a:t>
            </a:r>
            <a:r>
              <a:rPr lang="ja-JP" altLang="en-US" dirty="0" smtClean="0"/>
              <a:t>はとっても楽しい♪</a:t>
            </a:r>
            <a:r>
              <a:rPr lang="en-US" dirty="0" smtClean="0"/>
              <a:t/>
            </a:r>
            <a:br>
              <a:rPr lang="en-US" dirty="0" smtClean="0"/>
            </a:br>
            <a:endParaRPr lang="ja-JP" altLang="en-US" sz="2400" dirty="0" smtClean="0"/>
          </a:p>
          <a:p>
            <a:pPr marL="514350" indent="-514350">
              <a:buNone/>
            </a:pP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自己紹介。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357299"/>
            <a:ext cx="8229600" cy="4357717"/>
          </a:xfrm>
        </p:spPr>
        <p:txBody>
          <a:bodyPr/>
          <a:lstStyle/>
          <a:p>
            <a:pPr>
              <a:buNone/>
            </a:pPr>
            <a:r>
              <a:rPr kumimoji="1" lang="ja-JP" altLang="en-US" dirty="0" smtClean="0"/>
              <a:t>とり</a:t>
            </a:r>
            <a:r>
              <a:rPr kumimoji="1" lang="ja-JP" altLang="en-US" dirty="0" err="1" smtClean="0"/>
              <a:t>こびとです。</a:t>
            </a:r>
            <a:r>
              <a:rPr kumimoji="1" lang="ja-JP" altLang="en-US" dirty="0" smtClean="0"/>
              <a:t>こんにちは♪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「とりこらぼ」</a:t>
            </a:r>
            <a:r>
              <a:rPr lang="en-US" altLang="ja-JP" dirty="0" smtClean="0"/>
              <a:t>http://blogs.wankuma.com/torikobito/</a:t>
            </a:r>
            <a:br>
              <a:rPr lang="en-US" altLang="ja-JP" dirty="0" smtClean="0"/>
            </a:b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「とりこびとの雑記」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http://d.hatena.ne.jp/torikobito/</a:t>
            </a:r>
            <a:br>
              <a:rPr lang="en-US" altLang="ja-JP" dirty="0" smtClean="0"/>
            </a:br>
            <a:endParaRPr kumimoji="1" lang="ja-JP" altLang="en-US" dirty="0"/>
          </a:p>
        </p:txBody>
      </p:sp>
      <p:pic>
        <p:nvPicPr>
          <p:cNvPr id="5" name="図 4" descr="torikobit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0826" y="571480"/>
            <a:ext cx="1905000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お品書き。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158" y="1052513"/>
            <a:ext cx="8643998" cy="494825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Visual Basic </a:t>
            </a:r>
            <a:r>
              <a:rPr lang="en-US" dirty="0" err="1" smtClean="0"/>
              <a:t>での</a:t>
            </a:r>
            <a:r>
              <a:rPr lang="en-US" dirty="0" smtClean="0"/>
              <a:t> XML </a:t>
            </a:r>
            <a:r>
              <a:rPr lang="en-US" dirty="0" err="1" smtClean="0"/>
              <a:t>の作成</a:t>
            </a:r>
            <a:r>
              <a:rPr lang="ja-JP" altLang="en-US" dirty="0" smtClean="0"/>
              <a:t>とか。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kumimoji="1"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Visual Basic </a:t>
            </a:r>
            <a:r>
              <a:rPr lang="ja-JP" altLang="en-US" dirty="0" err="1" smtClean="0"/>
              <a:t>での</a:t>
            </a:r>
            <a:r>
              <a:rPr lang="en-US" dirty="0" smtClean="0"/>
              <a:t> XML </a:t>
            </a:r>
            <a:r>
              <a:rPr lang="ja-JP" altLang="en-US" dirty="0" err="1" smtClean="0"/>
              <a:t>への</a:t>
            </a:r>
            <a:r>
              <a:rPr lang="ja-JP" altLang="en-US" dirty="0" smtClean="0"/>
              <a:t>アクセスとか。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LINQ to XML</a:t>
            </a:r>
            <a:r>
              <a:rPr lang="ja-JP" altLang="en-US" dirty="0" smtClean="0"/>
              <a:t>とか。</a:t>
            </a:r>
            <a:endParaRPr lang="ja-JP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Basic </a:t>
            </a:r>
            <a:r>
              <a:rPr lang="en-US" dirty="0" err="1" smtClean="0"/>
              <a:t>での</a:t>
            </a:r>
            <a:r>
              <a:rPr lang="en-US" dirty="0" smtClean="0"/>
              <a:t> XML </a:t>
            </a:r>
            <a:r>
              <a:rPr lang="en-US" dirty="0" err="1" smtClean="0"/>
              <a:t>の作成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357299"/>
            <a:ext cx="8229600" cy="4357717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XML </a:t>
            </a:r>
            <a:r>
              <a:rPr lang="ja-JP" altLang="en-US" dirty="0" smtClean="0"/>
              <a:t>リテラル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sz="2800" dirty="0" smtClean="0"/>
              <a:t>XML </a:t>
            </a:r>
            <a:r>
              <a:rPr lang="ja-JP" altLang="en-US" sz="2800" dirty="0" smtClean="0"/>
              <a:t>を</a:t>
            </a:r>
            <a:r>
              <a:rPr lang="en-US" sz="2800" dirty="0" smtClean="0"/>
              <a:t> Visual Basic </a:t>
            </a:r>
            <a:r>
              <a:rPr lang="ja-JP" altLang="en-US" sz="2800" dirty="0" smtClean="0"/>
              <a:t>コードに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直接組み込むことができる。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sz="2000" dirty="0" smtClean="0"/>
              <a:t>&lt;name [ </a:t>
            </a:r>
            <a:r>
              <a:rPr lang="en-US" sz="2000" dirty="0" err="1" smtClean="0"/>
              <a:t>attributeList</a:t>
            </a:r>
            <a:r>
              <a:rPr lang="en-US" sz="2000" dirty="0" smtClean="0"/>
              <a:t> ] /&gt;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&lt;name [ </a:t>
            </a:r>
            <a:r>
              <a:rPr lang="en-US" sz="2000" dirty="0" err="1" smtClean="0"/>
              <a:t>attributeList</a:t>
            </a:r>
            <a:r>
              <a:rPr lang="en-US" sz="2000" dirty="0" smtClean="0"/>
              <a:t> ] &gt; [ </a:t>
            </a:r>
            <a:r>
              <a:rPr lang="en-US" sz="2000" dirty="0" err="1" smtClean="0"/>
              <a:t>elementContents</a:t>
            </a:r>
            <a:r>
              <a:rPr lang="en-US" sz="2000" dirty="0" smtClean="0"/>
              <a:t> ] &lt;/[ name ]&gt;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ja-JP" altLang="en-US" dirty="0" smtClean="0"/>
          </a:p>
          <a:p>
            <a:pPr>
              <a:buNone/>
            </a:pP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Basic </a:t>
            </a:r>
            <a:r>
              <a:rPr lang="en-US" dirty="0" err="1" smtClean="0"/>
              <a:t>での</a:t>
            </a:r>
            <a:r>
              <a:rPr lang="en-US" dirty="0" smtClean="0"/>
              <a:t> XML </a:t>
            </a:r>
            <a:r>
              <a:rPr lang="en-US" dirty="0" err="1" smtClean="0"/>
              <a:t>の作成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357299"/>
            <a:ext cx="8229600" cy="4786345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XML </a:t>
            </a:r>
            <a:r>
              <a:rPr lang="ja-JP" altLang="en-US" dirty="0" smtClean="0"/>
              <a:t>ドキュメント リテラル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sz="2400" dirty="0" smtClean="0"/>
              <a:t> XML </a:t>
            </a:r>
            <a:r>
              <a:rPr lang="ja-JP" altLang="en-US" sz="2400" dirty="0" smtClean="0"/>
              <a:t>リテラルを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sz="2400" dirty="0" smtClean="0"/>
              <a:t>&lt;?xml version=“1.0”?&gt;</a:t>
            </a:r>
            <a:br>
              <a:rPr lang="en-US" sz="2400" dirty="0" smtClean="0"/>
            </a:br>
            <a:r>
              <a:rPr lang="ja-JP" altLang="en-US" sz="2400" dirty="0" smtClean="0"/>
              <a:t>から始めることで </a:t>
            </a:r>
            <a:r>
              <a:rPr lang="en-US" sz="2400" dirty="0" smtClean="0"/>
              <a:t>XML </a:t>
            </a:r>
            <a:r>
              <a:rPr lang="ja-JP" altLang="en-US" sz="2400" dirty="0" smtClean="0"/>
              <a:t>ドキュメントを作成できる。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sz="2000" dirty="0" smtClean="0">
                <a:cs typeface="Verdana" pitchFamily="34" charset="0"/>
              </a:rPr>
              <a:t> &lt;?xml version="1.0" [encoding="encoding"] [standalone="standalone"] ?&gt;</a:t>
            </a:r>
            <a:br>
              <a:rPr lang="en-US" sz="2000" dirty="0" smtClean="0">
                <a:cs typeface="Verdana" pitchFamily="34" charset="0"/>
              </a:rPr>
            </a:br>
            <a:r>
              <a:rPr lang="en-US" sz="2000" dirty="0" smtClean="0">
                <a:cs typeface="Verdana" pitchFamily="34" charset="0"/>
              </a:rPr>
              <a:t>[ </a:t>
            </a:r>
            <a:r>
              <a:rPr lang="en-US" sz="2000" dirty="0" err="1" smtClean="0">
                <a:cs typeface="Verdana" pitchFamily="34" charset="0"/>
              </a:rPr>
              <a:t>piCommentList</a:t>
            </a:r>
            <a:r>
              <a:rPr lang="en-US" sz="2000" dirty="0" smtClean="0">
                <a:cs typeface="Verdana" pitchFamily="34" charset="0"/>
              </a:rPr>
              <a:t> ]</a:t>
            </a:r>
            <a:br>
              <a:rPr lang="en-US" sz="2000" dirty="0" smtClean="0">
                <a:cs typeface="Verdana" pitchFamily="34" charset="0"/>
              </a:rPr>
            </a:br>
            <a:r>
              <a:rPr lang="en-US" sz="2000" dirty="0" err="1" smtClean="0">
                <a:cs typeface="Verdana" pitchFamily="34" charset="0"/>
              </a:rPr>
              <a:t>rootElement</a:t>
            </a:r>
            <a:r>
              <a:rPr lang="en-US" sz="2000" dirty="0" smtClean="0">
                <a:cs typeface="Verdana" pitchFamily="34" charset="0"/>
              </a:rPr>
              <a:t/>
            </a:r>
            <a:br>
              <a:rPr lang="en-US" sz="2000" dirty="0" smtClean="0">
                <a:cs typeface="Verdana" pitchFamily="34" charset="0"/>
              </a:rPr>
            </a:br>
            <a:r>
              <a:rPr lang="en-US" sz="2000" dirty="0" smtClean="0">
                <a:cs typeface="Verdana" pitchFamily="34" charset="0"/>
              </a:rPr>
              <a:t>[ </a:t>
            </a:r>
            <a:r>
              <a:rPr lang="en-US" sz="2000" dirty="0" err="1" smtClean="0">
                <a:cs typeface="Verdana" pitchFamily="34" charset="0"/>
              </a:rPr>
              <a:t>piCommentList</a:t>
            </a:r>
            <a:r>
              <a:rPr lang="en-US" sz="2000" dirty="0" smtClean="0">
                <a:cs typeface="Verdana" pitchFamily="34" charset="0"/>
              </a:rPr>
              <a:t> ]</a:t>
            </a:r>
            <a:endParaRPr lang="ja-JP" altLang="en-US" sz="2000" dirty="0" smtClean="0"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Basic </a:t>
            </a:r>
            <a:r>
              <a:rPr lang="en-US" dirty="0" err="1" smtClean="0"/>
              <a:t>での</a:t>
            </a:r>
            <a:r>
              <a:rPr lang="en-US" dirty="0" smtClean="0"/>
              <a:t> XML </a:t>
            </a:r>
            <a:r>
              <a:rPr lang="en-US" dirty="0" err="1" smtClean="0"/>
              <a:t>の作成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357299"/>
            <a:ext cx="8229600" cy="4357717"/>
          </a:xfrm>
        </p:spPr>
        <p:txBody>
          <a:bodyPr/>
          <a:lstStyle/>
          <a:p>
            <a:pPr>
              <a:buNone/>
            </a:pPr>
            <a:r>
              <a:rPr lang="ja-JP" altLang="en-US" dirty="0" smtClean="0"/>
              <a:t>埋め込み式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sz="2800" dirty="0" smtClean="0"/>
              <a:t>実行時に評価される式を含む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dirty="0" smtClean="0"/>
              <a:t>     </a:t>
            </a:r>
            <a:r>
              <a:rPr lang="en-US" sz="2800" dirty="0" smtClean="0"/>
              <a:t> XML </a:t>
            </a:r>
            <a:r>
              <a:rPr lang="ja-JP" altLang="en-US" sz="2800" dirty="0" smtClean="0"/>
              <a:t>リテラルを作成できる。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sz="2000" dirty="0" smtClean="0">
                <a:cs typeface="Verdana" pitchFamily="34" charset="0"/>
              </a:rPr>
              <a:t>&lt;%= expression %&gt;</a:t>
            </a:r>
            <a:endParaRPr lang="ja-JP" altLang="en-US" sz="2000" dirty="0" smtClean="0">
              <a:cs typeface="Verdana" pitchFamily="34" charset="0"/>
            </a:endParaRPr>
          </a:p>
          <a:p>
            <a:pPr>
              <a:buNone/>
            </a:pP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Basic </a:t>
            </a:r>
            <a:r>
              <a:rPr lang="en-US" dirty="0" err="1" smtClean="0"/>
              <a:t>での</a:t>
            </a:r>
            <a:r>
              <a:rPr lang="en-US" dirty="0" smtClean="0"/>
              <a:t> XML </a:t>
            </a:r>
            <a:r>
              <a:rPr lang="en-US" dirty="0" err="1" smtClean="0"/>
              <a:t>の作成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357299"/>
            <a:ext cx="8229600" cy="4357717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XML </a:t>
            </a:r>
            <a:r>
              <a:rPr lang="ja-JP" altLang="en-US" dirty="0" smtClean="0"/>
              <a:t>リテラルと</a:t>
            </a:r>
            <a:r>
              <a:rPr lang="en-US" dirty="0" smtClean="0"/>
              <a:t> XML 1.0 </a:t>
            </a:r>
            <a:r>
              <a:rPr lang="ja-JP" altLang="en-US" dirty="0" smtClean="0"/>
              <a:t>仕様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sz="2000" dirty="0" smtClean="0"/>
              <a:t>・</a:t>
            </a:r>
            <a:r>
              <a:rPr lang="en-US" sz="2000" dirty="0" smtClean="0"/>
              <a:t>XML </a:t>
            </a:r>
            <a:r>
              <a:rPr lang="ja-JP" altLang="en-US" sz="2000" dirty="0" smtClean="0"/>
              <a:t>リテラルの中にドキュメント型定義は指定できない。</a:t>
            </a: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ja-JP" altLang="en-US" sz="2000" dirty="0" smtClean="0"/>
              <a:t>・</a:t>
            </a:r>
            <a:r>
              <a:rPr lang="en-US" sz="2000" dirty="0" smtClean="0"/>
              <a:t>XML </a:t>
            </a:r>
            <a:r>
              <a:rPr lang="ja-JP" altLang="en-US" sz="2000" dirty="0" smtClean="0"/>
              <a:t>ドキュメント リテラルは</a:t>
            </a:r>
            <a:r>
              <a:rPr lang="en-US" altLang="ja-JP" sz="2000" dirty="0" smtClean="0"/>
              <a:t> </a:t>
            </a:r>
            <a:r>
              <a:rPr lang="en-US" sz="2000" dirty="0" smtClean="0"/>
              <a:t>XML </a:t>
            </a:r>
            <a:r>
              <a:rPr lang="ja-JP" altLang="en-US" sz="2000" dirty="0" smtClean="0"/>
              <a:t>ドキュメント宣言から</a:t>
            </a: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en-US" altLang="ja-JP" sz="2000" dirty="0" smtClean="0"/>
              <a:t>   </a:t>
            </a:r>
            <a:r>
              <a:rPr lang="ja-JP" altLang="en-US" sz="2000" dirty="0" smtClean="0"/>
              <a:t>始める必要がある。</a:t>
            </a: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ja-JP" altLang="en-US" sz="2000" dirty="0" smtClean="0"/>
              <a:t>・</a:t>
            </a:r>
            <a:r>
              <a:rPr lang="en-US" sz="2000" dirty="0" smtClean="0"/>
              <a:t>XML </a:t>
            </a:r>
            <a:r>
              <a:rPr lang="ja-JP" altLang="en-US" sz="2000" dirty="0" smtClean="0"/>
              <a:t>リテラルでは、</a:t>
            </a:r>
            <a:r>
              <a:rPr lang="en-US" sz="2000" dirty="0" smtClean="0"/>
              <a:t>1 </a:t>
            </a:r>
            <a:r>
              <a:rPr lang="ja-JP" altLang="en-US" sz="2000" dirty="0" smtClean="0"/>
              <a:t>行に</a:t>
            </a:r>
            <a:r>
              <a:rPr lang="en-US" sz="2000" dirty="0" smtClean="0"/>
              <a:t> 65,535 </a:t>
            </a:r>
            <a:r>
              <a:rPr lang="ja-JP" altLang="en-US" sz="2000" dirty="0" smtClean="0"/>
              <a:t>を越える文字は使用で</a:t>
            </a: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en-US" altLang="ja-JP" sz="2000" dirty="0" smtClean="0"/>
              <a:t>   </a:t>
            </a:r>
            <a:r>
              <a:rPr lang="ja-JP" altLang="en-US" sz="2000" dirty="0" smtClean="0"/>
              <a:t>きない。</a:t>
            </a: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ja-JP" altLang="en-US" sz="2000" dirty="0" smtClean="0"/>
              <a:t>・</a:t>
            </a:r>
            <a:r>
              <a:rPr lang="en-US" sz="2000" dirty="0" smtClean="0"/>
              <a:t>XML </a:t>
            </a:r>
            <a:r>
              <a:rPr lang="ja-JP" altLang="en-US" sz="2000" dirty="0" smtClean="0"/>
              <a:t>名前空間プレフィックス、要素名、および属性名では、</a:t>
            </a: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en-US" altLang="ja-JP" sz="2000" dirty="0" smtClean="0"/>
              <a:t>   </a:t>
            </a:r>
            <a:r>
              <a:rPr lang="en-US" sz="2000" dirty="0" smtClean="0"/>
              <a:t>1,024 </a:t>
            </a:r>
            <a:r>
              <a:rPr lang="ja-JP" altLang="en-US" sz="2000" dirty="0" smtClean="0"/>
              <a:t>文字を越える文字は使用できない。</a:t>
            </a:r>
          </a:p>
          <a:p>
            <a:pPr>
              <a:buNone/>
            </a:pP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Basic </a:t>
            </a:r>
            <a:r>
              <a:rPr lang="en-US" dirty="0" err="1" smtClean="0"/>
              <a:t>での</a:t>
            </a:r>
            <a:r>
              <a:rPr lang="en-US" dirty="0" smtClean="0"/>
              <a:t> XML </a:t>
            </a:r>
            <a:r>
              <a:rPr lang="en-US" dirty="0" err="1" smtClean="0"/>
              <a:t>の作成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357299"/>
            <a:ext cx="8229600" cy="4357717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System.Xml.Linq </a:t>
            </a:r>
            <a:r>
              <a:rPr lang="en-US" dirty="0" err="1" smtClean="0"/>
              <a:t>名前空間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sz="2000" dirty="0" err="1" smtClean="0"/>
              <a:t>XElement</a:t>
            </a:r>
            <a:r>
              <a:rPr lang="en-US" sz="2000" dirty="0" smtClean="0"/>
              <a:t> </a:t>
            </a:r>
            <a:r>
              <a:rPr lang="ja-JP" altLang="en-US" sz="2000" dirty="0" smtClean="0"/>
              <a:t>クラス：</a:t>
            </a:r>
            <a:r>
              <a:rPr lang="en-US" sz="2000" dirty="0" smtClean="0"/>
              <a:t>XML </a:t>
            </a:r>
            <a:r>
              <a:rPr lang="ja-JP" altLang="en-US" sz="2000" dirty="0" smtClean="0"/>
              <a:t>要素を表す。</a:t>
            </a: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en-US" sz="2000" dirty="0" err="1" smtClean="0"/>
              <a:t>XDocument</a:t>
            </a:r>
            <a:r>
              <a:rPr lang="en-US" sz="2000" dirty="0" smtClean="0"/>
              <a:t> </a:t>
            </a:r>
            <a:r>
              <a:rPr lang="ja-JP" altLang="en-US" sz="2000" dirty="0" smtClean="0"/>
              <a:t>クラス：</a:t>
            </a:r>
            <a:r>
              <a:rPr lang="en-US" sz="2000" dirty="0" smtClean="0"/>
              <a:t>XML </a:t>
            </a:r>
            <a:r>
              <a:rPr lang="ja-JP" altLang="en-US" sz="2000" dirty="0" smtClean="0"/>
              <a:t>ドキュメントを表す。</a:t>
            </a: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en-US" sz="2000" dirty="0" err="1" smtClean="0"/>
              <a:t>XAttribute</a:t>
            </a:r>
            <a:r>
              <a:rPr lang="en-US" sz="2000" dirty="0" smtClean="0"/>
              <a:t> </a:t>
            </a:r>
            <a:r>
              <a:rPr lang="ja-JP" altLang="en-US" sz="2000" dirty="0" smtClean="0"/>
              <a:t>クラス</a:t>
            </a:r>
            <a:r>
              <a:rPr lang="en-US" sz="2000" dirty="0" smtClean="0"/>
              <a:t>：XML </a:t>
            </a:r>
            <a:r>
              <a:rPr lang="en-US" sz="2000" dirty="0" err="1" smtClean="0"/>
              <a:t>属性を表す</a:t>
            </a:r>
            <a:r>
              <a:rPr lang="en-US" sz="2000" dirty="0" smtClean="0"/>
              <a:t>。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 smtClean="0"/>
              <a:t>XDeclaration</a:t>
            </a:r>
            <a:r>
              <a:rPr lang="en-US" sz="2000" dirty="0" smtClean="0"/>
              <a:t> </a:t>
            </a:r>
            <a:r>
              <a:rPr lang="ja-JP" altLang="en-US" sz="2000" dirty="0" smtClean="0"/>
              <a:t>クラス</a:t>
            </a:r>
            <a:r>
              <a:rPr lang="en-US" sz="2000" dirty="0" smtClean="0"/>
              <a:t>：XML </a:t>
            </a:r>
            <a:r>
              <a:rPr lang="ja-JP" altLang="en-US" sz="2000" dirty="0" smtClean="0"/>
              <a:t>宣言</a:t>
            </a:r>
            <a:r>
              <a:rPr lang="en-US" sz="2000" dirty="0" err="1" smtClean="0"/>
              <a:t>を表す</a:t>
            </a:r>
            <a:r>
              <a:rPr lang="en-US" sz="2000" dirty="0" smtClean="0"/>
              <a:t>。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          </a:t>
            </a:r>
            <a:r>
              <a:rPr lang="en-US" sz="2000" dirty="0" err="1" smtClean="0"/>
              <a:t>XCData</a:t>
            </a:r>
            <a:r>
              <a:rPr lang="en-US" sz="2000" dirty="0" smtClean="0"/>
              <a:t> , </a:t>
            </a:r>
            <a:r>
              <a:rPr lang="en-US" sz="2000" dirty="0" err="1" smtClean="0"/>
              <a:t>XComment</a:t>
            </a:r>
            <a:r>
              <a:rPr lang="en-US" sz="2000" dirty="0" smtClean="0"/>
              <a:t>, </a:t>
            </a:r>
            <a:r>
              <a:rPr lang="en-US" sz="2000" dirty="0" err="1" smtClean="0"/>
              <a:t>XNameSpace</a:t>
            </a:r>
            <a:r>
              <a:rPr lang="en-US" sz="2000" dirty="0" smtClean="0"/>
              <a:t>, etc … </a:t>
            </a:r>
            <a:r>
              <a:rPr lang="ja-JP" altLang="en-US" sz="2000" dirty="0" err="1" smtClean="0"/>
              <a:t>。</a:t>
            </a:r>
            <a:endParaRPr lang="ja-JP" altLang="en-US" sz="2000" dirty="0" smtClean="0">
              <a:cs typeface="Verdana" pitchFamily="34" charset="0"/>
            </a:endParaRPr>
          </a:p>
          <a:p>
            <a:pPr>
              <a:buNone/>
            </a:pP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Basic </a:t>
            </a:r>
            <a:r>
              <a:rPr lang="ja-JP" altLang="en-US" dirty="0" err="1" smtClean="0"/>
              <a:t>での</a:t>
            </a:r>
            <a:r>
              <a:rPr lang="en-US" dirty="0" smtClean="0"/>
              <a:t> XML </a:t>
            </a:r>
            <a:r>
              <a:rPr lang="ja-JP" altLang="en-US" dirty="0" err="1" smtClean="0"/>
              <a:t>への</a:t>
            </a:r>
            <a:r>
              <a:rPr lang="ja-JP" altLang="en-US" dirty="0" smtClean="0"/>
              <a:t>アクセス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357299"/>
            <a:ext cx="8229600" cy="4357717"/>
          </a:xfrm>
        </p:spPr>
        <p:txBody>
          <a:bodyPr/>
          <a:lstStyle/>
          <a:p>
            <a:pPr marL="514350" indent="-514350">
              <a:buNone/>
            </a:pPr>
            <a:r>
              <a:rPr lang="en-US" dirty="0" smtClean="0"/>
              <a:t>XML </a:t>
            </a:r>
            <a:r>
              <a:rPr lang="ja-JP" altLang="en-US" dirty="0" smtClean="0"/>
              <a:t>名前空間 と </a:t>
            </a:r>
            <a:r>
              <a:rPr lang="en-US" dirty="0" smtClean="0"/>
              <a:t>XML IntelliSense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sz="2400" dirty="0" smtClean="0"/>
              <a:t> </a:t>
            </a:r>
            <a:r>
              <a:rPr lang="ja-JP" altLang="en-US" sz="2400" dirty="0" smtClean="0"/>
              <a:t>１．</a:t>
            </a:r>
            <a:r>
              <a:rPr lang="en-US" sz="2400" dirty="0" smtClean="0"/>
              <a:t>XML </a:t>
            </a:r>
            <a:r>
              <a:rPr lang="ja-JP" altLang="en-US" sz="2400" dirty="0" smtClean="0"/>
              <a:t>スキーマ定義</a:t>
            </a:r>
            <a:r>
              <a:rPr lang="en-US" sz="2400" dirty="0" smtClean="0"/>
              <a:t> </a:t>
            </a:r>
            <a:r>
              <a:rPr lang="en-US" sz="2000" dirty="0" smtClean="0"/>
              <a:t>(XSD: XML Schema Definition)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      </a:t>
            </a:r>
            <a:r>
              <a:rPr lang="ja-JP" altLang="en-US" sz="2400" dirty="0" smtClean="0"/>
              <a:t>ファイルをプロジェクトに追加する。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２．スキーマの対象名前空間をインポートすると、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　　</a:t>
            </a:r>
            <a:r>
              <a:rPr lang="en-US" altLang="ja-JP" sz="2400" dirty="0" smtClean="0"/>
              <a:t>IDE </a:t>
            </a:r>
            <a:r>
              <a:rPr lang="ja-JP" altLang="en-US" sz="2400" dirty="0" smtClean="0"/>
              <a:t>で </a:t>
            </a:r>
            <a:r>
              <a:rPr lang="en-US" sz="2400" dirty="0" smtClean="0"/>
              <a:t>XML IntelliSense </a:t>
            </a:r>
            <a:r>
              <a:rPr lang="ja-JP" altLang="en-US" sz="2400" dirty="0" smtClean="0"/>
              <a:t>が機能する。</a:t>
            </a:r>
          </a:p>
          <a:p>
            <a:pPr>
              <a:buNone/>
            </a:pPr>
            <a:endParaRPr lang="ja-JP" altLang="en-US" sz="2000" dirty="0" smtClean="0">
              <a:cs typeface="Verdana" pitchFamily="34" charset="0"/>
            </a:endParaRPr>
          </a:p>
          <a:p>
            <a:pPr>
              <a:buNone/>
            </a:pP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スライドマスタN05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メイリオフル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169</Words>
  <Application>Microsoft Office PowerPoint</Application>
  <PresentationFormat>画面に合わせる (4:3)</PresentationFormat>
  <Paragraphs>48</Paragraphs>
  <Slides>18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19" baseType="lpstr">
      <vt:lpstr>スライドマスタN05</vt:lpstr>
      <vt:lpstr>XML with Visual Basic</vt:lpstr>
      <vt:lpstr>自己紹介。</vt:lpstr>
      <vt:lpstr>お品書き。</vt:lpstr>
      <vt:lpstr>Visual Basic での XML の作成</vt:lpstr>
      <vt:lpstr>Visual Basic での XML の作成</vt:lpstr>
      <vt:lpstr>Visual Basic での XML の作成</vt:lpstr>
      <vt:lpstr>Visual Basic での XML の作成</vt:lpstr>
      <vt:lpstr>Visual Basic での XML の作成</vt:lpstr>
      <vt:lpstr>Visual Basic での XML へのアクセス</vt:lpstr>
      <vt:lpstr>Visual Basic での XML へのアクセス</vt:lpstr>
      <vt:lpstr>Visual Basic での XML へのアクセス</vt:lpstr>
      <vt:lpstr>Visual Basic での XML へのアクセス</vt:lpstr>
      <vt:lpstr>Visual Basic での XML へのアクセス</vt:lpstr>
      <vt:lpstr>Visual Basic での XML へのアクセス</vt:lpstr>
      <vt:lpstr>LINQ to XML</vt:lpstr>
      <vt:lpstr>LINQ to XML</vt:lpstr>
      <vt:lpstr>LINQ to XML</vt:lpstr>
      <vt:lpstr>まとめ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高萩 俊行</dc:creator>
  <cp:lastModifiedBy>Koji Horio</cp:lastModifiedBy>
  <cp:revision>4</cp:revision>
  <dcterms:created xsi:type="dcterms:W3CDTF">2008-11-12T15:51:15Z</dcterms:created>
  <dcterms:modified xsi:type="dcterms:W3CDTF">2009-01-20T20:20:13Z</dcterms:modified>
</cp:coreProperties>
</file>