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60" r:id="rId6"/>
    <p:sldId id="263" r:id="rId7"/>
    <p:sldId id="261" r:id="rId8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003399"/>
    <a:srgbClr val="008080"/>
    <a:srgbClr val="336600"/>
    <a:srgbClr val="FF9933"/>
    <a:srgbClr val="CC6600"/>
    <a:srgbClr val="FFFF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9289" autoAdjust="0"/>
    <p:restoredTop sz="90929"/>
  </p:normalViewPr>
  <p:slideViewPr>
    <p:cSldViewPr showGuides="1">
      <p:cViewPr varScale="1">
        <p:scale>
          <a:sx n="64" d="100"/>
          <a:sy n="64" d="100"/>
        </p:scale>
        <p:origin x="-21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52E4C4-0B66-4345-859E-D98F793A9E4E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E531F4-88DF-4FE7-B861-9E11077BF541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24045-7BD1-4912-B5CD-90008D4EEAFE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4E664-1540-4A70-959F-8F497ED70980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36EA0B-FAF8-425E-81FC-B06CAE15E6A1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51C0E0-9446-4FB4-B6F4-2C4D61DD423C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45CC1F-7E7A-4D12-BECD-29331060FB91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ED0267-FD0C-4B63-A11B-97EE7B3C9954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7D5202-1587-412F-AAF3-7AF1FFB07EB8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5239D6-5F17-4025-A26D-CD7B25FF8DE2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70BC11-156B-4A84-BFE8-1D578F76F637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615987C-BA11-418A-802B-B762CAA66697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18" Type="http://schemas.openxmlformats.org/officeDocument/2006/relationships/image" Target="../media/image1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" Type="http://schemas.openxmlformats.org/officeDocument/2006/relationships/image" Target="../media/image1.png"/><Relationship Id="rId16" Type="http://schemas.openxmlformats.org/officeDocument/2006/relationships/image" Target="../media/image15.jpeg"/><Relationship Id="rId20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19" Type="http://schemas.openxmlformats.org/officeDocument/2006/relationships/image" Target="../media/image18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体験的コンピュータ発達史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体験した開発ドメイン・プロジェクト</a:t>
            </a:r>
          </a:p>
          <a:p>
            <a:r>
              <a:rPr lang="ja-JP" altLang="en-US"/>
              <a:t>体験したコンピュータと組込機器</a:t>
            </a:r>
          </a:p>
          <a:p>
            <a:r>
              <a:rPr lang="ja-JP" altLang="en-US"/>
              <a:t>体験したオペレーティングシステム</a:t>
            </a:r>
          </a:p>
          <a:p>
            <a:r>
              <a:rPr lang="ja-JP" altLang="en-US"/>
              <a:t>体験したプログラミング言語</a:t>
            </a:r>
          </a:p>
          <a:p>
            <a:r>
              <a:rPr lang="ja-JP" altLang="en-US"/>
              <a:t>体験</a:t>
            </a:r>
            <a:r>
              <a:rPr lang="en-US" altLang="ja-JP"/>
              <a:t>(</a:t>
            </a:r>
            <a:r>
              <a:rPr lang="ja-JP" altLang="en-US"/>
              <a:t>試</a:t>
            </a:r>
            <a:r>
              <a:rPr lang="en-US" altLang="ja-JP"/>
              <a:t>)</a:t>
            </a:r>
            <a:r>
              <a:rPr lang="ja-JP" altLang="en-US"/>
              <a:t>した開発プロセス</a:t>
            </a:r>
          </a:p>
          <a:p>
            <a:r>
              <a:rPr lang="ja-JP" altLang="en-US"/>
              <a:t>推薦したい名著・古典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381000"/>
          </a:xfrm>
        </p:spPr>
        <p:txBody>
          <a:bodyPr/>
          <a:lstStyle/>
          <a:p>
            <a:r>
              <a:rPr lang="ja-JP" altLang="en-US" sz="4000"/>
              <a:t>体験した開発ドメイン・プロジェクト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4876800" cy="4114800"/>
          </a:xfrm>
        </p:spPr>
        <p:txBody>
          <a:bodyPr/>
          <a:lstStyle/>
          <a:p>
            <a:r>
              <a:rPr lang="ja-JP" altLang="en-US"/>
              <a:t>発表の場で紹介します。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609600"/>
          </a:xfrm>
        </p:spPr>
        <p:txBody>
          <a:bodyPr/>
          <a:lstStyle/>
          <a:p>
            <a:r>
              <a:rPr lang="ja-JP" altLang="en-US" sz="4000"/>
              <a:t>体験したコンピュータと組込機器</a:t>
            </a:r>
          </a:p>
        </p:txBody>
      </p:sp>
      <p:pic>
        <p:nvPicPr>
          <p:cNvPr id="6149" name="Picture 5" descr="C:\Documents and Settings\denno\My Documents\My Pictures\0010_0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9575" y="1457325"/>
            <a:ext cx="1066800" cy="1066800"/>
          </a:xfrm>
          <a:prstGeom prst="rect">
            <a:avLst/>
          </a:prstGeom>
          <a:noFill/>
        </p:spPr>
      </p:pic>
      <p:pic>
        <p:nvPicPr>
          <p:cNvPr id="6150" name="Picture 6" descr="C:\Documents and Settings\denno\デスクトップ\my開発コンピュータ\01.OKITACsystem50\0010_03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9075" y="1914525"/>
            <a:ext cx="1257300" cy="1257300"/>
          </a:xfrm>
          <a:prstGeom prst="rect">
            <a:avLst/>
          </a:prstGeom>
          <a:noFill/>
        </p:spPr>
      </p:pic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317500" y="3078163"/>
            <a:ext cx="2073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ja-JP" altLang="ja-JP" sz="2000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698500" y="2925763"/>
            <a:ext cx="2073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ja-JP" altLang="ja-JP"/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104775" y="2714625"/>
            <a:ext cx="1800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 sz="1200" b="1"/>
              <a:t>Okitac Sytem50/model40</a:t>
            </a:r>
          </a:p>
        </p:txBody>
      </p:sp>
      <p:pic>
        <p:nvPicPr>
          <p:cNvPr id="6156" name="Picture 12" descr="C:\Documents and Settings\denno\デスクトップ\my開発コンピュータ\if800\K3ATICALK5FHJCAQXZ02KCA1HB5C3CASFMWIQCA8S2L2ECA7V6BX5CAJWYKIBCAV4A2FCCAXI6UYXCAK6OONYCA2PM1D1CARS3CM7CALC3HT5CAJVQXUDCAMEWAFQCAWH3TC7CA2AAB9RCARYF3A6CAK4FA1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14500" y="1600200"/>
            <a:ext cx="1219200" cy="1163638"/>
          </a:xfrm>
          <a:prstGeom prst="rect">
            <a:avLst/>
          </a:prstGeom>
          <a:noFill/>
        </p:spPr>
      </p:pic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1762125" y="2752725"/>
            <a:ext cx="1171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1200" b="1"/>
              <a:t>沖電気</a:t>
            </a:r>
            <a:r>
              <a:rPr lang="en-US" altLang="ja-JP" sz="1200" b="1"/>
              <a:t>IF-800</a:t>
            </a:r>
          </a:p>
        </p:txBody>
      </p:sp>
      <p:pic>
        <p:nvPicPr>
          <p:cNvPr id="6158" name="Picture 14" descr="C:\Documents and Settings\denno\デスクトップ\my開発コンピュータ\03.PDP11\image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95800" y="1600200"/>
            <a:ext cx="1565275" cy="1177925"/>
          </a:xfrm>
          <a:prstGeom prst="rect">
            <a:avLst/>
          </a:prstGeom>
          <a:noFill/>
        </p:spPr>
      </p:pic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4733925" y="2752725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 sz="1200" b="1"/>
              <a:t>DEC PDP/11</a:t>
            </a:r>
          </a:p>
        </p:txBody>
      </p:sp>
      <p:pic>
        <p:nvPicPr>
          <p:cNvPr id="6160" name="Picture 16" descr="C:\Documents and Settings\denno\デスクトップ\my開発コンピュータ\03.Commodore\Commodore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48000" y="1533525"/>
            <a:ext cx="1298575" cy="1382713"/>
          </a:xfrm>
          <a:prstGeom prst="rect">
            <a:avLst/>
          </a:prstGeom>
          <a:noFill/>
        </p:spPr>
      </p:pic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2819400" y="2981325"/>
            <a:ext cx="1647825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 sz="1200" b="1"/>
              <a:t>Cpmmodore CBM/64?</a:t>
            </a:r>
          </a:p>
        </p:txBody>
      </p:sp>
      <p:pic>
        <p:nvPicPr>
          <p:cNvPr id="6162" name="Picture 18" descr="C:\Documents and Settings\denno\デスクトップ\my開発コンピュータ\05.VAX11\vax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391400" y="1676400"/>
            <a:ext cx="1371600" cy="1635125"/>
          </a:xfrm>
          <a:prstGeom prst="rect">
            <a:avLst/>
          </a:prstGeom>
          <a:noFill/>
        </p:spPr>
      </p:pic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7096125" y="3286125"/>
            <a:ext cx="1828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 sz="1200" b="1"/>
              <a:t>DEC VAX/11</a:t>
            </a:r>
          </a:p>
        </p:txBody>
      </p:sp>
      <p:pic>
        <p:nvPicPr>
          <p:cNvPr id="6164" name="Picture 20" descr="C:\Documents and Settings\denno\デスクトップ\my開発コンピュータ\06.VT100\images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448550" y="3571875"/>
            <a:ext cx="1219200" cy="1057275"/>
          </a:xfrm>
          <a:prstGeom prst="rect">
            <a:avLst/>
          </a:prstGeom>
          <a:noFill/>
        </p:spPr>
      </p:pic>
      <p:sp>
        <p:nvSpPr>
          <p:cNvPr id="6165" name="Rectangle 21"/>
          <p:cNvSpPr>
            <a:spLocks noChangeArrowheads="1"/>
          </p:cNvSpPr>
          <p:nvPr/>
        </p:nvSpPr>
        <p:spPr bwMode="auto">
          <a:xfrm>
            <a:off x="7010400" y="4572000"/>
            <a:ext cx="1828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 sz="1200" b="1"/>
              <a:t>DEC VT-100</a:t>
            </a:r>
          </a:p>
        </p:txBody>
      </p:sp>
      <p:pic>
        <p:nvPicPr>
          <p:cNvPr id="6166" name="Picture 22" descr="C:\Documents and Settings\denno\デスクトップ\my開発コンピュータ\07.漢字入力タブレット\漢字タブレット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391400" y="4876800"/>
            <a:ext cx="1417638" cy="925513"/>
          </a:xfrm>
          <a:prstGeom prst="rect">
            <a:avLst/>
          </a:prstGeom>
          <a:noFill/>
        </p:spPr>
      </p:pic>
      <p:sp>
        <p:nvSpPr>
          <p:cNvPr id="6167" name="Rectangle 23"/>
          <p:cNvSpPr>
            <a:spLocks noChangeArrowheads="1"/>
          </p:cNvSpPr>
          <p:nvPr/>
        </p:nvSpPr>
        <p:spPr bwMode="auto">
          <a:xfrm>
            <a:off x="7162800" y="5867400"/>
            <a:ext cx="1828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1200" b="1"/>
              <a:t>漢字入力タブレット</a:t>
            </a:r>
          </a:p>
        </p:txBody>
      </p:sp>
      <p:pic>
        <p:nvPicPr>
          <p:cNvPr id="6168" name="Picture 24" descr="C:\Documents and Settings\denno\デスクトップ\my開発コンピュータ\08.CPT\4BH9WCATO394VCAZQ57T0CALP2731CA7CSROPCADAUE6BCAJQL9PNCAB3AYFXCA64I7LCCA4TGDTCCA6P0CJBCA82D0S2CATFQ0J2CA92F2YMCA5OT69JCACEPOQRCA7U6QTSCAIL5UDNCA5U26EZCA01W7C0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096000" y="1600200"/>
            <a:ext cx="1192213" cy="1219200"/>
          </a:xfrm>
          <a:prstGeom prst="rect">
            <a:avLst/>
          </a:prstGeom>
          <a:noFill/>
        </p:spPr>
      </p:pic>
      <p:sp>
        <p:nvSpPr>
          <p:cNvPr id="6170" name="Rectangle 26"/>
          <p:cNvSpPr>
            <a:spLocks noChangeArrowheads="1"/>
          </p:cNvSpPr>
          <p:nvPr/>
        </p:nvSpPr>
        <p:spPr bwMode="auto">
          <a:xfrm>
            <a:off x="6019800" y="2819400"/>
            <a:ext cx="1371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 sz="1200" b="1"/>
              <a:t>CPT</a:t>
            </a:r>
            <a:r>
              <a:rPr lang="ja-JP" altLang="en-US" sz="1200" b="1"/>
              <a:t>欧文ワープロ</a:t>
            </a:r>
          </a:p>
        </p:txBody>
      </p:sp>
      <p:pic>
        <p:nvPicPr>
          <p:cNvPr id="6171" name="Picture 27" descr="C:\Documents and Settings\denno\デスクトップ\my開発コンピュータ\09.JStar\Jstar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04800" y="3200400"/>
            <a:ext cx="1257300" cy="1108075"/>
          </a:xfrm>
          <a:prstGeom prst="rect">
            <a:avLst/>
          </a:prstGeom>
          <a:noFill/>
        </p:spPr>
      </p:pic>
      <p:sp>
        <p:nvSpPr>
          <p:cNvPr id="6172" name="Rectangle 28"/>
          <p:cNvSpPr>
            <a:spLocks noChangeArrowheads="1"/>
          </p:cNvSpPr>
          <p:nvPr/>
        </p:nvSpPr>
        <p:spPr bwMode="auto">
          <a:xfrm>
            <a:off x="85725" y="4324350"/>
            <a:ext cx="1666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1200" b="1"/>
              <a:t>富士ゼロックス</a:t>
            </a:r>
            <a:r>
              <a:rPr lang="en-US" altLang="ja-JP" sz="1200" b="1"/>
              <a:t>JStar</a:t>
            </a:r>
          </a:p>
        </p:txBody>
      </p:sp>
      <p:pic>
        <p:nvPicPr>
          <p:cNvPr id="6173" name="Picture 29" descr="C:\Documents and Settings\denno\デスクトップ\my開発コンピュータ\10.Prime Computer\images.jpg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6172200" y="3124200"/>
            <a:ext cx="1131888" cy="1508125"/>
          </a:xfrm>
          <a:prstGeom prst="rect">
            <a:avLst/>
          </a:prstGeom>
          <a:noFill/>
        </p:spPr>
      </p:pic>
      <p:sp>
        <p:nvSpPr>
          <p:cNvPr id="6174" name="Rectangle 30"/>
          <p:cNvSpPr>
            <a:spLocks noChangeArrowheads="1"/>
          </p:cNvSpPr>
          <p:nvPr/>
        </p:nvSpPr>
        <p:spPr bwMode="auto">
          <a:xfrm>
            <a:off x="6096000" y="4572000"/>
            <a:ext cx="1371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 sz="1200" b="1"/>
              <a:t>Prime Computer</a:t>
            </a:r>
          </a:p>
        </p:txBody>
      </p:sp>
      <p:pic>
        <p:nvPicPr>
          <p:cNvPr id="6175" name="Picture 31" descr="C:\Documents and Settings\denno\デスクトップ\my開発コンピュータ\11.マルチメータ\HPIB.jp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800600" y="3124200"/>
            <a:ext cx="1219200" cy="792163"/>
          </a:xfrm>
          <a:prstGeom prst="rect">
            <a:avLst/>
          </a:prstGeom>
          <a:noFill/>
        </p:spPr>
      </p:pic>
      <p:sp>
        <p:nvSpPr>
          <p:cNvPr id="6176" name="Rectangle 32"/>
          <p:cNvSpPr>
            <a:spLocks noChangeArrowheads="1"/>
          </p:cNvSpPr>
          <p:nvPr/>
        </p:nvSpPr>
        <p:spPr bwMode="auto">
          <a:xfrm>
            <a:off x="4419600" y="3962400"/>
            <a:ext cx="1828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 sz="1200" b="1"/>
              <a:t>HP </a:t>
            </a:r>
            <a:r>
              <a:rPr lang="ja-JP" altLang="en-US" sz="1200" b="1"/>
              <a:t>デジタルマルチメータ</a:t>
            </a:r>
          </a:p>
        </p:txBody>
      </p:sp>
      <p:pic>
        <p:nvPicPr>
          <p:cNvPr id="6177" name="Picture 33" descr="C:\Documents and Settings\denno\デスクトップ\my開発コンピュータ\12.MULTI16\multi16.jp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04800" y="4648200"/>
            <a:ext cx="1096963" cy="1543050"/>
          </a:xfrm>
          <a:prstGeom prst="rect">
            <a:avLst/>
          </a:prstGeom>
          <a:noFill/>
        </p:spPr>
      </p:pic>
      <p:sp>
        <p:nvSpPr>
          <p:cNvPr id="6178" name="Rectangle 34"/>
          <p:cNvSpPr>
            <a:spLocks noChangeArrowheads="1"/>
          </p:cNvSpPr>
          <p:nvPr/>
        </p:nvSpPr>
        <p:spPr bwMode="auto">
          <a:xfrm>
            <a:off x="228600" y="62484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1200" b="1"/>
              <a:t>三菱電機</a:t>
            </a:r>
            <a:r>
              <a:rPr lang="en-US" altLang="ja-JP" sz="1200" b="1"/>
              <a:t>MULTI-16</a:t>
            </a:r>
          </a:p>
        </p:txBody>
      </p:sp>
      <p:pic>
        <p:nvPicPr>
          <p:cNvPr id="6179" name="Picture 35" descr="C:\Documents and Settings\denno\デスクトップ\my開発コンピュータ\13.sony news\doi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752600" y="3124200"/>
            <a:ext cx="1325563" cy="1314450"/>
          </a:xfrm>
          <a:prstGeom prst="rect">
            <a:avLst/>
          </a:prstGeom>
          <a:noFill/>
        </p:spPr>
      </p:pic>
      <p:sp>
        <p:nvSpPr>
          <p:cNvPr id="6180" name="Rectangle 36"/>
          <p:cNvSpPr>
            <a:spLocks noChangeArrowheads="1"/>
          </p:cNvSpPr>
          <p:nvPr/>
        </p:nvSpPr>
        <p:spPr bwMode="auto">
          <a:xfrm>
            <a:off x="1524000" y="4343400"/>
            <a:ext cx="1981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ja-JP" altLang="ja-JP" sz="1600" b="1"/>
          </a:p>
        </p:txBody>
      </p:sp>
      <p:sp>
        <p:nvSpPr>
          <p:cNvPr id="6181" name="Rectangle 37"/>
          <p:cNvSpPr>
            <a:spLocks noChangeArrowheads="1"/>
          </p:cNvSpPr>
          <p:nvPr/>
        </p:nvSpPr>
        <p:spPr bwMode="auto">
          <a:xfrm>
            <a:off x="1752600" y="44196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1200" b="1"/>
              <a:t>ソニー</a:t>
            </a:r>
            <a:r>
              <a:rPr lang="en-US" altLang="ja-JP" sz="1200" b="1"/>
              <a:t>News</a:t>
            </a:r>
          </a:p>
        </p:txBody>
      </p:sp>
      <p:pic>
        <p:nvPicPr>
          <p:cNvPr id="6182" name="Picture 38" descr="C:\Documents and Settings\denno\デスクトップ\my開発コンピュータ\14.初代mac\mac.jpg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3124200" y="3200400"/>
            <a:ext cx="1371600" cy="1212850"/>
          </a:xfrm>
          <a:prstGeom prst="rect">
            <a:avLst/>
          </a:prstGeom>
          <a:noFill/>
        </p:spPr>
      </p:pic>
      <p:sp>
        <p:nvSpPr>
          <p:cNvPr id="6183" name="Rectangle 39"/>
          <p:cNvSpPr>
            <a:spLocks noChangeArrowheads="1"/>
          </p:cNvSpPr>
          <p:nvPr/>
        </p:nvSpPr>
        <p:spPr bwMode="auto">
          <a:xfrm>
            <a:off x="3200400" y="44196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 sz="1200" b="1"/>
              <a:t>Apple </a:t>
            </a:r>
            <a:r>
              <a:rPr lang="ja-JP" altLang="en-US" sz="1200" b="1"/>
              <a:t>初代の</a:t>
            </a:r>
            <a:r>
              <a:rPr lang="en-US" altLang="ja-JP" sz="1200" b="1"/>
              <a:t>Mac</a:t>
            </a:r>
          </a:p>
        </p:txBody>
      </p:sp>
      <p:pic>
        <p:nvPicPr>
          <p:cNvPr id="6184" name="Picture 40" descr="C:\Documents and Settings\denno\デスクトップ\my開発コンピュータ\15.九州松下電器\プリプレスシステム.jpg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1657350" y="4800600"/>
            <a:ext cx="1314450" cy="1039813"/>
          </a:xfrm>
          <a:prstGeom prst="rect">
            <a:avLst/>
          </a:prstGeom>
          <a:noFill/>
        </p:spPr>
      </p:pic>
      <p:sp>
        <p:nvSpPr>
          <p:cNvPr id="6185" name="Rectangle 41"/>
          <p:cNvSpPr>
            <a:spLocks noChangeArrowheads="1"/>
          </p:cNvSpPr>
          <p:nvPr/>
        </p:nvSpPr>
        <p:spPr bwMode="auto">
          <a:xfrm>
            <a:off x="1581150" y="59436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1200" b="1"/>
              <a:t>印刷プリプレス装置</a:t>
            </a:r>
          </a:p>
        </p:txBody>
      </p:sp>
      <p:pic>
        <p:nvPicPr>
          <p:cNvPr id="6186" name="Picture 42" descr="C:\Documents and Settings\denno\デスクトップ\my開発コンピュータ\16.ラベルプリンタ\サトー.jpg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3276600" y="5029200"/>
            <a:ext cx="1295400" cy="974725"/>
          </a:xfrm>
          <a:prstGeom prst="rect">
            <a:avLst/>
          </a:prstGeom>
          <a:noFill/>
        </p:spPr>
      </p:pic>
      <p:sp>
        <p:nvSpPr>
          <p:cNvPr id="6187" name="Rectangle 43"/>
          <p:cNvSpPr>
            <a:spLocks noChangeArrowheads="1"/>
          </p:cNvSpPr>
          <p:nvPr/>
        </p:nvSpPr>
        <p:spPr bwMode="auto">
          <a:xfrm>
            <a:off x="3124200" y="60960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 sz="1200" b="1"/>
              <a:t>SATO </a:t>
            </a:r>
            <a:r>
              <a:rPr lang="ja-JP" altLang="en-US" sz="1200" b="1"/>
              <a:t>ラベルプリンタ</a:t>
            </a:r>
          </a:p>
        </p:txBody>
      </p:sp>
      <p:pic>
        <p:nvPicPr>
          <p:cNvPr id="6188" name="Picture 44" descr="C:\Documents and Settings\denno\デスクトップ\my開発コンピュータ\リアプロTV\A1I60CAW0JK0JCAYBXQQJCA6PS9AVCAY96NN4CAH8R851CA9CA3OQCAT20MLWCA6KLIHNCAM3RB0BCA3O4YSWCA99IOVBCAMJC81FCA9A710PCAUPPD7PCAO50E95CAPOC9WVCAXU0WEQCA0WK0CVCAN3EWMW.jpg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4648200" y="4343400"/>
            <a:ext cx="1485900" cy="1006475"/>
          </a:xfrm>
          <a:prstGeom prst="rect">
            <a:avLst/>
          </a:prstGeom>
          <a:noFill/>
        </p:spPr>
      </p:pic>
      <p:sp>
        <p:nvSpPr>
          <p:cNvPr id="6189" name="Rectangle 45"/>
          <p:cNvSpPr>
            <a:spLocks noChangeArrowheads="1"/>
          </p:cNvSpPr>
          <p:nvPr/>
        </p:nvSpPr>
        <p:spPr bwMode="auto">
          <a:xfrm>
            <a:off x="4648200" y="5410200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1200" b="1"/>
              <a:t>某社リアプロ</a:t>
            </a:r>
            <a:r>
              <a:rPr lang="en-US" altLang="ja-JP" sz="1200" b="1"/>
              <a:t>TV</a:t>
            </a:r>
          </a:p>
        </p:txBody>
      </p:sp>
      <p:pic>
        <p:nvPicPr>
          <p:cNvPr id="6190" name="Picture 46" descr="C:\Documents and Settings\denno\デスクトップ\my開発コンピュータ\液晶プロジェクタ\ETA1OCA8U7XKWCARUUXWOCAO35FLWCA3DNLZCCA6STATBCAQTP3L4CAQM6RUICA9ZWV09CAEIK1JDCA0KY538CAKJZ2CMCA4KUGQ2CAB29P6ZCAO9VITOCA23M7HTCA2A1X2MCANCTXOMCANPUBCGCA1FDEG5.jpg"/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6019800" y="5181600"/>
            <a:ext cx="1295400" cy="915988"/>
          </a:xfrm>
          <a:prstGeom prst="rect">
            <a:avLst/>
          </a:prstGeom>
          <a:noFill/>
        </p:spPr>
      </p:pic>
      <p:sp>
        <p:nvSpPr>
          <p:cNvPr id="6191" name="Rectangle 47"/>
          <p:cNvSpPr>
            <a:spLocks noChangeArrowheads="1"/>
          </p:cNvSpPr>
          <p:nvPr/>
        </p:nvSpPr>
        <p:spPr bwMode="auto">
          <a:xfrm>
            <a:off x="5867400" y="6172200"/>
            <a:ext cx="1447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1200" b="1"/>
              <a:t>某社液晶プロジェクタ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ja-JP" altLang="en-US" sz="4000"/>
              <a:t>体験したオペレーティングシステム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ja-JP" sz="1400" b="1"/>
              <a:t>Okitac System11/DOS</a:t>
            </a:r>
          </a:p>
          <a:p>
            <a:r>
              <a:rPr lang="en-US" altLang="ja-JP" sz="1400" b="1"/>
              <a:t>Okitac System11/MOS</a:t>
            </a:r>
          </a:p>
          <a:p>
            <a:r>
              <a:rPr lang="en-US" altLang="ja-JP" sz="1400" b="1"/>
              <a:t>CP/M</a:t>
            </a:r>
          </a:p>
          <a:p>
            <a:r>
              <a:rPr lang="en-US" altLang="ja-JP" sz="1400" b="1"/>
              <a:t>MP/M</a:t>
            </a:r>
          </a:p>
          <a:p>
            <a:r>
              <a:rPr lang="en-US" altLang="ja-JP" sz="1400" b="1"/>
              <a:t>CP/M-86</a:t>
            </a:r>
          </a:p>
          <a:p>
            <a:r>
              <a:rPr lang="en-US" altLang="ja-JP" sz="1400" b="1"/>
              <a:t>Concurrent CP/M</a:t>
            </a:r>
          </a:p>
          <a:p>
            <a:r>
              <a:rPr lang="en-US" altLang="ja-JP" sz="1400" b="1"/>
              <a:t>VAX/VMS</a:t>
            </a:r>
          </a:p>
          <a:p>
            <a:r>
              <a:rPr lang="en-US" altLang="ja-JP" sz="1400" b="1"/>
              <a:t>PDP/11 RSX-11</a:t>
            </a:r>
          </a:p>
          <a:p>
            <a:r>
              <a:rPr lang="en-US" altLang="ja-JP" sz="1400" b="1"/>
              <a:t>Prime Computer PRIMOS</a:t>
            </a:r>
          </a:p>
          <a:p>
            <a:r>
              <a:rPr lang="en-US" altLang="ja-JP" sz="1400" b="1"/>
              <a:t>μVAX/ULTRIX</a:t>
            </a:r>
          </a:p>
          <a:p>
            <a:endParaRPr lang="en-US" altLang="ja-JP" sz="1400" b="1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ja-JP" sz="1400" b="1"/>
              <a:t>MS-DOS</a:t>
            </a:r>
          </a:p>
          <a:p>
            <a:r>
              <a:rPr lang="en-US" altLang="ja-JP" sz="1400" b="1"/>
              <a:t>HP-UX</a:t>
            </a:r>
          </a:p>
          <a:p>
            <a:r>
              <a:rPr lang="en-US" altLang="ja-JP" sz="1400" b="1"/>
              <a:t>OS/2</a:t>
            </a:r>
          </a:p>
          <a:p>
            <a:r>
              <a:rPr lang="en-US" altLang="ja-JP" sz="1200" b="1"/>
              <a:t>AIX</a:t>
            </a:r>
          </a:p>
          <a:p>
            <a:r>
              <a:rPr lang="en-US" altLang="ja-JP" sz="1200" b="1"/>
              <a:t>SunOS/Solaris</a:t>
            </a:r>
          </a:p>
          <a:p>
            <a:r>
              <a:rPr lang="en-US" altLang="ja-JP" sz="1200" b="1"/>
              <a:t>Mac OS</a:t>
            </a:r>
          </a:p>
          <a:p>
            <a:r>
              <a:rPr lang="en-US" altLang="ja-JP" sz="1200" b="1"/>
              <a:t>LINEO Solutions</a:t>
            </a:r>
            <a:r>
              <a:rPr lang="ja-JP" altLang="en-US" sz="1200" b="1"/>
              <a:t>製組込み</a:t>
            </a:r>
            <a:r>
              <a:rPr lang="en-US" altLang="ja-JP" sz="1200" b="1"/>
              <a:t>Linux</a:t>
            </a:r>
          </a:p>
          <a:p>
            <a:r>
              <a:rPr lang="en-US" altLang="ja-JP" sz="1200" b="1"/>
              <a:t>Linux </a:t>
            </a:r>
            <a:r>
              <a:rPr lang="ja-JP" altLang="en-US" sz="1200" b="1"/>
              <a:t>オリジナル</a:t>
            </a:r>
          </a:p>
          <a:p>
            <a:r>
              <a:rPr lang="en-US" altLang="ja-JP" sz="1200" b="1"/>
              <a:t>Windows3.1/95/Me/NT/2000/XP</a:t>
            </a:r>
          </a:p>
          <a:p>
            <a:r>
              <a:rPr lang="en-US" altLang="ja-JP" sz="1200" b="1"/>
              <a:t>μITRON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609600"/>
          </a:xfrm>
        </p:spPr>
        <p:txBody>
          <a:bodyPr/>
          <a:lstStyle/>
          <a:p>
            <a:r>
              <a:rPr lang="ja-JP" altLang="en-US" sz="4000"/>
              <a:t>体験したプログラミング言語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/>
          <a:p>
            <a:r>
              <a:rPr lang="ja-JP" altLang="en-US" sz="1400"/>
              <a:t>沖電気ミニコンのマクロアセンブラ</a:t>
            </a:r>
            <a:r>
              <a:rPr lang="en-US" altLang="ja-JP" sz="1400"/>
              <a:t>,JCL(1979</a:t>
            </a:r>
            <a:r>
              <a:rPr lang="ja-JP" altLang="en-US" sz="1400"/>
              <a:t>～</a:t>
            </a:r>
            <a:r>
              <a:rPr lang="en-US" altLang="ja-JP" sz="1400"/>
              <a:t>1983)</a:t>
            </a:r>
          </a:p>
          <a:p>
            <a:r>
              <a:rPr lang="en-US" altLang="ja-JP" sz="1400"/>
              <a:t>MUMPS(1983)</a:t>
            </a:r>
          </a:p>
          <a:p>
            <a:r>
              <a:rPr lang="en-US" altLang="ja-JP" sz="1400"/>
              <a:t>PL/M(1984)</a:t>
            </a:r>
          </a:p>
          <a:p>
            <a:r>
              <a:rPr lang="en-US" altLang="ja-JP" sz="1400"/>
              <a:t>FORTRAN/77(1984)</a:t>
            </a:r>
          </a:p>
          <a:p>
            <a:r>
              <a:rPr lang="en-US" altLang="ja-JP" sz="1400"/>
              <a:t>Bliss(1984)</a:t>
            </a:r>
          </a:p>
          <a:p>
            <a:r>
              <a:rPr lang="en-US" altLang="ja-JP" sz="1400"/>
              <a:t>Yacc/Lex(1984)</a:t>
            </a:r>
          </a:p>
          <a:p>
            <a:r>
              <a:rPr lang="en-US" altLang="ja-JP" sz="1400"/>
              <a:t>LINGBOL</a:t>
            </a:r>
            <a:r>
              <a:rPr lang="ja-JP" altLang="en-US" sz="1400"/>
              <a:t>（翻訳ソフトの構文解析ツール</a:t>
            </a:r>
            <a:r>
              <a:rPr lang="en-US" altLang="ja-JP" sz="1400"/>
              <a:t>)</a:t>
            </a:r>
          </a:p>
          <a:p>
            <a:r>
              <a:rPr lang="en-US" altLang="ja-JP" sz="1400"/>
              <a:t>MBASIC,CBASIC,N88BASIC(1985</a:t>
            </a:r>
            <a:r>
              <a:rPr lang="ja-JP" altLang="en-US" sz="1400"/>
              <a:t>～</a:t>
            </a:r>
            <a:r>
              <a:rPr lang="en-US" altLang="ja-JP" sz="1400"/>
              <a:t>)</a:t>
            </a:r>
          </a:p>
          <a:p>
            <a:r>
              <a:rPr lang="en-US" altLang="ja-JP" sz="1400"/>
              <a:t>Z80</a:t>
            </a:r>
            <a:r>
              <a:rPr lang="ja-JP" altLang="en-US" sz="1400"/>
              <a:t>アセンブラ</a:t>
            </a:r>
            <a:r>
              <a:rPr lang="en-US" altLang="ja-JP" sz="1400"/>
              <a:t>(1985)</a:t>
            </a:r>
          </a:p>
          <a:p>
            <a:r>
              <a:rPr lang="en-US" altLang="ja-JP" sz="1400"/>
              <a:t>MASM(Intel8086)(1985)</a:t>
            </a:r>
          </a:p>
          <a:p>
            <a:r>
              <a:rPr lang="en-US" altLang="ja-JP" sz="1400"/>
              <a:t>GOAL(1985)</a:t>
            </a:r>
            <a:r>
              <a:rPr lang="ja-JP" altLang="en-US" sz="1400"/>
              <a:t>三洋電機製スプレッドシート</a:t>
            </a:r>
          </a:p>
          <a:p>
            <a:r>
              <a:rPr lang="en-US" altLang="ja-JP" sz="1400"/>
              <a:t>C(1985</a:t>
            </a:r>
            <a:r>
              <a:rPr lang="ja-JP" altLang="en-US" sz="1400"/>
              <a:t>～</a:t>
            </a:r>
            <a:r>
              <a:rPr lang="en-US" altLang="ja-JP" sz="1400"/>
              <a:t>)</a:t>
            </a:r>
          </a:p>
          <a:p>
            <a:r>
              <a:rPr lang="en-US" altLang="ja-JP" sz="1400"/>
              <a:t>Awk(1985</a:t>
            </a:r>
            <a:r>
              <a:rPr lang="ja-JP" altLang="en-US" sz="1400"/>
              <a:t>～</a:t>
            </a:r>
            <a:r>
              <a:rPr lang="en-US" altLang="ja-JP" sz="1400"/>
              <a:t>)</a:t>
            </a:r>
          </a:p>
          <a:p>
            <a:r>
              <a:rPr lang="en-US" altLang="ja-JP" sz="1400"/>
              <a:t>Pascal(1986</a:t>
            </a:r>
            <a:r>
              <a:rPr lang="ja-JP" altLang="en-US" sz="1400"/>
              <a:t>～</a:t>
            </a:r>
            <a:r>
              <a:rPr lang="en-US" altLang="ja-JP" sz="1400"/>
              <a:t>)</a:t>
            </a:r>
          </a:p>
          <a:p>
            <a:r>
              <a:rPr lang="en-US" altLang="ja-JP" sz="1400"/>
              <a:t>Java(1995</a:t>
            </a:r>
            <a:r>
              <a:rPr lang="ja-JP" altLang="en-US" sz="1400"/>
              <a:t>～</a:t>
            </a:r>
            <a:r>
              <a:rPr lang="en-US" altLang="ja-JP" sz="1400"/>
              <a:t>)</a:t>
            </a:r>
          </a:p>
          <a:p>
            <a:r>
              <a:rPr lang="en-US" altLang="ja-JP" sz="1400"/>
              <a:t>Perl(1995</a:t>
            </a:r>
            <a:r>
              <a:rPr lang="ja-JP" altLang="en-US" sz="1400"/>
              <a:t>～</a:t>
            </a:r>
            <a:r>
              <a:rPr lang="en-US" altLang="ja-JP" sz="1400"/>
              <a:t>)</a:t>
            </a:r>
          </a:p>
          <a:p>
            <a:r>
              <a:rPr lang="en-US" altLang="ja-JP" sz="1400"/>
              <a:t>HTML(1995</a:t>
            </a:r>
            <a:r>
              <a:rPr lang="ja-JP" altLang="en-US" sz="1400"/>
              <a:t>～</a:t>
            </a:r>
            <a:r>
              <a:rPr lang="en-US" altLang="ja-JP" sz="1400"/>
              <a:t>)</a:t>
            </a:r>
          </a:p>
          <a:p>
            <a:endParaRPr lang="en-US" altLang="ja-JP" sz="1400"/>
          </a:p>
          <a:p>
            <a:endParaRPr lang="en-US" altLang="ja-JP" sz="1400"/>
          </a:p>
          <a:p>
            <a:endParaRPr lang="en-US" altLang="ja-JP" sz="140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/>
          <a:p>
            <a:r>
              <a:rPr lang="en-US" altLang="ja-JP" sz="1600"/>
              <a:t>Motorola68010,68020</a:t>
            </a:r>
            <a:r>
              <a:rPr lang="ja-JP" altLang="en-US" sz="1600"/>
              <a:t>アセンブラ</a:t>
            </a:r>
            <a:r>
              <a:rPr lang="en-US" altLang="ja-JP" sz="1600"/>
              <a:t>(1996)</a:t>
            </a:r>
          </a:p>
          <a:p>
            <a:r>
              <a:rPr lang="en-US" altLang="ja-JP" sz="1400"/>
              <a:t>ASN.1(1996</a:t>
            </a:r>
            <a:r>
              <a:rPr lang="ja-JP" altLang="en-US" sz="1400"/>
              <a:t>～</a:t>
            </a:r>
            <a:r>
              <a:rPr lang="en-US" altLang="ja-JP" sz="1400"/>
              <a:t>)</a:t>
            </a:r>
          </a:p>
          <a:p>
            <a:r>
              <a:rPr lang="en-US" altLang="ja-JP" sz="1400"/>
              <a:t>Emacs Lisp(1997</a:t>
            </a:r>
            <a:r>
              <a:rPr lang="ja-JP" altLang="en-US" sz="1400"/>
              <a:t>～</a:t>
            </a:r>
            <a:r>
              <a:rPr lang="en-US" altLang="ja-JP" sz="1400"/>
              <a:t>)</a:t>
            </a:r>
          </a:p>
          <a:p>
            <a:r>
              <a:rPr lang="en-US" altLang="ja-JP" sz="1400"/>
              <a:t>Delphi(1997</a:t>
            </a:r>
            <a:r>
              <a:rPr lang="ja-JP" altLang="en-US" sz="1400"/>
              <a:t>～</a:t>
            </a:r>
            <a:r>
              <a:rPr lang="en-US" altLang="ja-JP" sz="1400"/>
              <a:t>)</a:t>
            </a:r>
          </a:p>
          <a:p>
            <a:r>
              <a:rPr lang="en-US" altLang="ja-JP" sz="1400"/>
              <a:t>Visual Basic(1997</a:t>
            </a:r>
            <a:r>
              <a:rPr lang="ja-JP" altLang="en-US" sz="1400"/>
              <a:t>～</a:t>
            </a:r>
            <a:r>
              <a:rPr lang="en-US" altLang="ja-JP" sz="1400"/>
              <a:t>)</a:t>
            </a:r>
          </a:p>
          <a:p>
            <a:r>
              <a:rPr lang="en-US" altLang="ja-JP" sz="1400"/>
              <a:t>Excel.etc VBA(1997</a:t>
            </a:r>
            <a:r>
              <a:rPr lang="ja-JP" altLang="en-US" sz="1400"/>
              <a:t>～</a:t>
            </a:r>
            <a:r>
              <a:rPr lang="en-US" altLang="ja-JP" sz="1400"/>
              <a:t>)</a:t>
            </a:r>
          </a:p>
          <a:p>
            <a:r>
              <a:rPr lang="en-US" altLang="ja-JP" sz="1400"/>
              <a:t>Cshell,Kornshell,Bash(1998</a:t>
            </a:r>
            <a:r>
              <a:rPr lang="ja-JP" altLang="en-US" sz="1400"/>
              <a:t>～</a:t>
            </a:r>
            <a:r>
              <a:rPr lang="en-US" altLang="ja-JP" sz="1400"/>
              <a:t>)</a:t>
            </a:r>
          </a:p>
          <a:p>
            <a:r>
              <a:rPr lang="en-US" altLang="ja-JP" sz="1400"/>
              <a:t>Postscript(1998</a:t>
            </a:r>
            <a:r>
              <a:rPr lang="ja-JP" altLang="en-US" sz="1400"/>
              <a:t>～</a:t>
            </a:r>
            <a:r>
              <a:rPr lang="en-US" altLang="ja-JP" sz="1400"/>
              <a:t>)</a:t>
            </a:r>
          </a:p>
          <a:p>
            <a:r>
              <a:rPr lang="en-US" altLang="ja-JP" sz="1400"/>
              <a:t>VRML(1998)</a:t>
            </a:r>
          </a:p>
          <a:p>
            <a:r>
              <a:rPr lang="en-US" altLang="ja-JP" sz="1400"/>
              <a:t>XML(1999</a:t>
            </a:r>
            <a:r>
              <a:rPr lang="ja-JP" altLang="en-US" sz="1400"/>
              <a:t>～</a:t>
            </a:r>
            <a:r>
              <a:rPr lang="en-US" altLang="ja-JP" sz="1400"/>
              <a:t>)</a:t>
            </a:r>
          </a:p>
          <a:p>
            <a:r>
              <a:rPr lang="en-US" altLang="ja-JP" sz="1400"/>
              <a:t>Visual C++(2000</a:t>
            </a:r>
            <a:r>
              <a:rPr lang="ja-JP" altLang="en-US" sz="1400"/>
              <a:t>～</a:t>
            </a:r>
            <a:r>
              <a:rPr lang="en-US" altLang="ja-JP" sz="1400"/>
              <a:t>)</a:t>
            </a:r>
          </a:p>
          <a:p>
            <a:r>
              <a:rPr lang="en-US" altLang="ja-JP" sz="1400"/>
              <a:t>JavaScript(2000</a:t>
            </a:r>
            <a:r>
              <a:rPr lang="ja-JP" altLang="en-US" sz="1400"/>
              <a:t>～</a:t>
            </a:r>
            <a:r>
              <a:rPr lang="en-US" altLang="ja-JP" sz="1400"/>
              <a:t>)</a:t>
            </a:r>
          </a:p>
          <a:p>
            <a:r>
              <a:rPr lang="en-US" altLang="ja-JP" sz="1400"/>
              <a:t>C++(2000</a:t>
            </a:r>
            <a:r>
              <a:rPr lang="ja-JP" altLang="en-US" sz="1400"/>
              <a:t>～</a:t>
            </a:r>
            <a:r>
              <a:rPr lang="en-US" altLang="ja-JP" sz="1400"/>
              <a:t>)</a:t>
            </a:r>
          </a:p>
          <a:p>
            <a:r>
              <a:rPr lang="en-US" altLang="ja-JP" sz="1400"/>
              <a:t>PL/SQL(2002</a:t>
            </a:r>
            <a:r>
              <a:rPr lang="ja-JP" altLang="en-US" sz="1400"/>
              <a:t>～</a:t>
            </a:r>
            <a:r>
              <a:rPr lang="en-US" altLang="ja-JP" sz="1400"/>
              <a:t>)</a:t>
            </a:r>
          </a:p>
          <a:p>
            <a:r>
              <a:rPr lang="en-US" altLang="ja-JP" sz="1400"/>
              <a:t>TransactSQL(2002</a:t>
            </a:r>
            <a:r>
              <a:rPr lang="ja-JP" altLang="en-US" sz="1400"/>
              <a:t>～</a:t>
            </a:r>
            <a:r>
              <a:rPr lang="en-US" altLang="ja-JP" sz="1400"/>
              <a:t>)</a:t>
            </a:r>
          </a:p>
          <a:p>
            <a:r>
              <a:rPr lang="en-US" altLang="ja-JP" sz="1400"/>
              <a:t>Visual C#(2006</a:t>
            </a:r>
            <a:r>
              <a:rPr lang="ja-JP" altLang="en-US" sz="1400"/>
              <a:t>～</a:t>
            </a:r>
            <a:r>
              <a:rPr lang="en-US" altLang="ja-JP" sz="1400"/>
              <a:t>)</a:t>
            </a:r>
          </a:p>
          <a:p>
            <a:r>
              <a:rPr lang="en-US" altLang="ja-JP" sz="1400"/>
              <a:t>ActionScript(2006</a:t>
            </a:r>
            <a:r>
              <a:rPr lang="ja-JP" altLang="en-US" sz="1400"/>
              <a:t>～</a:t>
            </a:r>
            <a:r>
              <a:rPr lang="en-US" altLang="ja-JP" sz="1400"/>
              <a:t>)</a:t>
            </a:r>
          </a:p>
          <a:p>
            <a:endParaRPr lang="en-US" altLang="ja-JP" sz="1400"/>
          </a:p>
          <a:p>
            <a:endParaRPr lang="en-US" altLang="ja-JP"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ja-JP" altLang="en-US" sz="4000"/>
              <a:t>体験</a:t>
            </a:r>
            <a:r>
              <a:rPr lang="en-US" altLang="ja-JP" sz="4000"/>
              <a:t>(</a:t>
            </a:r>
            <a:r>
              <a:rPr lang="ja-JP" altLang="en-US" sz="4000"/>
              <a:t>試</a:t>
            </a:r>
            <a:r>
              <a:rPr lang="en-US" altLang="ja-JP" sz="4000"/>
              <a:t>)</a:t>
            </a:r>
            <a:r>
              <a:rPr lang="ja-JP" altLang="en-US" sz="4000"/>
              <a:t>した開発プロセス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1800"/>
              <a:t>ウォーターフォール開発プロセス、</a:t>
            </a:r>
            <a:r>
              <a:rPr lang="en-US" altLang="ja-JP" sz="1800"/>
              <a:t>HIPO</a:t>
            </a:r>
          </a:p>
          <a:p>
            <a:pPr>
              <a:lnSpc>
                <a:spcPct val="90000"/>
              </a:lnSpc>
            </a:pPr>
            <a:r>
              <a:rPr lang="en-US" altLang="ja-JP" sz="1800"/>
              <a:t>ISO9001 1994</a:t>
            </a:r>
            <a:r>
              <a:rPr lang="ja-JP" altLang="en-US" sz="1800"/>
              <a:t>年版の品質保証プロセス（品質管理マニュアル執筆</a:t>
            </a:r>
            <a:r>
              <a:rPr lang="en-US" altLang="ja-JP" sz="1800"/>
              <a:t>)</a:t>
            </a:r>
          </a:p>
          <a:p>
            <a:pPr>
              <a:lnSpc>
                <a:spcPct val="90000"/>
              </a:lnSpc>
            </a:pPr>
            <a:r>
              <a:rPr lang="en-US" altLang="ja-JP" sz="1800"/>
              <a:t>FDA/QSR</a:t>
            </a:r>
            <a:r>
              <a:rPr lang="ja-JP" altLang="en-US" sz="1800"/>
              <a:t>の品質保証プロセス</a:t>
            </a:r>
          </a:p>
          <a:p>
            <a:pPr>
              <a:lnSpc>
                <a:spcPct val="90000"/>
              </a:lnSpc>
            </a:pPr>
            <a:r>
              <a:rPr lang="ja-JP" altLang="en-US" sz="1800"/>
              <a:t>スクラム開発手法</a:t>
            </a:r>
          </a:p>
          <a:p>
            <a:pPr>
              <a:lnSpc>
                <a:spcPct val="90000"/>
              </a:lnSpc>
            </a:pPr>
            <a:r>
              <a:rPr lang="en-US" altLang="ja-JP" sz="1800"/>
              <a:t>CMM</a:t>
            </a:r>
            <a:r>
              <a:rPr lang="ja-JP" altLang="en-US" sz="1800"/>
              <a:t>の品質保証プロセス</a:t>
            </a:r>
          </a:p>
          <a:p>
            <a:pPr>
              <a:lnSpc>
                <a:spcPct val="90000"/>
              </a:lnSpc>
            </a:pPr>
            <a:r>
              <a:rPr lang="en-US" altLang="ja-JP" sz="1800"/>
              <a:t>PSP(Personal Software Process)/TSP(Team Software Process)</a:t>
            </a:r>
          </a:p>
          <a:p>
            <a:pPr>
              <a:lnSpc>
                <a:spcPct val="90000"/>
              </a:lnSpc>
            </a:pPr>
            <a:r>
              <a:rPr lang="en-US" altLang="ja-JP" sz="1800"/>
              <a:t>SPICE</a:t>
            </a:r>
            <a:r>
              <a:rPr lang="ja-JP" altLang="en-US" sz="1800"/>
              <a:t>の品質改善プロセス</a:t>
            </a:r>
          </a:p>
          <a:p>
            <a:pPr>
              <a:lnSpc>
                <a:spcPct val="90000"/>
              </a:lnSpc>
            </a:pPr>
            <a:r>
              <a:rPr lang="ja-JP" altLang="en-US" sz="1800"/>
              <a:t>ケプナー・トリゴー法、</a:t>
            </a:r>
            <a:r>
              <a:rPr lang="en-US" altLang="ja-JP" sz="1800"/>
              <a:t>MICE</a:t>
            </a:r>
            <a:r>
              <a:rPr lang="ja-JP" altLang="en-US" sz="1800"/>
              <a:t>法</a:t>
            </a:r>
            <a:r>
              <a:rPr lang="en-US" altLang="ja-JP" sz="1800"/>
              <a:t>(</a:t>
            </a:r>
            <a:r>
              <a:rPr lang="ja-JP" altLang="en-US" sz="1800"/>
              <a:t>ロジカルシンキング的なもの</a:t>
            </a:r>
            <a:r>
              <a:rPr lang="en-US" altLang="ja-JP" sz="1800"/>
              <a:t>)</a:t>
            </a:r>
          </a:p>
          <a:p>
            <a:pPr>
              <a:lnSpc>
                <a:spcPct val="90000"/>
              </a:lnSpc>
            </a:pPr>
            <a:r>
              <a:rPr lang="ja-JP" altLang="en-US" sz="1800"/>
              <a:t>エクストリームプログラミング</a:t>
            </a:r>
          </a:p>
          <a:p>
            <a:pPr>
              <a:lnSpc>
                <a:spcPct val="90000"/>
              </a:lnSpc>
            </a:pPr>
            <a:r>
              <a:rPr lang="ja-JP" altLang="en-US" sz="1800">
                <a:solidFill>
                  <a:srgbClr val="FF3300"/>
                </a:solidFill>
              </a:rPr>
              <a:t>派生開発手法</a:t>
            </a:r>
          </a:p>
          <a:p>
            <a:pPr>
              <a:lnSpc>
                <a:spcPct val="90000"/>
              </a:lnSpc>
            </a:pPr>
            <a:r>
              <a:rPr lang="ja-JP" altLang="en-US" sz="1800"/>
              <a:t>ペーパープロトタイピング法</a:t>
            </a:r>
            <a:r>
              <a:rPr lang="en-US" altLang="ja-JP" sz="1800"/>
              <a:t>(</a:t>
            </a:r>
            <a:r>
              <a:rPr lang="ja-JP" altLang="en-US" sz="1800"/>
              <a:t>ユーザビリティ開発用として）</a:t>
            </a:r>
          </a:p>
          <a:p>
            <a:pPr>
              <a:lnSpc>
                <a:spcPct val="90000"/>
              </a:lnSpc>
            </a:pPr>
            <a:r>
              <a:rPr lang="ja-JP" altLang="en-US" sz="1800"/>
              <a:t>ペルソナ・シナリオ法</a:t>
            </a:r>
            <a:r>
              <a:rPr lang="en-US" altLang="ja-JP" sz="1800"/>
              <a:t>(</a:t>
            </a:r>
            <a:r>
              <a:rPr lang="ja-JP" altLang="en-US" sz="1800"/>
              <a:t>ユーザビリティ開発用として</a:t>
            </a:r>
            <a:r>
              <a:rPr lang="en-US" altLang="ja-JP" sz="1800"/>
              <a:t>)</a:t>
            </a:r>
          </a:p>
          <a:p>
            <a:pPr>
              <a:lnSpc>
                <a:spcPct val="90000"/>
              </a:lnSpc>
            </a:pPr>
            <a:r>
              <a:rPr lang="ja-JP" altLang="en-US" sz="1800"/>
              <a:t>オブジェクト指向開発</a:t>
            </a:r>
            <a:r>
              <a:rPr lang="en-US" altLang="ja-JP" sz="1800"/>
              <a:t>(</a:t>
            </a:r>
            <a:r>
              <a:rPr lang="ja-JP" altLang="en-US" sz="1800"/>
              <a:t>デザインパターンのハッチングなど</a:t>
            </a:r>
            <a:r>
              <a:rPr lang="en-US" altLang="ja-JP" sz="1800"/>
              <a:t>)</a:t>
            </a:r>
          </a:p>
          <a:p>
            <a:pPr>
              <a:lnSpc>
                <a:spcPct val="90000"/>
              </a:lnSpc>
            </a:pPr>
            <a:r>
              <a:rPr lang="ja-JP" altLang="en-US" sz="1800">
                <a:solidFill>
                  <a:srgbClr val="FF3300"/>
                </a:solidFill>
              </a:rPr>
              <a:t>アジャイル（ふりかえり）</a:t>
            </a:r>
          </a:p>
          <a:p>
            <a:pPr>
              <a:lnSpc>
                <a:spcPct val="90000"/>
              </a:lnSpc>
            </a:pPr>
            <a:r>
              <a:rPr lang="en-US" altLang="ja-JP" sz="1800"/>
              <a:t>PMBOK</a:t>
            </a:r>
            <a:r>
              <a:rPr lang="ja-JP" altLang="en-US" sz="1800"/>
              <a:t>の中で、</a:t>
            </a:r>
            <a:r>
              <a:rPr lang="en-US" altLang="ja-JP" sz="1800"/>
              <a:t>WBS</a:t>
            </a:r>
            <a:r>
              <a:rPr lang="ja-JP" altLang="en-US" sz="1800"/>
              <a:t>と</a:t>
            </a:r>
            <a:r>
              <a:rPr lang="en-US" altLang="ja-JP" sz="1800"/>
              <a:t>EVM(</a:t>
            </a:r>
            <a:r>
              <a:rPr lang="ja-JP" altLang="en-US" sz="1800"/>
              <a:t>バーンダウンチャート的なもの</a:t>
            </a:r>
            <a:r>
              <a:rPr lang="en-US" altLang="ja-JP" sz="1800"/>
              <a:t>)</a:t>
            </a:r>
          </a:p>
          <a:p>
            <a:pPr>
              <a:lnSpc>
                <a:spcPct val="90000"/>
              </a:lnSpc>
            </a:pPr>
            <a:r>
              <a:rPr lang="en-US" altLang="ja-JP" sz="1800">
                <a:solidFill>
                  <a:srgbClr val="FF3300"/>
                </a:solidFill>
              </a:rPr>
              <a:t>Life Hack</a:t>
            </a:r>
          </a:p>
          <a:p>
            <a:pPr>
              <a:lnSpc>
                <a:spcPct val="90000"/>
              </a:lnSpc>
            </a:pPr>
            <a:r>
              <a:rPr lang="en-US" altLang="ja-JP" sz="1800" b="1">
                <a:solidFill>
                  <a:srgbClr val="FF3300"/>
                </a:solidFill>
              </a:rPr>
              <a:t>GN24(24</a:t>
            </a:r>
            <a:r>
              <a:rPr lang="ja-JP" altLang="en-US" sz="1800" b="1">
                <a:solidFill>
                  <a:srgbClr val="FF3300"/>
                </a:solidFill>
              </a:rPr>
              <a:t>時間前後でよいことをスピーチとクレド唱和</a:t>
            </a:r>
            <a:r>
              <a:rPr lang="en-US" altLang="ja-JP" sz="1800" b="1">
                <a:solidFill>
                  <a:srgbClr val="FF3300"/>
                </a:solidFill>
              </a:rPr>
              <a:t>/</a:t>
            </a:r>
            <a:r>
              <a:rPr lang="ja-JP" altLang="en-US" sz="1800" b="1">
                <a:solidFill>
                  <a:srgbClr val="FF3300"/>
                </a:solidFill>
              </a:rPr>
              <a:t>毎午後始まり時</a:t>
            </a:r>
            <a:r>
              <a:rPr lang="en-US" altLang="ja-JP" sz="1800" b="1">
                <a:solidFill>
                  <a:srgbClr val="FF3300"/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r>
              <a:rPr lang="ja-JP" altLang="en-US" sz="4000"/>
              <a:t>推薦したい名著・古典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838200"/>
            <a:ext cx="3810000" cy="5791200"/>
          </a:xfrm>
        </p:spPr>
        <p:txBody>
          <a:bodyPr/>
          <a:lstStyle/>
          <a:p>
            <a:r>
              <a:rPr lang="ja-JP" altLang="en-US" sz="1200" b="1"/>
              <a:t>オペレーティングシステムの構造的アプローチ</a:t>
            </a:r>
          </a:p>
          <a:p>
            <a:r>
              <a:rPr lang="ja-JP" altLang="en-US" sz="1200" b="1"/>
              <a:t>ソフトウェアテストの技法</a:t>
            </a:r>
          </a:p>
          <a:p>
            <a:r>
              <a:rPr lang="ja-JP" altLang="en-US" sz="1200" b="1"/>
              <a:t>人月の神話　狼人間を撃つ銀の弾はない</a:t>
            </a:r>
          </a:p>
          <a:p>
            <a:r>
              <a:rPr lang="ja-JP" altLang="en-US" sz="1200" b="1">
                <a:solidFill>
                  <a:srgbClr val="FF3300"/>
                </a:solidFill>
              </a:rPr>
              <a:t>「派生開発」を成功させるプロセス改善の技術と極意</a:t>
            </a:r>
          </a:p>
          <a:p>
            <a:r>
              <a:rPr lang="ja-JP" altLang="en-US" sz="1200" b="1">
                <a:solidFill>
                  <a:srgbClr val="FF3300"/>
                </a:solidFill>
              </a:rPr>
              <a:t>要求を仕様化する技術・表現する技術 </a:t>
            </a:r>
            <a:r>
              <a:rPr lang="en-US" altLang="ja-JP" sz="1200" b="1">
                <a:solidFill>
                  <a:srgbClr val="FF3300"/>
                </a:solidFill>
              </a:rPr>
              <a:t>- </a:t>
            </a:r>
            <a:r>
              <a:rPr lang="ja-JP" altLang="en-US" sz="1200" b="1">
                <a:solidFill>
                  <a:srgbClr val="FF3300"/>
                </a:solidFill>
              </a:rPr>
              <a:t>入門＋実践 仕様が書けていますか</a:t>
            </a:r>
            <a:r>
              <a:rPr lang="en-US" altLang="ja-JP" sz="1200" b="1">
                <a:solidFill>
                  <a:srgbClr val="FF3300"/>
                </a:solidFill>
              </a:rPr>
              <a:t>?</a:t>
            </a:r>
          </a:p>
          <a:p>
            <a:r>
              <a:rPr lang="ja-JP" altLang="en-US" sz="1200"/>
              <a:t>誰のためのデザイン</a:t>
            </a:r>
          </a:p>
          <a:p>
            <a:r>
              <a:rPr lang="ja-JP" altLang="en-US" sz="1200"/>
              <a:t>いかにして問題をとくか</a:t>
            </a:r>
          </a:p>
          <a:p>
            <a:r>
              <a:rPr lang="ja-JP" altLang="en-US" sz="1200"/>
              <a:t>トランザクション処理</a:t>
            </a:r>
          </a:p>
          <a:p>
            <a:r>
              <a:rPr lang="ja-JP" altLang="en-US" sz="1200"/>
              <a:t>コンパイラ　原理・技法・ツール</a:t>
            </a:r>
          </a:p>
          <a:p>
            <a:r>
              <a:rPr lang="ja-JP" altLang="en-US" sz="1200" b="1">
                <a:solidFill>
                  <a:srgbClr val="FF3300"/>
                </a:solidFill>
              </a:rPr>
              <a:t>プログラミング言語</a:t>
            </a:r>
            <a:r>
              <a:rPr lang="en-US" altLang="ja-JP" sz="1200" b="1">
                <a:solidFill>
                  <a:srgbClr val="FF3300"/>
                </a:solidFill>
              </a:rPr>
              <a:t>C</a:t>
            </a:r>
          </a:p>
          <a:p>
            <a:r>
              <a:rPr lang="ja-JP" altLang="en-US" sz="1200"/>
              <a:t>プログラミング</a:t>
            </a:r>
            <a:r>
              <a:rPr lang="en-US" altLang="ja-JP" sz="1200"/>
              <a:t>Perl</a:t>
            </a:r>
          </a:p>
          <a:p>
            <a:r>
              <a:rPr lang="ja-JP" altLang="en-US" sz="1200" b="1"/>
              <a:t>プログラミング言語</a:t>
            </a:r>
            <a:r>
              <a:rPr lang="en-US" altLang="ja-JP" sz="1200" b="1"/>
              <a:t>C++/Effective C++</a:t>
            </a:r>
          </a:p>
          <a:p>
            <a:r>
              <a:rPr lang="ja-JP" altLang="en-US" sz="1200" b="1">
                <a:solidFill>
                  <a:srgbClr val="FF3300"/>
                </a:solidFill>
              </a:rPr>
              <a:t>プログラミング作法</a:t>
            </a:r>
            <a:r>
              <a:rPr lang="en-US" altLang="ja-JP" sz="1200" b="1">
                <a:solidFill>
                  <a:srgbClr val="FF3300"/>
                </a:solidFill>
              </a:rPr>
              <a:t>/</a:t>
            </a:r>
            <a:r>
              <a:rPr lang="ja-JP" altLang="en-US" sz="1200" b="1">
                <a:solidFill>
                  <a:srgbClr val="FF3300"/>
                </a:solidFill>
              </a:rPr>
              <a:t>プログラム書法</a:t>
            </a:r>
            <a:r>
              <a:rPr lang="en-US" altLang="ja-JP" sz="1200" b="1">
                <a:solidFill>
                  <a:srgbClr val="FF3300"/>
                </a:solidFill>
              </a:rPr>
              <a:t>/</a:t>
            </a:r>
            <a:r>
              <a:rPr lang="ja-JP" altLang="en-US" sz="1200" b="1">
                <a:solidFill>
                  <a:srgbClr val="FF3300"/>
                </a:solidFill>
              </a:rPr>
              <a:t>ソフトウェア作法</a:t>
            </a:r>
          </a:p>
          <a:p>
            <a:r>
              <a:rPr lang="en-US" altLang="ja-JP" sz="1200" b="1"/>
              <a:t>UNIX</a:t>
            </a:r>
            <a:r>
              <a:rPr lang="ja-JP" altLang="en-US" sz="1200" b="1"/>
              <a:t>プログラミング環境</a:t>
            </a:r>
          </a:p>
          <a:p>
            <a:r>
              <a:rPr lang="en-US" altLang="ja-JP" sz="1200" b="1">
                <a:solidFill>
                  <a:srgbClr val="FF3300"/>
                </a:solidFill>
              </a:rPr>
              <a:t>UNIX</a:t>
            </a:r>
            <a:r>
              <a:rPr lang="ja-JP" altLang="en-US" sz="1200" b="1">
                <a:solidFill>
                  <a:srgbClr val="FF3300"/>
                </a:solidFill>
              </a:rPr>
              <a:t>ネットワークプログラミング</a:t>
            </a:r>
          </a:p>
          <a:p>
            <a:r>
              <a:rPr lang="ja-JP" altLang="en-US" sz="1200"/>
              <a:t>プログラミング</a:t>
            </a:r>
            <a:r>
              <a:rPr lang="en-US" altLang="ja-JP" sz="1200"/>
              <a:t>Windows</a:t>
            </a:r>
          </a:p>
          <a:p>
            <a:r>
              <a:rPr lang="ja-JP" altLang="en-US" sz="1200" b="1"/>
              <a:t>オブジェクト指向における再利用のためのデザインパターン</a:t>
            </a:r>
          </a:p>
          <a:p>
            <a:r>
              <a:rPr lang="ja-JP" altLang="en-US" sz="1200" b="1">
                <a:solidFill>
                  <a:srgbClr val="FF3300"/>
                </a:solidFill>
              </a:rPr>
              <a:t>詳説正規表現</a:t>
            </a:r>
          </a:p>
          <a:p>
            <a:r>
              <a:rPr lang="ja-JP" altLang="en-US" sz="1200"/>
              <a:t>ラピッドデベロップメント</a:t>
            </a:r>
          </a:p>
          <a:p>
            <a:r>
              <a:rPr lang="en-US" altLang="ja-JP" sz="1200"/>
              <a:t>Google’s PageRank and Beyond</a:t>
            </a:r>
          </a:p>
          <a:p>
            <a:r>
              <a:rPr lang="en-US" altLang="ja-JP" sz="1200" b="1">
                <a:solidFill>
                  <a:srgbClr val="FF3300"/>
                </a:solidFill>
              </a:rPr>
              <a:t>OpenSSL</a:t>
            </a:r>
            <a:r>
              <a:rPr lang="ja-JP" altLang="en-US" sz="1200" b="1">
                <a:solidFill>
                  <a:srgbClr val="FF3300"/>
                </a:solidFill>
              </a:rPr>
              <a:t>　暗号・</a:t>
            </a:r>
            <a:r>
              <a:rPr lang="en-US" altLang="ja-JP" sz="1200" b="1">
                <a:solidFill>
                  <a:srgbClr val="FF3300"/>
                </a:solidFill>
              </a:rPr>
              <a:t>PKI</a:t>
            </a:r>
            <a:r>
              <a:rPr lang="ja-JP" altLang="en-US" sz="1200" b="1">
                <a:solidFill>
                  <a:srgbClr val="FF3300"/>
                </a:solidFill>
              </a:rPr>
              <a:t>・</a:t>
            </a:r>
            <a:r>
              <a:rPr lang="en-US" altLang="ja-JP" sz="1200" b="1">
                <a:solidFill>
                  <a:srgbClr val="FF3300"/>
                </a:solidFill>
              </a:rPr>
              <a:t>SSL/TLS</a:t>
            </a:r>
            <a:r>
              <a:rPr lang="ja-JP" altLang="en-US" sz="1200" b="1">
                <a:solidFill>
                  <a:srgbClr val="FF3300"/>
                </a:solidFill>
              </a:rPr>
              <a:t>ライブラリの詳細</a:t>
            </a:r>
          </a:p>
          <a:p>
            <a:r>
              <a:rPr lang="en-US" altLang="ja-JP" sz="1200" b="1">
                <a:solidFill>
                  <a:srgbClr val="003399"/>
                </a:solidFill>
              </a:rPr>
              <a:t>Compiler Design in C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838200"/>
            <a:ext cx="3810000" cy="579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1200" b="1"/>
              <a:t>憂鬱なプログラマのためのオブジェクト指向開発講座</a:t>
            </a:r>
          </a:p>
          <a:p>
            <a:pPr>
              <a:lnSpc>
                <a:spcPct val="90000"/>
              </a:lnSpc>
            </a:pPr>
            <a:r>
              <a:rPr lang="en-US" altLang="ja-JP" sz="1200" b="1">
                <a:solidFill>
                  <a:srgbClr val="FF3300"/>
                </a:solidFill>
              </a:rPr>
              <a:t>CJKV</a:t>
            </a:r>
            <a:r>
              <a:rPr lang="ja-JP" altLang="en-US" sz="1200" b="1">
                <a:solidFill>
                  <a:srgbClr val="FF3300"/>
                </a:solidFill>
              </a:rPr>
              <a:t>日中韓越情報処理</a:t>
            </a:r>
          </a:p>
          <a:p>
            <a:pPr>
              <a:lnSpc>
                <a:spcPct val="90000"/>
              </a:lnSpc>
            </a:pPr>
            <a:r>
              <a:rPr lang="ja-JP" altLang="en-US" sz="1200"/>
              <a:t>ピープルウェア　ヤル気こそプロジェクト成功の鍵</a:t>
            </a:r>
          </a:p>
          <a:p>
            <a:pPr>
              <a:lnSpc>
                <a:spcPct val="90000"/>
              </a:lnSpc>
            </a:pPr>
            <a:r>
              <a:rPr lang="en-US" altLang="ja-JP" sz="1200"/>
              <a:t>TCP/IP</a:t>
            </a:r>
            <a:r>
              <a:rPr lang="ja-JP" altLang="en-US" sz="1200"/>
              <a:t>によるネットネットワーク構築</a:t>
            </a:r>
          </a:p>
          <a:p>
            <a:pPr>
              <a:lnSpc>
                <a:spcPct val="90000"/>
              </a:lnSpc>
            </a:pPr>
            <a:r>
              <a:rPr lang="en-US" altLang="ja-JP" sz="1200" b="1">
                <a:solidFill>
                  <a:srgbClr val="FF3300"/>
                </a:solidFill>
              </a:rPr>
              <a:t>UML</a:t>
            </a:r>
            <a:r>
              <a:rPr lang="ja-JP" altLang="en-US" sz="1200" b="1">
                <a:solidFill>
                  <a:srgbClr val="FF3300"/>
                </a:solidFill>
              </a:rPr>
              <a:t>デスクトップリファレンス</a:t>
            </a:r>
          </a:p>
          <a:p>
            <a:pPr>
              <a:lnSpc>
                <a:spcPct val="90000"/>
              </a:lnSpc>
            </a:pPr>
            <a:r>
              <a:rPr lang="ja-JP" altLang="en-US" sz="1200" b="1"/>
              <a:t>ソフトウェアアーキテクチャー</a:t>
            </a:r>
          </a:p>
          <a:p>
            <a:pPr>
              <a:lnSpc>
                <a:spcPct val="90000"/>
              </a:lnSpc>
            </a:pPr>
            <a:r>
              <a:rPr lang="ja-JP" altLang="en-US" sz="1200" b="1">
                <a:solidFill>
                  <a:srgbClr val="FF3300"/>
                </a:solidFill>
              </a:rPr>
              <a:t>プロセス改善ナビゲーションガイド</a:t>
            </a:r>
          </a:p>
          <a:p>
            <a:pPr>
              <a:lnSpc>
                <a:spcPct val="90000"/>
              </a:lnSpc>
            </a:pPr>
            <a:r>
              <a:rPr lang="ja-JP" altLang="en-US" sz="1200"/>
              <a:t>詳解</a:t>
            </a:r>
            <a:r>
              <a:rPr lang="en-US" altLang="ja-JP" sz="1200"/>
              <a:t>UNIX</a:t>
            </a:r>
            <a:r>
              <a:rPr lang="ja-JP" altLang="en-US" sz="1200"/>
              <a:t>プログラミング</a:t>
            </a:r>
          </a:p>
          <a:p>
            <a:pPr>
              <a:lnSpc>
                <a:spcPct val="90000"/>
              </a:lnSpc>
            </a:pPr>
            <a:r>
              <a:rPr lang="ja-JP" altLang="en-US" sz="1200" b="1"/>
              <a:t>達人プログラマー</a:t>
            </a:r>
          </a:p>
          <a:p>
            <a:pPr>
              <a:lnSpc>
                <a:spcPct val="90000"/>
              </a:lnSpc>
            </a:pPr>
            <a:r>
              <a:rPr lang="ja-JP" altLang="en-US" sz="1200"/>
              <a:t>プログラミングの心理学</a:t>
            </a:r>
          </a:p>
          <a:p>
            <a:pPr>
              <a:lnSpc>
                <a:spcPct val="90000"/>
              </a:lnSpc>
            </a:pPr>
            <a:r>
              <a:rPr lang="ja-JP" altLang="en-US" sz="1200" b="1">
                <a:solidFill>
                  <a:srgbClr val="FF3300"/>
                </a:solidFill>
              </a:rPr>
              <a:t>コードコンプリート</a:t>
            </a:r>
          </a:p>
          <a:p>
            <a:pPr>
              <a:lnSpc>
                <a:spcPct val="90000"/>
              </a:lnSpc>
            </a:pPr>
            <a:r>
              <a:rPr lang="ja-JP" altLang="en-US" sz="1200" b="1">
                <a:solidFill>
                  <a:srgbClr val="FF3300"/>
                </a:solidFill>
              </a:rPr>
              <a:t>計算機プログラムの構造と解釈</a:t>
            </a:r>
          </a:p>
          <a:p>
            <a:pPr>
              <a:lnSpc>
                <a:spcPct val="90000"/>
              </a:lnSpc>
            </a:pPr>
            <a:r>
              <a:rPr lang="en-US" altLang="ja-JP" sz="1200"/>
              <a:t>The Art of Computer Programming</a:t>
            </a:r>
          </a:p>
          <a:p>
            <a:pPr>
              <a:lnSpc>
                <a:spcPct val="90000"/>
              </a:lnSpc>
            </a:pPr>
            <a:r>
              <a:rPr lang="en-US" altLang="ja-JP" sz="1200"/>
              <a:t>TeX</a:t>
            </a:r>
            <a:r>
              <a:rPr lang="ja-JP" altLang="en-US" sz="1200"/>
              <a:t>ブック</a:t>
            </a:r>
          </a:p>
          <a:p>
            <a:pPr>
              <a:lnSpc>
                <a:spcPct val="90000"/>
              </a:lnSpc>
            </a:pPr>
            <a:r>
              <a:rPr lang="en-US" altLang="ja-JP" sz="1200"/>
              <a:t>BSD</a:t>
            </a:r>
            <a:r>
              <a:rPr lang="ja-JP" altLang="en-US" sz="1200"/>
              <a:t>カーネルの設計と実装</a:t>
            </a:r>
          </a:p>
          <a:p>
            <a:pPr>
              <a:lnSpc>
                <a:spcPct val="90000"/>
              </a:lnSpc>
            </a:pPr>
            <a:r>
              <a:rPr lang="ja-JP" altLang="en-US" sz="1200"/>
              <a:t>データベースシステム概論</a:t>
            </a:r>
          </a:p>
          <a:p>
            <a:pPr>
              <a:lnSpc>
                <a:spcPct val="90000"/>
              </a:lnSpc>
            </a:pPr>
            <a:r>
              <a:rPr lang="ja-JP" altLang="en-US" sz="1200" b="1">
                <a:solidFill>
                  <a:srgbClr val="000000"/>
                </a:solidFill>
                <a:latin typeface="Arial" charset="0"/>
                <a:cs typeface="Arial" charset="0"/>
              </a:rPr>
              <a:t>実践 バイオインフォマティクス </a:t>
            </a:r>
            <a:r>
              <a:rPr lang="en-US" altLang="ja-JP" sz="1200" b="1">
                <a:solidFill>
                  <a:srgbClr val="000000"/>
                </a:solidFill>
                <a:latin typeface="Arial" charset="0"/>
                <a:cs typeface="Arial" charset="0"/>
              </a:rPr>
              <a:t>-</a:t>
            </a:r>
            <a:r>
              <a:rPr lang="ja-JP" altLang="en-US" sz="1200" b="1">
                <a:solidFill>
                  <a:srgbClr val="000000"/>
                </a:solidFill>
                <a:latin typeface="Arial" charset="0"/>
                <a:cs typeface="Arial" charset="0"/>
              </a:rPr>
              <a:t>ゲノム研究のためのコンピュータスキル</a:t>
            </a:r>
            <a:r>
              <a:rPr lang="en-US" altLang="ja-JP" sz="1200" b="1">
                <a:solidFill>
                  <a:srgbClr val="000000"/>
                </a:solidFill>
                <a:latin typeface="Arial" charset="0"/>
                <a:cs typeface="Arial" charset="0"/>
              </a:rPr>
              <a:t>(</a:t>
            </a:r>
            <a:r>
              <a:rPr lang="ja-JP" altLang="en-US" sz="1200" b="1">
                <a:solidFill>
                  <a:srgbClr val="000000"/>
                </a:solidFill>
                <a:latin typeface="Arial" charset="0"/>
              </a:rPr>
              <a:t>知らない世界をのぞてみよう！</a:t>
            </a:r>
            <a:r>
              <a:rPr lang="en-US" altLang="ja-JP" sz="1200" b="1">
                <a:solidFill>
                  <a:srgbClr val="000000"/>
                </a:solidFill>
                <a:latin typeface="Arial" charset="0"/>
                <a:cs typeface="Arial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ja-JP" altLang="en-US" sz="1200"/>
              <a:t>暗号技術大全</a:t>
            </a:r>
          </a:p>
          <a:p>
            <a:pPr>
              <a:lnSpc>
                <a:spcPct val="90000"/>
              </a:lnSpc>
            </a:pPr>
            <a:r>
              <a:rPr lang="ja-JP" altLang="en-US" sz="1200" b="1"/>
              <a:t>パーソナルソフトウェアプロセス技法</a:t>
            </a:r>
          </a:p>
          <a:p>
            <a:pPr>
              <a:lnSpc>
                <a:spcPct val="90000"/>
              </a:lnSpc>
            </a:pPr>
            <a:r>
              <a:rPr lang="ja-JP" altLang="en-US" sz="1200" b="1"/>
              <a:t>チームソフトウェアプロセス技法</a:t>
            </a:r>
          </a:p>
          <a:p>
            <a:pPr>
              <a:lnSpc>
                <a:spcPct val="90000"/>
              </a:lnSpc>
            </a:pPr>
            <a:r>
              <a:rPr lang="ja-JP" altLang="en-US" sz="1200" b="1"/>
              <a:t>沈まぬ太陽（落ち込んだときに読むとよいョ！）</a:t>
            </a:r>
          </a:p>
          <a:p>
            <a:pPr>
              <a:lnSpc>
                <a:spcPct val="90000"/>
              </a:lnSpc>
            </a:pPr>
            <a:r>
              <a:rPr lang="ja-JP" altLang="en-US" sz="1200" b="1">
                <a:solidFill>
                  <a:srgbClr val="FF3300"/>
                </a:solidFill>
              </a:rPr>
              <a:t>構造化分析とシステム仕様</a:t>
            </a:r>
            <a:r>
              <a:rPr lang="en-US" altLang="ja-JP" sz="1200" b="1">
                <a:solidFill>
                  <a:srgbClr val="FF3300"/>
                </a:solidFill>
              </a:rPr>
              <a:t>―</a:t>
            </a:r>
            <a:r>
              <a:rPr lang="ja-JP" altLang="en-US" sz="1200" b="1">
                <a:solidFill>
                  <a:srgbClr val="FF3300"/>
                </a:solidFill>
              </a:rPr>
              <a:t>目指すシステムを明確にするモデル化技法</a:t>
            </a:r>
          </a:p>
          <a:p>
            <a:pPr>
              <a:lnSpc>
                <a:spcPct val="90000"/>
              </a:lnSpc>
            </a:pPr>
            <a:r>
              <a:rPr lang="ja-JP" altLang="en-US" sz="1200" b="1">
                <a:solidFill>
                  <a:srgbClr val="FF3300"/>
                </a:solidFill>
              </a:rPr>
              <a:t>分子進化の中立説</a:t>
            </a:r>
          </a:p>
          <a:p>
            <a:pPr>
              <a:lnSpc>
                <a:spcPct val="90000"/>
              </a:lnSpc>
            </a:pPr>
            <a:r>
              <a:rPr lang="ja-JP" altLang="en-US" sz="1200" b="1">
                <a:solidFill>
                  <a:srgbClr val="FF3300"/>
                </a:solidFill>
              </a:rPr>
              <a:t>超弦理論</a:t>
            </a:r>
            <a:r>
              <a:rPr lang="en-US" altLang="ja-JP" sz="1200" b="1">
                <a:solidFill>
                  <a:srgbClr val="FF3300"/>
                </a:solidFill>
              </a:rPr>
              <a:t>/</a:t>
            </a:r>
            <a:r>
              <a:rPr lang="ja-JP" altLang="en-US" sz="1200" b="1">
                <a:solidFill>
                  <a:srgbClr val="FF3300"/>
                </a:solidFill>
              </a:rPr>
              <a:t>ツイスターの世界</a:t>
            </a:r>
          </a:p>
          <a:p>
            <a:pPr>
              <a:lnSpc>
                <a:spcPct val="90000"/>
              </a:lnSpc>
            </a:pPr>
            <a:r>
              <a:rPr lang="ja-JP" altLang="en-US" sz="1200" b="1">
                <a:solidFill>
                  <a:srgbClr val="FF3300"/>
                </a:solidFill>
              </a:rPr>
              <a:t>詳解</a:t>
            </a:r>
            <a:r>
              <a:rPr lang="en-US" altLang="ja-JP" sz="1200" b="1">
                <a:solidFill>
                  <a:srgbClr val="FF3300"/>
                </a:solidFill>
              </a:rPr>
              <a:t>Linux</a:t>
            </a:r>
            <a:r>
              <a:rPr lang="ja-JP" altLang="en-US" sz="1200" b="1">
                <a:solidFill>
                  <a:srgbClr val="FF3300"/>
                </a:solidFill>
              </a:rPr>
              <a:t>カーネル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425</Words>
  <Application>Microsoft PowerPoint</Application>
  <PresentationFormat>画面に合わせる (4:3)</PresentationFormat>
  <Paragraphs>151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Times New Roman</vt:lpstr>
      <vt:lpstr>ＭＳ Ｐゴシック</vt:lpstr>
      <vt:lpstr>ＭＳ Ｐ明朝</vt:lpstr>
      <vt:lpstr>Arial</vt:lpstr>
      <vt:lpstr>標準デザイン</vt:lpstr>
      <vt:lpstr>体験的コンピュータ発達史</vt:lpstr>
      <vt:lpstr>体験した開発ドメイン・プロジェクト</vt:lpstr>
      <vt:lpstr>体験したコンピュータと組込機器</vt:lpstr>
      <vt:lpstr>体験したオペレーティングシステム</vt:lpstr>
      <vt:lpstr>体験したプログラミング言語</vt:lpstr>
      <vt:lpstr>体験(試)した開発プロセス</vt:lpstr>
      <vt:lpstr>推薦したい名著・古典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体験的コンピュータ発達史</dc:title>
  <dc:creator>denno</dc:creator>
  <cp:lastModifiedBy>Hatsune, Akira</cp:lastModifiedBy>
  <cp:revision>61</cp:revision>
  <dcterms:created xsi:type="dcterms:W3CDTF">2008-11-16T00:08:39Z</dcterms:created>
  <dcterms:modified xsi:type="dcterms:W3CDTF">2009-02-05T11:48:32Z</dcterms:modified>
</cp:coreProperties>
</file>