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66" r:id="rId2"/>
    <p:sldId id="298" r:id="rId3"/>
    <p:sldId id="314" r:id="rId4"/>
    <p:sldId id="278" r:id="rId5"/>
    <p:sldId id="299" r:id="rId6"/>
    <p:sldId id="296" r:id="rId7"/>
    <p:sldId id="315" r:id="rId8"/>
    <p:sldId id="303" r:id="rId9"/>
    <p:sldId id="300" r:id="rId10"/>
    <p:sldId id="302" r:id="rId11"/>
    <p:sldId id="284" r:id="rId12"/>
    <p:sldId id="285" r:id="rId13"/>
    <p:sldId id="301" r:id="rId14"/>
    <p:sldId id="304" r:id="rId15"/>
    <p:sldId id="305" r:id="rId16"/>
    <p:sldId id="29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6" r:id="rId2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74" y="-90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A7920-8A5D-496A-B45F-CA52FE87CD86}" type="doc">
      <dgm:prSet loTypeId="urn:microsoft.com/office/officeart/2005/8/layout/vList2" loCatId="list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kumimoji="1" lang="ja-JP" altLang="en-US"/>
        </a:p>
      </dgm:t>
    </dgm:pt>
    <dgm:pt modelId="{14AEBE93-9991-4A4C-9ED9-1C2B038DA535}">
      <dgm:prSet phldrT="[テキスト]"/>
      <dgm:spPr/>
      <dgm:t>
        <a:bodyPr/>
        <a:lstStyle/>
        <a:p>
          <a:r>
            <a:rPr kumimoji="1" lang="ja-JP" altLang="en-US" dirty="0" smtClean="0"/>
            <a:t>ニコニコメソッド＆</a:t>
          </a:r>
          <a:r>
            <a:rPr kumimoji="1" lang="en-US" altLang="ja-JP" dirty="0" err="1" smtClean="0"/>
            <a:t>Katamari.MISAO</a:t>
          </a:r>
          <a:endParaRPr kumimoji="1" lang="ja-JP" altLang="en-US" dirty="0"/>
        </a:p>
      </dgm:t>
    </dgm:pt>
    <dgm:pt modelId="{3F39732E-68DE-4334-AD74-3E4FB504BF23}" type="parTrans" cxnId="{E2DC0A45-ADF3-4404-B25C-0034A127E24D}">
      <dgm:prSet/>
      <dgm:spPr/>
      <dgm:t>
        <a:bodyPr/>
        <a:lstStyle/>
        <a:p>
          <a:endParaRPr kumimoji="1" lang="ja-JP" altLang="en-US"/>
        </a:p>
      </dgm:t>
    </dgm:pt>
    <dgm:pt modelId="{BFB32230-8278-43A6-B902-7E0EC7328A3B}" type="sibTrans" cxnId="{E2DC0A45-ADF3-4404-B25C-0034A127E24D}">
      <dgm:prSet/>
      <dgm:spPr/>
      <dgm:t>
        <a:bodyPr/>
        <a:lstStyle/>
        <a:p>
          <a:endParaRPr kumimoji="1" lang="ja-JP" altLang="en-US"/>
        </a:p>
      </dgm:t>
    </dgm:pt>
    <dgm:pt modelId="{D96B65DD-5199-4579-94CD-A8365913474D}">
      <dgm:prSet phldrT="[テキスト]"/>
      <dgm:spPr/>
      <dgm:t>
        <a:bodyPr/>
        <a:lstStyle/>
        <a:p>
          <a:r>
            <a:rPr kumimoji="1" lang="en-US" altLang="ja-JP" dirty="0" smtClean="0"/>
            <a:t>WPF</a:t>
          </a:r>
          <a:r>
            <a:rPr kumimoji="1" lang="ja-JP" altLang="en-US" dirty="0" smtClean="0"/>
            <a:t>プログラミング</a:t>
          </a:r>
          <a:endParaRPr kumimoji="1" lang="ja-JP" altLang="en-US" dirty="0"/>
        </a:p>
      </dgm:t>
    </dgm:pt>
    <dgm:pt modelId="{01014E36-8878-44C0-8EA9-AA24502DDB47}" type="parTrans" cxnId="{FF57ED6F-9EA4-468B-BA99-F51F52177E20}">
      <dgm:prSet/>
      <dgm:spPr/>
    </dgm:pt>
    <dgm:pt modelId="{91E2386B-B793-48A4-B4D4-DBA9E652A967}" type="sibTrans" cxnId="{FF57ED6F-9EA4-468B-BA99-F51F52177E20}">
      <dgm:prSet/>
      <dgm:spPr/>
    </dgm:pt>
    <dgm:pt modelId="{EA2DF109-1936-416C-9B02-DA671F781331}" type="pres">
      <dgm:prSet presAssocID="{B8EA7920-8A5D-496A-B45F-CA52FE87CD86}" presName="linear" presStyleCnt="0">
        <dgm:presLayoutVars>
          <dgm:animLvl val="lvl"/>
          <dgm:resizeHandles val="exact"/>
        </dgm:presLayoutVars>
      </dgm:prSet>
      <dgm:spPr/>
    </dgm:pt>
    <dgm:pt modelId="{6BAD7812-8AD4-497A-821D-169A568EFD93}" type="pres">
      <dgm:prSet presAssocID="{14AEBE93-9991-4A4C-9ED9-1C2B038DA53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AC303D0-B3A5-40A8-B799-AD5D25457AA9}" type="pres">
      <dgm:prSet presAssocID="{BFB32230-8278-43A6-B902-7E0EC7328A3B}" presName="spacer" presStyleCnt="0"/>
      <dgm:spPr/>
    </dgm:pt>
    <dgm:pt modelId="{8B66FF58-3C53-4C88-848A-D9AF9892C94C}" type="pres">
      <dgm:prSet presAssocID="{D96B65DD-5199-4579-94CD-A8365913474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57ED6F-9EA4-468B-BA99-F51F52177E20}" srcId="{B8EA7920-8A5D-496A-B45F-CA52FE87CD86}" destId="{D96B65DD-5199-4579-94CD-A8365913474D}" srcOrd="1" destOrd="0" parTransId="{01014E36-8878-44C0-8EA9-AA24502DDB47}" sibTransId="{91E2386B-B793-48A4-B4D4-DBA9E652A967}"/>
    <dgm:cxn modelId="{4E20B189-F42A-43AA-8CF3-6A9388EB8614}" type="presOf" srcId="{B8EA7920-8A5D-496A-B45F-CA52FE87CD86}" destId="{EA2DF109-1936-416C-9B02-DA671F781331}" srcOrd="0" destOrd="0" presId="urn:microsoft.com/office/officeart/2005/8/layout/vList2"/>
    <dgm:cxn modelId="{72A1F8D0-F377-4B7D-A31F-D8C258BA8728}" type="presOf" srcId="{14AEBE93-9991-4A4C-9ED9-1C2B038DA535}" destId="{6BAD7812-8AD4-497A-821D-169A568EFD93}" srcOrd="0" destOrd="0" presId="urn:microsoft.com/office/officeart/2005/8/layout/vList2"/>
    <dgm:cxn modelId="{E2DC0A45-ADF3-4404-B25C-0034A127E24D}" srcId="{B8EA7920-8A5D-496A-B45F-CA52FE87CD86}" destId="{14AEBE93-9991-4A4C-9ED9-1C2B038DA535}" srcOrd="0" destOrd="0" parTransId="{3F39732E-68DE-4334-AD74-3E4FB504BF23}" sibTransId="{BFB32230-8278-43A6-B902-7E0EC7328A3B}"/>
    <dgm:cxn modelId="{67D299CB-5768-42A4-BBA3-6E292B2F1414}" type="presOf" srcId="{D96B65DD-5199-4579-94CD-A8365913474D}" destId="{8B66FF58-3C53-4C88-848A-D9AF9892C94C}" srcOrd="0" destOrd="0" presId="urn:microsoft.com/office/officeart/2005/8/layout/vList2"/>
    <dgm:cxn modelId="{1BDA840E-3981-4797-A44E-D0BD07994519}" type="presParOf" srcId="{EA2DF109-1936-416C-9B02-DA671F781331}" destId="{6BAD7812-8AD4-497A-821D-169A568EFD93}" srcOrd="0" destOrd="0" presId="urn:microsoft.com/office/officeart/2005/8/layout/vList2"/>
    <dgm:cxn modelId="{9FCFD623-2783-4923-8F81-A907CF0AED6F}" type="presParOf" srcId="{EA2DF109-1936-416C-9B02-DA671F781331}" destId="{8AC303D0-B3A5-40A8-B799-AD5D25457AA9}" srcOrd="1" destOrd="0" presId="urn:microsoft.com/office/officeart/2005/8/layout/vList2"/>
    <dgm:cxn modelId="{D236030C-49A0-4BDD-B2E3-95C08CD16CCD}" type="presParOf" srcId="{EA2DF109-1936-416C-9B02-DA671F781331}" destId="{8B66FF58-3C53-4C88-848A-D9AF9892C94C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EA7920-8A5D-496A-B45F-CA52FE87CD86}" type="doc">
      <dgm:prSet loTypeId="urn:microsoft.com/office/officeart/2005/8/layout/vList2" loCatId="list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kumimoji="1" lang="ja-JP" altLang="en-US"/>
        </a:p>
      </dgm:t>
    </dgm:pt>
    <dgm:pt modelId="{14AEBE93-9991-4A4C-9ED9-1C2B038DA535}">
      <dgm:prSet phldrT="[テキスト]"/>
      <dgm:spPr/>
      <dgm:t>
        <a:bodyPr/>
        <a:lstStyle/>
        <a:p>
          <a:r>
            <a:rPr kumimoji="1" lang="ja-JP" altLang="en-US" dirty="0" smtClean="0"/>
            <a:t>アニメーション</a:t>
          </a:r>
          <a:endParaRPr kumimoji="1" lang="ja-JP" altLang="en-US" dirty="0"/>
        </a:p>
      </dgm:t>
    </dgm:pt>
    <dgm:pt modelId="{3F39732E-68DE-4334-AD74-3E4FB504BF23}" type="parTrans" cxnId="{E2DC0A45-ADF3-4404-B25C-0034A127E24D}">
      <dgm:prSet/>
      <dgm:spPr/>
      <dgm:t>
        <a:bodyPr/>
        <a:lstStyle/>
        <a:p>
          <a:endParaRPr kumimoji="1" lang="ja-JP" altLang="en-US"/>
        </a:p>
      </dgm:t>
    </dgm:pt>
    <dgm:pt modelId="{BFB32230-8278-43A6-B902-7E0EC7328A3B}" type="sibTrans" cxnId="{E2DC0A45-ADF3-4404-B25C-0034A127E24D}">
      <dgm:prSet/>
      <dgm:spPr/>
      <dgm:t>
        <a:bodyPr/>
        <a:lstStyle/>
        <a:p>
          <a:endParaRPr kumimoji="1" lang="ja-JP" altLang="en-US"/>
        </a:p>
      </dgm:t>
    </dgm:pt>
    <dgm:pt modelId="{D96B65DD-5199-4579-94CD-A8365913474D}">
      <dgm:prSet phldrT="[テキスト]"/>
      <dgm:spPr/>
      <dgm:t>
        <a:bodyPr/>
        <a:lstStyle/>
        <a:p>
          <a:r>
            <a:rPr kumimoji="1" lang="ja-JP" altLang="en-US" dirty="0" smtClean="0"/>
            <a:t>透明ウィンドウ</a:t>
          </a:r>
          <a:endParaRPr kumimoji="1" lang="ja-JP" altLang="en-US" dirty="0"/>
        </a:p>
      </dgm:t>
    </dgm:pt>
    <dgm:pt modelId="{01014E36-8878-44C0-8EA9-AA24502DDB47}" type="parTrans" cxnId="{FF57ED6F-9EA4-468B-BA99-F51F52177E20}">
      <dgm:prSet/>
      <dgm:spPr/>
    </dgm:pt>
    <dgm:pt modelId="{91E2386B-B793-48A4-B4D4-DBA9E652A967}" type="sibTrans" cxnId="{FF57ED6F-9EA4-468B-BA99-F51F52177E20}">
      <dgm:prSet/>
      <dgm:spPr/>
    </dgm:pt>
    <dgm:pt modelId="{CC07F7ED-F310-4848-B49D-E945364C2B66}">
      <dgm:prSet phldrT="[テキスト]"/>
      <dgm:spPr/>
      <dgm:t>
        <a:bodyPr/>
        <a:lstStyle/>
        <a:p>
          <a:r>
            <a:rPr kumimoji="1" lang="ja-JP" altLang="en-US" dirty="0" smtClean="0"/>
            <a:t>アプリケーション（おまけ）</a:t>
          </a:r>
          <a:endParaRPr kumimoji="1" lang="ja-JP" altLang="en-US" dirty="0"/>
        </a:p>
      </dgm:t>
    </dgm:pt>
    <dgm:pt modelId="{D81014EA-1E3C-40AF-A5D5-CCDB355FEE24}" type="parTrans" cxnId="{C740EA40-9837-4D57-910D-020657E8055E}">
      <dgm:prSet/>
      <dgm:spPr/>
    </dgm:pt>
    <dgm:pt modelId="{DC0A45CC-45CC-4868-8417-6B6396ED1709}" type="sibTrans" cxnId="{C740EA40-9837-4D57-910D-020657E8055E}">
      <dgm:prSet/>
      <dgm:spPr/>
    </dgm:pt>
    <dgm:pt modelId="{EA2DF109-1936-416C-9B02-DA671F781331}" type="pres">
      <dgm:prSet presAssocID="{B8EA7920-8A5D-496A-B45F-CA52FE87CD86}" presName="linear" presStyleCnt="0">
        <dgm:presLayoutVars>
          <dgm:animLvl val="lvl"/>
          <dgm:resizeHandles val="exact"/>
        </dgm:presLayoutVars>
      </dgm:prSet>
      <dgm:spPr/>
    </dgm:pt>
    <dgm:pt modelId="{6BAD7812-8AD4-497A-821D-169A568EFD93}" type="pres">
      <dgm:prSet presAssocID="{14AEBE93-9991-4A4C-9ED9-1C2B038DA53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AC303D0-B3A5-40A8-B799-AD5D25457AA9}" type="pres">
      <dgm:prSet presAssocID="{BFB32230-8278-43A6-B902-7E0EC7328A3B}" presName="spacer" presStyleCnt="0"/>
      <dgm:spPr/>
    </dgm:pt>
    <dgm:pt modelId="{8B66FF58-3C53-4C88-848A-D9AF9892C94C}" type="pres">
      <dgm:prSet presAssocID="{D96B65DD-5199-4579-94CD-A836591347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1DFBE17-074C-4456-BFAD-4129D07D533A}" type="pres">
      <dgm:prSet presAssocID="{91E2386B-B793-48A4-B4D4-DBA9E652A967}" presName="spacer" presStyleCnt="0"/>
      <dgm:spPr/>
    </dgm:pt>
    <dgm:pt modelId="{8ED6B9EF-D055-402A-A472-702C0FA96CD3}" type="pres">
      <dgm:prSet presAssocID="{CC07F7ED-F310-4848-B49D-E945364C2B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F57ED6F-9EA4-468B-BA99-F51F52177E20}" srcId="{B8EA7920-8A5D-496A-B45F-CA52FE87CD86}" destId="{D96B65DD-5199-4579-94CD-A8365913474D}" srcOrd="1" destOrd="0" parTransId="{01014E36-8878-44C0-8EA9-AA24502DDB47}" sibTransId="{91E2386B-B793-48A4-B4D4-DBA9E652A967}"/>
    <dgm:cxn modelId="{481F54CC-AB05-404A-950F-3172D041F7AB}" type="presOf" srcId="{B8EA7920-8A5D-496A-B45F-CA52FE87CD86}" destId="{EA2DF109-1936-416C-9B02-DA671F781331}" srcOrd="0" destOrd="0" presId="urn:microsoft.com/office/officeart/2005/8/layout/vList2"/>
    <dgm:cxn modelId="{7C51EB0E-4EA9-4E8E-9C0B-9FAD7912AA86}" type="presOf" srcId="{CC07F7ED-F310-4848-B49D-E945364C2B66}" destId="{8ED6B9EF-D055-402A-A472-702C0FA96CD3}" srcOrd="0" destOrd="0" presId="urn:microsoft.com/office/officeart/2005/8/layout/vList2"/>
    <dgm:cxn modelId="{E2DC0A45-ADF3-4404-B25C-0034A127E24D}" srcId="{B8EA7920-8A5D-496A-B45F-CA52FE87CD86}" destId="{14AEBE93-9991-4A4C-9ED9-1C2B038DA535}" srcOrd="0" destOrd="0" parTransId="{3F39732E-68DE-4334-AD74-3E4FB504BF23}" sibTransId="{BFB32230-8278-43A6-B902-7E0EC7328A3B}"/>
    <dgm:cxn modelId="{E141392A-79A0-47F6-8F49-19A7FE7831EB}" type="presOf" srcId="{D96B65DD-5199-4579-94CD-A8365913474D}" destId="{8B66FF58-3C53-4C88-848A-D9AF9892C94C}" srcOrd="0" destOrd="0" presId="urn:microsoft.com/office/officeart/2005/8/layout/vList2"/>
    <dgm:cxn modelId="{47679290-BBFF-4E7D-BD2B-10394CA03203}" type="presOf" srcId="{14AEBE93-9991-4A4C-9ED9-1C2B038DA535}" destId="{6BAD7812-8AD4-497A-821D-169A568EFD93}" srcOrd="0" destOrd="0" presId="urn:microsoft.com/office/officeart/2005/8/layout/vList2"/>
    <dgm:cxn modelId="{C740EA40-9837-4D57-910D-020657E8055E}" srcId="{B8EA7920-8A5D-496A-B45F-CA52FE87CD86}" destId="{CC07F7ED-F310-4848-B49D-E945364C2B66}" srcOrd="2" destOrd="0" parTransId="{D81014EA-1E3C-40AF-A5D5-CCDB355FEE24}" sibTransId="{DC0A45CC-45CC-4868-8417-6B6396ED1709}"/>
    <dgm:cxn modelId="{BC6FB4DF-FC25-4C71-8BE4-4F3E899EB90C}" type="presParOf" srcId="{EA2DF109-1936-416C-9B02-DA671F781331}" destId="{6BAD7812-8AD4-497A-821D-169A568EFD93}" srcOrd="0" destOrd="0" presId="urn:microsoft.com/office/officeart/2005/8/layout/vList2"/>
    <dgm:cxn modelId="{1971B333-23C0-44E0-A8A1-E1B297133ACC}" type="presParOf" srcId="{EA2DF109-1936-416C-9B02-DA671F781331}" destId="{8AC303D0-B3A5-40A8-B799-AD5D25457AA9}" srcOrd="1" destOrd="0" presId="urn:microsoft.com/office/officeart/2005/8/layout/vList2"/>
    <dgm:cxn modelId="{0B70FD06-D336-45DB-A5EE-BC33CA216E44}" type="presParOf" srcId="{EA2DF109-1936-416C-9B02-DA671F781331}" destId="{8B66FF58-3C53-4C88-848A-D9AF9892C94C}" srcOrd="2" destOrd="0" presId="urn:microsoft.com/office/officeart/2005/8/layout/vList2"/>
    <dgm:cxn modelId="{12ED4AEC-E03A-4F83-A585-7C2471D97323}" type="presParOf" srcId="{EA2DF109-1936-416C-9B02-DA671F781331}" destId="{61DFBE17-074C-4456-BFAD-4129D07D533A}" srcOrd="3" destOrd="0" presId="urn:microsoft.com/office/officeart/2005/8/layout/vList2"/>
    <dgm:cxn modelId="{9C7B4DA5-D7BA-423E-9C21-F4D8BA09CB33}" type="presParOf" srcId="{EA2DF109-1936-416C-9B02-DA671F781331}" destId="{8ED6B9EF-D055-402A-A472-702C0FA96CD3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C4B36-E238-4AC6-9B5D-BA6491C8D0B8}" type="datetimeFigureOut">
              <a:rPr kumimoji="1" lang="ja-JP" altLang="en-US" smtClean="0"/>
              <a:pPr/>
              <a:t>2009/1/25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B88F-5A1C-403A-A009-2B590884C1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2009/1/25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メイリオ" pitchFamily="50" charset="-128"/>
          <a:ea typeface="メイリオ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40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36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7200" dirty="0" smtClean="0"/>
              <a:t>MISAO with WPF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6000" dirty="0" smtClean="0"/>
              <a:t>ＪＺ５</a:t>
            </a:r>
            <a:endParaRPr kumimoji="1" lang="en-US" altLang="ja-JP" sz="6000" dirty="0" smtClean="0"/>
          </a:p>
          <a:p>
            <a:pPr algn="r"/>
            <a:r>
              <a:rPr kumimoji="1" lang="en-US" altLang="ja-JP" sz="6000" dirty="0" smtClean="0"/>
              <a:t>2009/2/7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Programming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Menu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のアニメーション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948123"/>
          </a:xfrm>
        </p:spPr>
        <p:txBody>
          <a:bodyPr>
            <a:normAutofit fontScale="92500"/>
          </a:bodyPr>
          <a:lstStyle/>
          <a:p>
            <a:r>
              <a:rPr kumimoji="1" lang="en-US" altLang="ja-JP" sz="3600" dirty="0" smtClean="0"/>
              <a:t>WPF</a:t>
            </a:r>
            <a:r>
              <a:rPr kumimoji="1" lang="ja-JP" altLang="en-US" sz="3600" dirty="0" err="1" smtClean="0"/>
              <a:t>には簡</a:t>
            </a:r>
            <a:r>
              <a:rPr kumimoji="1" lang="ja-JP" altLang="en-US" sz="3600" dirty="0" smtClean="0"/>
              <a:t>単に使えるアニメ機能がある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プロパティを変化させてアニメーション</a:t>
            </a:r>
            <a:endParaRPr kumimoji="1" lang="en-US" altLang="ja-JP" sz="3600" dirty="0" smtClean="0"/>
          </a:p>
          <a:p>
            <a:r>
              <a:rPr lang="ja-JP" altLang="en-US" sz="3500" dirty="0" smtClean="0"/>
              <a:t>条件（とりあえずどうでもいい）</a:t>
            </a:r>
            <a:endParaRPr kumimoji="1" lang="en-US" altLang="ja-JP" sz="3500" dirty="0" smtClean="0"/>
          </a:p>
          <a:p>
            <a:pPr lvl="1"/>
            <a:r>
              <a:rPr lang="ja-JP" altLang="en-US" sz="3000" dirty="0" smtClean="0"/>
              <a:t>依存関係プロパティ</a:t>
            </a:r>
            <a:endParaRPr lang="en-US" altLang="ja-JP" sz="3000" dirty="0" smtClean="0"/>
          </a:p>
          <a:p>
            <a:pPr lvl="1"/>
            <a:r>
              <a:rPr lang="en-US" altLang="ja-JP" sz="3000" dirty="0" err="1" smtClean="0"/>
              <a:t>DependencyObject</a:t>
            </a:r>
            <a:r>
              <a:rPr lang="ja-JP" altLang="en-US" sz="3000" dirty="0" smtClean="0"/>
              <a:t>クラス継承</a:t>
            </a:r>
            <a:endParaRPr lang="en-US" altLang="ja-JP" sz="3000" dirty="0" smtClean="0"/>
          </a:p>
          <a:p>
            <a:pPr lvl="1"/>
            <a:r>
              <a:rPr lang="en-US" altLang="ja-JP" sz="3000" dirty="0" err="1" smtClean="0"/>
              <a:t>IAnimatbale</a:t>
            </a:r>
            <a:r>
              <a:rPr lang="ja-JP" altLang="en-US" sz="3000" dirty="0" smtClean="0"/>
              <a:t>インタフェースを実装</a:t>
            </a:r>
            <a:endParaRPr lang="en-US" altLang="ja-JP" sz="3000" dirty="0" smtClean="0"/>
          </a:p>
          <a:p>
            <a:pPr lvl="1"/>
            <a:r>
              <a:rPr lang="ja-JP" altLang="en-US" sz="3000" dirty="0" smtClean="0"/>
              <a:t>互換性のあるアニメ種類が利用できる状態</a:t>
            </a:r>
            <a:endParaRPr lang="en-US" altLang="ja-JP" sz="3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48336" y="3500438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したクラス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に属する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6858016" y="3357562"/>
            <a:ext cx="428628" cy="92869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214282" y="4786322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4414" y="4786322"/>
            <a:ext cx="73661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ウィンドウにのるコントロール</a:t>
            </a:r>
            <a:endParaRPr lang="en-US" altLang="ja-JP" sz="4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ならなんでもアニメ可</a:t>
            </a:r>
            <a:endParaRPr lang="en-US" sz="40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アニメーション方法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58" y="4310081"/>
            <a:ext cx="1962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6143636" y="1214422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あいうえ</a:t>
            </a:r>
            <a:r>
              <a:rPr lang="ja-JP" altLang="en-US" dirty="0" err="1" smtClean="0"/>
              <a:t>お</a:t>
            </a:r>
            <a:endParaRPr kumimoji="1" lang="ja-JP" altLang="en-US" dirty="0"/>
          </a:p>
        </p:txBody>
      </p:sp>
      <p:sp>
        <p:nvSpPr>
          <p:cNvPr id="7" name="ストライプ矢印 6"/>
          <p:cNvSpPr/>
          <p:nvPr/>
        </p:nvSpPr>
        <p:spPr>
          <a:xfrm rot="10800000">
            <a:off x="3428992" y="1071546"/>
            <a:ext cx="2143140" cy="12858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71538" y="1214422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あいうえ</a:t>
            </a:r>
            <a:r>
              <a:rPr kumimoji="1" lang="ja-JP" altLang="en-US" dirty="0" err="1" smtClean="0"/>
              <a:t>お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 rot="1800000">
            <a:off x="5794947" y="2239520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①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開始値の指定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5122" name="Picture 2" descr="C:\Users\Owner\AppData\Local\Microsoft\Windows\Temporary Internet Files\Content.IE5\L0PDCLW4\j043161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785794"/>
            <a:ext cx="928694" cy="928694"/>
          </a:xfrm>
          <a:prstGeom prst="rect">
            <a:avLst/>
          </a:prstGeom>
          <a:noFill/>
        </p:spPr>
      </p:pic>
      <p:pic>
        <p:nvPicPr>
          <p:cNvPr id="12" name="Picture 2" descr="C:\Users\Owner\AppData\Local\Microsoft\Windows\Temporary Internet Files\Content.IE5\L0PDCLW4\j043161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785794"/>
            <a:ext cx="928694" cy="928694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 rot="1800000">
            <a:off x="647080" y="218619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②終了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値の指定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右中かっこ 13"/>
          <p:cNvSpPr/>
          <p:nvPr/>
        </p:nvSpPr>
        <p:spPr>
          <a:xfrm rot="5400000">
            <a:off x="4286248" y="1142984"/>
            <a:ext cx="571504" cy="285752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1800000">
            <a:off x="4228568" y="3613360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③アニメ時間の指定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71670" y="4857760"/>
            <a:ext cx="5262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④アニメ開始メソッドの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　呼び出し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ウィンドウ作成（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行）</a:t>
            </a:r>
            <a:endParaRPr kumimoji="1" lang="ja-JP" altLang="en-U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928670"/>
            <a:ext cx="850112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Window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x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: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Class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="Window1"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xmlns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="http://schemas.microsoft.com/winfx/2006/xaml/presentation"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xmlns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: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="http://schemas.microsoft.com/winfx/2006/xaml"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Title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="Window1"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Height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="300"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Width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="300"&gt;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eaLnBrk="0" hangingPunct="0"/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Name</a:t>
            </a:r>
            <a:r>
              <a:rPr lang="en-US" sz="2000" dirty="0" smtClean="0">
                <a:solidFill>
                  <a:srgbClr val="0000FF"/>
                </a:solidFill>
                <a:latin typeface="+mj-lt"/>
              </a:rPr>
              <a:t>="</a:t>
            </a:r>
            <a:r>
              <a:rPr lang="en-US" sz="2000" dirty="0" err="1" smtClean="0">
                <a:solidFill>
                  <a:srgbClr val="0000FF"/>
                </a:solidFill>
                <a:latin typeface="+mj-lt"/>
              </a:rPr>
              <a:t>KumaCanvas</a:t>
            </a:r>
            <a:r>
              <a:rPr lang="en-US" sz="2000" dirty="0" smtClean="0">
                <a:solidFill>
                  <a:srgbClr val="0000FF"/>
                </a:solidFill>
                <a:latin typeface="+mj-lt"/>
              </a:rPr>
              <a:t>"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Label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Content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</a:t>
            </a:r>
            <a:r>
              <a:rPr kumimoji="1" lang="ja-JP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メイリオ" pitchFamily="50" charset="-128"/>
                <a:ea typeface="メイリオ" pitchFamily="50" charset="-128"/>
                <a:cs typeface="Times New Roman" pitchFamily="18" charset="0"/>
              </a:rPr>
              <a:t>わんくま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"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Name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KumaLabel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Canvas.Left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="300"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Canvas.Top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="100" /&gt;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&lt;/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&lt;/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Window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&gt;</a:t>
            </a:r>
            <a:endParaRPr kumimoji="1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500438"/>
            <a:ext cx="3033707" cy="255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円形吹き出し 9"/>
          <p:cNvSpPr/>
          <p:nvPr/>
        </p:nvSpPr>
        <p:spPr>
          <a:xfrm>
            <a:off x="1785918" y="4000504"/>
            <a:ext cx="3071834" cy="1928826"/>
          </a:xfrm>
          <a:prstGeom prst="wedgeEllipseCallout">
            <a:avLst>
              <a:gd name="adj1" fmla="val -25890"/>
              <a:gd name="adj2" fmla="val -622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WPF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アプリケーションを作成してここだけ変更</a:t>
            </a:r>
            <a:endParaRPr kumimoji="1" lang="ja-JP" altLang="en-US" sz="2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左中かっこ 10"/>
          <p:cNvSpPr/>
          <p:nvPr/>
        </p:nvSpPr>
        <p:spPr>
          <a:xfrm>
            <a:off x="527930" y="2272610"/>
            <a:ext cx="214314" cy="135732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アニメーション（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行）</a:t>
            </a:r>
            <a:endParaRPr kumimoji="1" lang="ja-JP" altLang="en-US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428596" y="1000108"/>
            <a:ext cx="9144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Imports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System.Windows.Media.Animation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Class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Window1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Private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Window1_Loaded()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Handles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Me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.Loaded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Dim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a =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DoubleAnimation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With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{ _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    .From =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Canvas.GetLeft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KumaLabel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), _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    .To = -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KumaLabel.ActualWidth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_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    .Duration =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Duration(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TimeSpan.FromSeconds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10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))}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KumaLabel.BeginAnimation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Canvas.LeftProperty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a)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End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End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Class</a:t>
            </a:r>
            <a:endParaRPr kumimoji="1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53250" name="Picture 2" descr="C:\Users\Owner\Pictures\Window Clippings\Window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714752"/>
            <a:ext cx="2428868" cy="2428868"/>
          </a:xfrm>
          <a:prstGeom prst="rect">
            <a:avLst/>
          </a:prstGeom>
          <a:noFill/>
        </p:spPr>
      </p:pic>
      <p:sp>
        <p:nvSpPr>
          <p:cNvPr id="6" name="円形吹き出し 5"/>
          <p:cNvSpPr/>
          <p:nvPr/>
        </p:nvSpPr>
        <p:spPr>
          <a:xfrm>
            <a:off x="5786446" y="5072074"/>
            <a:ext cx="1357322" cy="1000132"/>
          </a:xfrm>
          <a:prstGeom prst="wedgeEllipseCallout">
            <a:avLst>
              <a:gd name="adj1" fmla="val 58298"/>
              <a:gd name="adj2" fmla="val -434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わーい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572000" y="4214818"/>
            <a:ext cx="1285884" cy="1285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71934" y="452682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実行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雲形吹き出し 8"/>
          <p:cNvSpPr/>
          <p:nvPr/>
        </p:nvSpPr>
        <p:spPr>
          <a:xfrm>
            <a:off x="928662" y="4286256"/>
            <a:ext cx="1857388" cy="1357322"/>
          </a:xfrm>
          <a:prstGeom prst="cloudCallout">
            <a:avLst>
              <a:gd name="adj1" fmla="val 29180"/>
              <a:gd name="adj2" fmla="val -733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9182" y="4622044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コード</a:t>
            </a:r>
            <a:endParaRPr kumimoji="1" lang="en-US" altLang="ja-JP" sz="2000" b="1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ビハインド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動的</a:t>
            </a:r>
            <a:r>
              <a:rPr lang="ja-JP" altLang="en-US" dirty="0" smtClean="0"/>
              <a:t>にラベル生成（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行ぐらい）</a:t>
            </a:r>
            <a:endParaRPr kumimoji="1" lang="ja-JP" altLang="en-US" dirty="0"/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357158" y="857232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Private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Timer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As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System.Windows.Threading.DispatcherTimer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Private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Window1_Loaded()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Handles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Me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.Loaded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AddHandler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Timer.Tick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AddressOf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Timer_Tick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Timer.Interval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=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TimeSpan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1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Timer.Start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End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endParaRPr kumimoji="1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605356" y="2388722"/>
            <a:ext cx="6429356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Private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Timer_Tick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Dim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l =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Label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l.Content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=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"</a:t>
            </a:r>
            <a:r>
              <a:rPr kumimoji="1" lang="ja-JP" altLang="en-US" sz="2000" b="0" i="0" u="none" strike="noStrike" cap="none" normalizeH="0" baseline="0" dirty="0" err="1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わんくま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KumaCanvas.Children.Add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(l)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' Canvas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追加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KumaCanvas.UpdateLayout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Canvas.SetLeft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(l,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Me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.Width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' 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座標設定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Canvas.SetTop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(l,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Random().Next(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Me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.Height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))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Dim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a = 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DoubleAnimation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With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{ _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.From = 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Canvas.GetLeft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(l), _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.To = -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l.ActualWidth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_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 .Duration = 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Duration(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TimeSpan.FromSeconds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10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))}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l.BeginAnimation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Canvas.LeftProperty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, a)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End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Sub</a:t>
            </a:r>
            <a:endParaRPr kumimoji="1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54275" name="Picture 3" descr="C:\Users\Owner\Pictures\Window Clippings\Window1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14818"/>
            <a:ext cx="1927218" cy="1927218"/>
          </a:xfrm>
          <a:prstGeom prst="rect">
            <a:avLst/>
          </a:prstGeom>
          <a:noFill/>
        </p:spPr>
      </p:pic>
      <p:sp>
        <p:nvSpPr>
          <p:cNvPr id="7" name="円形吹き出し 6"/>
          <p:cNvSpPr/>
          <p:nvPr/>
        </p:nvSpPr>
        <p:spPr>
          <a:xfrm>
            <a:off x="142876" y="3429000"/>
            <a:ext cx="1785918" cy="1000132"/>
          </a:xfrm>
          <a:prstGeom prst="wedgeEllipseCallout">
            <a:avLst>
              <a:gd name="adj1" fmla="val 25790"/>
              <a:gd name="adj2" fmla="val 72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わらわ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ら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7643834" y="5929330"/>
            <a:ext cx="1143008" cy="642942"/>
          </a:xfrm>
          <a:prstGeom prst="wedgeEllipseCallout">
            <a:avLst>
              <a:gd name="adj1" fmla="val -26275"/>
              <a:gd name="adj2" fmla="val 645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破棄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…</a:t>
            </a:r>
            <a:endParaRPr kumimoji="1" lang="ja-JP" altLang="en-US" sz="1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必要なウィンドウ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透明なウィンドウ（枠なし）</a:t>
            </a:r>
            <a:endParaRPr kumimoji="1" lang="en-US" altLang="ja-JP" dirty="0" smtClean="0"/>
          </a:p>
          <a:p>
            <a:r>
              <a:rPr lang="ja-JP" altLang="en-US" dirty="0" smtClean="0"/>
              <a:t>タスクバー</a:t>
            </a:r>
            <a:r>
              <a:rPr lang="ja-JP" altLang="en-US" dirty="0" smtClean="0"/>
              <a:t>非表示</a:t>
            </a:r>
            <a:endParaRPr lang="en-US" altLang="ja-JP" dirty="0" smtClean="0"/>
          </a:p>
          <a:p>
            <a:r>
              <a:rPr lang="ja-JP" altLang="en-US" dirty="0" smtClean="0"/>
              <a:t>常に</a:t>
            </a:r>
            <a:r>
              <a:rPr lang="ja-JP" altLang="en-US" dirty="0" smtClean="0"/>
              <a:t>最前面</a:t>
            </a:r>
            <a:endParaRPr kumimoji="1" lang="en-US" altLang="ja-JP" dirty="0" smtClean="0"/>
          </a:p>
          <a:p>
            <a:r>
              <a:rPr lang="ja-JP" altLang="en-US" dirty="0" smtClean="0"/>
              <a:t>非アクティブ</a:t>
            </a:r>
            <a:endParaRPr lang="en-US" altLang="ja-JP" dirty="0" smtClean="0"/>
          </a:p>
          <a:p>
            <a:r>
              <a:rPr lang="ja-JP" altLang="en-US" dirty="0" smtClean="0"/>
              <a:t>クリック透過</a:t>
            </a:r>
            <a:endParaRPr lang="en-US" altLang="ja-JP" dirty="0" smtClean="0"/>
          </a:p>
          <a:p>
            <a:r>
              <a:rPr lang="en-US" altLang="ja-JP" dirty="0" err="1" smtClean="0"/>
              <a:t>Alt+Tab</a:t>
            </a:r>
            <a:r>
              <a:rPr lang="ja-JP" altLang="en-US" dirty="0" smtClean="0"/>
              <a:t>切り替えで非表示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14810" y="3513820"/>
            <a:ext cx="4143404" cy="158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右矢印 5"/>
          <p:cNvSpPr/>
          <p:nvPr/>
        </p:nvSpPr>
        <p:spPr>
          <a:xfrm rot="16200000">
            <a:off x="7429520" y="2428868"/>
            <a:ext cx="714380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 rot="5400000">
            <a:off x="7429520" y="3643314"/>
            <a:ext cx="714380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28788" y="1812185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簡単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29920" y="4714884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Win32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もろもろプロパティ</a:t>
            </a:r>
            <a:endParaRPr kumimoji="1" lang="ja-JP" altLang="en-US" dirty="0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57222" y="92867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&lt;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Window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x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: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Class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="Window1"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xmlns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="http://schemas.microsoft.com/winfx/2006/xaml/presentation"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xmlns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:</a:t>
            </a:r>
            <a:r>
              <a:rPr kumimoji="1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x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="http://schemas.microsoft.com/winfx/2006/xaml"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Title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="Window1"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Height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="300"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Width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="300"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Background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="Transparent"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AllowsTransparency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="True"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WindowStyle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="None"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ShowInTaskbar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="False"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Topmost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="True"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   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ShowActivated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="False"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  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VL ゴシック" pitchFamily="49" charset="-128"/>
                <a:cs typeface="Times New Roman" pitchFamily="18" charset="0"/>
              </a:rPr>
              <a:t> &gt;</a:t>
            </a: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左中かっこ 4"/>
          <p:cNvSpPr/>
          <p:nvPr/>
        </p:nvSpPr>
        <p:spPr>
          <a:xfrm flipH="1">
            <a:off x="7000892" y="2428868"/>
            <a:ext cx="400732" cy="1643074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7215206" y="1785926"/>
            <a:ext cx="1785918" cy="1000132"/>
          </a:xfrm>
          <a:prstGeom prst="wedgeEllipseCallout">
            <a:avLst>
              <a:gd name="adj1" fmla="val -39227"/>
              <a:gd name="adj2" fmla="val 59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セットで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6357950" y="5429264"/>
            <a:ext cx="1785918" cy="1000132"/>
          </a:xfrm>
          <a:prstGeom prst="wedgeEllipseCallout">
            <a:avLst>
              <a:gd name="adj1" fmla="val -58732"/>
              <a:gd name="adj2" fmla="val -37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3.5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SP1</a:t>
            </a:r>
            <a:endParaRPr kumimoji="1" lang="ja-JP" altLang="en-US" sz="20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すこし脱線</a:t>
            </a:r>
            <a:endParaRPr kumimoji="1" lang="ja-JP" altLang="en-US" dirty="0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500034" y="1071546"/>
            <a:ext cx="778674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Window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x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: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Class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="Window1"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（もろもろプロパティ）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Grid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&lt;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Image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Source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="http://www.wankuma.com/images/logo3.png"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         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MouseLeftButtonDown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="</a:t>
            </a:r>
            <a:r>
              <a:rPr kumimoji="1" lang="en-US" altLang="ja-JP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Image_MouseLeftButtonDown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"/&gt;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    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&lt;/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Grid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&gt;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&lt;/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Window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メイリオ" pitchFamily="50" charset="-128"/>
                <a:cs typeface="Times New Roman" pitchFamily="18" charset="0"/>
              </a:rPr>
              <a:t>&gt;</a:t>
            </a:r>
            <a:endParaRPr kumimoji="1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メイリオ" pitchFamily="50" charset="-128"/>
              <a:cs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7533" y="31432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＆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571472" y="4000504"/>
            <a:ext cx="722184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Private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 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Sub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 </a:t>
            </a:r>
            <a:r>
              <a:rPr kumimoji="1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Image_MouseLeftButtonDown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()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    </a:t>
            </a:r>
            <a:r>
              <a:rPr kumimoji="1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DragMove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()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End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 </a:t>
            </a:r>
            <a:r>
              <a:rPr kumimoji="1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VL ゴシック" pitchFamily="49" charset="-128"/>
                <a:cs typeface="Arial" pitchFamily="34" charset="0"/>
              </a:rPr>
              <a:t>Sub</a:t>
            </a:r>
            <a:endParaRPr kumimoji="1" lang="en-US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7620" y="5357826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！？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クリックを透過するには？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Background=Transparent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ではウィンドウ上のコントロールがクリックできる。</a:t>
            </a:r>
            <a:endParaRPr kumimoji="1" lang="en-US" altLang="ja-JP" dirty="0" smtClean="0"/>
          </a:p>
          <a:p>
            <a:r>
              <a:rPr lang="ja-JP" altLang="en-US" sz="3200" dirty="0" smtClean="0"/>
              <a:t>たぶん</a:t>
            </a:r>
            <a:r>
              <a:rPr lang="en-US" altLang="ja-JP" sz="3200" dirty="0" smtClean="0"/>
              <a:t>WPF</a:t>
            </a:r>
            <a:r>
              <a:rPr lang="ja-JP" altLang="en-US" sz="3200" dirty="0" err="1" smtClean="0"/>
              <a:t>だけ</a:t>
            </a:r>
            <a:r>
              <a:rPr lang="ja-JP" altLang="en-US" sz="3200" dirty="0" smtClean="0"/>
              <a:t>じゃできないので</a:t>
            </a:r>
            <a:r>
              <a:rPr lang="en-US" altLang="ja-JP" sz="3200" dirty="0" smtClean="0"/>
              <a:t>……</a:t>
            </a:r>
            <a:r>
              <a:rPr lang="ja-JP" altLang="en-US" sz="3200" dirty="0" err="1" smtClean="0"/>
              <a:t>。</a:t>
            </a:r>
            <a:endParaRPr kumimoji="1" lang="ja-JP" altLang="en-US" sz="3200" dirty="0"/>
          </a:p>
        </p:txBody>
      </p:sp>
      <p:sp>
        <p:nvSpPr>
          <p:cNvPr id="4" name="右矢印 3"/>
          <p:cNvSpPr/>
          <p:nvPr/>
        </p:nvSpPr>
        <p:spPr>
          <a:xfrm>
            <a:off x="642910" y="4214818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85918" y="4286256"/>
            <a:ext cx="6979924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Windows API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Win32 API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sz="3600" b="1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sz="4000" b="1" dirty="0" err="1" smtClean="0">
                <a:latin typeface="メイリオ" pitchFamily="50" charset="-128"/>
                <a:ea typeface="メイリオ" pitchFamily="50" charset="-128"/>
              </a:rPr>
              <a:t>SetWindowLong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</a:rPr>
              <a:t>関数</a:t>
            </a:r>
            <a:endParaRPr lang="ja-JP" altLang="en-US" sz="4000" b="1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ＪＺ５（松江祐輔）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プログラマーですか？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違います。</a:t>
            </a:r>
            <a:r>
              <a:rPr lang="en-US" altLang="ja-JP" dirty="0" err="1" smtClean="0"/>
              <a:t>Verilog</a:t>
            </a:r>
            <a:r>
              <a:rPr lang="ja-JP" altLang="en-US" dirty="0" smtClean="0"/>
              <a:t>書いてます。</a:t>
            </a:r>
            <a:endParaRPr kumimoji="1" lang="en-US" altLang="ja-JP" dirty="0" smtClean="0"/>
          </a:p>
          <a:p>
            <a:r>
              <a:rPr lang="en-US" altLang="ja-JP" dirty="0" smtClean="0"/>
              <a:t>@</a:t>
            </a:r>
            <a:r>
              <a:rPr lang="en-US" altLang="ja-JP" dirty="0" smtClean="0"/>
              <a:t>jz5</a:t>
            </a:r>
            <a:r>
              <a:rPr lang="ja-JP" altLang="en-US" dirty="0" smtClean="0"/>
              <a:t> </a:t>
            </a:r>
            <a:r>
              <a:rPr lang="en-US" altLang="ja-JP" dirty="0" smtClean="0"/>
              <a:t>Twitter</a:t>
            </a:r>
          </a:p>
          <a:p>
            <a:r>
              <a:rPr kumimoji="1" lang="en-US" altLang="ja-JP" dirty="0" smtClean="0"/>
              <a:t>katamari.jp</a:t>
            </a:r>
          </a:p>
          <a:p>
            <a:r>
              <a:rPr lang="en-US" altLang="ja-JP" dirty="0" smtClean="0"/>
              <a:t>katamari.wankuma.com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Win32</a:t>
            </a:r>
            <a:r>
              <a:rPr lang="ja-JP" altLang="en-US" dirty="0" smtClean="0"/>
              <a:t> 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を使うには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329642" cy="50736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ja-JP" altLang="en-US" sz="3600" dirty="0" smtClean="0"/>
              <a:t>ウィンドウハンドルの取得</a:t>
            </a:r>
            <a:endParaRPr lang="en-US" altLang="ja-JP" sz="3600" dirty="0" smtClean="0"/>
          </a:p>
          <a:p>
            <a:pPr>
              <a:buNone/>
            </a:pPr>
            <a:r>
              <a:rPr lang="ja-JP" altLang="en-US" sz="2800" dirty="0" smtClean="0"/>
              <a:t>これまで（</a:t>
            </a:r>
            <a:r>
              <a:rPr lang="en-US" altLang="ja-JP" sz="2800" dirty="0" err="1" smtClean="0"/>
              <a:t>Windows.Forms</a:t>
            </a:r>
            <a:r>
              <a:rPr lang="ja-JP" altLang="en-US" sz="2800" dirty="0" smtClean="0"/>
              <a:t>）</a:t>
            </a:r>
            <a:r>
              <a:rPr lang="en-US" altLang="ja-JP" sz="2800" dirty="0" smtClean="0"/>
              <a:t>:</a:t>
            </a:r>
            <a:r>
              <a:rPr lang="en-US" altLang="ja-JP" sz="2800" dirty="0" smtClean="0">
                <a:solidFill>
                  <a:srgbClr val="0000FF"/>
                </a:solidFill>
              </a:rPr>
              <a:t>	</a:t>
            </a:r>
            <a:r>
              <a:rPr lang="en-US" altLang="ja-JP" sz="2800" dirty="0" err="1" smtClean="0">
                <a:solidFill>
                  <a:srgbClr val="0000FF"/>
                </a:solidFill>
              </a:rPr>
              <a:t>Me</a:t>
            </a:r>
            <a:r>
              <a:rPr lang="en-US" altLang="ja-JP" sz="2800" dirty="0" err="1" smtClean="0"/>
              <a:t>.Handle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3600" dirty="0" smtClean="0"/>
              <a:t>WPF</a:t>
            </a:r>
            <a:r>
              <a:rPr lang="ja-JP" altLang="en-US" sz="3600" dirty="0" smtClean="0"/>
              <a:t>アプリでの方法</a:t>
            </a:r>
            <a:r>
              <a:rPr lang="en-US" altLang="ja-JP" sz="3600" dirty="0" smtClean="0"/>
              <a:t>: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Dim</a:t>
            </a:r>
            <a:r>
              <a:rPr lang="en-US" sz="2800" dirty="0" smtClean="0"/>
              <a:t> handle = </a:t>
            </a:r>
            <a:r>
              <a:rPr lang="en-US" sz="2800" dirty="0" smtClean="0">
                <a:solidFill>
                  <a:srgbClr val="0000FF"/>
                </a:solidFill>
              </a:rPr>
              <a:t>New</a:t>
            </a:r>
            <a:endParaRPr lang="en-US" altLang="ja-JP" sz="2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altLang="ja-JP" b="1" dirty="0" err="1" smtClean="0"/>
              <a:t>S</a:t>
            </a:r>
            <a:r>
              <a:rPr lang="en-US" altLang="ja-JP" sz="4400" b="1" dirty="0" err="1" smtClean="0"/>
              <a:t>ystem.Windows.Interop</a:t>
            </a:r>
            <a:r>
              <a:rPr lang="en-US" altLang="ja-JP" sz="4400" b="1" dirty="0" smtClean="0"/>
              <a:t>.</a:t>
            </a:r>
          </a:p>
          <a:p>
            <a:pPr>
              <a:buNone/>
            </a:pPr>
            <a:r>
              <a:rPr lang="en-US" altLang="ja-JP" sz="4400" b="1" dirty="0" err="1" smtClean="0"/>
              <a:t>WindowInteropHelper</a:t>
            </a:r>
            <a:r>
              <a:rPr lang="en-US" altLang="ja-JP" sz="4400" b="1" dirty="0" smtClean="0"/>
              <a:t>(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Me</a:t>
            </a:r>
            <a:r>
              <a:rPr lang="en-US" altLang="ja-JP" sz="4400" b="1" dirty="0" smtClean="0"/>
              <a:t>).</a:t>
            </a:r>
          </a:p>
          <a:p>
            <a:pPr>
              <a:buNone/>
            </a:pPr>
            <a:r>
              <a:rPr lang="en-US" altLang="ja-JP" sz="4400" b="1" dirty="0" smtClean="0"/>
              <a:t>Handle</a:t>
            </a:r>
            <a:endParaRPr kumimoji="1" lang="ja-JP" altLang="en-US" sz="4400" b="1" dirty="0"/>
          </a:p>
        </p:txBody>
      </p:sp>
      <p:sp>
        <p:nvSpPr>
          <p:cNvPr id="4" name="円形吹き出し 3"/>
          <p:cNvSpPr/>
          <p:nvPr/>
        </p:nvSpPr>
        <p:spPr>
          <a:xfrm>
            <a:off x="5786446" y="5214950"/>
            <a:ext cx="2714644" cy="1500198"/>
          </a:xfrm>
          <a:prstGeom prst="wedgeEllipseCallout">
            <a:avLst>
              <a:gd name="adj1" fmla="val -40872"/>
              <a:gd name="adj2" fmla="val -51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57884" y="564357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コンストラクタ内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では取得できない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34" y="5786454"/>
            <a:ext cx="522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とりあえず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</a:rPr>
              <a:t>Window1_Loaded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内に入れよう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SetWindowLong</a:t>
            </a:r>
            <a:r>
              <a:rPr lang="ja-JP" altLang="en-US" dirty="0" smtClean="0"/>
              <a:t>でクリック透過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拡張ウィンドウスタイル</a:t>
            </a:r>
            <a:r>
              <a:rPr kumimoji="1" lang="en-US" altLang="ja-JP" sz="2800" dirty="0" smtClean="0"/>
              <a:t>(</a:t>
            </a:r>
            <a:r>
              <a:rPr lang="en-US" altLang="ja-JP" sz="2800" dirty="0" smtClean="0"/>
              <a:t>GWL_EXSTYLE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err="1" smtClean="0"/>
              <a:t>ってのを</a:t>
            </a:r>
            <a:r>
              <a:rPr kumimoji="1" lang="ja-JP" altLang="en-US" sz="2800" dirty="0" smtClean="0"/>
              <a:t>書き換えます</a:t>
            </a:r>
            <a:r>
              <a:rPr kumimoji="1" lang="ja-JP" altLang="en-US" sz="3200" dirty="0" smtClean="0"/>
              <a:t>。</a:t>
            </a:r>
            <a:endParaRPr kumimoji="1" lang="en-US" altLang="ja-JP" sz="3200" dirty="0" smtClean="0"/>
          </a:p>
          <a:p>
            <a:r>
              <a:rPr lang="ja-JP" altLang="en-US" sz="2800" dirty="0" smtClean="0"/>
              <a:t>スタイル</a:t>
            </a:r>
            <a:r>
              <a:rPr lang="en-US" altLang="ja-JP" sz="2800" b="1" dirty="0" smtClean="0"/>
              <a:t>WS_EX_TRANSPARENT</a:t>
            </a:r>
            <a:r>
              <a:rPr lang="ja-JP" altLang="en-US" sz="2800" dirty="0" smtClean="0"/>
              <a:t>を付ける。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57158" y="314324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00FF"/>
                </a:solidFill>
              </a:rPr>
              <a:t>Dim </a:t>
            </a:r>
            <a:r>
              <a:rPr lang="en-US" altLang="ja-JP" sz="2400" b="1" dirty="0" smtClean="0"/>
              <a:t>style = </a:t>
            </a:r>
            <a:r>
              <a:rPr lang="en-US" altLang="ja-JP" sz="2400" b="1" dirty="0" err="1" smtClean="0"/>
              <a:t>GetWindowLong</a:t>
            </a:r>
            <a:r>
              <a:rPr lang="en-US" altLang="ja-JP" sz="2400" b="1" dirty="0" smtClean="0"/>
              <a:t>(handle, GWL_EXSTYLE)</a:t>
            </a:r>
          </a:p>
          <a:p>
            <a:r>
              <a:rPr lang="en-US" altLang="ja-JP" sz="2400" b="1" dirty="0" err="1" smtClean="0"/>
              <a:t>SetWindowLong</a:t>
            </a:r>
            <a:r>
              <a:rPr lang="en-US" altLang="ja-JP" sz="2400" b="1" dirty="0" smtClean="0"/>
              <a:t>(handle, </a:t>
            </a:r>
            <a:r>
              <a:rPr lang="en-US" altLang="ja-JP" sz="2800" b="1" dirty="0" smtClean="0"/>
              <a:t>GWL_EXSTYLE</a:t>
            </a:r>
            <a:r>
              <a:rPr lang="en-US" altLang="ja-JP" sz="2400" b="1" dirty="0" smtClean="0"/>
              <a:t>, _</a:t>
            </a:r>
          </a:p>
          <a:p>
            <a:r>
              <a:rPr lang="en-US" altLang="ja-JP" sz="2400" b="1" dirty="0" smtClean="0"/>
              <a:t>                              style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Or</a:t>
            </a:r>
            <a:r>
              <a:rPr lang="en-US" altLang="ja-JP" sz="2400" b="1" dirty="0" smtClean="0"/>
              <a:t>  </a:t>
            </a:r>
            <a:r>
              <a:rPr lang="en-US" altLang="ja-JP" sz="2800" b="1" dirty="0" smtClean="0"/>
              <a:t>WS_EX_TRANSPARENT</a:t>
            </a:r>
            <a:r>
              <a:rPr lang="en-US" altLang="ja-JP" sz="2400" b="1" dirty="0" smtClean="0"/>
              <a:t>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067" y="4786322"/>
            <a:ext cx="90729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クリックが透過するのは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WS_EX_LAYERED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スタイルも付いているときだけ！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透明ウィンドウには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WS_EX_LAYERED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スタイルは付いてる。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2051" name="Picture 3" descr="C:\Users\Owner\Desktop\VS2008ImageLibrary\Annotations&amp;Buttons\ico_format\WinVista\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256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タスク切り替え時 非表示にする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en-US" altLang="ja-JP" dirty="0" smtClean="0"/>
          </a:p>
        </p:txBody>
      </p:sp>
      <p:sp>
        <p:nvSpPr>
          <p:cNvPr id="5" name="右矢印 4"/>
          <p:cNvSpPr/>
          <p:nvPr/>
        </p:nvSpPr>
        <p:spPr>
          <a:xfrm>
            <a:off x="357158" y="2857496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0166" y="2786058"/>
            <a:ext cx="72320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 err="1" smtClean="0"/>
              <a:t>SetWindowLong</a:t>
            </a:r>
            <a:r>
              <a:rPr lang="ja-JP" altLang="en-US" sz="3600" b="1" dirty="0" smtClean="0"/>
              <a:t>を使って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拡張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ウィンドウスタイルから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3600" b="1" dirty="0" smtClean="0"/>
              <a:t>（</a:t>
            </a:r>
            <a:r>
              <a:rPr lang="en-US" altLang="ja-JP" sz="3600" b="1" dirty="0" smtClean="0"/>
              <a:t>WS_EX_APPWINDOW</a:t>
            </a:r>
            <a:r>
              <a:rPr lang="ja-JP" altLang="en-US" sz="3600" dirty="0" smtClean="0"/>
              <a:t>を</a:t>
            </a:r>
            <a:r>
              <a:rPr lang="ja-JP" altLang="en-US" sz="3600" dirty="0" smtClean="0"/>
              <a:t>削除）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WS_EX_TOOLWINDOW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を追加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26" name="Picture 2" descr="C:\Users\Owner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4267200" cy="1571625"/>
          </a:xfrm>
          <a:prstGeom prst="rect">
            <a:avLst/>
          </a:prstGeom>
          <a:noFill/>
        </p:spPr>
      </p:pic>
      <p:sp>
        <p:nvSpPr>
          <p:cNvPr id="8" name="上矢印 7"/>
          <p:cNvSpPr/>
          <p:nvPr/>
        </p:nvSpPr>
        <p:spPr>
          <a:xfrm rot="12142582">
            <a:off x="1435879" y="880669"/>
            <a:ext cx="1071570" cy="1000132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参考： 非アクティブ</a:t>
            </a:r>
            <a:endParaRPr kumimoji="1" lang="ja-JP" altLang="en-US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428596" y="1000108"/>
            <a:ext cx="786946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' </a:t>
            </a:r>
            <a:r>
              <a:rPr kumimoji="1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非アクティブ（参考）</a:t>
            </a:r>
            <a:endParaRPr kumimoji="1" lang="ja-JP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SetWindowPos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(handle, _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   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New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IntPtr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(HWND_TOPMOST), _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   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,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0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, _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    SWP_NOMOVE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Or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SWP_NOSIZE 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Or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_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     </a:t>
            </a:r>
            <a:r>
              <a:rPr kumimoji="1" lang="en-US" altLang="ja-JP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SWP_NOACTIVATE</a:t>
            </a:r>
            <a:r>
              <a:rPr kumimoji="1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VL ゴシック" pitchFamily="49" charset="-128"/>
                <a:cs typeface="Times New Roman" pitchFamily="18" charset="0"/>
              </a:rPr>
              <a:t>)</a:t>
            </a:r>
            <a:endParaRPr kumimoji="1" lang="en-US" altLang="ja-JP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ニコメソッドツール＆</a:t>
            </a:r>
            <a:r>
              <a:rPr kumimoji="1" lang="en-US" altLang="ja-JP" dirty="0" smtClean="0"/>
              <a:t>MISAO</a:t>
            </a:r>
          </a:p>
          <a:p>
            <a:r>
              <a:rPr kumimoji="1" lang="ja-JP" altLang="en-US" dirty="0" smtClean="0"/>
              <a:t>アニメ簡単</a:t>
            </a:r>
            <a:endParaRPr kumimoji="1" lang="en-US" altLang="ja-JP" dirty="0" smtClean="0"/>
          </a:p>
          <a:p>
            <a:r>
              <a:rPr kumimoji="1" lang="ja-JP" altLang="en-US" dirty="0" smtClean="0"/>
              <a:t>凝ったことをしだすと</a:t>
            </a:r>
            <a:r>
              <a:rPr kumimoji="1" lang="en-US" altLang="ja-JP" dirty="0" smtClean="0"/>
              <a:t>Win32…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642910" y="4643446"/>
            <a:ext cx="8358246" cy="16430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Enjoy WPF &amp; Presentation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What’s</a:t>
            </a:r>
            <a:r>
              <a:rPr kumimoji="1" lang="ja-JP" altLang="en-US" dirty="0" smtClean="0"/>
              <a:t> ニコニコメソッド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2007/4/25</a:t>
            </a:r>
            <a:r>
              <a:rPr kumimoji="1" lang="ja-JP" altLang="en-US" dirty="0" smtClean="0"/>
              <a:t> ニコニコ動画勉強会</a:t>
            </a:r>
            <a:endParaRPr kumimoji="1" lang="en-US" altLang="ja-JP" dirty="0" smtClean="0"/>
          </a:p>
          <a:p>
            <a:r>
              <a:rPr lang="ja-JP" altLang="en-US" dirty="0" smtClean="0"/>
              <a:t>プレゼン</a:t>
            </a:r>
            <a:r>
              <a:rPr lang="ja-JP" altLang="en-US" dirty="0"/>
              <a:t>中</a:t>
            </a:r>
            <a:r>
              <a:rPr lang="ja-JP" altLang="en-US" dirty="0" smtClean="0"/>
              <a:t>に参加者がケータイからコメントし</a:t>
            </a:r>
            <a:r>
              <a:rPr kumimoji="1" lang="ja-JP" altLang="en-US" b="1" dirty="0" smtClean="0"/>
              <a:t>スライド上に</a:t>
            </a:r>
            <a:r>
              <a:rPr kumimoji="1" lang="ja-JP" altLang="en-US" dirty="0" smtClean="0"/>
              <a:t>ニコニコ動画風に</a:t>
            </a:r>
            <a:r>
              <a:rPr kumimoji="1" lang="ja-JP" altLang="en-US" b="1" dirty="0" smtClean="0"/>
              <a:t>コメントが流れる</a:t>
            </a:r>
            <a:r>
              <a:rPr kumimoji="1" lang="ja-JP" altLang="en-US" dirty="0" smtClean="0"/>
              <a:t>ことをしたみたい。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lang="ja-JP" altLang="en-US" sz="3000" dirty="0" smtClean="0"/>
              <a:t>ニコニコ動画勉強会に行ってきました（</a:t>
            </a:r>
            <a:r>
              <a:rPr lang="en-US" altLang="ja-JP" sz="3000" dirty="0" smtClean="0"/>
              <a:t>TAKESAKO @ Yet another </a:t>
            </a:r>
            <a:r>
              <a:rPr lang="en-US" altLang="ja-JP" sz="3000" dirty="0" err="1" smtClean="0"/>
              <a:t>Cybozu</a:t>
            </a:r>
            <a:r>
              <a:rPr lang="en-US" altLang="ja-JP" sz="3000" dirty="0" smtClean="0"/>
              <a:t> Labs</a:t>
            </a:r>
            <a:r>
              <a:rPr lang="ja-JP" altLang="en-US" sz="3000" dirty="0" smtClean="0"/>
              <a:t>）</a:t>
            </a:r>
            <a:endParaRPr lang="en-US" altLang="ja-JP" sz="3900" dirty="0" smtClean="0"/>
          </a:p>
          <a:p>
            <a:r>
              <a:rPr lang="ja-JP" altLang="en-US" dirty="0" smtClean="0"/>
              <a:t>ニコニコプレゼンや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ニコニコメソッドと呼ばれる。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643314"/>
            <a:ext cx="81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U ターン矢印 15"/>
          <p:cNvSpPr/>
          <p:nvPr/>
        </p:nvSpPr>
        <p:spPr>
          <a:xfrm rot="5400000">
            <a:off x="2491909" y="61893"/>
            <a:ext cx="2643206" cy="7089140"/>
          </a:xfrm>
          <a:prstGeom prst="uturnArrow">
            <a:avLst>
              <a:gd name="adj1" fmla="val 25813"/>
              <a:gd name="adj2" fmla="val 24999"/>
              <a:gd name="adj3" fmla="val 25000"/>
              <a:gd name="adj4" fmla="val 43750"/>
              <a:gd name="adj5" fmla="val 793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j-lt"/>
              </a:rPr>
              <a:t>History of </a:t>
            </a:r>
            <a:r>
              <a:rPr kumimoji="1" lang="ja-JP" altLang="en-US" dirty="0" smtClean="0"/>
              <a:t>ニコニコメソッドツール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3702" y="2571744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2008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28596" y="2419343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4282" y="2928934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2007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21417978">
            <a:off x="285720" y="1226672"/>
            <a:ext cx="69150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200" dirty="0" err="1" smtClean="0">
                <a:latin typeface="メイリオ" pitchFamily="50" charset="-128"/>
                <a:ea typeface="メイリオ" pitchFamily="50" charset="-128"/>
              </a:rPr>
              <a:t>LingTickr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Yahoo! Widgets, Linger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AIR, 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テキストファイル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643174" y="2414354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71802" y="2357430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9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461764">
            <a:off x="2598343" y="2946057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WPF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, telnet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6715140" y="3643314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21234210">
            <a:off x="7123127" y="3046167"/>
            <a:ext cx="2265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AIR, RSS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AIR, IRC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9634" y="234404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5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22417" y="314324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2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294767" y="5543112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65805" y="5500702"/>
            <a:ext cx="1235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PHP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366073" y="55174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不明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3786182" y="4071942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71668" y="3630043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6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328342">
            <a:off x="5309760" y="4537260"/>
            <a:ext cx="1976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200" b="1" dirty="0" smtClean="0">
                <a:latin typeface="メイリオ" pitchFamily="50" charset="-128"/>
                <a:ea typeface="メイリオ" pitchFamily="50" charset="-128"/>
              </a:rPr>
              <a:t>MISAO</a:t>
            </a:r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kumimoji="1" lang="ja-JP" altLang="en-US" sz="3200" b="1" dirty="0"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 rot="1852782">
            <a:off x="6900188" y="4787452"/>
            <a:ext cx="2278319" cy="2185504"/>
            <a:chOff x="260254" y="4764035"/>
            <a:chExt cx="2278319" cy="2185504"/>
          </a:xfrm>
        </p:grpSpPr>
        <p:sp>
          <p:nvSpPr>
            <p:cNvPr id="27" name="星 24 26"/>
            <p:cNvSpPr/>
            <p:nvPr/>
          </p:nvSpPr>
          <p:spPr>
            <a:xfrm rot="20625091">
              <a:off x="260254" y="4764035"/>
              <a:ext cx="2278319" cy="2185504"/>
            </a:xfrm>
            <a:prstGeom prst="star24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 rot="20790800">
              <a:off x="547077" y="5493256"/>
              <a:ext cx="1785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メイリオ" pitchFamily="50" charset="-128"/>
                  <a:ea typeface="メイリオ" pitchFamily="50" charset="-128"/>
                </a:rPr>
                <a:t>ＪＺ５調べ</a:t>
              </a: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</a:rPr>
                <a:t>by Google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928662" y="395532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？</a:t>
            </a:r>
            <a:endParaRPr kumimoji="1" lang="ja-JP" alt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5572132" y="4071942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14942" y="3630043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3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 rot="328342">
            <a:off x="2903835" y="4460238"/>
            <a:ext cx="22020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200" b="1" dirty="0" smtClean="0">
                <a:latin typeface="メイリオ" pitchFamily="50" charset="-128"/>
                <a:ea typeface="メイリオ" pitchFamily="50" charset="-128"/>
              </a:rPr>
              <a:t>MISAO3</a:t>
            </a:r>
          </a:p>
          <a:p>
            <a:r>
              <a:rPr kumimoji="1" lang="en-US" altLang="ja-JP" sz="3200" b="1" dirty="0" smtClean="0">
                <a:latin typeface="メイリオ" pitchFamily="50" charset="-128"/>
                <a:ea typeface="メイリオ" pitchFamily="50" charset="-128"/>
              </a:rPr>
              <a:t>1</a:t>
            </a:r>
            <a:r>
              <a:rPr kumimoji="1" lang="en-US" altLang="ja-JP" sz="3200" b="1" baseline="30000" dirty="0" smtClean="0">
                <a:latin typeface="メイリオ" pitchFamily="50" charset="-128"/>
                <a:ea typeface="メイリオ" pitchFamily="50" charset="-128"/>
              </a:rPr>
              <a:t>st</a:t>
            </a:r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2800" b="1" dirty="0" err="1" smtClean="0">
                <a:latin typeface="メイリオ" pitchFamily="50" charset="-128"/>
                <a:ea typeface="メイリオ" pitchFamily="50" charset="-128"/>
              </a:rPr>
              <a:t>Rlease</a:t>
            </a:r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kumimoji="1" lang="ja-JP" altLang="en-US" sz="3200" b="1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MISAO after first release</a:t>
            </a:r>
            <a:endParaRPr kumimoji="1" lang="ja-JP" altLang="en-US" dirty="0"/>
          </a:p>
        </p:txBody>
      </p:sp>
      <p:sp>
        <p:nvSpPr>
          <p:cNvPr id="4" name="U ターン矢印 3"/>
          <p:cNvSpPr/>
          <p:nvPr/>
        </p:nvSpPr>
        <p:spPr>
          <a:xfrm rot="16200000" flipH="1">
            <a:off x="1772536" y="112692"/>
            <a:ext cx="4829888" cy="7089140"/>
          </a:xfrm>
          <a:prstGeom prst="uturnArrow">
            <a:avLst>
              <a:gd name="adj1" fmla="val 16784"/>
              <a:gd name="adj2" fmla="val 18389"/>
              <a:gd name="adj3" fmla="val 24032"/>
              <a:gd name="adj4" fmla="val 43750"/>
              <a:gd name="adj5" fmla="val 44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7157150" y="1429868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42636" y="929913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6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282" y="2643182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メイリオ" pitchFamily="50" charset="-128"/>
                <a:ea typeface="メイリオ" pitchFamily="50" charset="-128"/>
              </a:rPr>
              <a:t>2009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285852" y="1928802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572000" y="1428736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000100" y="4143380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57752" y="928670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9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596" y="1428736"/>
            <a:ext cx="1104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12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左右矢印 16"/>
          <p:cNvSpPr/>
          <p:nvPr/>
        </p:nvSpPr>
        <p:spPr>
          <a:xfrm>
            <a:off x="1928794" y="2143116"/>
            <a:ext cx="5286412" cy="285752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0034" y="457200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1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円形吹き出し 13"/>
          <p:cNvSpPr/>
          <p:nvPr/>
        </p:nvSpPr>
        <p:spPr>
          <a:xfrm>
            <a:off x="4429124" y="2071678"/>
            <a:ext cx="1357322" cy="1000132"/>
          </a:xfrm>
          <a:prstGeom prst="wedgeEllipseCallout">
            <a:avLst>
              <a:gd name="adj1" fmla="val -21902"/>
              <a:gd name="adj2" fmla="val -710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あひる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さん＋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8" name="円形吹き出し 17"/>
          <p:cNvSpPr/>
          <p:nvPr/>
        </p:nvSpPr>
        <p:spPr>
          <a:xfrm>
            <a:off x="1643042" y="928670"/>
            <a:ext cx="1714512" cy="1000132"/>
          </a:xfrm>
          <a:prstGeom prst="wedgeEllipseCallout">
            <a:avLst>
              <a:gd name="adj1" fmla="val -45561"/>
              <a:gd name="adj2" fmla="val 479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121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ショック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43174" y="235743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妄想期間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1071538" y="2857496"/>
            <a:ext cx="1714512" cy="1000132"/>
          </a:xfrm>
          <a:prstGeom prst="wedgeEllipseCallout">
            <a:avLst>
              <a:gd name="adj1" fmla="val -42174"/>
              <a:gd name="adj2" fmla="val 47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ＪＺ５の本気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4071934" y="4929198"/>
            <a:ext cx="428628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形吹き出し 21"/>
          <p:cNvSpPr/>
          <p:nvPr/>
        </p:nvSpPr>
        <p:spPr>
          <a:xfrm>
            <a:off x="1571604" y="3500438"/>
            <a:ext cx="1714512" cy="1071570"/>
          </a:xfrm>
          <a:prstGeom prst="wedgeEllipseCallout">
            <a:avLst>
              <a:gd name="adj1" fmla="val -42174"/>
              <a:gd name="adj2" fmla="val 50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あひるの本気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43306" y="4429132"/>
            <a:ext cx="2202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itchFamily="50" charset="-128"/>
                <a:ea typeface="メイリオ" pitchFamily="50" charset="-128"/>
              </a:rPr>
              <a:t>今ここ </a:t>
            </a:r>
            <a:endParaRPr kumimoji="1" lang="ja-JP" altLang="en-US" sz="32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29058" y="5429264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2</a:t>
            </a:r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月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83414">
            <a:off x="6610458" y="2045242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3.2 alpha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MISAO</a:t>
            </a:r>
            <a:r>
              <a:rPr kumimoji="1" lang="ja-JP" altLang="en-US" dirty="0" smtClean="0"/>
              <a:t>の外面的な特徴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メッセージソース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Ustream</a:t>
            </a:r>
            <a:r>
              <a:rPr lang="ja-JP" altLang="en-US" dirty="0" smtClean="0"/>
              <a:t>（実質これだけ）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Twitter</a:t>
            </a:r>
          </a:p>
          <a:p>
            <a:pPr lvl="2"/>
            <a:r>
              <a:rPr lang="en-US" altLang="ja-JP" dirty="0" smtClean="0"/>
              <a:t>Live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Messenger</a:t>
            </a:r>
          </a:p>
          <a:p>
            <a:r>
              <a:rPr lang="ja-JP" altLang="en-US" dirty="0" smtClean="0"/>
              <a:t>（たぶん一番）ニコっぽい</a:t>
            </a:r>
            <a:endParaRPr lang="en-US" altLang="ja-JP" dirty="0" smtClean="0"/>
          </a:p>
          <a:p>
            <a:r>
              <a:rPr lang="ja-JP" altLang="en-US" dirty="0" err="1" smtClean="0"/>
              <a:t>わんくま</a:t>
            </a:r>
            <a:r>
              <a:rPr lang="ja-JP" altLang="en-US" dirty="0" smtClean="0"/>
              <a:t>勉強会</a:t>
            </a:r>
            <a:endParaRPr lang="en-US" altLang="ja-JP" dirty="0" smtClean="0"/>
          </a:p>
          <a:p>
            <a:r>
              <a:rPr lang="ja-JP" altLang="en-US" dirty="0" smtClean="0"/>
              <a:t>重い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MISAO</a:t>
            </a:r>
            <a:r>
              <a:rPr kumimoji="1" lang="ja-JP" altLang="en-US" dirty="0" smtClean="0"/>
              <a:t>の内面的な特徴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</a:p>
          <a:p>
            <a:r>
              <a:rPr kumimoji="1" lang="en-US" altLang="ja-JP" sz="3600" dirty="0" smtClean="0"/>
              <a:t>System.AddIn</a:t>
            </a:r>
            <a:r>
              <a:rPr kumimoji="1" lang="ja-JP" altLang="en-US" sz="3600" dirty="0" smtClean="0"/>
              <a:t> なんでもアドイン</a:t>
            </a:r>
            <a:endParaRPr kumimoji="1" lang="en-US" altLang="ja-JP" sz="3600" dirty="0" smtClean="0"/>
          </a:p>
          <a:p>
            <a:r>
              <a:rPr kumimoji="1" lang="ja-JP" altLang="en-US" dirty="0" smtClean="0"/>
              <a:t>隠された拡張性</a:t>
            </a:r>
            <a:endParaRPr kumimoji="1" lang="en-US" altLang="ja-JP" dirty="0" smtClean="0"/>
          </a:p>
          <a:p>
            <a:r>
              <a:rPr kumimoji="1" lang="ja-JP" altLang="en-US" sz="3200" dirty="0" smtClean="0"/>
              <a:t>キャラクター志向モデリングではない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Etc.</a:t>
            </a:r>
            <a:endParaRPr kumimoji="1" lang="ja-JP" altLang="en-US" sz="3200" dirty="0"/>
          </a:p>
        </p:txBody>
      </p:sp>
      <p:sp>
        <p:nvSpPr>
          <p:cNvPr id="4" name="右矢印 3"/>
          <p:cNvSpPr/>
          <p:nvPr/>
        </p:nvSpPr>
        <p:spPr>
          <a:xfrm>
            <a:off x="6000760" y="4572008"/>
            <a:ext cx="3000396" cy="178595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57950" y="5155257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実演</a:t>
            </a:r>
            <a:endParaRPr kumimoji="1" lang="ja-JP" altLang="en-US" sz="48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アニメーションを実装したくなかった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sz="2800" dirty="0" smtClean="0"/>
              <a:t>新しい</a:t>
            </a:r>
            <a:r>
              <a:rPr lang="en-US" altLang="ja-JP" sz="2800" dirty="0" smtClean="0"/>
              <a:t>WPF+VB.NET</a:t>
            </a:r>
            <a:endParaRPr lang="en-US" altLang="ja-JP" sz="2800" dirty="0" smtClean="0"/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000232" y="2428868"/>
            <a:ext cx="55238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latin typeface="メイリオ" pitchFamily="50" charset="-128"/>
                <a:ea typeface="メイリオ" pitchFamily="50" charset="-128"/>
              </a:rPr>
              <a:t>PowerPoint</a:t>
            </a:r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のアドイン</a:t>
            </a:r>
            <a:endParaRPr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814814" y="2256964"/>
            <a:ext cx="1143008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6357950" y="3143248"/>
            <a:ext cx="1714512" cy="1071570"/>
          </a:xfrm>
          <a:prstGeom prst="wedgeEllipseCallout">
            <a:avLst>
              <a:gd name="adj1" fmla="val -43867"/>
              <a:gd name="adj2" fmla="val -45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無理！？</a:t>
            </a:r>
            <a:endParaRPr kumimoji="1"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rot="5400000">
            <a:off x="4107653" y="3107529"/>
            <a:ext cx="928694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86182" y="4149874"/>
            <a:ext cx="16337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</a:rPr>
              <a:t>WPF</a:t>
            </a:r>
            <a:endParaRPr lang="ja-JP" altLang="en-US" sz="4000" b="1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わんくま大阪19 MISAO with WPF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わんくま大阪19 MISAO with WPF</Template>
  <TotalTime>1617</TotalTime>
  <Words>889</Words>
  <Application>Microsoft Office PowerPoint</Application>
  <PresentationFormat>画面に合わせる (4:3)</PresentationFormat>
  <Paragraphs>230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わんくま大阪19 MISAO with WPF</vt:lpstr>
      <vt:lpstr>MISAO with WPF</vt:lpstr>
      <vt:lpstr>自己紹介</vt:lpstr>
      <vt:lpstr>Agenda</vt:lpstr>
      <vt:lpstr>What’s ニコニコメソッド</vt:lpstr>
      <vt:lpstr>History of ニコニコメソッドツール</vt:lpstr>
      <vt:lpstr>MISAO after first release</vt:lpstr>
      <vt:lpstr>MISAOの外面的な特徴</vt:lpstr>
      <vt:lpstr>MISAOの内面的な特徴</vt:lpstr>
      <vt:lpstr>Why WPF？</vt:lpstr>
      <vt:lpstr>Programming Menu</vt:lpstr>
      <vt:lpstr>WPFのアニメーション</vt:lpstr>
      <vt:lpstr>アニメーション方法</vt:lpstr>
      <vt:lpstr>ウィンドウ作成（10行）</vt:lpstr>
      <vt:lpstr>アニメーション（10行）</vt:lpstr>
      <vt:lpstr>動的にラベル生成（20行ぐらい）</vt:lpstr>
      <vt:lpstr>必要なウィンドウ</vt:lpstr>
      <vt:lpstr>もろもろプロパティ</vt:lpstr>
      <vt:lpstr>すこし脱線</vt:lpstr>
      <vt:lpstr>クリックを透過するには？</vt:lpstr>
      <vt:lpstr>Win32 APIを使うには</vt:lpstr>
      <vt:lpstr>SetWindowLongでクリック透過</vt:lpstr>
      <vt:lpstr>タスク切り替え時 非表示にする</vt:lpstr>
      <vt:lpstr>参考： 非アクティブ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MISAO with WPF</dc:title>
  <dc:creator>Owner</dc:creator>
  <cp:lastModifiedBy>Owner</cp:lastModifiedBy>
  <cp:revision>69</cp:revision>
  <dcterms:created xsi:type="dcterms:W3CDTF">2009-01-25T11:37:38Z</dcterms:created>
  <dcterms:modified xsi:type="dcterms:W3CDTF">2009-01-26T14:35:36Z</dcterms:modified>
</cp:coreProperties>
</file>