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65" r:id="rId2"/>
    <p:sldId id="266" r:id="rId3"/>
    <p:sldId id="267" r:id="rId4"/>
    <p:sldId id="269" r:id="rId5"/>
    <p:sldId id="268" r:id="rId6"/>
    <p:sldId id="270" r:id="rId7"/>
    <p:sldId id="271" r:id="rId8"/>
    <p:sldId id="274" r:id="rId9"/>
    <p:sldId id="277" r:id="rId10"/>
    <p:sldId id="276" r:id="rId11"/>
    <p:sldId id="275" r:id="rId12"/>
    <p:sldId id="273" r:id="rId1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0" autoAdjust="0"/>
    <p:restoredTop sz="94643" autoAdjust="0"/>
  </p:normalViewPr>
  <p:slideViewPr>
    <p:cSldViewPr>
      <p:cViewPr varScale="1">
        <p:scale>
          <a:sx n="61" d="100"/>
          <a:sy n="61" d="100"/>
        </p:scale>
        <p:origin x="-66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a:solidFill>
                  <a:schemeClr val="tx2"/>
                </a:solidFill>
                <a:latin typeface="メイリオ" pitchFamily="50" charset="-128"/>
                <a:ea typeface="メイリオ" pitchFamily="50" charset="-128"/>
                <a:cs typeface="メイリオ" pitchFamily="50" charset="-128"/>
              </a:rPr>
              <a:t>わんくま同盟 </a:t>
            </a:r>
            <a:r>
              <a:rPr kumimoji="0" lang="ja-JP" altLang="en-US" sz="2300" dirty="0" smtClean="0">
                <a:solidFill>
                  <a:schemeClr val="tx2"/>
                </a:solidFill>
                <a:latin typeface="メイリオ" pitchFamily="50" charset="-128"/>
                <a:ea typeface="メイリオ" pitchFamily="50" charset="-128"/>
                <a:cs typeface="メイリオ" pitchFamily="50" charset="-128"/>
              </a:rPr>
              <a:t>東京勉強会 </a:t>
            </a:r>
            <a:r>
              <a:rPr kumimoji="0" lang="en-US" altLang="ja-JP" sz="2300" dirty="0" smtClean="0">
                <a:solidFill>
                  <a:schemeClr val="tx2"/>
                </a:solidFill>
                <a:latin typeface="メイリオ" pitchFamily="50" charset="-128"/>
                <a:ea typeface="メイリオ" pitchFamily="50" charset="-128"/>
                <a:cs typeface="メイリオ" pitchFamily="50" charset="-128"/>
              </a:rPr>
              <a:t>#29</a:t>
            </a:r>
            <a:endParaRPr kumimoji="0" lang="en-US" altLang="ja-JP" sz="2300" dirty="0">
              <a:solidFill>
                <a:schemeClr val="tx2"/>
              </a:solidFill>
              <a:latin typeface="メイリオ" pitchFamily="50" charset="-128"/>
              <a:ea typeface="メイリオ" pitchFamily="50" charset="-128"/>
              <a:cs typeface="メイリオ"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メイリオ" pitchFamily="50" charset="-128"/>
          <a:ea typeface="メイリオ" pitchFamily="50" charset="-128"/>
          <a:cs typeface="メイリオ" pitchFamily="50" charset="-128"/>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メイリオ" pitchFamily="50" charset="-128"/>
          <a:ea typeface="メイリオ" pitchFamily="50" charset="-128"/>
          <a:cs typeface="メイリオ" pitchFamily="50" charset="-128"/>
        </a:defRPr>
      </a:lvl1pPr>
      <a:lvl2pPr marL="742950" indent="-285750" algn="l" rtl="0" eaLnBrk="1" fontAlgn="base" hangingPunct="1">
        <a:spcBef>
          <a:spcPct val="20000"/>
        </a:spcBef>
        <a:spcAft>
          <a:spcPct val="0"/>
        </a:spcAft>
        <a:buChar char="–"/>
        <a:defRPr kumimoji="1" sz="2800">
          <a:solidFill>
            <a:schemeClr val="tx1"/>
          </a:solidFill>
          <a:latin typeface="メイリオ" pitchFamily="50" charset="-128"/>
          <a:ea typeface="メイリオ" pitchFamily="50" charset="-128"/>
          <a:cs typeface="メイリオ" pitchFamily="50" charset="-128"/>
        </a:defRPr>
      </a:lvl2pPr>
      <a:lvl3pPr marL="1143000" indent="-228600" algn="l" rtl="0" eaLnBrk="1" fontAlgn="base" hangingPunct="1">
        <a:spcBef>
          <a:spcPct val="20000"/>
        </a:spcBef>
        <a:spcAft>
          <a:spcPct val="0"/>
        </a:spcAft>
        <a:buChar char="•"/>
        <a:defRPr kumimoji="1" sz="2400">
          <a:solidFill>
            <a:schemeClr val="tx1"/>
          </a:solidFill>
          <a:latin typeface="メイリオ" pitchFamily="50" charset="-128"/>
          <a:ea typeface="メイリオ" pitchFamily="50" charset="-128"/>
          <a:cs typeface="メイリオ" pitchFamily="50" charset="-128"/>
        </a:defRPr>
      </a:lvl3pPr>
      <a:lvl4pPr marL="1600200" indent="-228600" algn="l" rtl="0" eaLnBrk="1" fontAlgn="base" hangingPunct="1">
        <a:spcBef>
          <a:spcPct val="20000"/>
        </a:spcBef>
        <a:spcAft>
          <a:spcPct val="0"/>
        </a:spcAft>
        <a:buChar char="–"/>
        <a:defRPr kumimoji="1" sz="2000">
          <a:solidFill>
            <a:schemeClr val="tx1"/>
          </a:solidFill>
          <a:latin typeface="メイリオ" pitchFamily="50" charset="-128"/>
          <a:ea typeface="メイリオ" pitchFamily="50" charset="-128"/>
          <a:cs typeface="メイリオ" pitchFamily="50" charset="-128"/>
        </a:defRPr>
      </a:lvl4pPr>
      <a:lvl5pPr marL="2057400" indent="-228600" algn="l" rtl="0" eaLnBrk="1" fontAlgn="base" hangingPunct="1">
        <a:spcBef>
          <a:spcPct val="20000"/>
        </a:spcBef>
        <a:spcAft>
          <a:spcPct val="0"/>
        </a:spcAft>
        <a:buChar char="»"/>
        <a:defRPr kumimoji="1" sz="2000">
          <a:solidFill>
            <a:schemeClr val="tx1"/>
          </a:solidFill>
          <a:latin typeface="メイリオ" pitchFamily="50" charset="-128"/>
          <a:ea typeface="メイリオ" pitchFamily="50" charset="-128"/>
          <a:cs typeface="メイリオ"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sz="4000" b="1" dirty="0" smtClean="0">
                <a:solidFill>
                  <a:schemeClr val="tx2">
                    <a:lumMod val="75000"/>
                    <a:lumOff val="25000"/>
                  </a:schemeClr>
                </a:solidFill>
                <a:effectLst>
                  <a:outerShdw blurRad="38100" dist="38100" dir="2700000" algn="tl">
                    <a:srgbClr val="000000">
                      <a:alpha val="43137"/>
                    </a:srgbClr>
                  </a:outerShdw>
                </a:effectLst>
              </a:rPr>
              <a:t>このところの技術動向からみる開発あれこれの考察</a:t>
            </a:r>
            <a:endParaRPr kumimoji="1" lang="ja-JP" altLang="en-US" sz="4000" b="1" dirty="0">
              <a:solidFill>
                <a:schemeClr val="tx2">
                  <a:lumMod val="75000"/>
                  <a:lumOff val="25000"/>
                </a:schemeClr>
              </a:solidFill>
              <a:effectLst>
                <a:outerShdw blurRad="38100" dist="38100" dir="2700000" algn="tl">
                  <a:srgbClr val="000000">
                    <a:alpha val="43137"/>
                  </a:srgbClr>
                </a:outerShdw>
              </a:effectLst>
            </a:endParaRPr>
          </a:p>
        </p:txBody>
      </p:sp>
      <p:sp>
        <p:nvSpPr>
          <p:cNvPr id="5" name="サブタイトル 4"/>
          <p:cNvSpPr>
            <a:spLocks noGrp="1"/>
          </p:cNvSpPr>
          <p:nvPr>
            <p:ph type="subTitle" idx="1"/>
          </p:nvPr>
        </p:nvSpPr>
        <p:spPr/>
        <p:txBody>
          <a:bodyPr/>
          <a:lstStyle/>
          <a:p>
            <a:r>
              <a:rPr lang="ja-JP" altLang="en-US" dirty="0" smtClean="0"/>
              <a:t>長沢 智治</a:t>
            </a:r>
            <a:r>
              <a:rPr lang="en-US" altLang="ja-JP" dirty="0" smtClean="0"/>
              <a:t/>
            </a:r>
            <a:br>
              <a:rPr lang="en-US" altLang="ja-JP" dirty="0" smtClean="0"/>
            </a:br>
            <a:r>
              <a:rPr lang="en-US" altLang="ja-JP" sz="2400" u="sng" dirty="0" smtClean="0"/>
              <a:t>http://blogs.msdn.com/tomohn</a:t>
            </a:r>
          </a:p>
          <a:p>
            <a:r>
              <a:rPr kumimoji="1" lang="en-US" altLang="ja-JP" sz="2400" u="sng" dirty="0" smtClean="0"/>
              <a:t>http://blogs.itmedia.co.jp/nagap</a:t>
            </a:r>
            <a:endParaRPr kumimoji="1" lang="ja-JP" altLang="en-US" sz="2400"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230188"/>
            <a:ext cx="8382000" cy="626325"/>
          </a:xfrm>
        </p:spPr>
        <p:txBody>
          <a:bodyPr/>
          <a:lstStyle/>
          <a:p>
            <a:r>
              <a:rPr lang="en-US" altLang="ja-JP" sz="4000" b="1" dirty="0" smtClean="0">
                <a:solidFill>
                  <a:schemeClr val="accent6">
                    <a:lumMod val="60000"/>
                    <a:lumOff val="40000"/>
                  </a:schemeClr>
                </a:solidFill>
                <a:effectLst>
                  <a:outerShdw blurRad="38100" dist="38100" dir="2700000" algn="tl">
                    <a:srgbClr val="000000">
                      <a:alpha val="43137"/>
                    </a:srgbClr>
                  </a:outerShdw>
                </a:effectLst>
              </a:rPr>
              <a:t>“Oslo</a:t>
            </a:r>
            <a:r>
              <a:rPr lang="ja-JP" altLang="en-US" sz="4000" b="1" dirty="0" smtClean="0">
                <a:solidFill>
                  <a:schemeClr val="accent6">
                    <a:lumMod val="60000"/>
                    <a:lumOff val="40000"/>
                  </a:schemeClr>
                </a:solidFill>
                <a:effectLst>
                  <a:outerShdw blurRad="38100" dist="38100" dir="2700000" algn="tl">
                    <a:srgbClr val="000000">
                      <a:alpha val="43137"/>
                    </a:srgbClr>
                  </a:outerShdw>
                </a:effectLst>
              </a:rPr>
              <a:t>“ のキーコンセプト</a:t>
            </a:r>
            <a:endParaRPr kumimoji="1" lang="ja-JP" altLang="en-US" sz="4000" dirty="0">
              <a:latin typeface="メイリオ" pitchFamily="50" charset="-128"/>
            </a:endParaRPr>
          </a:p>
        </p:txBody>
      </p:sp>
      <p:sp>
        <p:nvSpPr>
          <p:cNvPr id="4" name="Up-Down Arrow 125"/>
          <p:cNvSpPr/>
          <p:nvPr/>
        </p:nvSpPr>
        <p:spPr bwMode="auto">
          <a:xfrm rot="20091475">
            <a:off x="1660809" y="3363441"/>
            <a:ext cx="533400" cy="909743"/>
          </a:xfrm>
          <a:prstGeom prst="upDownArrow">
            <a:avLst/>
          </a:prstGeom>
          <a:solidFill>
            <a:schemeClr val="bg1">
              <a:lumMod val="95000"/>
              <a:lumOff val="5000"/>
            </a:schemeClr>
          </a:solidFill>
          <a:ln w="28575">
            <a:solidFill>
              <a:schemeClr val="tx1">
                <a:lumMod val="50000"/>
              </a:schemeClr>
            </a:solidFill>
            <a:headEnd type="none" w="med" len="med"/>
            <a:tailEnd type="none" w="med" len="med"/>
          </a:ln>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5" name="Up-Down Arrow 127"/>
          <p:cNvSpPr/>
          <p:nvPr/>
        </p:nvSpPr>
        <p:spPr bwMode="auto">
          <a:xfrm rot="1925695">
            <a:off x="3395020" y="3361911"/>
            <a:ext cx="533400" cy="991771"/>
          </a:xfrm>
          <a:prstGeom prst="upDownArrow">
            <a:avLst/>
          </a:prstGeom>
          <a:solidFill>
            <a:schemeClr val="bg1">
              <a:lumMod val="95000"/>
              <a:lumOff val="5000"/>
            </a:schemeClr>
          </a:solidFill>
          <a:ln w="28575">
            <a:solidFill>
              <a:schemeClr val="tx1">
                <a:lumMod val="50000"/>
              </a:schemeClr>
            </a:solidFill>
            <a:headEnd type="none" w="med" len="med"/>
            <a:tailEnd type="none" w="med" len="med"/>
          </a:ln>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6" name="Up-Down Arrow 129"/>
          <p:cNvSpPr/>
          <p:nvPr/>
        </p:nvSpPr>
        <p:spPr bwMode="auto">
          <a:xfrm rot="4047967">
            <a:off x="4808675" y="3453802"/>
            <a:ext cx="533400" cy="2366859"/>
          </a:xfrm>
          <a:prstGeom prst="upDownArrow">
            <a:avLst/>
          </a:prstGeom>
          <a:solidFill>
            <a:schemeClr val="bg1">
              <a:lumMod val="95000"/>
              <a:lumOff val="5000"/>
            </a:schemeClr>
          </a:solidFill>
          <a:ln w="28575">
            <a:solidFill>
              <a:schemeClr val="tx1">
                <a:lumMod val="50000"/>
              </a:schemeClr>
            </a:solidFill>
            <a:headEnd type="none" w="med" len="med"/>
            <a:tailEnd type="none" w="med" len="med"/>
          </a:ln>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7" name="Oval 68"/>
          <p:cNvSpPr/>
          <p:nvPr/>
        </p:nvSpPr>
        <p:spPr bwMode="auto">
          <a:xfrm>
            <a:off x="1738306" y="4167206"/>
            <a:ext cx="1905000" cy="1905000"/>
          </a:xfrm>
          <a:prstGeom prst="ellipse">
            <a:avLst/>
          </a:prstGeom>
          <a:solidFill>
            <a:schemeClr val="bg1">
              <a:lumMod val="95000"/>
              <a:lumOff val="5000"/>
              <a:alpha val="50000"/>
            </a:schemeClr>
          </a:solidFill>
          <a:ln w="76200" cmpd="dbl">
            <a:solidFill>
              <a:schemeClr val="tx1"/>
            </a:solidFill>
            <a:headEnd type="none" w="med" len="med"/>
            <a:tailEnd type="none" w="med" len="med"/>
          </a:ln>
          <a:effectLst>
            <a:outerShdw blurRad="39000" dist="25400" dir="5400000" rotWithShape="0">
              <a:srgbClr val="000000">
                <a:alpha val="38000"/>
              </a:srgbClr>
            </a:outerShdw>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8" name="TextBox 71"/>
          <p:cNvSpPr txBox="1"/>
          <p:nvPr/>
        </p:nvSpPr>
        <p:spPr>
          <a:xfrm>
            <a:off x="2286000" y="6248400"/>
            <a:ext cx="819455" cy="369332"/>
          </a:xfrm>
          <a:prstGeom prst="rect">
            <a:avLst/>
          </a:prstGeom>
          <a:noFill/>
        </p:spPr>
        <p:txBody>
          <a:bodyPr wrap="none" rtlCol="0">
            <a:spAutoFit/>
          </a:bodyPr>
          <a:lstStyle/>
          <a:p>
            <a:r>
              <a:rPr lang="ja-JP" altLang="en-US" b="1" spc="-150" dirty="0" smtClean="0">
                <a:latin typeface="メイリオ" pitchFamily="50" charset="-128"/>
                <a:ea typeface="メイリオ" pitchFamily="50" charset="-128"/>
              </a:rPr>
              <a:t>モデル</a:t>
            </a:r>
            <a:endParaRPr lang="en-US" b="1" spc="-150" dirty="0">
              <a:latin typeface="メイリオ" pitchFamily="50" charset="-128"/>
              <a:ea typeface="メイリオ" pitchFamily="50" charset="-128"/>
            </a:endParaRPr>
          </a:p>
        </p:txBody>
      </p:sp>
      <p:pic>
        <p:nvPicPr>
          <p:cNvPr id="9" name="Picture 8"/>
          <p:cNvPicPr>
            <a:picLocks noChangeAspect="1" noChangeArrowheads="1"/>
          </p:cNvPicPr>
          <p:nvPr/>
        </p:nvPicPr>
        <p:blipFill>
          <a:blip r:embed="rId2"/>
          <a:srcRect/>
          <a:stretch>
            <a:fillRect/>
          </a:stretch>
        </p:blipFill>
        <p:spPr bwMode="auto">
          <a:xfrm>
            <a:off x="2119306" y="4643456"/>
            <a:ext cx="1143000" cy="952500"/>
          </a:xfrm>
          <a:prstGeom prst="rect">
            <a:avLst/>
          </a:prstGeom>
          <a:noFill/>
          <a:ln w="9525">
            <a:noFill/>
            <a:miter lim="800000"/>
            <a:headEnd/>
            <a:tailEnd/>
          </a:ln>
          <a:effectLst/>
          <a:scene3d>
            <a:camera prst="orthographicFront"/>
            <a:lightRig rig="threePt" dir="t"/>
          </a:scene3d>
          <a:sp3d/>
        </p:spPr>
      </p:pic>
      <p:sp>
        <p:nvSpPr>
          <p:cNvPr id="10" name="Oval 83"/>
          <p:cNvSpPr/>
          <p:nvPr/>
        </p:nvSpPr>
        <p:spPr bwMode="auto">
          <a:xfrm>
            <a:off x="3352800" y="1080868"/>
            <a:ext cx="1905000" cy="1905000"/>
          </a:xfrm>
          <a:prstGeom prst="ellipse">
            <a:avLst/>
          </a:prstGeom>
          <a:solidFill>
            <a:schemeClr val="bg1">
              <a:lumMod val="95000"/>
              <a:lumOff val="5000"/>
              <a:alpha val="50000"/>
            </a:schemeClr>
          </a:solidFill>
          <a:ln w="76200" cmpd="dbl">
            <a:solidFill>
              <a:schemeClr val="tx1"/>
            </a:solidFill>
            <a:headEnd type="none" w="med" len="med"/>
            <a:tailEnd type="none" w="med" len="med"/>
          </a:ln>
          <a:effectLst>
            <a:outerShdw blurRad="39000" dist="25400" dir="5400000" rotWithShape="0">
              <a:srgbClr val="000000">
                <a:alpha val="38000"/>
              </a:srgbClr>
            </a:outerShdw>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11" name="TextBox 85"/>
          <p:cNvSpPr txBox="1"/>
          <p:nvPr/>
        </p:nvSpPr>
        <p:spPr>
          <a:xfrm>
            <a:off x="3200400" y="3043018"/>
            <a:ext cx="1416734" cy="369332"/>
          </a:xfrm>
          <a:prstGeom prst="rect">
            <a:avLst/>
          </a:prstGeom>
          <a:noFill/>
        </p:spPr>
        <p:txBody>
          <a:bodyPr wrap="none" rtlCol="0">
            <a:spAutoFit/>
          </a:bodyPr>
          <a:lstStyle/>
          <a:p>
            <a:r>
              <a:rPr lang="en-US" altLang="ja-JP" b="1" spc="-150" dirty="0" smtClean="0">
                <a:latin typeface="メイリオ" pitchFamily="50" charset="-128"/>
                <a:ea typeface="メイリオ" pitchFamily="50" charset="-128"/>
              </a:rPr>
              <a:t>Textual</a:t>
            </a:r>
            <a:r>
              <a:rPr lang="ja-JP" altLang="en-US" b="1" spc="-150" dirty="0" smtClean="0">
                <a:latin typeface="メイリオ" pitchFamily="50" charset="-128"/>
                <a:ea typeface="メイリオ" pitchFamily="50" charset="-128"/>
              </a:rPr>
              <a:t> </a:t>
            </a:r>
            <a:r>
              <a:rPr lang="en-US" altLang="ja-JP" b="1" spc="-150" dirty="0" smtClean="0">
                <a:latin typeface="メイリオ" pitchFamily="50" charset="-128"/>
                <a:ea typeface="メイリオ" pitchFamily="50" charset="-128"/>
              </a:rPr>
              <a:t>DSL</a:t>
            </a:r>
            <a:endParaRPr lang="en-US" b="1" spc="-150" dirty="0">
              <a:latin typeface="メイリオ" pitchFamily="50" charset="-128"/>
              <a:ea typeface="メイリオ" pitchFamily="50" charset="-128"/>
            </a:endParaRPr>
          </a:p>
        </p:txBody>
      </p:sp>
      <p:pic>
        <p:nvPicPr>
          <p:cNvPr id="12" name="Picture 9"/>
          <p:cNvPicPr>
            <a:picLocks noChangeAspect="1" noChangeArrowheads="1"/>
          </p:cNvPicPr>
          <p:nvPr/>
        </p:nvPicPr>
        <p:blipFill>
          <a:blip r:embed="rId3"/>
          <a:srcRect/>
          <a:stretch>
            <a:fillRect/>
          </a:stretch>
        </p:blipFill>
        <p:spPr bwMode="invGray">
          <a:xfrm>
            <a:off x="3776663" y="1376143"/>
            <a:ext cx="1057275" cy="1314450"/>
          </a:xfrm>
          <a:prstGeom prst="rect">
            <a:avLst/>
          </a:prstGeom>
          <a:noFill/>
          <a:ln w="9525">
            <a:noFill/>
            <a:miter lim="800000"/>
            <a:headEnd/>
            <a:tailEnd/>
          </a:ln>
          <a:effectLst/>
          <a:scene3d>
            <a:camera prst="orthographicFront"/>
            <a:lightRig rig="threePt" dir="t"/>
          </a:scene3d>
          <a:sp3d/>
        </p:spPr>
      </p:pic>
      <p:sp>
        <p:nvSpPr>
          <p:cNvPr id="13" name="Oval 91"/>
          <p:cNvSpPr/>
          <p:nvPr/>
        </p:nvSpPr>
        <p:spPr bwMode="auto">
          <a:xfrm>
            <a:off x="533400" y="1066800"/>
            <a:ext cx="1905000" cy="1905000"/>
          </a:xfrm>
          <a:prstGeom prst="ellipse">
            <a:avLst/>
          </a:prstGeom>
          <a:solidFill>
            <a:schemeClr val="bg1">
              <a:lumMod val="95000"/>
              <a:lumOff val="5000"/>
              <a:alpha val="50000"/>
            </a:schemeClr>
          </a:solidFill>
          <a:ln w="76200" cmpd="dbl">
            <a:solidFill>
              <a:schemeClr val="tx1"/>
            </a:solidFill>
            <a:headEnd type="none" w="med" len="med"/>
            <a:tailEnd type="none" w="med" len="med"/>
          </a:ln>
          <a:effectLst>
            <a:outerShdw blurRad="39000" dist="25400" dir="5400000" rotWithShape="0">
              <a:srgbClr val="000000">
                <a:alpha val="38000"/>
              </a:srgbClr>
            </a:outerShdw>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14" name="TextBox 92"/>
          <p:cNvSpPr txBox="1"/>
          <p:nvPr/>
        </p:nvSpPr>
        <p:spPr>
          <a:xfrm>
            <a:off x="565657" y="3028950"/>
            <a:ext cx="1285929" cy="369332"/>
          </a:xfrm>
          <a:prstGeom prst="rect">
            <a:avLst/>
          </a:prstGeom>
          <a:noFill/>
        </p:spPr>
        <p:txBody>
          <a:bodyPr wrap="none" rtlCol="0">
            <a:spAutoFit/>
          </a:bodyPr>
          <a:lstStyle/>
          <a:p>
            <a:r>
              <a:rPr lang="en-US" altLang="ja-JP" b="1" spc="-150" dirty="0" smtClean="0">
                <a:latin typeface="メイリオ" pitchFamily="50" charset="-128"/>
                <a:ea typeface="メイリオ" pitchFamily="50" charset="-128"/>
              </a:rPr>
              <a:t>Visual</a:t>
            </a:r>
            <a:r>
              <a:rPr lang="ja-JP" altLang="en-US" b="1" spc="-150" dirty="0" smtClean="0">
                <a:latin typeface="メイリオ" pitchFamily="50" charset="-128"/>
                <a:ea typeface="メイリオ" pitchFamily="50" charset="-128"/>
              </a:rPr>
              <a:t> </a:t>
            </a:r>
            <a:r>
              <a:rPr lang="en-US" altLang="ja-JP" b="1" spc="-150" dirty="0" smtClean="0">
                <a:latin typeface="メイリオ" pitchFamily="50" charset="-128"/>
                <a:ea typeface="メイリオ" pitchFamily="50" charset="-128"/>
              </a:rPr>
              <a:t>DSL</a:t>
            </a:r>
            <a:endParaRPr lang="en-US" b="1" spc="-150" dirty="0">
              <a:latin typeface="メイリオ" pitchFamily="50" charset="-128"/>
              <a:ea typeface="メイリオ" pitchFamily="50" charset="-128"/>
            </a:endParaRPr>
          </a:p>
        </p:txBody>
      </p:sp>
      <p:pic>
        <p:nvPicPr>
          <p:cNvPr id="15" name="Picture 10"/>
          <p:cNvPicPr>
            <a:picLocks noChangeAspect="1" noChangeArrowheads="1"/>
          </p:cNvPicPr>
          <p:nvPr/>
        </p:nvPicPr>
        <p:blipFill>
          <a:blip r:embed="rId4"/>
          <a:srcRect/>
          <a:stretch>
            <a:fillRect/>
          </a:stretch>
        </p:blipFill>
        <p:spPr bwMode="auto">
          <a:xfrm>
            <a:off x="909638" y="1566863"/>
            <a:ext cx="1152525" cy="904875"/>
          </a:xfrm>
          <a:prstGeom prst="rect">
            <a:avLst/>
          </a:prstGeom>
          <a:noFill/>
          <a:ln w="9525">
            <a:noFill/>
            <a:miter lim="800000"/>
            <a:headEnd/>
            <a:tailEnd/>
          </a:ln>
          <a:effectLst/>
          <a:scene3d>
            <a:camera prst="orthographicFront"/>
            <a:lightRig rig="threePt" dir="t"/>
          </a:scene3d>
          <a:sp3d/>
        </p:spPr>
      </p:pic>
      <p:grpSp>
        <p:nvGrpSpPr>
          <p:cNvPr id="3" name="Group 37"/>
          <p:cNvGrpSpPr/>
          <p:nvPr/>
        </p:nvGrpSpPr>
        <p:grpSpPr>
          <a:xfrm>
            <a:off x="6477000" y="2667000"/>
            <a:ext cx="1905000" cy="2333636"/>
            <a:chOff x="6248400" y="4191000"/>
            <a:chExt cx="1905000" cy="2333636"/>
          </a:xfrm>
        </p:grpSpPr>
        <p:sp>
          <p:nvSpPr>
            <p:cNvPr id="17" name="Oval 95"/>
            <p:cNvSpPr/>
            <p:nvPr/>
          </p:nvSpPr>
          <p:spPr bwMode="auto">
            <a:xfrm>
              <a:off x="6248400" y="4191000"/>
              <a:ext cx="1905000" cy="1905000"/>
            </a:xfrm>
            <a:prstGeom prst="ellipse">
              <a:avLst/>
            </a:prstGeom>
            <a:solidFill>
              <a:schemeClr val="bg1">
                <a:lumMod val="95000"/>
                <a:lumOff val="5000"/>
                <a:alpha val="50000"/>
              </a:schemeClr>
            </a:solidFill>
            <a:ln w="28575">
              <a:solidFill>
                <a:schemeClr val="tx1"/>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メイリオ" pitchFamily="50" charset="-128"/>
                <a:ea typeface="メイリオ" pitchFamily="50" charset="-128"/>
              </a:endParaRPr>
            </a:p>
          </p:txBody>
        </p:sp>
        <p:sp>
          <p:nvSpPr>
            <p:cNvPr id="18" name="TextBox 96"/>
            <p:cNvSpPr txBox="1"/>
            <p:nvPr/>
          </p:nvSpPr>
          <p:spPr>
            <a:xfrm>
              <a:off x="6557978" y="6155304"/>
              <a:ext cx="1242648" cy="369332"/>
            </a:xfrm>
            <a:prstGeom prst="rect">
              <a:avLst/>
            </a:prstGeom>
            <a:noFill/>
          </p:spPr>
          <p:txBody>
            <a:bodyPr wrap="none" rtlCol="0">
              <a:spAutoFit/>
            </a:bodyPr>
            <a:lstStyle/>
            <a:p>
              <a:r>
                <a:rPr lang="ja-JP" altLang="en-US" b="1" spc="-150" dirty="0" smtClean="0">
                  <a:latin typeface="メイリオ" pitchFamily="50" charset="-128"/>
                  <a:ea typeface="メイリオ" pitchFamily="50" charset="-128"/>
                </a:rPr>
                <a:t>ランタイム</a:t>
              </a:r>
              <a:endParaRPr lang="en-US" b="1" spc="-150" dirty="0">
                <a:latin typeface="メイリオ" pitchFamily="50" charset="-128"/>
                <a:ea typeface="メイリオ" pitchFamily="50" charset="-128"/>
              </a:endParaRPr>
            </a:p>
          </p:txBody>
        </p:sp>
        <p:pic>
          <p:nvPicPr>
            <p:cNvPr id="19" name="Picture 11"/>
            <p:cNvPicPr>
              <a:picLocks noChangeAspect="1" noChangeArrowheads="1"/>
            </p:cNvPicPr>
            <p:nvPr/>
          </p:nvPicPr>
          <p:blipFill>
            <a:blip r:embed="rId5"/>
            <a:srcRect/>
            <a:stretch>
              <a:fillRect/>
            </a:stretch>
          </p:blipFill>
          <p:spPr bwMode="auto">
            <a:xfrm>
              <a:off x="6600825" y="4700588"/>
              <a:ext cx="1200150" cy="885825"/>
            </a:xfrm>
            <a:prstGeom prst="rect">
              <a:avLst/>
            </a:prstGeom>
            <a:noFill/>
            <a:ln w="9525">
              <a:noFill/>
              <a:miter lim="800000"/>
              <a:headEnd/>
              <a:tailEnd/>
            </a:ln>
            <a:effectLst/>
          </p:spPr>
        </p:pic>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3"/>
          <p:cNvSpPr txBox="1"/>
          <p:nvPr/>
        </p:nvSpPr>
        <p:spPr>
          <a:xfrm>
            <a:off x="2362200" y="1071546"/>
            <a:ext cx="6019800" cy="1138773"/>
          </a:xfrm>
          <a:prstGeom prst="rect">
            <a:avLst/>
          </a:prstGeom>
          <a:noFill/>
        </p:spPr>
        <p:txBody>
          <a:bodyPr wrap="square" rtlCol="0">
            <a:spAutoFit/>
          </a:bodyPr>
          <a:lstStyle/>
          <a:p>
            <a:r>
              <a:rPr kumimoji="1" lang="en-US" altLang="ja-JP" sz="4400" dirty="0" smtClean="0">
                <a:latin typeface="メイリオ" pitchFamily="50" charset="-128"/>
                <a:ea typeface="メイリオ" pitchFamily="50" charset="-128"/>
                <a:cs typeface="Vrinda" pitchFamily="2" charset="0"/>
              </a:rPr>
              <a:t>"</a:t>
            </a:r>
            <a:r>
              <a:rPr lang="en-US" sz="4400" b="1" dirty="0" smtClean="0">
                <a:effectLst>
                  <a:outerShdw blurRad="38100" dist="38100" dir="2700000" algn="tl">
                    <a:srgbClr val="000000">
                      <a:alpha val="43137"/>
                    </a:srgbClr>
                  </a:outerShdw>
                </a:effectLst>
                <a:latin typeface="メイリオ" pitchFamily="50" charset="-128"/>
                <a:ea typeface="メイリオ" pitchFamily="50" charset="-128"/>
              </a:rPr>
              <a:t>M</a:t>
            </a:r>
            <a:r>
              <a:rPr kumimoji="1" lang="en-US" altLang="ja-JP" sz="4400" dirty="0" smtClean="0">
                <a:latin typeface="メイリオ" pitchFamily="50" charset="-128"/>
                <a:ea typeface="メイリオ" pitchFamily="50" charset="-128"/>
                <a:cs typeface="Vrinda" pitchFamily="2" charset="0"/>
              </a:rPr>
              <a:t>"</a:t>
            </a:r>
            <a:endParaRPr lang="en-US" sz="4400" dirty="0" smtClean="0">
              <a:effectLst>
                <a:outerShdw blurRad="38100" dist="38100" dir="2700000" algn="tl">
                  <a:srgbClr val="000000">
                    <a:alpha val="43137"/>
                  </a:srgbClr>
                </a:outerShdw>
              </a:effectLst>
              <a:latin typeface="メイリオ" pitchFamily="50" charset="-128"/>
              <a:ea typeface="メイリオ" pitchFamily="50" charset="-128"/>
            </a:endParaRPr>
          </a:p>
          <a:p>
            <a:r>
              <a:rPr lang="ja-JP" altLang="en-US" sz="2400" dirty="0" smtClean="0">
                <a:latin typeface="メイリオ" pitchFamily="50" charset="-128"/>
                <a:ea typeface="メイリオ" pitchFamily="50" charset="-128"/>
              </a:rPr>
              <a:t>モデルと </a:t>
            </a:r>
            <a:r>
              <a:rPr lang="en-US" altLang="ja-JP" sz="2400" dirty="0" smtClean="0">
                <a:latin typeface="メイリオ" pitchFamily="50" charset="-128"/>
                <a:ea typeface="メイリオ" pitchFamily="50" charset="-128"/>
              </a:rPr>
              <a:t>DSL</a:t>
            </a:r>
            <a:r>
              <a:rPr lang="ja-JP" altLang="en-US" sz="2400" dirty="0" smtClean="0">
                <a:latin typeface="メイリオ" pitchFamily="50" charset="-128"/>
                <a:ea typeface="メイリオ" pitchFamily="50" charset="-128"/>
              </a:rPr>
              <a:t> を作成するための言語</a:t>
            </a:r>
            <a:endParaRPr lang="en-US" sz="2400" dirty="0">
              <a:latin typeface="メイリオ" pitchFamily="50" charset="-128"/>
              <a:ea typeface="メイリオ" pitchFamily="50" charset="-128"/>
            </a:endParaRPr>
          </a:p>
        </p:txBody>
      </p:sp>
      <p:pic>
        <p:nvPicPr>
          <p:cNvPr id="7" name="Picture 2"/>
          <p:cNvPicPr>
            <a:picLocks noChangeAspect="1" noChangeArrowheads="1"/>
          </p:cNvPicPr>
          <p:nvPr/>
        </p:nvPicPr>
        <p:blipFill>
          <a:blip r:embed="rId2" cstate="email"/>
          <a:srcRect/>
          <a:stretch>
            <a:fillRect/>
          </a:stretch>
        </p:blipFill>
        <p:spPr bwMode="auto">
          <a:xfrm>
            <a:off x="838200" y="1191381"/>
            <a:ext cx="1170432" cy="1175565"/>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9" name="TextBox 12"/>
          <p:cNvSpPr txBox="1"/>
          <p:nvPr/>
        </p:nvSpPr>
        <p:spPr>
          <a:xfrm>
            <a:off x="2362200" y="2904573"/>
            <a:ext cx="6781800" cy="1138773"/>
          </a:xfrm>
          <a:prstGeom prst="rect">
            <a:avLst/>
          </a:prstGeom>
          <a:noFill/>
        </p:spPr>
        <p:txBody>
          <a:bodyPr wrap="square" rtlCol="0">
            <a:spAutoFit/>
          </a:bodyPr>
          <a:lstStyle/>
          <a:p>
            <a:r>
              <a:rPr kumimoji="1" lang="en-US" altLang="ja-JP" sz="4400" dirty="0" smtClean="0">
                <a:latin typeface="メイリオ" pitchFamily="50" charset="-128"/>
                <a:ea typeface="メイリオ" pitchFamily="50" charset="-128"/>
                <a:cs typeface="Vrinda" pitchFamily="2" charset="0"/>
              </a:rPr>
              <a:t>"</a:t>
            </a:r>
            <a:r>
              <a:rPr lang="en-US" sz="4400" b="1" dirty="0" smtClean="0">
                <a:effectLst>
                  <a:outerShdw blurRad="38100" dist="38100" dir="2700000" algn="tl">
                    <a:srgbClr val="000000">
                      <a:alpha val="43137"/>
                    </a:srgbClr>
                  </a:outerShdw>
                </a:effectLst>
                <a:latin typeface="メイリオ" pitchFamily="50" charset="-128"/>
                <a:ea typeface="メイリオ" pitchFamily="50" charset="-128"/>
              </a:rPr>
              <a:t>Quadrant</a:t>
            </a:r>
            <a:r>
              <a:rPr kumimoji="1" lang="en-US" altLang="ja-JP" sz="4400" dirty="0" smtClean="0">
                <a:latin typeface="メイリオ" pitchFamily="50" charset="-128"/>
                <a:ea typeface="メイリオ" pitchFamily="50" charset="-128"/>
                <a:cs typeface="Vrinda" pitchFamily="2" charset="0"/>
              </a:rPr>
              <a:t>"</a:t>
            </a:r>
            <a:endParaRPr lang="en-US" sz="4400" dirty="0" smtClean="0">
              <a:effectLst>
                <a:outerShdw blurRad="38100" dist="38100" dir="2700000" algn="tl">
                  <a:srgbClr val="000000">
                    <a:alpha val="43137"/>
                  </a:srgbClr>
                </a:outerShdw>
              </a:effectLst>
              <a:latin typeface="メイリオ" pitchFamily="50" charset="-128"/>
              <a:ea typeface="メイリオ" pitchFamily="50" charset="-128"/>
            </a:endParaRPr>
          </a:p>
          <a:p>
            <a:r>
              <a:rPr lang="ja-JP" altLang="en-US" sz="2400" dirty="0" smtClean="0">
                <a:latin typeface="メイリオ" pitchFamily="50" charset="-128"/>
                <a:ea typeface="メイリオ" pitchFamily="50" charset="-128"/>
              </a:rPr>
              <a:t>モデルや </a:t>
            </a:r>
            <a:r>
              <a:rPr lang="en-US" altLang="ja-JP" sz="2400" dirty="0" smtClean="0">
                <a:latin typeface="メイリオ" pitchFamily="50" charset="-128"/>
                <a:ea typeface="メイリオ" pitchFamily="50" charset="-128"/>
              </a:rPr>
              <a:t>DSL</a:t>
            </a:r>
            <a:r>
              <a:rPr lang="ja-JP" altLang="en-US" sz="2400" dirty="0" smtClean="0">
                <a:latin typeface="メイリオ" pitchFamily="50" charset="-128"/>
                <a:ea typeface="メイリオ" pitchFamily="50" charset="-128"/>
              </a:rPr>
              <a:t> と対話するためのツール</a:t>
            </a:r>
            <a:endParaRPr lang="en-US" sz="2400" dirty="0">
              <a:latin typeface="メイリオ" pitchFamily="50" charset="-128"/>
              <a:ea typeface="メイリオ" pitchFamily="50" charset="-128"/>
            </a:endParaRPr>
          </a:p>
        </p:txBody>
      </p:sp>
      <p:pic>
        <p:nvPicPr>
          <p:cNvPr id="10" name="Picture 3"/>
          <p:cNvPicPr>
            <a:picLocks noChangeAspect="1" noChangeArrowheads="1"/>
          </p:cNvPicPr>
          <p:nvPr/>
        </p:nvPicPr>
        <p:blipFill>
          <a:blip r:embed="rId3" cstate="email"/>
          <a:srcRect/>
          <a:stretch>
            <a:fillRect/>
          </a:stretch>
        </p:blipFill>
        <p:spPr bwMode="auto">
          <a:xfrm>
            <a:off x="838200" y="2978872"/>
            <a:ext cx="1170432" cy="1170432"/>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11" name="TextBox 14"/>
          <p:cNvSpPr txBox="1"/>
          <p:nvPr/>
        </p:nvSpPr>
        <p:spPr>
          <a:xfrm>
            <a:off x="2362200" y="4652946"/>
            <a:ext cx="6781800" cy="1138773"/>
          </a:xfrm>
          <a:prstGeom prst="rect">
            <a:avLst/>
          </a:prstGeom>
          <a:noFill/>
        </p:spPr>
        <p:txBody>
          <a:bodyPr wrap="square" rtlCol="0">
            <a:spAutoFit/>
          </a:bodyPr>
          <a:lstStyle/>
          <a:p>
            <a:r>
              <a:rPr lang="en-US" sz="4400" b="1" dirty="0" smtClean="0">
                <a:effectLst>
                  <a:outerShdw blurRad="38100" dist="38100" dir="2700000" algn="tl">
                    <a:srgbClr val="000000">
                      <a:alpha val="43137"/>
                    </a:srgbClr>
                  </a:outerShdw>
                </a:effectLst>
                <a:latin typeface="メイリオ" pitchFamily="50" charset="-128"/>
                <a:ea typeface="メイリオ" pitchFamily="50" charset="-128"/>
              </a:rPr>
              <a:t>Repository</a:t>
            </a:r>
          </a:p>
          <a:p>
            <a:r>
              <a:rPr lang="ja-JP" altLang="en-US" sz="2400" dirty="0" smtClean="0">
                <a:latin typeface="メイリオ" pitchFamily="50" charset="-128"/>
                <a:ea typeface="メイリオ" pitchFamily="50" charset="-128"/>
              </a:rPr>
              <a:t>モデルを配置・共有するためのデータベース</a:t>
            </a:r>
            <a:endParaRPr lang="en-US" sz="2400" dirty="0">
              <a:latin typeface="メイリオ" pitchFamily="50" charset="-128"/>
              <a:ea typeface="メイリオ" pitchFamily="50" charset="-128"/>
            </a:endParaRPr>
          </a:p>
        </p:txBody>
      </p:sp>
      <p:pic>
        <p:nvPicPr>
          <p:cNvPr id="12" name="Picture 4"/>
          <p:cNvPicPr>
            <a:picLocks noChangeAspect="1" noChangeArrowheads="1"/>
          </p:cNvPicPr>
          <p:nvPr/>
        </p:nvPicPr>
        <p:blipFill>
          <a:blip r:embed="rId4" cstate="email"/>
          <a:srcRect/>
          <a:stretch>
            <a:fillRect/>
          </a:stretch>
        </p:blipFill>
        <p:spPr bwMode="auto">
          <a:xfrm>
            <a:off x="762000" y="4761230"/>
            <a:ext cx="1170432" cy="1114210"/>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13" name="タイトル 12"/>
          <p:cNvSpPr>
            <a:spLocks noGrp="1"/>
          </p:cNvSpPr>
          <p:nvPr>
            <p:ph type="title"/>
          </p:nvPr>
        </p:nvSpPr>
        <p:spPr/>
        <p:txBody>
          <a:bodyPr/>
          <a:lstStyle/>
          <a:p>
            <a:r>
              <a:rPr lang="en-US" altLang="ja-JP" sz="4000" b="1" dirty="0" smtClean="0">
                <a:solidFill>
                  <a:schemeClr val="accent6">
                    <a:lumMod val="60000"/>
                    <a:lumOff val="40000"/>
                  </a:schemeClr>
                </a:solidFill>
                <a:effectLst>
                  <a:outerShdw blurRad="38100" dist="38100" dir="2700000" algn="tl">
                    <a:srgbClr val="000000">
                      <a:alpha val="43137"/>
                    </a:srgbClr>
                  </a:outerShdw>
                </a:effectLst>
              </a:rPr>
              <a:t>“Oslo</a:t>
            </a:r>
            <a:r>
              <a:rPr lang="ja-JP" altLang="en-US" sz="4000" b="1" dirty="0" smtClean="0">
                <a:solidFill>
                  <a:schemeClr val="accent6">
                    <a:lumMod val="60000"/>
                    <a:lumOff val="40000"/>
                  </a:schemeClr>
                </a:solidFill>
                <a:effectLst>
                  <a:outerShdw blurRad="38100" dist="38100" dir="2700000" algn="tl">
                    <a:srgbClr val="000000">
                      <a:alpha val="43137"/>
                    </a:srgbClr>
                  </a:outerShdw>
                </a:effectLst>
              </a:rPr>
              <a:t>“ の構成要素</a:t>
            </a:r>
            <a:endParaRPr kumimoji="1" lang="ja-JP" altLang="en-US" sz="4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0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まとめ</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sp>
        <p:nvSpPr>
          <p:cNvPr id="11" name="テキスト プレースホルダ 10"/>
          <p:cNvSpPr>
            <a:spLocks noGrp="1"/>
          </p:cNvSpPr>
          <p:nvPr>
            <p:ph type="body" idx="1"/>
          </p:nvPr>
        </p:nvSpPr>
        <p:spPr/>
        <p:txBody>
          <a:bodyPr/>
          <a:lstStyle/>
          <a:p>
            <a:r>
              <a:rPr lang="ja-JP" altLang="en-US" dirty="0" smtClean="0"/>
              <a:t>エンジニアの意義と価値観が変わる！</a:t>
            </a:r>
            <a:endParaRPr lang="en-US" altLang="ja-JP" dirty="0" smtClean="0"/>
          </a:p>
          <a:p>
            <a:pPr>
              <a:buNone/>
            </a:pPr>
            <a:r>
              <a:rPr lang="en-US" altLang="ja-JP" dirty="0" smtClean="0"/>
              <a:t>	</a:t>
            </a:r>
            <a:r>
              <a:rPr lang="ja-JP" altLang="en-US" dirty="0" smtClean="0"/>
              <a:t>・・・かもしれない</a:t>
            </a:r>
            <a:r>
              <a:rPr lang="ja-JP" altLang="en-US" dirty="0" err="1" smtClean="0"/>
              <a:t>。。。</a:t>
            </a:r>
            <a:endParaRPr lang="en-US" altLang="ja-JP" dirty="0" smtClean="0"/>
          </a:p>
          <a:p>
            <a:pPr lvl="1"/>
            <a:endParaRPr kumimoji="1" lang="en-US" altLang="ja-JP" dirty="0" smtClean="0"/>
          </a:p>
          <a:p>
            <a:pPr lvl="1"/>
            <a:r>
              <a:rPr kumimoji="1" lang="ja-JP" altLang="en-US" dirty="0" smtClean="0"/>
              <a:t>スペシャリスト </a:t>
            </a:r>
            <a:r>
              <a:rPr kumimoji="1" lang="en-US" altLang="ja-JP" dirty="0" smtClean="0"/>
              <a:t>vs. </a:t>
            </a:r>
            <a:r>
              <a:rPr kumimoji="1" lang="ja-JP" altLang="en-US" dirty="0" smtClean="0"/>
              <a:t>ジェネラリスト</a:t>
            </a:r>
            <a:endParaRPr kumimoji="1" lang="en-US" altLang="ja-JP" dirty="0" smtClean="0"/>
          </a:p>
          <a:p>
            <a:pPr lvl="1"/>
            <a:r>
              <a:rPr lang="ja-JP" altLang="en-US" dirty="0" smtClean="0"/>
              <a:t>技術指向 </a:t>
            </a:r>
            <a:r>
              <a:rPr lang="en-US" altLang="ja-JP" dirty="0" smtClean="0"/>
              <a:t>vs. </a:t>
            </a:r>
            <a:r>
              <a:rPr lang="ja-JP" altLang="en-US" dirty="0" smtClean="0"/>
              <a:t>ビジネス指向</a:t>
            </a:r>
            <a:endParaRPr lang="en-US" altLang="ja-JP" dirty="0" smtClean="0"/>
          </a:p>
          <a:p>
            <a:pPr lvl="1"/>
            <a:r>
              <a:rPr kumimoji="1" lang="ja-JP" altLang="en-US" dirty="0" smtClean="0"/>
              <a:t>仕事 </a:t>
            </a:r>
            <a:r>
              <a:rPr kumimoji="1" lang="en-US" altLang="ja-JP" dirty="0" smtClean="0"/>
              <a:t>vs. </a:t>
            </a:r>
            <a:r>
              <a:rPr kumimoji="1" lang="ja-JP" altLang="en-US" dirty="0" smtClean="0"/>
              <a:t>趣味</a:t>
            </a:r>
            <a:r>
              <a:rPr kumimoji="1" lang="en-US" altLang="ja-JP" dirty="0" smtClean="0"/>
              <a:t>/</a:t>
            </a:r>
            <a:r>
              <a:rPr kumimoji="1" lang="ja-JP" altLang="en-US" dirty="0" smtClean="0"/>
              <a:t>生活</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右矢印 11"/>
          <p:cNvSpPr/>
          <p:nvPr/>
        </p:nvSpPr>
        <p:spPr>
          <a:xfrm>
            <a:off x="0" y="4643446"/>
            <a:ext cx="9144000" cy="1143008"/>
          </a:xfrm>
          <a:prstGeom prst="rightArrow">
            <a:avLst/>
          </a:prstGeom>
          <a:solidFill>
            <a:schemeClr val="accent1">
              <a:alpha val="40000"/>
            </a:schemeClr>
          </a:solidFill>
          <a:ln>
            <a:solidFill>
              <a:schemeClr val="accent1">
                <a:shade val="50000"/>
                <a:alpha val="3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sz="4000" b="1" dirty="0" smtClean="0">
                <a:solidFill>
                  <a:schemeClr val="accent6">
                    <a:lumMod val="60000"/>
                    <a:lumOff val="40000"/>
                  </a:schemeClr>
                </a:solidFill>
                <a:effectLst>
                  <a:outerShdw blurRad="38100" dist="38100" dir="2700000" algn="tl">
                    <a:srgbClr val="000000">
                      <a:alpha val="43137"/>
                    </a:srgbClr>
                  </a:outerShdw>
                </a:effectLst>
              </a:rPr>
              <a:t>はじめに</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sp>
        <p:nvSpPr>
          <p:cNvPr id="3" name="テキスト プレースホルダ 2"/>
          <p:cNvSpPr>
            <a:spLocks noGrp="1"/>
          </p:cNvSpPr>
          <p:nvPr>
            <p:ph type="body" idx="1"/>
          </p:nvPr>
        </p:nvSpPr>
        <p:spPr/>
        <p:txBody>
          <a:bodyPr/>
          <a:lstStyle/>
          <a:p>
            <a:pPr algn="ctr">
              <a:buNone/>
            </a:pPr>
            <a:r>
              <a:rPr lang="ja-JP" altLang="en-US" sz="1100" dirty="0" smtClean="0"/>
              <a:t>コミュニティにおけるマイクロソフト社員による発言やコメントは、マイクロソフトの正式な見解またはコメントではありません。 </a:t>
            </a:r>
            <a:endParaRPr kumimoji="1" lang="en-US" altLang="ja-JP" dirty="0" smtClean="0"/>
          </a:p>
          <a:p>
            <a:r>
              <a:rPr lang="ja-JP" altLang="en-US" dirty="0" smtClean="0"/>
              <a:t>自己紹介</a:t>
            </a:r>
            <a:endParaRPr lang="en-US" altLang="ja-JP" dirty="0" smtClean="0"/>
          </a:p>
          <a:p>
            <a:pPr lvl="1"/>
            <a:r>
              <a:rPr kumimoji="1" lang="ja-JP" altLang="en-US" dirty="0" smtClean="0"/>
              <a:t>マイクロソフトのエバンジェリスト</a:t>
            </a:r>
            <a:endParaRPr kumimoji="1" lang="en-US" altLang="ja-JP" dirty="0" smtClean="0"/>
          </a:p>
          <a:p>
            <a:pPr lvl="1"/>
            <a:r>
              <a:rPr lang="ja-JP" altLang="en-US" dirty="0" smtClean="0"/>
              <a:t>専門</a:t>
            </a:r>
            <a:r>
              <a:rPr lang="en-US" altLang="ja-JP" dirty="0" smtClean="0"/>
              <a:t>:</a:t>
            </a:r>
          </a:p>
          <a:p>
            <a:pPr lvl="2"/>
            <a:r>
              <a:rPr lang="ja-JP" altLang="en-US" dirty="0" smtClean="0"/>
              <a:t>開発プロセス</a:t>
            </a:r>
            <a:r>
              <a:rPr lang="en-US" altLang="ja-JP" dirty="0" smtClean="0"/>
              <a:t>/</a:t>
            </a:r>
            <a:r>
              <a:rPr lang="ja-JP" altLang="en-US" dirty="0" smtClean="0"/>
              <a:t>プラクティス</a:t>
            </a:r>
            <a:endParaRPr lang="en-US" altLang="ja-JP" dirty="0" smtClean="0"/>
          </a:p>
          <a:p>
            <a:pPr lvl="2"/>
            <a:r>
              <a:rPr lang="ja-JP" altLang="en-US" dirty="0" smtClean="0"/>
              <a:t>エンジニアリング環境（開発環境）</a:t>
            </a:r>
            <a:endParaRPr lang="en-US" altLang="ja-JP" dirty="0" smtClean="0"/>
          </a:p>
          <a:p>
            <a:pPr lvl="1">
              <a:buNone/>
            </a:pPr>
            <a:endParaRPr kumimoji="1" lang="en-US" altLang="ja-JP" dirty="0" smtClean="0"/>
          </a:p>
        </p:txBody>
      </p:sp>
      <p:pic>
        <p:nvPicPr>
          <p:cNvPr id="102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20" y="4907983"/>
            <a:ext cx="2548509" cy="664157"/>
          </a:xfrm>
          <a:prstGeom prst="rect">
            <a:avLst/>
          </a:prstGeom>
          <a:noFill/>
          <a:ln w="9525">
            <a:noFill/>
            <a:miter lim="800000"/>
            <a:headEnd/>
            <a:tailEnd/>
          </a:ln>
          <a:effectLst/>
        </p:spPr>
      </p:pic>
      <p:pic>
        <p:nvPicPr>
          <p:cNvPr id="1031"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488" y="4832952"/>
            <a:ext cx="1500198" cy="779630"/>
          </a:xfrm>
          <a:prstGeom prst="rect">
            <a:avLst/>
          </a:prstGeom>
          <a:noFill/>
          <a:ln w="9525">
            <a:noFill/>
            <a:miter lim="800000"/>
            <a:headEnd/>
            <a:tailEnd/>
          </a:ln>
          <a:effectLst/>
        </p:spPr>
      </p:pic>
      <p:pic>
        <p:nvPicPr>
          <p:cNvPr id="1032" name="Picture 8"/>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357950" y="4929198"/>
            <a:ext cx="2471869" cy="576264"/>
          </a:xfrm>
          <a:prstGeom prst="rect">
            <a:avLst/>
          </a:prstGeom>
          <a:noFill/>
          <a:ln w="9525">
            <a:noFill/>
            <a:miter lim="800000"/>
            <a:headEnd/>
            <a:tailEnd/>
          </a:ln>
          <a:effectLst/>
        </p:spPr>
      </p:pic>
      <p:pic>
        <p:nvPicPr>
          <p:cNvPr id="1033" name="Picture 9"/>
          <p:cNvPicPr>
            <a:picLocks noChangeAspect="1" noChangeArrowheads="1"/>
          </p:cNvPicPr>
          <p:nvPr/>
        </p:nvPicPr>
        <p:blipFill>
          <a:blip r:embed="rId5" cstate="email">
            <a:clrChange>
              <a:clrFrom>
                <a:srgbClr val="FFFFFF"/>
              </a:clrFrom>
              <a:clrTo>
                <a:srgbClr val="FFFFFF">
                  <a:alpha val="0"/>
                </a:srgbClr>
              </a:clrTo>
            </a:clrChange>
          </a:blip>
          <a:srcRect/>
          <a:stretch>
            <a:fillRect/>
          </a:stretch>
        </p:blipFill>
        <p:spPr bwMode="auto">
          <a:xfrm>
            <a:off x="4429124" y="5000636"/>
            <a:ext cx="1238250" cy="371475"/>
          </a:xfrm>
          <a:prstGeom prst="rect">
            <a:avLst/>
          </a:prstGeom>
          <a:noFill/>
          <a:ln w="9525">
            <a:noFill/>
            <a:miter lim="800000"/>
            <a:headEnd/>
            <a:tailEnd/>
          </a:ln>
          <a:effectLst/>
        </p:spPr>
      </p:pic>
      <p:pic>
        <p:nvPicPr>
          <p:cNvPr id="14" name="Picture 4"/>
          <p:cNvPicPr>
            <a:picLocks noChangeAspect="1" noChangeArrowheads="1"/>
          </p:cNvPicPr>
          <p:nvPr/>
        </p:nvPicPr>
        <p:blipFill>
          <a:blip r:embed="rId6" cstate="email"/>
          <a:srcRect/>
          <a:stretch>
            <a:fillRect/>
          </a:stretch>
        </p:blipFill>
        <p:spPr bwMode="auto">
          <a:xfrm>
            <a:off x="7000892" y="1571612"/>
            <a:ext cx="1928435" cy="2686035"/>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5" name="テキスト ボックス 14"/>
          <p:cNvSpPr txBox="1"/>
          <p:nvPr/>
        </p:nvSpPr>
        <p:spPr>
          <a:xfrm>
            <a:off x="6786578" y="4286256"/>
            <a:ext cx="2357422" cy="461665"/>
          </a:xfrm>
          <a:prstGeom prst="rect">
            <a:avLst/>
          </a:prstGeom>
          <a:noFill/>
        </p:spPr>
        <p:txBody>
          <a:bodyPr wrap="square" rtlCol="0">
            <a:spAutoFit/>
          </a:bodyPr>
          <a:lstStyle/>
          <a:p>
            <a:r>
              <a:rPr kumimoji="1" lang="ja-JP" altLang="en-US" sz="1200" dirty="0" smtClean="0">
                <a:latin typeface="メイリオ" pitchFamily="50" charset="-128"/>
                <a:ea typeface="メイリオ" pitchFamily="50" charset="-128"/>
                <a:cs typeface="メイリオ" pitchFamily="50" charset="-128"/>
              </a:rPr>
              <a:t>買ってね！売ってないけど</a:t>
            </a:r>
            <a:r>
              <a:rPr kumimoji="1" lang="ja-JP" altLang="en-US" sz="1200" dirty="0" err="1" smtClean="0">
                <a:latin typeface="メイリオ" pitchFamily="50" charset="-128"/>
                <a:ea typeface="メイリオ" pitchFamily="50" charset="-128"/>
                <a:cs typeface="メイリオ" pitchFamily="50" charset="-128"/>
              </a:rPr>
              <a:t>。。。</a:t>
            </a:r>
            <a:r>
              <a:rPr kumimoji="1" lang="ja-JP" altLang="en-US" sz="1200" dirty="0" smtClean="0">
                <a:latin typeface="メイリオ" pitchFamily="50" charset="-128"/>
                <a:ea typeface="メイリオ" pitchFamily="50" charset="-128"/>
                <a:cs typeface="メイリオ" pitchFamily="50" charset="-128"/>
              </a:rPr>
              <a:t>印税入らないしぃ </a:t>
            </a:r>
            <a:r>
              <a:rPr kumimoji="1" lang="en-US" altLang="ja-JP" sz="1200" dirty="0" err="1" smtClean="0">
                <a:latin typeface="メイリオ" pitchFamily="50" charset="-128"/>
                <a:ea typeface="メイリオ" pitchFamily="50" charset="-128"/>
                <a:cs typeface="メイリオ" pitchFamily="50" charset="-128"/>
              </a:rPr>
              <a:t>orz</a:t>
            </a:r>
            <a:endParaRPr kumimoji="1" lang="ja-JP" altLang="en-US" sz="1200" dirty="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本日の内容</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sp>
        <p:nvSpPr>
          <p:cNvPr id="11" name="テキスト プレースホルダ 10"/>
          <p:cNvSpPr>
            <a:spLocks noGrp="1"/>
          </p:cNvSpPr>
          <p:nvPr>
            <p:ph type="body" idx="1"/>
          </p:nvPr>
        </p:nvSpPr>
        <p:spPr/>
        <p:txBody>
          <a:bodyPr/>
          <a:lstStyle/>
          <a:p>
            <a:r>
              <a:rPr kumimoji="1" lang="en-US" altLang="ja-JP" dirty="0" smtClean="0"/>
              <a:t>Software</a:t>
            </a:r>
            <a:r>
              <a:rPr kumimoji="1" lang="ja-JP" altLang="en-US" dirty="0" smtClean="0"/>
              <a:t> </a:t>
            </a:r>
            <a:r>
              <a:rPr kumimoji="1" lang="en-US" altLang="ja-JP" dirty="0" smtClean="0"/>
              <a:t>+</a:t>
            </a:r>
            <a:r>
              <a:rPr kumimoji="1" lang="ja-JP" altLang="en-US" dirty="0" smtClean="0"/>
              <a:t> </a:t>
            </a:r>
            <a:r>
              <a:rPr kumimoji="1" lang="en-US" altLang="ja-JP" dirty="0" smtClean="0"/>
              <a:t>Service</a:t>
            </a:r>
          </a:p>
          <a:p>
            <a:endParaRPr lang="en-US" altLang="ja-JP" dirty="0" smtClean="0"/>
          </a:p>
          <a:p>
            <a:pPr lvl="1"/>
            <a:endParaRPr kumimoji="1" lang="ja-JP" altLang="en-US" dirty="0"/>
          </a:p>
        </p:txBody>
      </p:sp>
      <p:pic>
        <p:nvPicPr>
          <p:cNvPr id="13" name="Picture 66" descr="WinAzure_h_rgb.png"/>
          <p:cNvPicPr>
            <a:picLocks noChangeAspect="1"/>
          </p:cNvPicPr>
          <p:nvPr/>
        </p:nvPicPr>
        <p:blipFill>
          <a:blip r:embed="rId2" cstate="email"/>
          <a:stretch>
            <a:fillRect/>
          </a:stretch>
        </p:blipFill>
        <p:spPr>
          <a:xfrm>
            <a:off x="2285984" y="1928802"/>
            <a:ext cx="3181858" cy="594014"/>
          </a:xfrm>
          <a:prstGeom prst="rect">
            <a:avLst/>
          </a:prstGeom>
        </p:spPr>
      </p:pic>
      <p:pic>
        <p:nvPicPr>
          <p:cNvPr id="17" name="Picture 11"/>
          <p:cNvPicPr>
            <a:picLocks noChangeAspect="1" noChangeArrowheads="1"/>
          </p:cNvPicPr>
          <p:nvPr/>
        </p:nvPicPr>
        <p:blipFill>
          <a:blip r:embed="rId3" cstate="email">
            <a:lum bright="-43000" contrast="59000"/>
          </a:blip>
          <a:srcRect/>
          <a:stretch>
            <a:fillRect/>
          </a:stretch>
        </p:blipFill>
        <p:spPr bwMode="auto">
          <a:xfrm>
            <a:off x="2285984" y="4214818"/>
            <a:ext cx="1234447" cy="1053385"/>
          </a:xfrm>
          <a:prstGeom prst="rect">
            <a:avLst/>
          </a:prstGeom>
          <a:noFill/>
          <a:ln w="9525">
            <a:noFill/>
            <a:miter lim="800000"/>
            <a:headEnd/>
            <a:tailEnd/>
          </a:ln>
          <a:effectLst/>
        </p:spPr>
      </p:pic>
      <p:pic>
        <p:nvPicPr>
          <p:cNvPr id="18" name="Picture 57" descr="LiveServices_h_rgb.png"/>
          <p:cNvPicPr>
            <a:picLocks noChangeAspect="1"/>
          </p:cNvPicPr>
          <p:nvPr/>
        </p:nvPicPr>
        <p:blipFill>
          <a:blip r:embed="rId4" cstate="print"/>
          <a:stretch>
            <a:fillRect/>
          </a:stretch>
        </p:blipFill>
        <p:spPr>
          <a:xfrm>
            <a:off x="2143108" y="2928934"/>
            <a:ext cx="3335548" cy="928694"/>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Software</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a:t>
            </a:r>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a:t>
            </a:r>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Service</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sp>
        <p:nvSpPr>
          <p:cNvPr id="8" name="テキスト ボックス 7"/>
          <p:cNvSpPr txBox="1"/>
          <p:nvPr/>
        </p:nvSpPr>
        <p:spPr>
          <a:xfrm>
            <a:off x="0" y="785794"/>
            <a:ext cx="9144000" cy="584775"/>
          </a:xfrm>
          <a:prstGeom prst="rect">
            <a:avLst/>
          </a:prstGeom>
          <a:noFill/>
        </p:spPr>
        <p:txBody>
          <a:bodyPr wrap="square" rtlCol="0">
            <a:spAutoFit/>
          </a:bodyPr>
          <a:lstStyle/>
          <a:p>
            <a:pPr algn="ctr"/>
            <a:r>
              <a:rPr kumimoji="1" lang="ja-JP" altLang="en-US" sz="3200" b="1" dirty="0" smtClean="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ビジネスと生活を充実させるための魔法の呪文</a:t>
            </a:r>
            <a:endParaRPr kumimoji="1" lang="ja-JP" altLang="en-US" sz="3200" b="1"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grpSp>
        <p:nvGrpSpPr>
          <p:cNvPr id="9" name="グループ化 8"/>
          <p:cNvGrpSpPr/>
          <p:nvPr/>
        </p:nvGrpSpPr>
        <p:grpSpPr bwMode="gray">
          <a:xfrm>
            <a:off x="228600" y="1371600"/>
            <a:ext cx="9071094" cy="4713376"/>
            <a:chOff x="228600" y="1447800"/>
            <a:chExt cx="9071094" cy="4713376"/>
          </a:xfrm>
        </p:grpSpPr>
        <p:sp>
          <p:nvSpPr>
            <p:cNvPr id="10" name="TextBox 16"/>
            <p:cNvSpPr txBox="1">
              <a:spLocks noChangeArrowheads="1"/>
            </p:cNvSpPr>
            <p:nvPr/>
          </p:nvSpPr>
          <p:spPr bwMode="gray">
            <a:xfrm>
              <a:off x="228600" y="1447800"/>
              <a:ext cx="4671856" cy="400110"/>
            </a:xfrm>
            <a:prstGeom prst="rect">
              <a:avLst/>
            </a:prstGeom>
            <a:noFill/>
            <a:ln w="9525">
              <a:noFill/>
              <a:miter lim="800000"/>
              <a:headEnd/>
              <a:tailEnd/>
            </a:ln>
          </p:spPr>
          <p:txBody>
            <a:bodyPr wrap="none">
              <a:spAutoFit/>
            </a:bodyPr>
            <a:lstStyle/>
            <a:p>
              <a:pPr algn="l" rtl="0"/>
              <a:r>
                <a:rPr lang="en-US" sz="2000" kern="1200" dirty="0">
                  <a:solidFill>
                    <a:schemeClr val="accent6"/>
                  </a:solidFill>
                  <a:latin typeface="メイリオ" pitchFamily="50" charset="-128"/>
                  <a:ea typeface="メイリオ" pitchFamily="50" charset="-128"/>
                  <a:cs typeface="メイリオ" pitchFamily="50" charset="-128"/>
                </a:rPr>
                <a:t>SOA: Service Oriented Architecture </a:t>
              </a:r>
              <a:endParaRPr lang="ja-JP" altLang="en-US" sz="2000" kern="1200" dirty="0">
                <a:solidFill>
                  <a:schemeClr val="accent6"/>
                </a:solidFill>
                <a:latin typeface="メイリオ" pitchFamily="50" charset="-128"/>
                <a:ea typeface="メイリオ" pitchFamily="50" charset="-128"/>
                <a:cs typeface="メイリオ" pitchFamily="50" charset="-128"/>
              </a:endParaRPr>
            </a:p>
          </p:txBody>
        </p:sp>
        <p:sp>
          <p:nvSpPr>
            <p:cNvPr id="12" name="TextBox 17"/>
            <p:cNvSpPr txBox="1">
              <a:spLocks noChangeArrowheads="1"/>
            </p:cNvSpPr>
            <p:nvPr/>
          </p:nvSpPr>
          <p:spPr bwMode="gray">
            <a:xfrm>
              <a:off x="228600" y="1743075"/>
              <a:ext cx="2441694" cy="430887"/>
            </a:xfrm>
            <a:prstGeom prst="rect">
              <a:avLst/>
            </a:prstGeom>
            <a:noFill/>
            <a:ln w="9525">
              <a:noFill/>
              <a:miter lim="800000"/>
              <a:headEnd/>
              <a:tailEnd/>
            </a:ln>
          </p:spPr>
          <p:txBody>
            <a:bodyPr wrap="none">
              <a:spAutoFit/>
            </a:bodyPr>
            <a:lstStyle/>
            <a:p>
              <a:pPr algn="l" defTabSz="912813" rtl="0"/>
              <a:r>
                <a:rPr lang="ja-JP" altLang="en-US" sz="2200" b="1" kern="1200"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再利用性と俊敏性</a:t>
              </a:r>
              <a:endParaRPr lang="en-US" altLang="ja-JP" sz="2200" b="1" kern="1200"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sp>
          <p:nvSpPr>
            <p:cNvPr id="14" name="TextBox 18"/>
            <p:cNvSpPr txBox="1">
              <a:spLocks noChangeArrowheads="1"/>
            </p:cNvSpPr>
            <p:nvPr/>
          </p:nvSpPr>
          <p:spPr bwMode="gray">
            <a:xfrm>
              <a:off x="7782629" y="4572000"/>
              <a:ext cx="1225592" cy="400110"/>
            </a:xfrm>
            <a:prstGeom prst="rect">
              <a:avLst/>
            </a:prstGeom>
            <a:noFill/>
            <a:ln w="9525">
              <a:noFill/>
              <a:miter lim="800000"/>
              <a:headEnd/>
              <a:tailEnd/>
            </a:ln>
          </p:spPr>
          <p:txBody>
            <a:bodyPr wrap="none">
              <a:spAutoFit/>
            </a:bodyPr>
            <a:lstStyle/>
            <a:p>
              <a:pPr algn="r" defTabSz="912813" rtl="0"/>
              <a:r>
                <a:rPr lang="en-US" altLang="ja-JP" sz="2000" kern="1200" dirty="0">
                  <a:solidFill>
                    <a:schemeClr val="accent6"/>
                  </a:solidFill>
                  <a:latin typeface="メイリオ" pitchFamily="50" charset="-128"/>
                  <a:ea typeface="メイリオ" pitchFamily="50" charset="-128"/>
                  <a:cs typeface="メイリオ" pitchFamily="50" charset="-128"/>
                </a:rPr>
                <a:t>Web 2.0</a:t>
              </a:r>
            </a:p>
          </p:txBody>
        </p:sp>
        <p:sp>
          <p:nvSpPr>
            <p:cNvPr id="15" name="TextBox 19"/>
            <p:cNvSpPr txBox="1">
              <a:spLocks noChangeArrowheads="1"/>
            </p:cNvSpPr>
            <p:nvPr/>
          </p:nvSpPr>
          <p:spPr bwMode="gray">
            <a:xfrm>
              <a:off x="6072198" y="4887313"/>
              <a:ext cx="3005951" cy="430887"/>
            </a:xfrm>
            <a:prstGeom prst="rect">
              <a:avLst/>
            </a:prstGeom>
            <a:noFill/>
            <a:ln w="9525">
              <a:noFill/>
              <a:miter lim="800000"/>
              <a:headEnd/>
              <a:tailEnd/>
            </a:ln>
          </p:spPr>
          <p:txBody>
            <a:bodyPr wrap="none">
              <a:spAutoFit/>
            </a:bodyPr>
            <a:lstStyle/>
            <a:p>
              <a:pPr algn="l" defTabSz="912813" rtl="0"/>
              <a:r>
                <a:rPr lang="ja-JP" altLang="en-US" sz="2200" b="1" kern="1200" dirty="0" smtClean="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次世代インターネット</a:t>
              </a:r>
              <a:endParaRPr lang="en-US" altLang="ja-JP" sz="2200" b="1" kern="1200"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sp>
          <p:nvSpPr>
            <p:cNvPr id="18" name="TextBox 20"/>
            <p:cNvSpPr txBox="1">
              <a:spLocks noChangeArrowheads="1"/>
            </p:cNvSpPr>
            <p:nvPr/>
          </p:nvSpPr>
          <p:spPr bwMode="gray">
            <a:xfrm>
              <a:off x="228600" y="4572000"/>
              <a:ext cx="3807324" cy="400110"/>
            </a:xfrm>
            <a:prstGeom prst="rect">
              <a:avLst/>
            </a:prstGeom>
            <a:noFill/>
            <a:ln w="9525">
              <a:noFill/>
              <a:miter lim="800000"/>
              <a:headEnd/>
              <a:tailEnd/>
            </a:ln>
          </p:spPr>
          <p:txBody>
            <a:bodyPr wrap="none">
              <a:spAutoFit/>
            </a:bodyPr>
            <a:lstStyle/>
            <a:p>
              <a:pPr algn="l" rtl="0"/>
              <a:r>
                <a:rPr lang="en-US" sz="2000" kern="1200" dirty="0" err="1">
                  <a:solidFill>
                    <a:schemeClr val="accent6"/>
                  </a:solidFill>
                  <a:latin typeface="メイリオ" pitchFamily="50" charset="-128"/>
                  <a:ea typeface="メイリオ" pitchFamily="50" charset="-128"/>
                  <a:cs typeface="メイリオ" pitchFamily="50" charset="-128"/>
                </a:rPr>
                <a:t>SaaS</a:t>
              </a:r>
              <a:r>
                <a:rPr lang="en-US" sz="2000" kern="1200" dirty="0">
                  <a:solidFill>
                    <a:schemeClr val="accent6"/>
                  </a:solidFill>
                  <a:latin typeface="メイリオ" pitchFamily="50" charset="-128"/>
                  <a:ea typeface="メイリオ" pitchFamily="50" charset="-128"/>
                  <a:cs typeface="メイリオ" pitchFamily="50" charset="-128"/>
                </a:rPr>
                <a:t>:</a:t>
              </a:r>
              <a:r>
                <a:rPr lang="ja-JP" altLang="en-US" sz="2000" kern="1200" dirty="0">
                  <a:solidFill>
                    <a:schemeClr val="accent6"/>
                  </a:solidFill>
                  <a:latin typeface="メイリオ" pitchFamily="50" charset="-128"/>
                  <a:ea typeface="メイリオ" pitchFamily="50" charset="-128"/>
                  <a:cs typeface="メイリオ" pitchFamily="50" charset="-128"/>
                </a:rPr>
                <a:t> </a:t>
              </a:r>
              <a:r>
                <a:rPr lang="en-US" sz="2000" kern="1200" dirty="0">
                  <a:solidFill>
                    <a:schemeClr val="accent6"/>
                  </a:solidFill>
                  <a:latin typeface="メイリオ" pitchFamily="50" charset="-128"/>
                  <a:ea typeface="メイリオ" pitchFamily="50" charset="-128"/>
                  <a:cs typeface="メイリオ" pitchFamily="50" charset="-128"/>
                </a:rPr>
                <a:t>Software as a Service </a:t>
              </a:r>
              <a:endParaRPr lang="ja-JP" altLang="en-US" sz="2000" kern="1200" dirty="0">
                <a:solidFill>
                  <a:schemeClr val="accent6"/>
                </a:solidFill>
                <a:latin typeface="メイリオ" pitchFamily="50" charset="-128"/>
                <a:ea typeface="メイリオ" pitchFamily="50" charset="-128"/>
                <a:cs typeface="メイリオ" pitchFamily="50" charset="-128"/>
              </a:endParaRPr>
            </a:p>
          </p:txBody>
        </p:sp>
        <p:sp>
          <p:nvSpPr>
            <p:cNvPr id="19" name="TextBox 21"/>
            <p:cNvSpPr txBox="1">
              <a:spLocks noChangeArrowheads="1"/>
            </p:cNvSpPr>
            <p:nvPr/>
          </p:nvSpPr>
          <p:spPr bwMode="gray">
            <a:xfrm>
              <a:off x="228600" y="4887313"/>
              <a:ext cx="4416594" cy="430887"/>
            </a:xfrm>
            <a:prstGeom prst="rect">
              <a:avLst/>
            </a:prstGeom>
            <a:noFill/>
            <a:ln w="9525">
              <a:noFill/>
              <a:miter lim="800000"/>
              <a:headEnd/>
              <a:tailEnd/>
            </a:ln>
          </p:spPr>
          <p:txBody>
            <a:bodyPr wrap="none">
              <a:spAutoFit/>
            </a:bodyPr>
            <a:lstStyle/>
            <a:p>
              <a:pPr algn="l" rtl="0"/>
              <a:r>
                <a:rPr lang="ja-JP" altLang="en-US" sz="2200" b="1" kern="1200"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柔軟性のあるプライシングと配置</a:t>
              </a:r>
            </a:p>
          </p:txBody>
        </p:sp>
        <p:sp>
          <p:nvSpPr>
            <p:cNvPr id="20" name="TextBox 22"/>
            <p:cNvSpPr txBox="1">
              <a:spLocks noChangeArrowheads="1"/>
            </p:cNvSpPr>
            <p:nvPr/>
          </p:nvSpPr>
          <p:spPr bwMode="gray">
            <a:xfrm>
              <a:off x="4942735" y="1447800"/>
              <a:ext cx="4048865" cy="400110"/>
            </a:xfrm>
            <a:prstGeom prst="rect">
              <a:avLst/>
            </a:prstGeom>
            <a:noFill/>
            <a:ln w="9525">
              <a:noFill/>
              <a:miter lim="800000"/>
              <a:headEnd/>
              <a:tailEnd/>
            </a:ln>
          </p:spPr>
          <p:txBody>
            <a:bodyPr wrap="none">
              <a:spAutoFit/>
            </a:bodyPr>
            <a:lstStyle/>
            <a:p>
              <a:pPr algn="r" defTabSz="912813" rtl="0"/>
              <a:r>
                <a:rPr lang="en-US" sz="2000" kern="1200" dirty="0">
                  <a:solidFill>
                    <a:schemeClr val="accent6"/>
                  </a:solidFill>
                  <a:latin typeface="メイリオ" pitchFamily="50" charset="-128"/>
                  <a:ea typeface="メイリオ" pitchFamily="50" charset="-128"/>
                  <a:cs typeface="メイリオ" pitchFamily="50" charset="-128"/>
                </a:rPr>
                <a:t>RIA: Rich Internet Applications</a:t>
              </a:r>
              <a:endParaRPr lang="en-US" altLang="ja-JP" sz="2000" kern="1200" dirty="0">
                <a:solidFill>
                  <a:schemeClr val="accent6"/>
                </a:solidFill>
                <a:latin typeface="メイリオ" pitchFamily="50" charset="-128"/>
                <a:ea typeface="メイリオ" pitchFamily="50" charset="-128"/>
                <a:cs typeface="メイリオ" pitchFamily="50" charset="-128"/>
              </a:endParaRPr>
            </a:p>
          </p:txBody>
        </p:sp>
        <p:sp>
          <p:nvSpPr>
            <p:cNvPr id="21" name="TextBox 23"/>
            <p:cNvSpPr txBox="1">
              <a:spLocks noChangeArrowheads="1"/>
            </p:cNvSpPr>
            <p:nvPr/>
          </p:nvSpPr>
          <p:spPr bwMode="gray">
            <a:xfrm>
              <a:off x="6858000" y="1743075"/>
              <a:ext cx="2441694" cy="430887"/>
            </a:xfrm>
            <a:prstGeom prst="rect">
              <a:avLst/>
            </a:prstGeom>
            <a:noFill/>
            <a:ln w="9525">
              <a:noFill/>
              <a:miter lim="800000"/>
              <a:headEnd/>
              <a:tailEnd/>
            </a:ln>
          </p:spPr>
          <p:txBody>
            <a:bodyPr wrap="none">
              <a:spAutoFit/>
            </a:bodyPr>
            <a:lstStyle/>
            <a:p>
              <a:pPr algn="l" rtl="0"/>
              <a:r>
                <a:rPr lang="ja-JP" altLang="en-US" sz="2200" b="1" kern="1200"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エクスペリエンス</a:t>
              </a:r>
            </a:p>
          </p:txBody>
        </p:sp>
        <p:sp>
          <p:nvSpPr>
            <p:cNvPr id="22" name="TextBox 30"/>
            <p:cNvSpPr txBox="1">
              <a:spLocks noChangeArrowheads="1"/>
            </p:cNvSpPr>
            <p:nvPr/>
          </p:nvSpPr>
          <p:spPr bwMode="gray">
            <a:xfrm>
              <a:off x="3661293" y="5434026"/>
              <a:ext cx="3518912" cy="400110"/>
            </a:xfrm>
            <a:prstGeom prst="rect">
              <a:avLst/>
            </a:prstGeom>
            <a:noFill/>
            <a:ln w="9525">
              <a:noFill/>
              <a:miter lim="800000"/>
              <a:headEnd/>
              <a:tailEnd/>
            </a:ln>
          </p:spPr>
          <p:txBody>
            <a:bodyPr wrap="none">
              <a:spAutoFit/>
            </a:bodyPr>
            <a:lstStyle/>
            <a:p>
              <a:pPr algn="l" rtl="0"/>
              <a:r>
                <a:rPr lang="ja-JP" altLang="en-US" sz="2000" kern="1200" dirty="0">
                  <a:solidFill>
                    <a:schemeClr val="accent6"/>
                  </a:solidFill>
                  <a:latin typeface="メイリオ" pitchFamily="50" charset="-128"/>
                  <a:ea typeface="メイリオ" pitchFamily="50" charset="-128"/>
                  <a:cs typeface="メイリオ" pitchFamily="50" charset="-128"/>
                </a:rPr>
                <a:t>クラウドコンピューティング</a:t>
              </a:r>
            </a:p>
          </p:txBody>
        </p:sp>
        <p:sp>
          <p:nvSpPr>
            <p:cNvPr id="23" name="TextBox 31"/>
            <p:cNvSpPr txBox="1">
              <a:spLocks noChangeArrowheads="1"/>
            </p:cNvSpPr>
            <p:nvPr/>
          </p:nvSpPr>
          <p:spPr bwMode="gray">
            <a:xfrm>
              <a:off x="2755424" y="5730289"/>
              <a:ext cx="5545108" cy="430887"/>
            </a:xfrm>
            <a:prstGeom prst="rect">
              <a:avLst/>
            </a:prstGeom>
            <a:noFill/>
            <a:ln w="9525">
              <a:noFill/>
              <a:miter lim="800000"/>
              <a:headEnd/>
              <a:tailEnd/>
            </a:ln>
          </p:spPr>
          <p:txBody>
            <a:bodyPr wrap="none">
              <a:spAutoFit/>
            </a:bodyPr>
            <a:lstStyle/>
            <a:p>
              <a:pPr algn="l" rtl="0"/>
              <a:r>
                <a:rPr lang="ja-JP" altLang="en-US" sz="2200" b="1" kern="1200" dirty="0" smtClean="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ネット上のコンピューティングパワー活用</a:t>
              </a:r>
              <a:endParaRPr lang="ja-JP" altLang="en-US" sz="2200" b="1" kern="1200" dirty="0">
                <a:solidFill>
                  <a:srgbClr val="C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sp>
          <p:nvSpPr>
            <p:cNvPr id="24" name="Right Arrow 32"/>
            <p:cNvSpPr/>
            <p:nvPr/>
          </p:nvSpPr>
          <p:spPr bwMode="gray">
            <a:xfrm rot="16200000">
              <a:off x="3814761" y="4462467"/>
              <a:ext cx="1895477" cy="838200"/>
            </a:xfrm>
            <a:prstGeom prst="rightArrow">
              <a:avLst>
                <a:gd name="adj1" fmla="val 47727"/>
                <a:gd name="adj2" fmla="val 226137"/>
              </a:avLst>
            </a:prstGeom>
            <a:gradFill>
              <a:gsLst>
                <a:gs pos="0">
                  <a:srgbClr val="FFC000"/>
                </a:gs>
                <a:gs pos="80000">
                  <a:srgbClr val="FFC000">
                    <a:alpha val="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srgbClr val="C00000"/>
                </a:solidFill>
                <a:latin typeface="メイリオ" pitchFamily="50" charset="-128"/>
                <a:ea typeface="メイリオ" pitchFamily="50" charset="-128"/>
                <a:cs typeface="メイリオ" pitchFamily="50" charset="-128"/>
              </a:endParaRPr>
            </a:p>
          </p:txBody>
        </p:sp>
        <p:sp>
          <p:nvSpPr>
            <p:cNvPr id="25" name="Right Arrow 33"/>
            <p:cNvSpPr/>
            <p:nvPr/>
          </p:nvSpPr>
          <p:spPr bwMode="gray">
            <a:xfrm rot="12952243">
              <a:off x="6344212" y="4117016"/>
              <a:ext cx="1579298" cy="838200"/>
            </a:xfrm>
            <a:prstGeom prst="rightArrow">
              <a:avLst>
                <a:gd name="adj1" fmla="val 47727"/>
                <a:gd name="adj2" fmla="val 188415"/>
              </a:avLst>
            </a:prstGeom>
            <a:gradFill>
              <a:gsLst>
                <a:gs pos="0">
                  <a:srgbClr val="FFC000"/>
                </a:gs>
                <a:gs pos="80000">
                  <a:srgbClr val="FFC000">
                    <a:alpha val="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srgbClr val="C00000"/>
                </a:solidFill>
                <a:latin typeface="メイリオ" pitchFamily="50" charset="-128"/>
                <a:ea typeface="メイリオ" pitchFamily="50" charset="-128"/>
                <a:cs typeface="メイリオ" pitchFamily="50" charset="-128"/>
              </a:endParaRPr>
            </a:p>
          </p:txBody>
        </p:sp>
        <p:sp>
          <p:nvSpPr>
            <p:cNvPr id="26" name="Right Arrow 34"/>
            <p:cNvSpPr/>
            <p:nvPr/>
          </p:nvSpPr>
          <p:spPr bwMode="gray">
            <a:xfrm rot="8640000" flipH="1">
              <a:off x="1726743" y="3826775"/>
              <a:ext cx="1609612" cy="838200"/>
            </a:xfrm>
            <a:prstGeom prst="rightArrow">
              <a:avLst>
                <a:gd name="adj1" fmla="val 47727"/>
                <a:gd name="adj2" fmla="val 192032"/>
              </a:avLst>
            </a:prstGeom>
            <a:gradFill>
              <a:gsLst>
                <a:gs pos="0">
                  <a:srgbClr val="FFC000"/>
                </a:gs>
                <a:gs pos="80000">
                  <a:srgbClr val="FFC000">
                    <a:alpha val="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srgbClr val="C00000"/>
                </a:solidFill>
                <a:latin typeface="メイリオ" pitchFamily="50" charset="-128"/>
                <a:ea typeface="メイリオ" pitchFamily="50" charset="-128"/>
                <a:cs typeface="メイリオ" pitchFamily="50" charset="-128"/>
              </a:endParaRPr>
            </a:p>
          </p:txBody>
        </p:sp>
        <p:sp>
          <p:nvSpPr>
            <p:cNvPr id="27" name="Right Arrow 35"/>
            <p:cNvSpPr/>
            <p:nvPr/>
          </p:nvSpPr>
          <p:spPr bwMode="gray">
            <a:xfrm rot="12896391" flipH="1" flipV="1">
              <a:off x="1840176" y="2009054"/>
              <a:ext cx="1691569" cy="838200"/>
            </a:xfrm>
            <a:prstGeom prst="rightArrow">
              <a:avLst>
                <a:gd name="adj1" fmla="val 100000"/>
                <a:gd name="adj2" fmla="val 201810"/>
              </a:avLst>
            </a:prstGeom>
            <a:gradFill>
              <a:gsLst>
                <a:gs pos="0">
                  <a:srgbClr val="FFC000"/>
                </a:gs>
                <a:gs pos="80000">
                  <a:srgbClr val="FFC000">
                    <a:alpha val="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srgbClr val="C00000"/>
                </a:solidFill>
                <a:latin typeface="メイリオ" pitchFamily="50" charset="-128"/>
                <a:ea typeface="メイリオ" pitchFamily="50" charset="-128"/>
                <a:cs typeface="メイリオ" pitchFamily="50" charset="-128"/>
              </a:endParaRPr>
            </a:p>
          </p:txBody>
        </p:sp>
        <p:sp>
          <p:nvSpPr>
            <p:cNvPr id="28" name="Right Arrow 36"/>
            <p:cNvSpPr/>
            <p:nvPr/>
          </p:nvSpPr>
          <p:spPr bwMode="gray">
            <a:xfrm rot="8545770" flipV="1">
              <a:off x="6010227" y="1981038"/>
              <a:ext cx="1691569" cy="838200"/>
            </a:xfrm>
            <a:prstGeom prst="rightArrow">
              <a:avLst>
                <a:gd name="adj1" fmla="val 47727"/>
                <a:gd name="adj2" fmla="val 201810"/>
              </a:avLst>
            </a:prstGeom>
            <a:gradFill>
              <a:gsLst>
                <a:gs pos="0">
                  <a:srgbClr val="FFC000"/>
                </a:gs>
                <a:gs pos="80000">
                  <a:srgbClr val="FFC000">
                    <a:alpha val="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srgbClr val="C00000"/>
                </a:solidFill>
                <a:latin typeface="メイリオ" pitchFamily="50" charset="-128"/>
                <a:ea typeface="メイリオ" pitchFamily="50" charset="-128"/>
                <a:cs typeface="メイリオ" pitchFamily="50" charset="-128"/>
              </a:endParaRPr>
            </a:p>
          </p:txBody>
        </p:sp>
      </p:grpSp>
      <p:sp>
        <p:nvSpPr>
          <p:cNvPr id="29" name="TextBox 24"/>
          <p:cNvSpPr txBox="1">
            <a:spLocks noChangeArrowheads="1"/>
          </p:cNvSpPr>
          <p:nvPr/>
        </p:nvSpPr>
        <p:spPr bwMode="auto">
          <a:xfrm>
            <a:off x="1222949" y="2857496"/>
            <a:ext cx="6206571" cy="769441"/>
          </a:xfrm>
          <a:prstGeom prst="rect">
            <a:avLst/>
          </a:prstGeom>
          <a:noFill/>
          <a:ln w="9525">
            <a:noFill/>
            <a:miter lim="800000"/>
            <a:headEnd/>
            <a:tailEnd/>
          </a:ln>
        </p:spPr>
        <p:txBody>
          <a:bodyPr wrap="none">
            <a:spAutoFit/>
          </a:bodyPr>
          <a:lstStyle/>
          <a:p>
            <a:pPr algn="ctr" defTabSz="912813" rtl="0"/>
            <a:r>
              <a:rPr lang="en-US" altLang="ja-JP" sz="4400" b="1" kern="1200" dirty="0">
                <a:effectLst>
                  <a:outerShdw blurRad="38100" dist="38100" dir="2700000" algn="tl">
                    <a:srgbClr val="000000">
                      <a:alpha val="43137"/>
                    </a:srgbClr>
                  </a:outerShdw>
                  <a:reflection blurRad="6350" stA="60000" endA="900" endPos="58000" dir="5400000" sy="-100000" algn="bl" rotWithShape="0"/>
                </a:effectLst>
                <a:latin typeface="メイリオ" pitchFamily="50" charset="-128"/>
                <a:ea typeface="メイリオ" pitchFamily="50" charset="-128"/>
                <a:cs typeface="メイリオ" pitchFamily="50" charset="-128"/>
              </a:rPr>
              <a:t>Software + Services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285720" y="1071546"/>
            <a:ext cx="8572560" cy="4929222"/>
          </a:xfrm>
          <a:prstGeom prst="rect">
            <a:avLst/>
          </a:prstGeom>
          <a:gradFill>
            <a:gsLst>
              <a:gs pos="0">
                <a:schemeClr val="dk1">
                  <a:shade val="51000"/>
                  <a:satMod val="130000"/>
                  <a:alpha val="60000"/>
                </a:schemeClr>
              </a:gs>
              <a:gs pos="80000">
                <a:schemeClr val="dk1">
                  <a:shade val="93000"/>
                  <a:satMod val="130000"/>
                  <a:alpha val="47000"/>
                </a:schemeClr>
              </a:gs>
              <a:gs pos="100000">
                <a:schemeClr val="dk1">
                  <a:shade val="94000"/>
                  <a:satMod val="135000"/>
                  <a:alpha val="49000"/>
                </a:schemeClr>
              </a:gs>
            </a:gsLst>
          </a:gra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p>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Azure</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a:t>
            </a:r>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Services</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a:t>
            </a:r>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Platform</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pic>
        <p:nvPicPr>
          <p:cNvPr id="9" name="Picture 4" descr="C:\Users\maryfj\Desktop\PDC Visuals\Assets\Strata3D architecture chart\Logos\Office Live\ofc-Live_rgb_r.png"/>
          <p:cNvPicPr>
            <a:picLocks noChangeAspect="1" noChangeArrowheads="1"/>
          </p:cNvPicPr>
          <p:nvPr/>
        </p:nvPicPr>
        <p:blipFill>
          <a:blip r:embed="rId2" cstate="email"/>
          <a:stretch>
            <a:fillRect/>
          </a:stretch>
        </p:blipFill>
        <p:spPr bwMode="white">
          <a:xfrm>
            <a:off x="2507324" y="1506432"/>
            <a:ext cx="1415893" cy="369548"/>
          </a:xfrm>
          <a:prstGeom prst="rect">
            <a:avLst/>
          </a:prstGeom>
          <a:noFill/>
        </p:spPr>
      </p:pic>
      <p:pic>
        <p:nvPicPr>
          <p:cNvPr id="10" name="Picture 5" descr="C:\Users\maryfj\Desktop\PDC Visuals\Assets\Strata3D architecture chart\Logos\Windows Live\WLive_h_rgb_r.png"/>
          <p:cNvPicPr>
            <a:picLocks noChangeAspect="1" noChangeArrowheads="1"/>
          </p:cNvPicPr>
          <p:nvPr/>
        </p:nvPicPr>
        <p:blipFill>
          <a:blip r:embed="rId3" cstate="email"/>
          <a:stretch>
            <a:fillRect/>
          </a:stretch>
        </p:blipFill>
        <p:spPr bwMode="white">
          <a:xfrm>
            <a:off x="628047" y="1643768"/>
            <a:ext cx="1628276" cy="216560"/>
          </a:xfrm>
          <a:prstGeom prst="rect">
            <a:avLst/>
          </a:prstGeom>
          <a:noFill/>
        </p:spPr>
      </p:pic>
      <p:pic>
        <p:nvPicPr>
          <p:cNvPr id="12" name="Picture 6" descr="C:\Users\maryfj\Desktop\PDC Visuals\Assets\Strata3D architecture chart\Logos\SharePoint Online\ShrPt-Online_h_bL_r.png"/>
          <p:cNvPicPr>
            <a:picLocks noChangeAspect="1" noChangeArrowheads="1"/>
          </p:cNvPicPr>
          <p:nvPr/>
        </p:nvPicPr>
        <p:blipFill>
          <a:blip r:embed="rId4" cstate="email"/>
          <a:stretch>
            <a:fillRect/>
          </a:stretch>
        </p:blipFill>
        <p:spPr bwMode="white">
          <a:xfrm>
            <a:off x="6903027" y="1580280"/>
            <a:ext cx="1769866" cy="265479"/>
          </a:xfrm>
          <a:prstGeom prst="rect">
            <a:avLst/>
          </a:prstGeom>
          <a:noFill/>
        </p:spPr>
      </p:pic>
      <p:pic>
        <p:nvPicPr>
          <p:cNvPr id="14" name="Picture 9" descr="C:\Users\maryfj\Desktop\PDC Visuals\Assets\Strata3D architecture chart\Logos\Dynamics CRM Online\dyn-CRM-Online_ALT_rgb_r.png"/>
          <p:cNvPicPr>
            <a:picLocks noChangeAspect="1" noChangeArrowheads="1"/>
          </p:cNvPicPr>
          <p:nvPr/>
        </p:nvPicPr>
        <p:blipFill>
          <a:blip r:embed="rId5" cstate="email"/>
          <a:stretch>
            <a:fillRect/>
          </a:stretch>
        </p:blipFill>
        <p:spPr bwMode="white">
          <a:xfrm>
            <a:off x="4174216" y="1412159"/>
            <a:ext cx="2477812" cy="488128"/>
          </a:xfrm>
          <a:prstGeom prst="rect">
            <a:avLst/>
          </a:prstGeom>
          <a:noFill/>
        </p:spPr>
      </p:pic>
      <p:sp>
        <p:nvSpPr>
          <p:cNvPr id="36" name="Rounded Rectangle 53"/>
          <p:cNvSpPr/>
          <p:nvPr/>
        </p:nvSpPr>
        <p:spPr bwMode="auto">
          <a:xfrm>
            <a:off x="528638" y="2250254"/>
            <a:ext cx="8147127" cy="3607638"/>
          </a:xfrm>
          <a:prstGeom prst="roundRect">
            <a:avLst>
              <a:gd name="adj" fmla="val 8190"/>
            </a:avLst>
          </a:prstGeom>
          <a:gradFill flip="none" rotWithShape="1">
            <a:gsLst>
              <a:gs pos="0">
                <a:srgbClr val="041E3A">
                  <a:alpha val="20000"/>
                </a:srgbClr>
              </a:gs>
              <a:gs pos="39000">
                <a:schemeClr val="tx1">
                  <a:alpha val="17000"/>
                </a:schemeClr>
              </a:gs>
              <a:gs pos="88000">
                <a:srgbClr val="05284F">
                  <a:alpha val="20000"/>
                </a:srgbClr>
              </a:gs>
            </a:gsLst>
            <a:lin ang="3000000" scaled="0"/>
            <a:tileRect/>
          </a:gradFill>
          <a:ln w="9525">
            <a:gradFill flip="none" rotWithShape="1">
              <a:gsLst>
                <a:gs pos="0">
                  <a:schemeClr val="tx1">
                    <a:alpha val="44000"/>
                  </a:schemeClr>
                </a:gs>
                <a:gs pos="50000">
                  <a:schemeClr val="tx1">
                    <a:alpha val="59000"/>
                  </a:schemeClr>
                </a:gs>
                <a:gs pos="100000">
                  <a:schemeClr val="tx1">
                    <a:alpha val="44000"/>
                  </a:schemeClr>
                </a:gs>
              </a:gsLst>
              <a:lin ang="10800000" scaled="1"/>
              <a:tileRect/>
            </a:gradFill>
            <a:headEnd type="none" w="med" len="med"/>
            <a:tailEnd type="none" w="med" len="med"/>
          </a:ln>
          <a:effectLst/>
          <a:scene3d>
            <a:camera prst="orthographicFront">
              <a:rot lat="0" lon="0" rev="0"/>
            </a:camera>
            <a:lightRig rig="brightRoom" dir="t"/>
          </a:scene3d>
          <a:sp3d prstMaterial="softEdge">
            <a:extrusionClr>
              <a:srgbClr val="041E3A"/>
            </a:extrusionClr>
            <a:contourClr>
              <a:srgbClr val="000000"/>
            </a:contourClr>
          </a:sp3d>
        </p:spPr>
        <p:txBody>
          <a:bodyPr vert="horz" wrap="square" lIns="121893" tIns="60947" rIns="121893" bIns="60947" numCol="1" rtlCol="0" anchor="ctr" anchorCtr="0" compatLnSpc="1">
            <a:prstTxWarp prst="textNoShape">
              <a:avLst/>
            </a:prstTxWarp>
          </a:bodyPr>
          <a:lstStyle/>
          <a:p>
            <a:pPr algn="ctr" defTabSz="1218585"/>
            <a:r>
              <a:rPr lang="en-US" sz="2400" dirty="0" smtClean="0">
                <a:solidFill>
                  <a:srgbClr val="FFFFFF"/>
                </a:solidFill>
                <a:latin typeface="メイリオ" pitchFamily="50" charset="-128"/>
                <a:ea typeface="メイリオ" pitchFamily="50" charset="-128"/>
                <a:cs typeface="メイリオ" pitchFamily="50" charset="-128"/>
              </a:rPr>
              <a:t>  </a:t>
            </a:r>
          </a:p>
        </p:txBody>
      </p:sp>
      <p:sp>
        <p:nvSpPr>
          <p:cNvPr id="37" name="Rectangle 54"/>
          <p:cNvSpPr/>
          <p:nvPr/>
        </p:nvSpPr>
        <p:spPr bwMode="white">
          <a:xfrm>
            <a:off x="1340854" y="2398814"/>
            <a:ext cx="6542728" cy="471964"/>
          </a:xfrm>
          <a:prstGeom prst="rect">
            <a:avLst/>
          </a:prstGeom>
        </p:spPr>
        <p:txBody>
          <a:bodyPr wrap="none" lIns="0" tIns="0" rIns="0" bIns="0">
            <a:noAutofit/>
          </a:bodyPr>
          <a:lstStyle/>
          <a:p>
            <a:pPr algn="ctr"/>
            <a:r>
              <a:rPr lang="en-US" sz="4000" dirty="0" smtClean="0">
                <a:solidFill>
                  <a:schemeClr val="bg1"/>
                </a:solidFill>
                <a:latin typeface="メイリオ" pitchFamily="50" charset="-128"/>
                <a:ea typeface="メイリオ" pitchFamily="50" charset="-128"/>
                <a:cs typeface="メイリオ" pitchFamily="50" charset="-128"/>
              </a:rPr>
              <a:t>Azure Services Platform</a:t>
            </a:r>
            <a:endParaRPr lang="en-US" sz="4000" dirty="0">
              <a:solidFill>
                <a:schemeClr val="bg1"/>
              </a:solidFill>
              <a:latin typeface="メイリオ" pitchFamily="50" charset="-128"/>
              <a:ea typeface="メイリオ" pitchFamily="50" charset="-128"/>
              <a:cs typeface="メイリオ" pitchFamily="50" charset="-128"/>
            </a:endParaRPr>
          </a:p>
        </p:txBody>
      </p:sp>
      <p:grpSp>
        <p:nvGrpSpPr>
          <p:cNvPr id="18" name="Group 24"/>
          <p:cNvGrpSpPr/>
          <p:nvPr/>
        </p:nvGrpSpPr>
        <p:grpSpPr>
          <a:xfrm>
            <a:off x="640887" y="3036861"/>
            <a:ext cx="1538202" cy="998991"/>
            <a:chOff x="977886" y="2717800"/>
            <a:chExt cx="1986778" cy="1290320"/>
          </a:xfrm>
        </p:grpSpPr>
        <p:sp>
          <p:nvSpPr>
            <p:cNvPr id="34" name="Rounded Rectangle 56"/>
            <p:cNvSpPr/>
            <p:nvPr/>
          </p:nvSpPr>
          <p:spPr bwMode="auto">
            <a:xfrm>
              <a:off x="977886"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1218585"/>
              <a:endParaRPr lang="en-US" dirty="0" smtClean="0">
                <a:solidFill>
                  <a:srgbClr val="FFFFFF"/>
                </a:solidFill>
                <a:latin typeface="メイリオ" pitchFamily="50" charset="-128"/>
                <a:ea typeface="メイリオ" pitchFamily="50" charset="-128"/>
                <a:cs typeface="メイリオ" pitchFamily="50" charset="-128"/>
              </a:endParaRPr>
            </a:p>
          </p:txBody>
        </p:sp>
        <p:pic>
          <p:nvPicPr>
            <p:cNvPr id="35" name="Picture 57" descr="LiveServices_h_rgb.png"/>
            <p:cNvPicPr>
              <a:picLocks noChangeAspect="1"/>
            </p:cNvPicPr>
            <p:nvPr/>
          </p:nvPicPr>
          <p:blipFill>
            <a:blip r:embed="rId6" cstate="email"/>
            <a:stretch>
              <a:fillRect/>
            </a:stretch>
          </p:blipFill>
          <p:spPr>
            <a:xfrm>
              <a:off x="1137018" y="3177934"/>
              <a:ext cx="1584547" cy="441175"/>
            </a:xfrm>
            <a:prstGeom prst="rect">
              <a:avLst/>
            </a:prstGeom>
            <a:noFill/>
            <a:ln>
              <a:noFill/>
            </a:ln>
          </p:spPr>
        </p:pic>
      </p:grpSp>
      <p:grpSp>
        <p:nvGrpSpPr>
          <p:cNvPr id="19" name="Group 33"/>
          <p:cNvGrpSpPr/>
          <p:nvPr/>
        </p:nvGrpSpPr>
        <p:grpSpPr>
          <a:xfrm>
            <a:off x="5416429" y="3036861"/>
            <a:ext cx="1538202" cy="998991"/>
            <a:chOff x="7166762" y="2717800"/>
            <a:chExt cx="1986778" cy="1290320"/>
          </a:xfrm>
        </p:grpSpPr>
        <p:sp>
          <p:nvSpPr>
            <p:cNvPr id="32" name="Rounded Rectangle 59"/>
            <p:cNvSpPr/>
            <p:nvPr/>
          </p:nvSpPr>
          <p:spPr bwMode="auto">
            <a:xfrm>
              <a:off x="7166762"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1218585"/>
              <a:endParaRPr lang="en-US" dirty="0" smtClean="0">
                <a:solidFill>
                  <a:srgbClr val="FFFFFF"/>
                </a:solidFill>
                <a:latin typeface="メイリオ" pitchFamily="50" charset="-128"/>
                <a:ea typeface="メイリオ" pitchFamily="50" charset="-128"/>
                <a:cs typeface="メイリオ" pitchFamily="50" charset="-128"/>
              </a:endParaRPr>
            </a:p>
          </p:txBody>
        </p:sp>
        <p:sp>
          <p:nvSpPr>
            <p:cNvPr id="33" name="Rectangle 60"/>
            <p:cNvSpPr/>
            <p:nvPr/>
          </p:nvSpPr>
          <p:spPr>
            <a:xfrm>
              <a:off x="7285903" y="2984396"/>
              <a:ext cx="1800984" cy="757128"/>
            </a:xfrm>
            <a:prstGeom prst="rect">
              <a:avLst/>
            </a:prstGeom>
          </p:spPr>
          <p:txBody>
            <a:bodyPr wrap="square" lIns="0" tIns="0" rIns="0" bIns="0" anchor="ctr">
              <a:noAutofit/>
            </a:bodyPr>
            <a:lstStyle/>
            <a:p>
              <a:pPr>
                <a:lnSpc>
                  <a:spcPct val="80000"/>
                </a:lnSpc>
              </a:pPr>
              <a:r>
                <a:rPr lang="en-US" sz="1300" spc="-51" dirty="0" smtClean="0">
                  <a:gradFill>
                    <a:gsLst>
                      <a:gs pos="0">
                        <a:srgbClr val="080808"/>
                      </a:gs>
                      <a:gs pos="100000">
                        <a:srgbClr val="080808"/>
                      </a:gs>
                    </a:gsLst>
                    <a:lin ang="5400000" scaled="0"/>
                  </a:gradFill>
                  <a:latin typeface="メイリオ" pitchFamily="50" charset="-128"/>
                  <a:ea typeface="メイリオ" pitchFamily="50" charset="-128"/>
                  <a:cs typeface="メイリオ" pitchFamily="50" charset="-128"/>
                </a:rPr>
                <a:t>Microsoft Dynamics CRM Services</a:t>
              </a:r>
            </a:p>
          </p:txBody>
        </p:sp>
      </p:grpSp>
      <p:grpSp>
        <p:nvGrpSpPr>
          <p:cNvPr id="20" name="Group 34"/>
          <p:cNvGrpSpPr/>
          <p:nvPr/>
        </p:nvGrpSpPr>
        <p:grpSpPr>
          <a:xfrm>
            <a:off x="7008275" y="3036861"/>
            <a:ext cx="1538202" cy="998991"/>
            <a:chOff x="9229721" y="2717800"/>
            <a:chExt cx="1986778" cy="1290320"/>
          </a:xfrm>
        </p:grpSpPr>
        <p:sp>
          <p:nvSpPr>
            <p:cNvPr id="30" name="Rounded Rectangle 62"/>
            <p:cNvSpPr/>
            <p:nvPr/>
          </p:nvSpPr>
          <p:spPr bwMode="auto">
            <a:xfrm>
              <a:off x="9229721"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1218585"/>
              <a:endParaRPr lang="en-US" dirty="0" smtClean="0">
                <a:solidFill>
                  <a:srgbClr val="FFFFFF"/>
                </a:solidFill>
                <a:latin typeface="メイリオ" pitchFamily="50" charset="-128"/>
                <a:ea typeface="メイリオ" pitchFamily="50" charset="-128"/>
                <a:cs typeface="メイリオ" pitchFamily="50" charset="-128"/>
              </a:endParaRPr>
            </a:p>
          </p:txBody>
        </p:sp>
        <p:sp>
          <p:nvSpPr>
            <p:cNvPr id="31" name="Rectangle 63"/>
            <p:cNvSpPr/>
            <p:nvPr/>
          </p:nvSpPr>
          <p:spPr>
            <a:xfrm>
              <a:off x="9346134" y="2963621"/>
              <a:ext cx="1770611" cy="798678"/>
            </a:xfrm>
            <a:prstGeom prst="rect">
              <a:avLst/>
            </a:prstGeom>
          </p:spPr>
          <p:txBody>
            <a:bodyPr wrap="square" lIns="0" tIns="0" rIns="0" bIns="0" anchor="ctr">
              <a:noAutofit/>
            </a:bodyPr>
            <a:lstStyle/>
            <a:p>
              <a:pPr>
                <a:lnSpc>
                  <a:spcPct val="85000"/>
                </a:lnSpc>
              </a:pPr>
              <a:r>
                <a:rPr lang="en-US" sz="1300" spc="-51" dirty="0" smtClean="0">
                  <a:gradFill>
                    <a:gsLst>
                      <a:gs pos="0">
                        <a:srgbClr val="080808"/>
                      </a:gs>
                      <a:gs pos="100000">
                        <a:srgbClr val="080808"/>
                      </a:gs>
                    </a:gsLst>
                    <a:lin ang="5400000" scaled="0"/>
                  </a:gradFill>
                  <a:latin typeface="メイリオ" pitchFamily="50" charset="-128"/>
                  <a:ea typeface="メイリオ" pitchFamily="50" charset="-128"/>
                  <a:cs typeface="メイリオ" pitchFamily="50" charset="-128"/>
                </a:rPr>
                <a:t>Microsoft   SharePoint Services</a:t>
              </a:r>
            </a:p>
          </p:txBody>
        </p:sp>
      </p:grpSp>
      <p:sp>
        <p:nvSpPr>
          <p:cNvPr id="28" name="Rounded Rectangle 65"/>
          <p:cNvSpPr/>
          <p:nvPr/>
        </p:nvSpPr>
        <p:spPr bwMode="auto">
          <a:xfrm>
            <a:off x="648751" y="4138110"/>
            <a:ext cx="7897727" cy="1576905"/>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1218585"/>
            <a:endParaRPr lang="en-US" dirty="0" smtClean="0">
              <a:solidFill>
                <a:srgbClr val="FFFFFF"/>
              </a:solidFill>
              <a:latin typeface="メイリオ" pitchFamily="50" charset="-128"/>
              <a:ea typeface="メイリオ" pitchFamily="50" charset="-128"/>
              <a:cs typeface="メイリオ" pitchFamily="50" charset="-128"/>
            </a:endParaRPr>
          </a:p>
        </p:txBody>
      </p:sp>
      <p:pic>
        <p:nvPicPr>
          <p:cNvPr id="29" name="Picture 66" descr="WinAzure_h_rgb.png"/>
          <p:cNvPicPr>
            <a:picLocks noChangeAspect="1"/>
          </p:cNvPicPr>
          <p:nvPr/>
        </p:nvPicPr>
        <p:blipFill>
          <a:blip r:embed="rId7" cstate="email"/>
          <a:stretch>
            <a:fillRect/>
          </a:stretch>
        </p:blipFill>
        <p:spPr>
          <a:xfrm>
            <a:off x="3006685" y="4262653"/>
            <a:ext cx="3181858" cy="594014"/>
          </a:xfrm>
          <a:prstGeom prst="rect">
            <a:avLst/>
          </a:prstGeom>
        </p:spPr>
      </p:pic>
      <p:grpSp>
        <p:nvGrpSpPr>
          <p:cNvPr id="22" name="Group 32"/>
          <p:cNvGrpSpPr/>
          <p:nvPr/>
        </p:nvGrpSpPr>
        <p:grpSpPr>
          <a:xfrm>
            <a:off x="3824581" y="3036861"/>
            <a:ext cx="1538202" cy="998991"/>
            <a:chOff x="5113961" y="2717800"/>
            <a:chExt cx="1986778" cy="1290320"/>
          </a:xfrm>
        </p:grpSpPr>
        <p:sp>
          <p:nvSpPr>
            <p:cNvPr id="26" name="Rounded Rectangle 68"/>
            <p:cNvSpPr/>
            <p:nvPr/>
          </p:nvSpPr>
          <p:spPr bwMode="auto">
            <a:xfrm>
              <a:off x="5113961"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1218585"/>
              <a:endParaRPr lang="en-US" dirty="0" smtClean="0">
                <a:solidFill>
                  <a:srgbClr val="FFFFFF"/>
                </a:solidFill>
                <a:latin typeface="メイリオ" pitchFamily="50" charset="-128"/>
                <a:ea typeface="メイリオ" pitchFamily="50" charset="-128"/>
                <a:cs typeface="メイリオ" pitchFamily="50" charset="-128"/>
              </a:endParaRPr>
            </a:p>
          </p:txBody>
        </p:sp>
        <p:pic>
          <p:nvPicPr>
            <p:cNvPr id="27" name="Picture 2" descr="C:\Users\maryfj\Desktop\PDC Visuals\Assets\Strata3D architecture chart\Logos\SQL Services\SQLServices_h_rgb.png"/>
            <p:cNvPicPr>
              <a:picLocks noChangeAspect="1" noChangeArrowheads="1"/>
            </p:cNvPicPr>
            <p:nvPr/>
          </p:nvPicPr>
          <p:blipFill>
            <a:blip r:embed="rId8" cstate="email"/>
            <a:stretch>
              <a:fillRect/>
            </a:stretch>
          </p:blipFill>
          <p:spPr bwMode="auto">
            <a:xfrm>
              <a:off x="5269357" y="3110653"/>
              <a:ext cx="1584547" cy="427939"/>
            </a:xfrm>
            <a:prstGeom prst="rect">
              <a:avLst/>
            </a:prstGeom>
            <a:noFill/>
          </p:spPr>
        </p:pic>
      </p:grpSp>
      <p:grpSp>
        <p:nvGrpSpPr>
          <p:cNvPr id="23" name="Group 31"/>
          <p:cNvGrpSpPr/>
          <p:nvPr/>
        </p:nvGrpSpPr>
        <p:grpSpPr>
          <a:xfrm>
            <a:off x="2232734" y="3036861"/>
            <a:ext cx="1538202" cy="998991"/>
            <a:chOff x="3040845" y="2717800"/>
            <a:chExt cx="1986778" cy="1290320"/>
          </a:xfrm>
        </p:grpSpPr>
        <p:sp>
          <p:nvSpPr>
            <p:cNvPr id="24" name="Rounded Rectangle 71"/>
            <p:cNvSpPr/>
            <p:nvPr/>
          </p:nvSpPr>
          <p:spPr bwMode="auto">
            <a:xfrm>
              <a:off x="3040845"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1218585"/>
              <a:endParaRPr lang="en-US" dirty="0" smtClean="0">
                <a:solidFill>
                  <a:srgbClr val="FFFFFF"/>
                </a:solidFill>
                <a:latin typeface="メイリオ" pitchFamily="50" charset="-128"/>
                <a:ea typeface="メイリオ" pitchFamily="50" charset="-128"/>
                <a:cs typeface="メイリオ" pitchFamily="50" charset="-128"/>
              </a:endParaRPr>
            </a:p>
          </p:txBody>
        </p:sp>
        <p:pic>
          <p:nvPicPr>
            <p:cNvPr id="25" name="Picture 3" descr="C:\Users\maryfj\Desktop\PDC Visuals\Assets\Strata3D architecture chart\Logos\NET Services\NETServices_h_rgb.png"/>
            <p:cNvPicPr>
              <a:picLocks noChangeAspect="1" noChangeArrowheads="1"/>
            </p:cNvPicPr>
            <p:nvPr/>
          </p:nvPicPr>
          <p:blipFill>
            <a:blip r:embed="rId9" cstate="email"/>
            <a:stretch>
              <a:fillRect/>
            </a:stretch>
          </p:blipFill>
          <p:spPr bwMode="auto">
            <a:xfrm>
              <a:off x="3063529" y="3147834"/>
              <a:ext cx="1850241" cy="430253"/>
            </a:xfrm>
            <a:prstGeom prst="rect">
              <a:avLst/>
            </a:prstGeom>
            <a:noFill/>
          </p:spPr>
        </p:pic>
      </p:grpSp>
      <p:sp>
        <p:nvSpPr>
          <p:cNvPr id="39" name="Rounded Rectangle 13"/>
          <p:cNvSpPr>
            <a:spLocks/>
          </p:cNvSpPr>
          <p:nvPr/>
        </p:nvSpPr>
        <p:spPr bwMode="auto">
          <a:xfrm>
            <a:off x="709838" y="4891102"/>
            <a:ext cx="1768674" cy="609600"/>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Compute</a:t>
            </a:r>
            <a:endParaRPr lang="en-US" spc="-100" dirty="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endParaRPr>
          </a:p>
        </p:txBody>
      </p:sp>
      <p:sp>
        <p:nvSpPr>
          <p:cNvPr id="40" name="Rounded Rectangle 14"/>
          <p:cNvSpPr>
            <a:spLocks/>
          </p:cNvSpPr>
          <p:nvPr/>
        </p:nvSpPr>
        <p:spPr bwMode="auto">
          <a:xfrm>
            <a:off x="2691038" y="4891102"/>
            <a:ext cx="1781400" cy="609600"/>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altLang="ja-JP"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Service</a:t>
            </a:r>
            <a:br>
              <a:rPr lang="en-US" altLang="ja-JP"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br>
            <a:r>
              <a:rPr lang="en-US" altLang="ja-JP"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Management</a:t>
            </a:r>
            <a:endParaRPr lang="en-US" spc="-100" dirty="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endParaRPr>
          </a:p>
        </p:txBody>
      </p:sp>
      <p:sp>
        <p:nvSpPr>
          <p:cNvPr id="41" name="Rounded Rectangle 15"/>
          <p:cNvSpPr>
            <a:spLocks/>
          </p:cNvSpPr>
          <p:nvPr/>
        </p:nvSpPr>
        <p:spPr bwMode="auto">
          <a:xfrm>
            <a:off x="4672238" y="4891102"/>
            <a:ext cx="1781400" cy="609600"/>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altLang="ja-JP"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Storage</a:t>
            </a:r>
            <a:endParaRPr lang="en-US" spc="-100" dirty="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endParaRPr>
          </a:p>
        </p:txBody>
      </p:sp>
      <p:sp>
        <p:nvSpPr>
          <p:cNvPr id="42" name="Rounded Rectangle 22"/>
          <p:cNvSpPr>
            <a:spLocks/>
          </p:cNvSpPr>
          <p:nvPr/>
        </p:nvSpPr>
        <p:spPr bwMode="auto">
          <a:xfrm>
            <a:off x="6624638" y="4891102"/>
            <a:ext cx="1781400" cy="609600"/>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altLang="ja-JP"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Developer</a:t>
            </a:r>
            <a:r>
              <a:rPr lang="en-US" altLang="ja-JP" spc="-100" dirty="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
            </a:r>
            <a:br>
              <a:rPr lang="en-US" altLang="ja-JP" spc="-100" dirty="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br>
            <a:r>
              <a:rPr lang="en-US" altLang="ja-JP" spc="-100" dirty="0" smtClean="0">
                <a:ln w="18415" cmpd="sng">
                  <a:noFill/>
                  <a:prstDash val="solid"/>
                </a:ln>
                <a:gradFill>
                  <a:gsLst>
                    <a:gs pos="0">
                      <a:srgbClr val="000000"/>
                    </a:gs>
                    <a:gs pos="50000">
                      <a:srgbClr val="000000"/>
                    </a:gs>
                  </a:gsLst>
                  <a:lin ang="5400000" scaled="0"/>
                </a:gradFill>
                <a:latin typeface="メイリオ" pitchFamily="50" charset="-128"/>
                <a:ea typeface="メイリオ" pitchFamily="50" charset="-128"/>
                <a:cs typeface="メイリオ" pitchFamily="50" charset="-128"/>
              </a:rPr>
              <a:t>Experience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Windows</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a:t>
            </a:r>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Azure</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アーキテクチャ</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cstate="email"/>
          <a:srcRect/>
          <a:stretch>
            <a:fillRect/>
          </a:stretch>
        </p:blipFill>
        <p:spPr bwMode="auto">
          <a:xfrm>
            <a:off x="619124" y="4550315"/>
            <a:ext cx="3657600" cy="1379015"/>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6" name="テキスト ボックス 5"/>
          <p:cNvSpPr txBox="1"/>
          <p:nvPr/>
        </p:nvSpPr>
        <p:spPr>
          <a:xfrm>
            <a:off x="5105400" y="2133600"/>
            <a:ext cx="2743200" cy="646331"/>
          </a:xfrm>
          <a:prstGeom prst="rect">
            <a:avLst/>
          </a:prstGeom>
          <a:noFill/>
        </p:spPr>
        <p:txBody>
          <a:bodyPr wrap="square" rtlCol="0">
            <a:spAutoFit/>
          </a:bodyPr>
          <a:lstStyle/>
          <a:p>
            <a:r>
              <a:rPr kumimoji="1" lang="en-US" altLang="ja-JP" dirty="0" smtClean="0"/>
              <a:t>-</a:t>
            </a:r>
            <a:r>
              <a:rPr kumimoji="1" lang="ja-JP" altLang="en-US" dirty="0" smtClean="0"/>
              <a:t> </a:t>
            </a:r>
            <a:r>
              <a:rPr kumimoji="1" lang="en-US" altLang="ja-JP" dirty="0" smtClean="0"/>
              <a:t>Visual Studio</a:t>
            </a:r>
            <a:r>
              <a:rPr kumimoji="1" lang="ja-JP" altLang="en-US" dirty="0" smtClean="0">
                <a:latin typeface="メイリオ" pitchFamily="50" charset="-128"/>
                <a:ea typeface="メイリオ" pitchFamily="50" charset="-128"/>
              </a:rPr>
              <a:t> </a:t>
            </a:r>
            <a:r>
              <a:rPr kumimoji="1" lang="ja-JP" altLang="en-US" dirty="0" err="1" smtClean="0">
                <a:latin typeface="メイリオ" pitchFamily="50" charset="-128"/>
                <a:ea typeface="メイリオ" pitchFamily="50" charset="-128"/>
              </a:rPr>
              <a:t>での</a:t>
            </a:r>
            <a:r>
              <a:rPr kumimoji="1" lang="ja-JP" altLang="en-US" dirty="0" smtClean="0">
                <a:latin typeface="メイリオ" pitchFamily="50" charset="-128"/>
                <a:ea typeface="メイリオ" pitchFamily="50" charset="-128"/>
              </a:rPr>
              <a:t>開発</a:t>
            </a:r>
            <a:endParaRPr kumimoji="1" lang="en-US" altLang="ja-JP" dirty="0" smtClean="0">
              <a:latin typeface="メイリオ" pitchFamily="50" charset="-128"/>
              <a:ea typeface="メイリオ" pitchFamily="50" charset="-128"/>
            </a:endParaRPr>
          </a:p>
          <a:p>
            <a:r>
              <a:rPr kumimoji="1" lang="en-US" altLang="ja-JP" dirty="0" smtClean="0"/>
              <a:t>-</a:t>
            </a:r>
            <a:r>
              <a:rPr kumimoji="1" lang="ja-JP" altLang="en-US" dirty="0" smtClean="0"/>
              <a:t> </a:t>
            </a:r>
            <a:r>
              <a:rPr kumimoji="1" lang="en-US" altLang="ja-JP" dirty="0" err="1" smtClean="0"/>
              <a:t>PowerShell</a:t>
            </a:r>
            <a:r>
              <a:rPr kumimoji="1" lang="ja-JP" altLang="en-US" dirty="0" smtClean="0">
                <a:latin typeface="メイリオ" pitchFamily="50" charset="-128"/>
                <a:ea typeface="メイリオ" pitchFamily="50" charset="-128"/>
              </a:rPr>
              <a:t> スクリプト</a:t>
            </a:r>
            <a:endParaRPr kumimoji="1" lang="ja-JP" altLang="en-US" dirty="0">
              <a:latin typeface="メイリオ" pitchFamily="50" charset="-128"/>
              <a:ea typeface="メイリオ" pitchFamily="50" charset="-128"/>
            </a:endParaRPr>
          </a:p>
        </p:txBody>
      </p:sp>
      <p:sp>
        <p:nvSpPr>
          <p:cNvPr id="7" name="テキスト ボックス 6"/>
          <p:cNvSpPr txBox="1"/>
          <p:nvPr/>
        </p:nvSpPr>
        <p:spPr>
          <a:xfrm>
            <a:off x="471486" y="4245515"/>
            <a:ext cx="3886200" cy="338554"/>
          </a:xfrm>
          <a:prstGeom prst="rect">
            <a:avLst/>
          </a:prstGeom>
          <a:noFill/>
        </p:spPr>
        <p:txBody>
          <a:bodyPr wrap="square" rtlCol="0">
            <a:spAutoFit/>
          </a:bodyPr>
          <a:lstStyle/>
          <a:p>
            <a:pPr algn="ctr"/>
            <a:r>
              <a:rPr kumimoji="1" lang="ja-JP" altLang="en-US" sz="1600" dirty="0" smtClean="0">
                <a:latin typeface="メイリオ" pitchFamily="50" charset="-128"/>
                <a:ea typeface="メイリオ" pitchFamily="50" charset="-128"/>
              </a:rPr>
              <a:t>アプリケーション管理用 </a:t>
            </a:r>
            <a:r>
              <a:rPr kumimoji="1" lang="en-US" altLang="ja-JP" sz="1600" dirty="0" smtClean="0"/>
              <a:t>Web</a:t>
            </a:r>
            <a:r>
              <a:rPr kumimoji="1" lang="ja-JP" altLang="en-US" sz="1600" dirty="0" smtClean="0">
                <a:latin typeface="メイリオ" pitchFamily="50" charset="-128"/>
                <a:ea typeface="メイリオ" pitchFamily="50" charset="-128"/>
              </a:rPr>
              <a:t> ポータル</a:t>
            </a:r>
            <a:endParaRPr kumimoji="1" lang="en-US" altLang="ja-JP" sz="1600" dirty="0" smtClean="0">
              <a:latin typeface="メイリオ" pitchFamily="50" charset="-128"/>
              <a:ea typeface="メイリオ" pitchFamily="50" charset="-128"/>
            </a:endParaRPr>
          </a:p>
        </p:txBody>
      </p:sp>
      <p:sp>
        <p:nvSpPr>
          <p:cNvPr id="8" name="テキスト ボックス 7"/>
          <p:cNvSpPr txBox="1"/>
          <p:nvPr/>
        </p:nvSpPr>
        <p:spPr>
          <a:xfrm>
            <a:off x="5334000" y="3700046"/>
            <a:ext cx="3048000" cy="338554"/>
          </a:xfrm>
          <a:prstGeom prst="rect">
            <a:avLst/>
          </a:prstGeom>
          <a:noFill/>
        </p:spPr>
        <p:txBody>
          <a:bodyPr wrap="square" rtlCol="0">
            <a:spAutoFit/>
          </a:bodyPr>
          <a:lstStyle/>
          <a:p>
            <a:pPr algn="ctr"/>
            <a:r>
              <a:rPr kumimoji="1" lang="en-US" altLang="ja-JP" sz="1600" dirty="0" smtClean="0">
                <a:latin typeface="メイリオ" pitchFamily="50" charset="-128"/>
                <a:ea typeface="メイリオ" pitchFamily="50" charset="-128"/>
              </a:rPr>
              <a:t>VHD</a:t>
            </a:r>
            <a:r>
              <a:rPr kumimoji="1" lang="ja-JP" altLang="en-US" sz="1600" dirty="0" smtClean="0">
                <a:latin typeface="メイリオ" pitchFamily="50" charset="-128"/>
                <a:ea typeface="メイリオ" pitchFamily="50" charset="-128"/>
              </a:rPr>
              <a:t> ベース デプロイメント</a:t>
            </a:r>
            <a:endParaRPr kumimoji="1" lang="ja-JP" altLang="en-US" sz="1600" dirty="0">
              <a:latin typeface="メイリオ" pitchFamily="50" charset="-128"/>
              <a:ea typeface="メイリオ" pitchFamily="50" charset="-128"/>
            </a:endParaRPr>
          </a:p>
        </p:txBody>
      </p:sp>
      <p:pic>
        <p:nvPicPr>
          <p:cNvPr id="9" name="図 8" descr="図1.png"/>
          <p:cNvPicPr>
            <a:picLocks noChangeAspect="1"/>
          </p:cNvPicPr>
          <p:nvPr/>
        </p:nvPicPr>
        <p:blipFill>
          <a:blip r:embed="rId3" cstate="email"/>
          <a:stretch>
            <a:fillRect/>
          </a:stretch>
        </p:blipFill>
        <p:spPr bwMode="auto">
          <a:xfrm>
            <a:off x="4707914" y="3929066"/>
            <a:ext cx="3947598" cy="2234132"/>
          </a:xfrm>
          <a:prstGeom prst="rect">
            <a:avLst/>
          </a:prstGeom>
        </p:spPr>
      </p:pic>
      <p:pic>
        <p:nvPicPr>
          <p:cNvPr id="10" name="図 9" descr="図2.png"/>
          <p:cNvPicPr>
            <a:picLocks noChangeAspect="1"/>
          </p:cNvPicPr>
          <p:nvPr/>
        </p:nvPicPr>
        <p:blipFill>
          <a:blip r:embed="rId4"/>
          <a:stretch>
            <a:fillRect/>
          </a:stretch>
        </p:blipFill>
        <p:spPr>
          <a:xfrm>
            <a:off x="642910" y="1357298"/>
            <a:ext cx="4429124" cy="258810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Live</a:t>
            </a:r>
            <a:r>
              <a:rPr kumimoji="1" lang="ja-JP" altLang="en-US" sz="4000" b="1" dirty="0" smtClean="0">
                <a:solidFill>
                  <a:schemeClr val="accent6">
                    <a:lumMod val="60000"/>
                    <a:lumOff val="40000"/>
                  </a:schemeClr>
                </a:solidFill>
                <a:effectLst>
                  <a:outerShdw blurRad="38100" dist="38100" dir="2700000" algn="tl">
                    <a:srgbClr val="000000">
                      <a:alpha val="43137"/>
                    </a:srgbClr>
                  </a:outerShdw>
                </a:effectLst>
              </a:rPr>
              <a:t> </a:t>
            </a:r>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Services</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sp>
        <p:nvSpPr>
          <p:cNvPr id="5" name="Text Placeholder 22"/>
          <p:cNvSpPr>
            <a:spLocks noGrp="1"/>
          </p:cNvSpPr>
          <p:nvPr>
            <p:ph type="body" sz="quarter" idx="4294967295"/>
          </p:nvPr>
        </p:nvSpPr>
        <p:spPr>
          <a:xfrm>
            <a:off x="730044" y="963187"/>
            <a:ext cx="7672003" cy="2081467"/>
          </a:xfrm>
          <a:prstGeom prst="rect">
            <a:avLst/>
          </a:prstGeom>
        </p:spPr>
        <p:txBody>
          <a:bodyPr/>
          <a:lstStyle/>
          <a:p>
            <a:pPr marL="360000" indent="-360000"/>
            <a:r>
              <a:rPr lang="ja-JP" altLang="en-US" sz="2400" dirty="0" smtClean="0"/>
              <a:t>ユーザーデータとアプリケーションリソースを扱うためのビルディングブロックサービス</a:t>
            </a:r>
          </a:p>
          <a:p>
            <a:pPr marL="360000" indent="-360000"/>
            <a:r>
              <a:rPr lang="ja-JP" altLang="en-US" sz="2400" dirty="0" smtClean="0"/>
              <a:t>アプリケーションを </a:t>
            </a:r>
            <a:r>
              <a:rPr lang="en-US" altLang="ja-JP" sz="2400" dirty="0" smtClean="0"/>
              <a:t>4 </a:t>
            </a:r>
            <a:r>
              <a:rPr lang="ja-JP" altLang="en-US" sz="2400" dirty="0" smtClean="0"/>
              <a:t>億人以上ものユーザー（</a:t>
            </a:r>
            <a:r>
              <a:rPr lang="en-US" altLang="ja-JP" sz="2400" dirty="0" smtClean="0"/>
              <a:t>Windows Live ID </a:t>
            </a:r>
            <a:r>
              <a:rPr lang="ja-JP" altLang="en-US" sz="2400" dirty="0" smtClean="0"/>
              <a:t>ユーザー）と容易に接続</a:t>
            </a:r>
            <a:endParaRPr lang="en-US" altLang="ja-JP" sz="2400" dirty="0" smtClean="0"/>
          </a:p>
          <a:p>
            <a:pPr marL="360000" indent="-360000"/>
            <a:r>
              <a:rPr lang="en-US" altLang="ja-JP" sz="2400" dirty="0" smtClean="0"/>
              <a:t>Mesh Services </a:t>
            </a:r>
            <a:r>
              <a:rPr lang="ja-JP" altLang="en-US" sz="2400" dirty="0" smtClean="0"/>
              <a:t>を包含</a:t>
            </a:r>
          </a:p>
        </p:txBody>
      </p:sp>
      <p:grpSp>
        <p:nvGrpSpPr>
          <p:cNvPr id="6" name="グループ化 5"/>
          <p:cNvGrpSpPr>
            <a:grpSpLocks noChangeAspect="1"/>
          </p:cNvGrpSpPr>
          <p:nvPr/>
        </p:nvGrpSpPr>
        <p:grpSpPr>
          <a:xfrm>
            <a:off x="1000100" y="3214686"/>
            <a:ext cx="6959369" cy="2601380"/>
            <a:chOff x="457200" y="2934403"/>
            <a:chExt cx="8203324" cy="3066365"/>
          </a:xfrm>
        </p:grpSpPr>
        <p:grpSp>
          <p:nvGrpSpPr>
            <p:cNvPr id="7" name="Group 26"/>
            <p:cNvGrpSpPr/>
            <p:nvPr/>
          </p:nvGrpSpPr>
          <p:grpSpPr>
            <a:xfrm>
              <a:off x="457200" y="2934403"/>
              <a:ext cx="8203324" cy="3066365"/>
              <a:chOff x="1325742" y="1834089"/>
              <a:chExt cx="6287053" cy="1929904"/>
            </a:xfrm>
          </p:grpSpPr>
          <p:sp>
            <p:nvSpPr>
              <p:cNvPr id="23" name="Rounded Rectangle 18"/>
              <p:cNvSpPr>
                <a:spLocks/>
              </p:cNvSpPr>
              <p:nvPr/>
            </p:nvSpPr>
            <p:spPr>
              <a:xfrm>
                <a:off x="1325742" y="1851145"/>
                <a:ext cx="6287051" cy="1912847"/>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l" defTabSz="914363" rtl="0" fontAlgn="base">
                  <a:lnSpc>
                    <a:spcPct val="85000"/>
                  </a:lnSpc>
                  <a:spcBef>
                    <a:spcPts val="1200"/>
                  </a:spcBef>
                  <a:spcAft>
                    <a:spcPct val="0"/>
                  </a:spcAft>
                  <a:defRPr/>
                </a:pPr>
                <a:endParaRPr lang="en-US" sz="1600" kern="1200" spc="-100" dirty="0">
                  <a:ln w="18415" cmpd="sng">
                    <a:noFill/>
                    <a:prstDash val="solid"/>
                  </a:ln>
                  <a:gradFill>
                    <a:gsLst>
                      <a:gs pos="0">
                        <a:srgbClr val="000000"/>
                      </a:gs>
                      <a:gs pos="50000">
                        <a:srgbClr val="000000"/>
                      </a:gs>
                    </a:gsLst>
                    <a:lin ang="5400000" scaled="0"/>
                  </a:gradFill>
                  <a:latin typeface="Segoe"/>
                  <a:ea typeface="+mn-ea"/>
                  <a:cs typeface="Segoe UI" pitchFamily="34" charset="0"/>
                </a:endParaRPr>
              </a:p>
            </p:txBody>
          </p:sp>
          <p:sp>
            <p:nvSpPr>
              <p:cNvPr id="24" name="Rounded Rectangle 19"/>
              <p:cNvSpPr>
                <a:spLocks noChangeAspect="1"/>
              </p:cNvSpPr>
              <p:nvPr/>
            </p:nvSpPr>
            <p:spPr>
              <a:xfrm>
                <a:off x="1325743" y="1834089"/>
                <a:ext cx="6287052" cy="1929904"/>
              </a:xfrm>
              <a:prstGeom prst="roundRect">
                <a:avLst/>
              </a:prstGeom>
              <a:ln/>
            </p:spPr>
            <p:style>
              <a:lnRef idx="0">
                <a:schemeClr val="accent3"/>
              </a:lnRef>
              <a:fillRef idx="3">
                <a:schemeClr val="accent3"/>
              </a:fillRef>
              <a:effectRef idx="3">
                <a:schemeClr val="accent3"/>
              </a:effectRef>
              <a:fontRef idx="minor">
                <a:schemeClr val="lt1"/>
              </a:fontRef>
            </p:style>
            <p:txBody>
              <a:bodyPr lIns="0" tIns="45718" rIns="0" bIns="45718" anchor="ctr"/>
              <a:lstStyle/>
              <a:p>
                <a:pPr algn="ctr" defTabSz="1096919" rtl="0" fontAlgn="base">
                  <a:lnSpc>
                    <a:spcPct val="75000"/>
                  </a:lnSpc>
                  <a:spcBef>
                    <a:spcPct val="0"/>
                  </a:spcBef>
                  <a:spcAft>
                    <a:spcPct val="0"/>
                  </a:spcAft>
                  <a:defRPr/>
                </a:pPr>
                <a:endParaRPr lang="en-US" sz="2000" i="1" kern="1200" dirty="0">
                  <a:ln w="18415" cmpd="sng">
                    <a:noFill/>
                    <a:prstDash val="solid"/>
                  </a:ln>
                  <a:gradFill>
                    <a:gsLst>
                      <a:gs pos="0">
                        <a:srgbClr val="000000"/>
                      </a:gs>
                      <a:gs pos="50000">
                        <a:srgbClr val="000000"/>
                      </a:gs>
                    </a:gsLst>
                    <a:lin ang="5400000" scaled="0"/>
                  </a:gradFill>
                  <a:effectLst>
                    <a:glow rad="101600">
                      <a:srgbClr val="FFFFFF">
                        <a:alpha val="40000"/>
                      </a:srgbClr>
                    </a:glow>
                    <a:innerShdw blurRad="114300">
                      <a:prstClr val="black"/>
                    </a:innerShdw>
                  </a:effectLst>
                  <a:latin typeface="Segoe"/>
                  <a:ea typeface="+mn-ea"/>
                  <a:cs typeface="+mn-cs"/>
                </a:endParaRPr>
              </a:p>
            </p:txBody>
          </p:sp>
        </p:grpSp>
        <p:sp>
          <p:nvSpPr>
            <p:cNvPr id="8" name="TextBox 5"/>
            <p:cNvSpPr txBox="1"/>
            <p:nvPr/>
          </p:nvSpPr>
          <p:spPr>
            <a:xfrm>
              <a:off x="3439677" y="3281731"/>
              <a:ext cx="3178622" cy="41607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rtl="0">
                <a:lnSpc>
                  <a:spcPts val="2400"/>
                </a:lnSpc>
              </a:pPr>
              <a:r>
                <a:rPr lang="en-US" sz="3200" kern="1200" dirty="0">
                  <a:solidFill>
                    <a:srgbClr val="000000"/>
                  </a:solidFill>
                  <a:effectLst>
                    <a:innerShdw blurRad="114300">
                      <a:prstClr val="black"/>
                    </a:innerShdw>
                  </a:effectLst>
                  <a:latin typeface="Segoe UI" pitchFamily="34" charset="0"/>
                  <a:cs typeface="Segoe UI" pitchFamily="34" charset="0"/>
                </a:rPr>
                <a:t> </a:t>
              </a:r>
              <a:r>
                <a:rPr lang="en-US" sz="3200" kern="1200" dirty="0" smtClean="0">
                  <a:solidFill>
                    <a:srgbClr val="000000"/>
                  </a:solidFill>
                  <a:effectLst>
                    <a:innerShdw blurRad="114300">
                      <a:prstClr val="black"/>
                    </a:innerShdw>
                  </a:effectLst>
                  <a:latin typeface="Segoe UI" pitchFamily="34" charset="0"/>
                  <a:cs typeface="Segoe UI" pitchFamily="34" charset="0"/>
                </a:rPr>
                <a:t>Live Services</a:t>
              </a:r>
              <a:endParaRPr lang="en-US" sz="3200" kern="1200" dirty="0">
                <a:solidFill>
                  <a:srgbClr val="000000"/>
                </a:solidFill>
                <a:effectLst>
                  <a:innerShdw blurRad="114300">
                    <a:prstClr val="black"/>
                  </a:innerShdw>
                </a:effectLst>
                <a:latin typeface="Segoe UI" pitchFamily="34" charset="0"/>
                <a:cs typeface="Segoe UI" pitchFamily="34" charset="0"/>
              </a:endParaRPr>
            </a:p>
          </p:txBody>
        </p:sp>
        <p:pic>
          <p:nvPicPr>
            <p:cNvPr id="9" name="Picture 3" descr="\\eventsql\dvd\Online_ART\DVD_ART34\Logos\Live Mesh\Live Mesh logo b.png"/>
            <p:cNvPicPr>
              <a:picLocks noChangeAspect="1" noChangeArrowheads="1"/>
            </p:cNvPicPr>
            <p:nvPr/>
          </p:nvPicPr>
          <p:blipFill>
            <a:blip r:embed="rId2" cstate="email"/>
            <a:srcRect/>
            <a:stretch>
              <a:fillRect/>
            </a:stretch>
          </p:blipFill>
          <p:spPr bwMode="auto">
            <a:xfrm>
              <a:off x="2871422" y="3129331"/>
              <a:ext cx="609600" cy="627413"/>
            </a:xfrm>
            <a:prstGeom prst="rect">
              <a:avLst/>
            </a:prstGeom>
            <a:noFill/>
            <a:ln>
              <a:noFill/>
            </a:ln>
          </p:spPr>
          <p:style>
            <a:lnRef idx="2">
              <a:schemeClr val="accent3"/>
            </a:lnRef>
            <a:fillRef idx="1">
              <a:schemeClr val="lt1"/>
            </a:fillRef>
            <a:effectRef idx="0">
              <a:schemeClr val="accent3"/>
            </a:effectRef>
            <a:fontRef idx="minor">
              <a:schemeClr val="dk1"/>
            </a:fontRef>
          </p:style>
        </p:pic>
        <p:sp>
          <p:nvSpPr>
            <p:cNvPr id="10" name="Rounded Rectangle 7"/>
            <p:cNvSpPr>
              <a:spLocks/>
            </p:cNvSpPr>
            <p:nvPr/>
          </p:nvSpPr>
          <p:spPr bwMode="auto">
            <a:xfrm>
              <a:off x="3886200" y="5087035"/>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Storage</a:t>
              </a:r>
            </a:p>
          </p:txBody>
        </p:sp>
        <p:sp>
          <p:nvSpPr>
            <p:cNvPr id="12" name="Rounded Rectangle 8"/>
            <p:cNvSpPr>
              <a:spLocks/>
            </p:cNvSpPr>
            <p:nvPr/>
          </p:nvSpPr>
          <p:spPr bwMode="auto">
            <a:xfrm>
              <a:off x="6858000" y="5087035"/>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Search &amp; Geospatial</a:t>
              </a:r>
            </a:p>
          </p:txBody>
        </p:sp>
        <p:sp>
          <p:nvSpPr>
            <p:cNvPr id="13" name="Rounded Rectangle 9"/>
            <p:cNvSpPr>
              <a:spLocks/>
            </p:cNvSpPr>
            <p:nvPr/>
          </p:nvSpPr>
          <p:spPr bwMode="auto">
            <a:xfrm>
              <a:off x="914400" y="5087035"/>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Identity</a:t>
              </a:r>
              <a:endParaRPr lang="en-US" sz="1600" spc="-100" dirty="0">
                <a:ln w="18415" cmpd="sng">
                  <a:noFill/>
                  <a:prstDash val="solid"/>
                </a:ln>
                <a:gradFill>
                  <a:gsLst>
                    <a:gs pos="0">
                      <a:srgbClr val="000000"/>
                    </a:gs>
                    <a:gs pos="50000">
                      <a:srgbClr val="000000"/>
                    </a:gs>
                  </a:gsLst>
                  <a:lin ang="5400000" scaled="0"/>
                </a:gradFill>
                <a:latin typeface="Segoe UI" pitchFamily="34" charset="0"/>
                <a:cs typeface="Segoe UI" pitchFamily="34" charset="0"/>
              </a:endParaRPr>
            </a:p>
          </p:txBody>
        </p:sp>
        <p:sp>
          <p:nvSpPr>
            <p:cNvPr id="14" name="Rounded Rectangle 10"/>
            <p:cNvSpPr>
              <a:spLocks/>
            </p:cNvSpPr>
            <p:nvPr/>
          </p:nvSpPr>
          <p:spPr bwMode="auto">
            <a:xfrm>
              <a:off x="2400300" y="5087035"/>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Directory</a:t>
              </a:r>
              <a:endParaRPr lang="en-US" sz="1600" spc="-100" dirty="0">
                <a:ln w="18415" cmpd="sng">
                  <a:noFill/>
                  <a:prstDash val="solid"/>
                </a:ln>
                <a:gradFill>
                  <a:gsLst>
                    <a:gs pos="0">
                      <a:srgbClr val="000000"/>
                    </a:gs>
                    <a:gs pos="50000">
                      <a:srgbClr val="000000"/>
                    </a:gs>
                  </a:gsLst>
                  <a:lin ang="5400000" scaled="0"/>
                </a:gradFill>
                <a:latin typeface="Segoe UI" pitchFamily="34" charset="0"/>
                <a:cs typeface="Segoe UI" pitchFamily="34" charset="0"/>
              </a:endParaRPr>
            </a:p>
          </p:txBody>
        </p:sp>
        <p:grpSp>
          <p:nvGrpSpPr>
            <p:cNvPr id="15" name="Group 21"/>
            <p:cNvGrpSpPr/>
            <p:nvPr/>
          </p:nvGrpSpPr>
          <p:grpSpPr>
            <a:xfrm>
              <a:off x="748862" y="3818021"/>
              <a:ext cx="7620000" cy="1143000"/>
              <a:chOff x="748862" y="3818021"/>
              <a:chExt cx="7620000" cy="1143000"/>
            </a:xfrm>
          </p:grpSpPr>
          <p:sp>
            <p:nvSpPr>
              <p:cNvPr id="17" name="Rounded Rectangle 11"/>
              <p:cNvSpPr/>
              <p:nvPr/>
            </p:nvSpPr>
            <p:spPr bwMode="auto">
              <a:xfrm>
                <a:off x="748862" y="3818021"/>
                <a:ext cx="7620000" cy="11430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8" name="Rounded Rectangle 12"/>
              <p:cNvSpPr>
                <a:spLocks/>
              </p:cNvSpPr>
              <p:nvPr/>
            </p:nvSpPr>
            <p:spPr bwMode="auto">
              <a:xfrm>
                <a:off x="3134512" y="4191000"/>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Devices</a:t>
                </a:r>
                <a:endParaRPr lang="en-US" sz="1600" spc="-100" dirty="0">
                  <a:ln w="18415" cmpd="sng">
                    <a:noFill/>
                    <a:prstDash val="solid"/>
                  </a:ln>
                  <a:gradFill>
                    <a:gsLst>
                      <a:gs pos="0">
                        <a:srgbClr val="000000"/>
                      </a:gs>
                      <a:gs pos="50000">
                        <a:srgbClr val="000000"/>
                      </a:gs>
                    </a:gsLst>
                    <a:lin ang="5400000" scaled="0"/>
                  </a:gradFill>
                  <a:latin typeface="Segoe UI" pitchFamily="34" charset="0"/>
                  <a:cs typeface="Segoe UI" pitchFamily="34" charset="0"/>
                </a:endParaRPr>
              </a:p>
            </p:txBody>
          </p:sp>
          <p:sp>
            <p:nvSpPr>
              <p:cNvPr id="19" name="Rounded Rectangle 13"/>
              <p:cNvSpPr>
                <a:spLocks/>
              </p:cNvSpPr>
              <p:nvPr/>
            </p:nvSpPr>
            <p:spPr bwMode="auto">
              <a:xfrm>
                <a:off x="4619783" y="4191000"/>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Applications</a:t>
                </a:r>
                <a:endParaRPr lang="en-US" sz="1600" spc="-100" dirty="0">
                  <a:ln w="18415" cmpd="sng">
                    <a:noFill/>
                    <a:prstDash val="solid"/>
                  </a:ln>
                  <a:gradFill>
                    <a:gsLst>
                      <a:gs pos="0">
                        <a:srgbClr val="000000"/>
                      </a:gs>
                      <a:gs pos="50000">
                        <a:srgbClr val="000000"/>
                      </a:gs>
                    </a:gsLst>
                    <a:lin ang="5400000" scaled="0"/>
                  </a:gradFill>
                  <a:latin typeface="Segoe UI" pitchFamily="34" charset="0"/>
                  <a:cs typeface="Segoe UI" pitchFamily="34" charset="0"/>
                </a:endParaRPr>
              </a:p>
            </p:txBody>
          </p:sp>
          <p:sp>
            <p:nvSpPr>
              <p:cNvPr id="20" name="Rounded Rectangle 14"/>
              <p:cNvSpPr>
                <a:spLocks/>
              </p:cNvSpPr>
              <p:nvPr/>
            </p:nvSpPr>
            <p:spPr bwMode="auto">
              <a:xfrm>
                <a:off x="6105052" y="4191000"/>
                <a:ext cx="1544985"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Synchronization</a:t>
                </a:r>
              </a:p>
            </p:txBody>
          </p:sp>
          <p:sp>
            <p:nvSpPr>
              <p:cNvPr id="21" name="TextBox 16"/>
              <p:cNvSpPr txBox="1"/>
              <p:nvPr/>
            </p:nvSpPr>
            <p:spPr>
              <a:xfrm>
                <a:off x="901262" y="3826042"/>
                <a:ext cx="5562600" cy="36933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smtClean="0"/>
                  <a:t>Mesh Services</a:t>
                </a:r>
                <a:endParaRPr lang="en-US" dirty="0"/>
              </a:p>
            </p:txBody>
          </p:sp>
          <p:sp>
            <p:nvSpPr>
              <p:cNvPr id="22" name="Rounded Rectangle 17"/>
              <p:cNvSpPr>
                <a:spLocks/>
              </p:cNvSpPr>
              <p:nvPr/>
            </p:nvSpPr>
            <p:spPr bwMode="auto">
              <a:xfrm>
                <a:off x="1649241" y="4191000"/>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User</a:t>
                </a:r>
                <a:endParaRPr lang="en-US" sz="1600" spc="-100" dirty="0">
                  <a:ln w="18415" cmpd="sng">
                    <a:noFill/>
                    <a:prstDash val="solid"/>
                  </a:ln>
                  <a:gradFill>
                    <a:gsLst>
                      <a:gs pos="0">
                        <a:srgbClr val="000000"/>
                      </a:gs>
                      <a:gs pos="50000">
                        <a:srgbClr val="000000"/>
                      </a:gs>
                    </a:gsLst>
                    <a:lin ang="5400000" scaled="0"/>
                  </a:gradFill>
                  <a:latin typeface="Segoe UI" pitchFamily="34" charset="0"/>
                  <a:cs typeface="Segoe UI" pitchFamily="34" charset="0"/>
                </a:endParaRPr>
              </a:p>
            </p:txBody>
          </p:sp>
        </p:grpSp>
        <p:sp>
          <p:nvSpPr>
            <p:cNvPr id="16" name="Rounded Rectangle 20"/>
            <p:cNvSpPr>
              <a:spLocks/>
            </p:cNvSpPr>
            <p:nvPr/>
          </p:nvSpPr>
          <p:spPr bwMode="auto">
            <a:xfrm>
              <a:off x="5372100" y="5087035"/>
              <a:ext cx="1371600" cy="609600"/>
            </a:xfrm>
            <a:prstGeom prst="round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0" tIns="45718" rIns="0" bIns="45718" numCol="1" rtlCol="0" anchor="ctr" anchorCtr="0" compatLnSpc="1">
              <a:prstTxWarp prst="textNoShape">
                <a:avLst/>
              </a:prstTxWarp>
            </a:bodyPr>
            <a:lstStyle/>
            <a:p>
              <a:pPr algn="ctr" fontAlgn="base">
                <a:lnSpc>
                  <a:spcPct val="85000"/>
                </a:lnSpc>
                <a:spcBef>
                  <a:spcPts val="1200"/>
                </a:spcBef>
                <a:spcAft>
                  <a:spcPct val="0"/>
                </a:spcAft>
                <a:defRPr/>
              </a:pPr>
              <a:r>
                <a:rPr lang="en-US" sz="1600" spc="-100" dirty="0" smtClean="0">
                  <a:ln w="18415" cmpd="sng">
                    <a:noFill/>
                    <a:prstDash val="solid"/>
                  </a:ln>
                  <a:gradFill>
                    <a:gsLst>
                      <a:gs pos="0">
                        <a:srgbClr val="000000"/>
                      </a:gs>
                      <a:gs pos="50000">
                        <a:srgbClr val="000000"/>
                      </a:gs>
                    </a:gsLst>
                    <a:lin ang="5400000" scaled="0"/>
                  </a:gradFill>
                  <a:latin typeface="Segoe UI" pitchFamily="34" charset="0"/>
                  <a:cs typeface="Segoe UI" pitchFamily="34" charset="0"/>
                </a:rPr>
                <a:t>Comms &amp; Presence</a:t>
              </a:r>
            </a:p>
          </p:txBody>
        </p:sp>
      </p:grpSp>
      <p:pic>
        <p:nvPicPr>
          <p:cNvPr id="25" name="図 24" descr="図1.png"/>
          <p:cNvPicPr>
            <a:picLocks noChangeAspect="1"/>
          </p:cNvPicPr>
          <p:nvPr/>
        </p:nvPicPr>
        <p:blipFill>
          <a:blip r:embed="rId3" cstate="email"/>
          <a:stretch>
            <a:fillRect/>
          </a:stretch>
        </p:blipFill>
        <p:spPr>
          <a:xfrm>
            <a:off x="6781997" y="2643182"/>
            <a:ext cx="2290597" cy="131275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5074459" y="3145617"/>
            <a:ext cx="6858000" cy="566766"/>
          </a:xfrm>
        </p:spPr>
        <p:txBody>
          <a:bodyPr anchor="ctr">
            <a:noAutofit/>
          </a:bodyPr>
          <a:lstStyle/>
          <a:p>
            <a:pPr algn="ctr"/>
            <a:r>
              <a:rPr lang="en-US" sz="2800" b="1" dirty="0" smtClean="0">
                <a:solidFill>
                  <a:schemeClr val="bg2">
                    <a:lumMod val="60000"/>
                    <a:lumOff val="40000"/>
                  </a:schemeClr>
                </a:solidFill>
                <a:effectLst>
                  <a:outerShdw blurRad="38100" dist="38100" dir="2700000" algn="tl">
                    <a:srgbClr val="000000">
                      <a:alpha val="43137"/>
                    </a:srgbClr>
                  </a:outerShdw>
                </a:effectLst>
              </a:rPr>
              <a:t>Mesh-Enabled Web Application Architecture</a:t>
            </a:r>
            <a:endParaRPr lang="en-US" sz="2800" b="1" dirty="0">
              <a:solidFill>
                <a:schemeClr val="bg2">
                  <a:lumMod val="60000"/>
                  <a:lumOff val="40000"/>
                </a:schemeClr>
              </a:solidFill>
              <a:effectLst>
                <a:outerShdw blurRad="38100" dist="38100" dir="2700000" algn="tl">
                  <a:srgbClr val="000000">
                    <a:alpha val="43137"/>
                  </a:srgbClr>
                </a:outerShdw>
              </a:effectLst>
            </a:endParaRPr>
          </a:p>
        </p:txBody>
      </p:sp>
      <p:pic>
        <p:nvPicPr>
          <p:cNvPr id="5" name="図 4" descr="図2.png"/>
          <p:cNvPicPr>
            <a:picLocks noChangeAspect="1"/>
          </p:cNvPicPr>
          <p:nvPr/>
        </p:nvPicPr>
        <p:blipFill>
          <a:blip r:embed="rId3"/>
          <a:stretch>
            <a:fillRect/>
          </a:stretch>
        </p:blipFill>
        <p:spPr>
          <a:xfrm>
            <a:off x="1274336" y="285728"/>
            <a:ext cx="6595327" cy="5912632"/>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b="1" dirty="0" smtClean="0">
                <a:solidFill>
                  <a:schemeClr val="accent6">
                    <a:lumMod val="60000"/>
                    <a:lumOff val="40000"/>
                  </a:schemeClr>
                </a:solidFill>
                <a:effectLst>
                  <a:outerShdw blurRad="38100" dist="38100" dir="2700000" algn="tl">
                    <a:srgbClr val="000000">
                      <a:alpha val="43137"/>
                    </a:srgbClr>
                  </a:outerShdw>
                </a:effectLst>
              </a:rPr>
              <a:t>“Oslo”</a:t>
            </a:r>
            <a:endParaRPr kumimoji="1" lang="ja-JP" altLang="en-US" sz="4000" b="1" dirty="0">
              <a:solidFill>
                <a:schemeClr val="accent6">
                  <a:lumMod val="60000"/>
                  <a:lumOff val="40000"/>
                </a:schemeClr>
              </a:solidFill>
              <a:effectLst>
                <a:outerShdw blurRad="38100" dist="38100" dir="2700000" algn="tl">
                  <a:srgbClr val="000000">
                    <a:alpha val="43137"/>
                  </a:srgbClr>
                </a:outerShdw>
              </a:effectLst>
            </a:endParaRPr>
          </a:p>
        </p:txBody>
      </p:sp>
      <p:grpSp>
        <p:nvGrpSpPr>
          <p:cNvPr id="5" name="グループ化 4"/>
          <p:cNvGrpSpPr>
            <a:grpSpLocks noChangeAspect="1"/>
          </p:cNvGrpSpPr>
          <p:nvPr/>
        </p:nvGrpSpPr>
        <p:grpSpPr bwMode="gray">
          <a:xfrm rot="16200000">
            <a:off x="1992047" y="927827"/>
            <a:ext cx="5079439" cy="5081126"/>
            <a:chOff x="3708400" y="1408113"/>
            <a:chExt cx="4776788" cy="4778374"/>
          </a:xfrm>
        </p:grpSpPr>
        <p:grpSp>
          <p:nvGrpSpPr>
            <p:cNvPr id="6" name="Group 11"/>
            <p:cNvGrpSpPr/>
            <p:nvPr/>
          </p:nvGrpSpPr>
          <p:grpSpPr bwMode="gray">
            <a:xfrm>
              <a:off x="3708400" y="1408113"/>
              <a:ext cx="3582988" cy="4778374"/>
              <a:chOff x="3708400" y="1408113"/>
              <a:chExt cx="3582988" cy="4778374"/>
            </a:xfrm>
            <a:effectLst/>
          </p:grpSpPr>
          <p:sp>
            <p:nvSpPr>
              <p:cNvPr id="10" name="Freeform 6"/>
              <p:cNvSpPr>
                <a:spLocks/>
              </p:cNvSpPr>
              <p:nvPr/>
            </p:nvSpPr>
            <p:spPr bwMode="gray">
              <a:xfrm>
                <a:off x="3708400" y="1408113"/>
                <a:ext cx="3582988" cy="4778374"/>
              </a:xfrm>
              <a:custGeom>
                <a:avLst/>
                <a:gdLst/>
                <a:ahLst/>
                <a:cxnLst>
                  <a:cxn ang="0">
                    <a:pos x="450" y="450"/>
                  </a:cxn>
                  <a:cxn ang="0">
                    <a:pos x="300" y="600"/>
                  </a:cxn>
                  <a:cxn ang="0">
                    <a:pos x="0" y="300"/>
                  </a:cxn>
                  <a:cxn ang="0">
                    <a:pos x="300" y="0"/>
                  </a:cxn>
                  <a:cxn ang="0">
                    <a:pos x="150" y="150"/>
                  </a:cxn>
                  <a:cxn ang="0">
                    <a:pos x="300" y="300"/>
                  </a:cxn>
                  <a:cxn ang="0">
                    <a:pos x="450" y="450"/>
                  </a:cxn>
                </a:cxnLst>
                <a:rect l="0" t="0" r="r" b="b"/>
                <a:pathLst>
                  <a:path w="450" h="600">
                    <a:moveTo>
                      <a:pt x="450" y="450"/>
                    </a:moveTo>
                    <a:cubicBezTo>
                      <a:pt x="450" y="532"/>
                      <a:pt x="382" y="600"/>
                      <a:pt x="300" y="600"/>
                    </a:cubicBezTo>
                    <a:cubicBezTo>
                      <a:pt x="135" y="600"/>
                      <a:pt x="0" y="465"/>
                      <a:pt x="0" y="300"/>
                    </a:cubicBezTo>
                    <a:cubicBezTo>
                      <a:pt x="0" y="135"/>
                      <a:pt x="135" y="0"/>
                      <a:pt x="300" y="0"/>
                    </a:cubicBezTo>
                    <a:cubicBezTo>
                      <a:pt x="218" y="0"/>
                      <a:pt x="150" y="68"/>
                      <a:pt x="150" y="150"/>
                    </a:cubicBezTo>
                    <a:cubicBezTo>
                      <a:pt x="150" y="232"/>
                      <a:pt x="218" y="300"/>
                      <a:pt x="300" y="300"/>
                    </a:cubicBezTo>
                    <a:cubicBezTo>
                      <a:pt x="382" y="300"/>
                      <a:pt x="450" y="368"/>
                      <a:pt x="450" y="450"/>
                    </a:cubicBezTo>
                    <a:close/>
                  </a:path>
                </a:pathLst>
              </a:custGeom>
              <a:gradFill flip="none" rotWithShape="1">
                <a:gsLst>
                  <a:gs pos="0">
                    <a:schemeClr val="accent2">
                      <a:shade val="15000"/>
                      <a:satMod val="180000"/>
                      <a:alpha val="84000"/>
                    </a:schemeClr>
                  </a:gs>
                  <a:gs pos="22000">
                    <a:srgbClr val="008BD0">
                      <a:alpha val="60000"/>
                    </a:srgbClr>
                  </a:gs>
                  <a:gs pos="65000">
                    <a:srgbClr val="0E92DC">
                      <a:alpha val="72000"/>
                    </a:srgbClr>
                  </a:gs>
                  <a:gs pos="100000">
                    <a:schemeClr val="tx1">
                      <a:alpha val="96000"/>
                    </a:schemeClr>
                  </a:gs>
                </a:gsLst>
                <a:lin ang="13200000" scaled="0"/>
                <a:tileRect/>
              </a:gradFill>
              <a:ln>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p:spPr>
            <p:style>
              <a:lnRef idx="0">
                <a:schemeClr val="accent2"/>
              </a:lnRef>
              <a:fillRef idx="3">
                <a:schemeClr val="accent2"/>
              </a:fillRef>
              <a:effectRef idx="3">
                <a:schemeClr val="accent2"/>
              </a:effectRef>
              <a:fontRef idx="minor">
                <a:schemeClr val="lt1"/>
              </a:fontRef>
            </p:style>
            <p:txBody>
              <a:bodyPr vert="horz" wrap="square" lIns="0" tIns="0" rIns="0" bIns="0" numCol="1" rtlCol="0" anchor="ctr" anchorCtr="0" compatLnSpc="1">
                <a:prstTxWarp prst="textNoShape">
                  <a:avLst/>
                </a:prstTxWarp>
              </a:bodyPr>
              <a:lstStyle/>
              <a:p>
                <a:pPr algn="ctr" defTabSz="914363" rtl="0" fontAlgn="base">
                  <a:lnSpc>
                    <a:spcPct val="85000"/>
                  </a:lnSpc>
                  <a:spcBef>
                    <a:spcPts val="1200"/>
                  </a:spcBef>
                  <a:spcAft>
                    <a:spcPct val="0"/>
                  </a:spcAft>
                  <a:defRPr/>
                </a:pPr>
                <a:endParaRPr lang="en-US" sz="2400" kern="1200" spc="-100" dirty="0">
                  <a:ln w="18415" cmpd="sng">
                    <a:noFill/>
                    <a:prstDash val="solid"/>
                  </a:ln>
                  <a:solidFill>
                    <a:srgbClr val="FFFFFF"/>
                  </a:solidFill>
                  <a:latin typeface="メイリオ" pitchFamily="50" charset="-128"/>
                  <a:ea typeface="メイリオ" pitchFamily="50" charset="-128"/>
                  <a:cs typeface="Segoe UI" pitchFamily="34" charset="0"/>
                </a:endParaRPr>
              </a:p>
            </p:txBody>
          </p:sp>
          <p:sp>
            <p:nvSpPr>
              <p:cNvPr id="12" name="TextBox 9"/>
              <p:cNvSpPr txBox="1"/>
              <p:nvPr/>
            </p:nvSpPr>
            <p:spPr bwMode="gray">
              <a:xfrm rot="5400000">
                <a:off x="3900938" y="4489446"/>
                <a:ext cx="2642149" cy="600584"/>
              </a:xfrm>
              <a:prstGeom prst="rect">
                <a:avLst/>
              </a:prstGeom>
              <a:noFill/>
            </p:spPr>
            <p:txBody>
              <a:bodyPr wrap="none" rtlCol="0">
                <a:spAutoFit/>
              </a:bodyPr>
              <a:lstStyle/>
              <a:p>
                <a:pPr algn="ctr" defTabSz="914363" rtl="0" fontAlgn="base">
                  <a:lnSpc>
                    <a:spcPct val="85000"/>
                  </a:lnSpc>
                  <a:spcBef>
                    <a:spcPts val="1200"/>
                  </a:spcBef>
                  <a:spcAft>
                    <a:spcPct val="0"/>
                  </a:spcAft>
                  <a:defRPr/>
                </a:pPr>
                <a:r>
                  <a:rPr lang="en-US" altLang="ja-JP" sz="4000" b="1" kern="1200" spc="-100" dirty="0" smtClean="0">
                    <a:ln w="18415" cmpd="sng">
                      <a:noFill/>
                      <a:prstDash val="solid"/>
                    </a:ln>
                    <a:gradFill>
                      <a:gsLst>
                        <a:gs pos="0">
                          <a:srgbClr val="FFFFFF"/>
                        </a:gs>
                        <a:gs pos="100000">
                          <a:srgbClr val="FFFFFF">
                            <a:alpha val="96000"/>
                          </a:srgbClr>
                        </a:gs>
                      </a:gsLst>
                      <a:lin ang="13200000" scaled="0"/>
                    </a:gradFill>
                    <a:effectLst>
                      <a:outerShdw blurRad="38100" dist="38100" dir="2700000" algn="tl">
                        <a:srgbClr val="000000">
                          <a:alpha val="43137"/>
                        </a:srgbClr>
                      </a:outerShdw>
                    </a:effectLst>
                    <a:latin typeface="メイリオ" pitchFamily="50" charset="-128"/>
                    <a:ea typeface="メイリオ" pitchFamily="50" charset="-128"/>
                    <a:cs typeface="Segoe UI" pitchFamily="34" charset="0"/>
                  </a:rPr>
                  <a:t>SERVICES</a:t>
                </a:r>
                <a:endParaRPr lang="en-US" sz="4000" b="1" kern="1200" spc="-100" dirty="0">
                  <a:ln w="18415" cmpd="sng">
                    <a:noFill/>
                    <a:prstDash val="solid"/>
                  </a:ln>
                  <a:gradFill>
                    <a:gsLst>
                      <a:gs pos="0">
                        <a:srgbClr val="FFFFFF"/>
                      </a:gs>
                      <a:gs pos="100000">
                        <a:srgbClr val="FFFFFF">
                          <a:alpha val="96000"/>
                        </a:srgbClr>
                      </a:gs>
                    </a:gsLst>
                    <a:lin ang="13200000" scaled="0"/>
                  </a:gradFill>
                  <a:effectLst>
                    <a:outerShdw blurRad="38100" dist="38100" dir="2700000" algn="tl">
                      <a:srgbClr val="000000">
                        <a:alpha val="43137"/>
                      </a:srgbClr>
                    </a:outerShdw>
                  </a:effectLst>
                  <a:latin typeface="メイリオ" pitchFamily="50" charset="-128"/>
                  <a:ea typeface="メイリオ" pitchFamily="50" charset="-128"/>
                  <a:cs typeface="Segoe UI" pitchFamily="34" charset="0"/>
                </a:endParaRPr>
              </a:p>
            </p:txBody>
          </p:sp>
        </p:grpSp>
        <p:grpSp>
          <p:nvGrpSpPr>
            <p:cNvPr id="7" name="Group 12"/>
            <p:cNvGrpSpPr/>
            <p:nvPr/>
          </p:nvGrpSpPr>
          <p:grpSpPr bwMode="gray">
            <a:xfrm>
              <a:off x="4902200" y="1408113"/>
              <a:ext cx="3582988" cy="4778374"/>
              <a:chOff x="4902200" y="1408113"/>
              <a:chExt cx="3582988" cy="4778374"/>
            </a:xfrm>
            <a:effectLst/>
          </p:grpSpPr>
          <p:sp>
            <p:nvSpPr>
              <p:cNvPr id="8" name="Freeform 7"/>
              <p:cNvSpPr>
                <a:spLocks/>
              </p:cNvSpPr>
              <p:nvPr/>
            </p:nvSpPr>
            <p:spPr bwMode="gray">
              <a:xfrm>
                <a:off x="4902200" y="1408113"/>
                <a:ext cx="3582988" cy="4778374"/>
              </a:xfrm>
              <a:custGeom>
                <a:avLst/>
                <a:gdLst/>
                <a:ahLst/>
                <a:cxnLst>
                  <a:cxn ang="0">
                    <a:pos x="0" y="150"/>
                  </a:cxn>
                  <a:cxn ang="0">
                    <a:pos x="150" y="0"/>
                  </a:cxn>
                  <a:cxn ang="0">
                    <a:pos x="450" y="300"/>
                  </a:cxn>
                  <a:cxn ang="0">
                    <a:pos x="150" y="600"/>
                  </a:cxn>
                  <a:cxn ang="0">
                    <a:pos x="300" y="450"/>
                  </a:cxn>
                  <a:cxn ang="0">
                    <a:pos x="150" y="300"/>
                  </a:cxn>
                  <a:cxn ang="0">
                    <a:pos x="0" y="150"/>
                  </a:cxn>
                </a:cxnLst>
                <a:rect l="0" t="0" r="r" b="b"/>
                <a:pathLst>
                  <a:path w="450" h="600">
                    <a:moveTo>
                      <a:pt x="0" y="150"/>
                    </a:moveTo>
                    <a:cubicBezTo>
                      <a:pt x="0" y="68"/>
                      <a:pt x="68" y="0"/>
                      <a:pt x="150" y="0"/>
                    </a:cubicBezTo>
                    <a:cubicBezTo>
                      <a:pt x="315" y="0"/>
                      <a:pt x="450" y="135"/>
                      <a:pt x="450" y="300"/>
                    </a:cubicBezTo>
                    <a:cubicBezTo>
                      <a:pt x="450" y="465"/>
                      <a:pt x="315" y="600"/>
                      <a:pt x="150" y="600"/>
                    </a:cubicBezTo>
                    <a:cubicBezTo>
                      <a:pt x="232" y="600"/>
                      <a:pt x="300" y="532"/>
                      <a:pt x="300" y="450"/>
                    </a:cubicBezTo>
                    <a:cubicBezTo>
                      <a:pt x="300" y="368"/>
                      <a:pt x="232" y="300"/>
                      <a:pt x="150" y="300"/>
                    </a:cubicBezTo>
                    <a:cubicBezTo>
                      <a:pt x="68" y="300"/>
                      <a:pt x="0" y="232"/>
                      <a:pt x="0" y="150"/>
                    </a:cubicBezTo>
                    <a:close/>
                  </a:path>
                </a:pathLst>
              </a:custGeom>
              <a:gradFill flip="none" rotWithShape="1">
                <a:gsLst>
                  <a:gs pos="0">
                    <a:srgbClr val="005020">
                      <a:alpha val="83922"/>
                    </a:srgbClr>
                  </a:gs>
                  <a:gs pos="22000">
                    <a:srgbClr val="00D036">
                      <a:alpha val="60000"/>
                    </a:srgbClr>
                  </a:gs>
                  <a:gs pos="65000">
                    <a:srgbClr val="0EDC4E">
                      <a:alpha val="71765"/>
                    </a:srgbClr>
                  </a:gs>
                  <a:gs pos="100000">
                    <a:srgbClr val="FFFFFF">
                      <a:alpha val="95686"/>
                    </a:srgbClr>
                  </a:gs>
                </a:gsLst>
                <a:lin ang="13200000" scaled="0"/>
                <a:tileRect/>
              </a:gradFill>
              <a:ln>
                <a:headEnd type="none" w="med" len="med"/>
                <a:tailEnd type="none" w="med" len="med"/>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p:spPr>
            <p:style>
              <a:lnRef idx="0">
                <a:schemeClr val="accent2"/>
              </a:lnRef>
              <a:fillRef idx="3">
                <a:schemeClr val="accent2"/>
              </a:fillRef>
              <a:effectRef idx="3">
                <a:schemeClr val="accent2"/>
              </a:effectRef>
              <a:fontRef idx="minor">
                <a:schemeClr val="lt1"/>
              </a:fontRef>
            </p:style>
            <p:txBody>
              <a:bodyPr vert="horz" wrap="square" lIns="0" tIns="0" rIns="758952" bIns="758952" numCol="1" rtlCol="0" anchor="ctr" anchorCtr="0" compatLnSpc="1">
                <a:prstTxWarp prst="textNoShape">
                  <a:avLst/>
                </a:prstTxWarp>
              </a:bodyPr>
              <a:lstStyle/>
              <a:p>
                <a:pPr algn="ctr" defTabSz="914363" rtl="0" fontAlgn="base">
                  <a:lnSpc>
                    <a:spcPct val="85000"/>
                  </a:lnSpc>
                  <a:spcBef>
                    <a:spcPts val="1200"/>
                  </a:spcBef>
                  <a:spcAft>
                    <a:spcPct val="0"/>
                  </a:spcAft>
                  <a:defRPr/>
                </a:pPr>
                <a:endParaRPr lang="en-US" sz="2400" kern="1200" spc="-100" dirty="0">
                  <a:ln w="18415" cmpd="sng">
                    <a:noFill/>
                    <a:prstDash val="solid"/>
                  </a:ln>
                  <a:solidFill>
                    <a:srgbClr val="FFFFFF"/>
                  </a:solidFill>
                  <a:latin typeface="メイリオ" pitchFamily="50" charset="-128"/>
                  <a:ea typeface="メイリオ" pitchFamily="50" charset="-128"/>
                  <a:cs typeface="Segoe UI" pitchFamily="34" charset="0"/>
                </a:endParaRPr>
              </a:p>
            </p:txBody>
          </p:sp>
          <p:sp>
            <p:nvSpPr>
              <p:cNvPr id="9" name="TextBox 10"/>
              <p:cNvSpPr txBox="1"/>
              <p:nvPr/>
            </p:nvSpPr>
            <p:spPr bwMode="gray">
              <a:xfrm rot="5400000">
                <a:off x="5308520" y="2340461"/>
                <a:ext cx="2237417" cy="600584"/>
              </a:xfrm>
              <a:prstGeom prst="rect">
                <a:avLst/>
              </a:prstGeom>
              <a:noFill/>
            </p:spPr>
            <p:txBody>
              <a:bodyPr wrap="none" rtlCol="0">
                <a:spAutoFit/>
              </a:bodyPr>
              <a:lstStyle/>
              <a:p>
                <a:pPr algn="ctr" defTabSz="914363" rtl="0" fontAlgn="base">
                  <a:lnSpc>
                    <a:spcPct val="85000"/>
                  </a:lnSpc>
                  <a:spcBef>
                    <a:spcPts val="1200"/>
                  </a:spcBef>
                  <a:spcAft>
                    <a:spcPct val="0"/>
                  </a:spcAft>
                  <a:defRPr/>
                </a:pPr>
                <a:r>
                  <a:rPr lang="en-US" altLang="ja-JP" sz="4000" b="1" kern="1200" spc="-100" dirty="0" smtClean="0">
                    <a:ln w="18415" cmpd="sng">
                      <a:noFill/>
                      <a:prstDash val="solid"/>
                    </a:ln>
                    <a:gradFill>
                      <a:gsLst>
                        <a:gs pos="0">
                          <a:srgbClr val="FFFFFF"/>
                        </a:gs>
                        <a:gs pos="100000">
                          <a:srgbClr val="FFFFFF">
                            <a:alpha val="96000"/>
                          </a:srgbClr>
                        </a:gs>
                      </a:gsLst>
                      <a:lin ang="13200000" scaled="0"/>
                    </a:gradFill>
                    <a:effectLst>
                      <a:outerShdw blurRad="38100" dist="38100" dir="2700000" algn="tl">
                        <a:srgbClr val="000000">
                          <a:alpha val="43137"/>
                        </a:srgbClr>
                      </a:outerShdw>
                    </a:effectLst>
                    <a:latin typeface="メイリオ" pitchFamily="50" charset="-128"/>
                    <a:ea typeface="メイリオ" pitchFamily="50" charset="-128"/>
                    <a:cs typeface="Segoe UI" pitchFamily="34" charset="0"/>
                  </a:rPr>
                  <a:t>MODELS</a:t>
                </a:r>
                <a:endParaRPr lang="en-US" sz="4000" b="1" kern="1200" spc="-100" dirty="0">
                  <a:ln w="18415" cmpd="sng">
                    <a:noFill/>
                    <a:prstDash val="solid"/>
                  </a:ln>
                  <a:gradFill>
                    <a:gsLst>
                      <a:gs pos="0">
                        <a:srgbClr val="FFFFFF"/>
                      </a:gs>
                      <a:gs pos="100000">
                        <a:srgbClr val="FFFFFF">
                          <a:alpha val="96000"/>
                        </a:srgbClr>
                      </a:gs>
                    </a:gsLst>
                    <a:lin ang="13200000" scaled="0"/>
                  </a:gradFill>
                  <a:effectLst>
                    <a:outerShdw blurRad="38100" dist="38100" dir="2700000" algn="tl">
                      <a:srgbClr val="000000">
                        <a:alpha val="43137"/>
                      </a:srgbClr>
                    </a:outerShdw>
                  </a:effectLst>
                  <a:latin typeface="メイリオ" pitchFamily="50" charset="-128"/>
                  <a:ea typeface="メイリオ" pitchFamily="50" charset="-128"/>
                  <a:cs typeface="Segoe UI" pitchFamily="34" charset="0"/>
                </a:endParaRPr>
              </a:p>
            </p:txBody>
          </p:sp>
        </p:gr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29">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スライドマスタT29</Template>
  <TotalTime>53</TotalTime>
  <Words>288</Words>
  <Application>Microsoft Office PowerPoint</Application>
  <PresentationFormat>画面に合わせる (4:3)</PresentationFormat>
  <Paragraphs>79</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スライドマスタT29</vt:lpstr>
      <vt:lpstr>このところの技術動向からみる開発あれこれの考察</vt:lpstr>
      <vt:lpstr>はじめに</vt:lpstr>
      <vt:lpstr>本日の内容</vt:lpstr>
      <vt:lpstr>Software + Service</vt:lpstr>
      <vt:lpstr>Azure Services Platform</vt:lpstr>
      <vt:lpstr>Windows Azure アーキテクチャ</vt:lpstr>
      <vt:lpstr>Live Services</vt:lpstr>
      <vt:lpstr>Mesh-Enabled Web Application Architecture</vt:lpstr>
      <vt:lpstr>“Oslo”</vt:lpstr>
      <vt:lpstr>“Oslo“ のキーコンセプト</vt:lpstr>
      <vt:lpstr>“Oslo“ の構成要素</vt:lpstr>
      <vt:lpstr>まとめ</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Tomoharu Nagasawa</dc:creator>
  <cp:lastModifiedBy>Tomoharu Nagasawa</cp:lastModifiedBy>
  <cp:revision>8</cp:revision>
  <dcterms:created xsi:type="dcterms:W3CDTF">2009-02-02T07:38:51Z</dcterms:created>
  <dcterms:modified xsi:type="dcterms:W3CDTF">2009-02-02T09:41:05Z</dcterms:modified>
</cp:coreProperties>
</file>