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58" r:id="rId4"/>
    <p:sldId id="259" r:id="rId5"/>
    <p:sldId id="263" r:id="rId6"/>
    <p:sldId id="264" r:id="rId7"/>
    <p:sldId id="269" r:id="rId8"/>
    <p:sldId id="262" r:id="rId9"/>
    <p:sldId id="270" r:id="rId10"/>
    <p:sldId id="265" r:id="rId11"/>
    <p:sldId id="267" r:id="rId12"/>
    <p:sldId id="266" r:id="rId13"/>
    <p:sldId id="272" r:id="rId14"/>
    <p:sldId id="271" r:id="rId15"/>
    <p:sldId id="273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08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owerpoint1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図 14" descr="head_r2_c3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50" y="0"/>
            <a:ext cx="71437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2"/>
          <p:cNvSpPr txBox="1">
            <a:spLocks noChangeArrowheads="1"/>
          </p:cNvSpPr>
          <p:nvPr/>
        </p:nvSpPr>
        <p:spPr bwMode="gray">
          <a:xfrm>
            <a:off x="5143500" y="0"/>
            <a:ext cx="37861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kayama </a:t>
            </a:r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ngineers </a:t>
            </a:r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ommunity</a:t>
            </a:r>
            <a:endParaRPr lang="en-US" altLang="ja-JP" sz="1400" b="1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図 15" descr="head_r2_c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03676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95288" y="2852738"/>
            <a:ext cx="8424862" cy="936625"/>
          </a:xfr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ja-JP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933825"/>
            <a:ext cx="8064500" cy="5746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 b="0">
                <a:solidFill>
                  <a:srgbClr val="FFC000"/>
                </a:solidFill>
              </a:defRPr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ja-JP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572132" y="344488"/>
            <a:ext cx="34289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b="1" dirty="0" err="1" smtClean="0"/>
              <a:t>わんくま</a:t>
            </a:r>
            <a:r>
              <a:rPr lang="ja-JP" altLang="en-US" b="1" dirty="0" smtClean="0"/>
              <a:t>同盟  大阪勉強会 </a:t>
            </a:r>
            <a:r>
              <a:rPr lang="en-US" altLang="ja-JP" b="1" dirty="0" smtClean="0"/>
              <a:t>#27</a:t>
            </a:r>
            <a:endParaRPr lang="ja-JP" altLang="en-US" b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0663" y="333375"/>
            <a:ext cx="1962150" cy="597693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4213" y="333375"/>
            <a:ext cx="5734050" cy="597693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4213" y="1412875"/>
            <a:ext cx="3848100" cy="4897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84713" y="1412875"/>
            <a:ext cx="3848100" cy="4897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chemeClr val="bg1">
                <a:alpha val="18000"/>
              </a:schemeClr>
            </a:gs>
            <a:gs pos="69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werpoint13"/>
          <p:cNvPicPr>
            <a:picLocks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84213" y="1412875"/>
            <a:ext cx="7848600" cy="489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453188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940425" y="6453188"/>
            <a:ext cx="2895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1">
              <a:spcBef>
                <a:spcPct val="50000"/>
              </a:spcBef>
              <a:defRPr kumimoji="0" sz="1400">
                <a:latin typeface="Verdana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276600" y="6453188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pic>
        <p:nvPicPr>
          <p:cNvPr id="1031" name="図 30" descr="head_r2_c2.gi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20002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図 31" descr="head_r2_c3.gif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000250" y="0"/>
            <a:ext cx="71437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27"/>
          <p:cNvSpPr>
            <a:spLocks noGrp="1" noChangeArrowheads="1"/>
          </p:cNvSpPr>
          <p:nvPr>
            <p:ph type="title"/>
          </p:nvPr>
        </p:nvSpPr>
        <p:spPr bwMode="gray">
          <a:xfrm>
            <a:off x="714375" y="785813"/>
            <a:ext cx="785812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572132" y="344488"/>
            <a:ext cx="34289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b="1" dirty="0" err="1" smtClean="0"/>
              <a:t>わんくま</a:t>
            </a:r>
            <a:r>
              <a:rPr lang="ja-JP" altLang="en-US" b="1" dirty="0" smtClean="0"/>
              <a:t>同盟  大阪勉強会 </a:t>
            </a:r>
            <a:r>
              <a:rPr lang="en-US" altLang="ja-JP" b="1" dirty="0" smtClean="0"/>
              <a:t>#27</a:t>
            </a:r>
            <a:endParaRPr lang="ja-JP" altLang="en-US" b="1" dirty="0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gray">
          <a:xfrm>
            <a:off x="5143500" y="0"/>
            <a:ext cx="37861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kayama </a:t>
            </a:r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ngineers </a:t>
            </a:r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ommunity</a:t>
            </a:r>
            <a:endParaRPr lang="en-US" altLang="ja-JP" sz="1400" b="1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ＭＳ Ｐゴシック" charset="-128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ＭＳ Ｐゴシック" charset="-128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ＭＳ Ｐゴシック" charset="-128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ＭＳ Ｐゴシック" charset="-128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ＭＳ Ｐゴシック" charset="-128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ＭＳ Ｐゴシック" charset="-128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ＭＳ Ｐゴシック" charset="-128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ＭＳ Ｐゴシック" charset="-128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2852738"/>
            <a:ext cx="8715436" cy="936625"/>
          </a:xfrm>
        </p:spPr>
        <p:txBody>
          <a:bodyPr/>
          <a:lstStyle/>
          <a:p>
            <a:r>
              <a:rPr lang="ja-JP" altLang="en-US" dirty="0" smtClean="0"/>
              <a:t>部分的に</a:t>
            </a:r>
            <a:r>
              <a:rPr lang="en-US" altLang="ja-JP" dirty="0" smtClean="0"/>
              <a:t>Silverlight2</a:t>
            </a:r>
            <a:r>
              <a:rPr lang="ja-JP" altLang="en-US" dirty="0" smtClean="0"/>
              <a:t>を使ってみるテスト</a:t>
            </a:r>
            <a:endParaRPr lang="ja-JP" altLang="ja-JP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（既存の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アプリ</a:t>
            </a:r>
            <a:r>
              <a:rPr lang="en-US" altLang="ja-JP" dirty="0" smtClean="0"/>
              <a:t>+α</a:t>
            </a:r>
            <a:r>
              <a:rPr lang="ja-JP" altLang="en-US" dirty="0" smtClean="0"/>
              <a:t>の</a:t>
            </a:r>
            <a:r>
              <a:rPr lang="en-US" altLang="ja-JP" dirty="0" smtClean="0"/>
              <a:t>α</a:t>
            </a:r>
            <a:r>
              <a:rPr lang="ja-JP" altLang="en-US" dirty="0" smtClean="0"/>
              <a:t>的な意味で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）</a:t>
            </a:r>
            <a:endParaRPr lang="ja-JP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29454" y="628652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きよくら なら</a:t>
            </a:r>
            <a:r>
              <a:rPr kumimoji="1" lang="ja-JP" altLang="en-US" sz="2400" dirty="0" err="1" smtClean="0"/>
              <a:t>み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実装の</a:t>
            </a:r>
            <a:r>
              <a:rPr lang="ja-JP" altLang="en-US" dirty="0" smtClean="0"/>
              <a:t>ポイント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HTML</a:t>
            </a:r>
            <a:r>
              <a:rPr kumimoji="1" lang="ja-JP" altLang="en-US" dirty="0" smtClean="0"/>
              <a:t>ブリッジ機能を使う！！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Silverlight2</a:t>
            </a:r>
            <a:r>
              <a:rPr kumimoji="1" lang="ja-JP" altLang="en-US" dirty="0" smtClean="0"/>
              <a:t>には、</a:t>
            </a:r>
            <a:r>
              <a:rPr kumimoji="1" lang="en-US" altLang="ja-JP" dirty="0" smtClean="0"/>
              <a:t>HTML</a:t>
            </a:r>
            <a:r>
              <a:rPr kumimoji="1" lang="ja-JP" altLang="en-US" dirty="0" smtClean="0"/>
              <a:t>ブリッジ機能というものがあります！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これを使うと、こんなことが可能！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マネージドコードのメソッドを</a:t>
            </a:r>
            <a:r>
              <a:rPr lang="en-US" altLang="ja-JP" dirty="0" smtClean="0"/>
              <a:t>Javascript</a:t>
            </a:r>
            <a:r>
              <a:rPr lang="ja-JP" altLang="en-US" dirty="0" smtClean="0"/>
              <a:t>から呼ぶ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Javascript</a:t>
            </a:r>
            <a:r>
              <a:rPr kumimoji="1" lang="ja-JP" altLang="en-US" dirty="0" smtClean="0"/>
              <a:t>の関数をマネージドコード中から呼ぶ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kumimoji="1" lang="ja-JP" altLang="en-US" dirty="0" smtClean="0"/>
              <a:t>応用すると、こんなこともできる！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HTML</a:t>
            </a:r>
            <a:r>
              <a:rPr lang="ja-JP" altLang="en-US" dirty="0" smtClean="0"/>
              <a:t>の要素にもアクセスできる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Flash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Flex</a:t>
            </a:r>
            <a:r>
              <a:rPr kumimoji="1" lang="ja-JP" altLang="en-US" dirty="0" err="1" smtClean="0"/>
              <a:t>にも</a:t>
            </a:r>
            <a:r>
              <a:rPr kumimoji="1" lang="ja-JP" altLang="en-US" dirty="0" smtClean="0"/>
              <a:t>アクセスできる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473" y="785813"/>
            <a:ext cx="8572528" cy="574675"/>
          </a:xfrm>
        </p:spPr>
        <p:txBody>
          <a:bodyPr/>
          <a:lstStyle/>
          <a:p>
            <a:r>
              <a:rPr kumimoji="1" lang="en-US" altLang="ja-JP" dirty="0" smtClean="0"/>
              <a:t>Javascript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Silverlight</a:t>
            </a:r>
            <a:r>
              <a:rPr kumimoji="1" lang="ja-JP" altLang="en-US" dirty="0" smtClean="0"/>
              <a:t>のメソッドを呼ぶ！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マネージドコードのメソッドを</a:t>
            </a:r>
            <a:r>
              <a:rPr lang="en-US" altLang="ja-JP" smtClean="0"/>
              <a:t>Javascript</a:t>
            </a:r>
            <a:r>
              <a:rPr lang="ja-JP" altLang="en-US" dirty="0" smtClean="0"/>
              <a:t>側に公開し、</a:t>
            </a:r>
            <a:r>
              <a:rPr lang="en-US" altLang="ja-JP" dirty="0" smtClean="0"/>
              <a:t>Javascript</a:t>
            </a:r>
            <a:r>
              <a:rPr lang="ja-JP" altLang="en-US" dirty="0" smtClean="0"/>
              <a:t>からキックすることができます。</a:t>
            </a:r>
            <a:endParaRPr lang="en-US" altLang="ja-JP" dirty="0" smtClean="0"/>
          </a:p>
          <a:p>
            <a:r>
              <a:rPr kumimoji="1" lang="ja-JP" altLang="en-US" dirty="0" smtClean="0"/>
              <a:t>手順は、以下の通り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公開したいメソッドに</a:t>
            </a:r>
            <a:r>
              <a:rPr lang="en-US" altLang="ja-JP" dirty="0" err="1" smtClean="0"/>
              <a:t>ScriptableMember</a:t>
            </a:r>
            <a:r>
              <a:rPr lang="ja-JP" altLang="en-US" dirty="0" smtClean="0"/>
              <a:t>属性を付加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公開したいメソッドが属するインスタンスを</a:t>
            </a:r>
            <a:r>
              <a:rPr lang="en-US" altLang="ja-JP" dirty="0" err="1" smtClean="0"/>
              <a:t>HtmlPage.RegisterScriptableObject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で公開用に登録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Javascript</a:t>
            </a:r>
            <a:r>
              <a:rPr kumimoji="1" lang="ja-JP" altLang="en-US" dirty="0" smtClean="0"/>
              <a:t>からコール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75" y="785813"/>
            <a:ext cx="8286781" cy="574675"/>
          </a:xfrm>
        </p:spPr>
        <p:txBody>
          <a:bodyPr/>
          <a:lstStyle/>
          <a:p>
            <a:r>
              <a:rPr kumimoji="1" lang="en-US" altLang="ja-JP" dirty="0" smtClean="0"/>
              <a:t>Silverlight</a:t>
            </a:r>
            <a:r>
              <a:rPr kumimoji="1" lang="ja-JP" altLang="en-US" dirty="0" smtClean="0"/>
              <a:t> から </a:t>
            </a:r>
            <a:r>
              <a:rPr lang="en-US" altLang="ja-JP" dirty="0" smtClean="0"/>
              <a:t>Javascript</a:t>
            </a:r>
            <a:r>
              <a:rPr lang="ja-JP" altLang="en-US" dirty="0" smtClean="0"/>
              <a:t>の関数を呼ぶ！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Javascript</a:t>
            </a:r>
            <a:r>
              <a:rPr lang="ja-JP" altLang="en-US" dirty="0" smtClean="0"/>
              <a:t>の関数をマネージドコード側から呼ぶことができます。</a:t>
            </a:r>
            <a:endParaRPr lang="en-US" altLang="ja-JP" dirty="0" smtClean="0"/>
          </a:p>
          <a:p>
            <a:r>
              <a:rPr kumimoji="1" lang="ja-JP" altLang="en-US" dirty="0" smtClean="0"/>
              <a:t>手順は以下の通り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マネージコードから</a:t>
            </a:r>
            <a:r>
              <a:rPr lang="en-US" altLang="ja-JP" dirty="0" err="1" smtClean="0"/>
              <a:t>HtmlPage.Window.Invoke</a:t>
            </a:r>
            <a:r>
              <a:rPr lang="ja-JP" altLang="en-US" dirty="0" smtClean="0"/>
              <a:t>（）で</a:t>
            </a:r>
            <a:r>
              <a:rPr kumimoji="1" lang="en-US" altLang="ja-JP" dirty="0" smtClean="0"/>
              <a:t>Javascript</a:t>
            </a:r>
            <a:r>
              <a:rPr kumimoji="1" lang="ja-JP" altLang="en-US" dirty="0" smtClean="0"/>
              <a:t>の関数を呼ぶ！！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DataGrid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>Javascript</a:t>
            </a:r>
            <a:r>
              <a:rPr kumimoji="1" lang="ja-JP" altLang="en-US" dirty="0" smtClean="0"/>
              <a:t>経由でデータを渡してバインドするデモをご覧ください。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さらにこんなことも！！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たぶん、こんな使い方もできるのでは？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ファイルアップロードのフロントとして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⇒ </a:t>
            </a:r>
            <a:r>
              <a:rPr kumimoji="1" lang="en-US" altLang="ja-JP" dirty="0" smtClean="0"/>
              <a:t>CSV</a:t>
            </a:r>
            <a:r>
              <a:rPr lang="ja-JP" altLang="en-US" dirty="0" smtClean="0"/>
              <a:t>ファイルのアップロード時にいったんローカルで読み込んでチェック、等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UI</a:t>
            </a:r>
            <a:r>
              <a:rPr lang="ja-JP" altLang="en-US" dirty="0" smtClean="0"/>
              <a:t>要素なしのエンジンとして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クライアントサイドで業務ロジックを動作させたい場合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Javascript</a:t>
            </a:r>
            <a:r>
              <a:rPr lang="ja-JP" altLang="en-US" dirty="0" smtClean="0"/>
              <a:t>でガリガリ業務ロジックをかくのはダルイ</a:t>
            </a:r>
            <a:r>
              <a:rPr lang="en-US" altLang="ja-JP" dirty="0" smtClean="0"/>
              <a:t>(^^;</a:t>
            </a:r>
          </a:p>
          <a:p>
            <a:pPr lvl="2"/>
            <a:r>
              <a:rPr lang="ja-JP" altLang="en-US" dirty="0" smtClean="0"/>
              <a:t>速度が必要な処理を実装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マネージドコードのほうが、</a:t>
            </a:r>
            <a:r>
              <a:rPr lang="en-US" altLang="ja-JP" dirty="0" smtClean="0"/>
              <a:t>Javascript</a:t>
            </a:r>
            <a:r>
              <a:rPr lang="ja-JP" altLang="en-US" dirty="0" smtClean="0"/>
              <a:t>より高速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HTML </a:t>
            </a:r>
            <a:r>
              <a:rPr lang="ja-JP" altLang="en-US" dirty="0" smtClean="0"/>
              <a:t>ブリッジ（</a:t>
            </a:r>
            <a:r>
              <a:rPr lang="en-US" altLang="ja-JP" dirty="0" smtClean="0"/>
              <a:t>MSDN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http://msdn.microsoft.com/ja-jp/library/cc645076(VS.95).aspx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名前　－　きよくら ならみ （もちろん、偽名。）</a:t>
            </a:r>
            <a:endParaRPr lang="en-US" altLang="ja-JP" dirty="0" smtClean="0"/>
          </a:p>
          <a:p>
            <a:r>
              <a:rPr lang="ja-JP" altLang="en-US" dirty="0" smtClean="0"/>
              <a:t>コミュニティとか － </a:t>
            </a:r>
            <a:r>
              <a:rPr lang="en-US" altLang="ja-JP" dirty="0" smtClean="0"/>
              <a:t>OITEC</a:t>
            </a:r>
            <a:r>
              <a:rPr lang="ja-JP" altLang="en-US" dirty="0" smtClean="0"/>
              <a:t>で勉強会とか</a:t>
            </a:r>
          </a:p>
          <a:p>
            <a:r>
              <a:rPr lang="ja-JP" altLang="en-US" dirty="0" smtClean="0"/>
              <a:t>仕事　－　社内ＳＥやってます。（開発メイン）</a:t>
            </a:r>
          </a:p>
          <a:p>
            <a:r>
              <a:rPr lang="ja-JP" altLang="en-US" dirty="0" smtClean="0"/>
              <a:t>最近扱っているテクノロジ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ASP.NET</a:t>
            </a:r>
            <a:r>
              <a:rPr lang="ja-JP" altLang="en-US" dirty="0" smtClean="0"/>
              <a:t>　とか。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仕事ではまだ未導入ですが、</a:t>
            </a:r>
            <a:r>
              <a:rPr lang="en-US" altLang="ja-JP" dirty="0" smtClean="0"/>
              <a:t>Silverlight2</a:t>
            </a:r>
            <a:r>
              <a:rPr lang="ja-JP" altLang="en-US" dirty="0" smtClean="0"/>
              <a:t>いじってます。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関係ないけど、</a:t>
            </a:r>
            <a:r>
              <a:rPr lang="en-US" altLang="ja-JP" dirty="0" err="1" smtClean="0"/>
              <a:t>inkscape</a:t>
            </a:r>
            <a:r>
              <a:rPr lang="ja-JP" altLang="en-US" dirty="0" err="1" smtClean="0"/>
              <a:t>でお</a:t>
            </a:r>
            <a:r>
              <a:rPr lang="ja-JP" altLang="en-US" dirty="0" smtClean="0"/>
              <a:t>絵かきを始めました。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そろそろ</a:t>
            </a:r>
            <a:r>
              <a:rPr lang="en-US" altLang="ja-JP" dirty="0" smtClean="0"/>
              <a:t>10</a:t>
            </a:r>
            <a:r>
              <a:rPr lang="ja-JP" altLang="en-US" dirty="0" smtClean="0"/>
              <a:t>年ぶりくらいに</a:t>
            </a:r>
            <a:r>
              <a:rPr lang="en-US" altLang="ja-JP" dirty="0" smtClean="0"/>
              <a:t>Flash</a:t>
            </a:r>
            <a:r>
              <a:rPr lang="ja-JP" altLang="en-US" dirty="0" smtClean="0"/>
              <a:t>弄ってみようか思う今日この頃。</a:t>
            </a:r>
            <a:endParaRPr lang="en-US" altLang="ja-JP" dirty="0" smtClean="0"/>
          </a:p>
          <a:p>
            <a:r>
              <a:rPr lang="ja-JP" altLang="en-US" dirty="0" smtClean="0"/>
              <a:t>コンタクト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Kiyokura</a:t>
            </a:r>
            <a:r>
              <a:rPr lang="en-US" altLang="ja-JP" dirty="0" smtClean="0"/>
              <a:t>[at]gmail.com</a:t>
            </a:r>
          </a:p>
          <a:p>
            <a:pPr lvl="1"/>
            <a:r>
              <a:rPr lang="ja-JP" altLang="en-US" dirty="0" smtClean="0"/>
              <a:t>はてダ： </a:t>
            </a:r>
            <a:r>
              <a:rPr lang="en-US" altLang="ja-JP" dirty="0" smtClean="0"/>
              <a:t>http://d.hatena.ne.jp/kiyokura/</a:t>
            </a:r>
          </a:p>
          <a:p>
            <a:pPr lvl="1"/>
            <a:r>
              <a:rPr lang="en-US" altLang="ja-JP" dirty="0" err="1" smtClean="0"/>
              <a:t>mixi</a:t>
            </a:r>
            <a:r>
              <a:rPr lang="ja-JP" altLang="en-US" dirty="0" smtClean="0"/>
              <a:t>とかぼちぼち適当なコミュニティとか</a:t>
            </a:r>
            <a:r>
              <a:rPr lang="en-US" altLang="ja-JP" dirty="0" smtClean="0"/>
              <a:t>SNS</a:t>
            </a:r>
            <a:r>
              <a:rPr lang="ja-JP" altLang="en-US" dirty="0" smtClean="0"/>
              <a:t>とかにいるかも。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OITEC</a:t>
            </a:r>
            <a:r>
              <a:rPr kumimoji="1" lang="ja-JP" altLang="en-US" dirty="0" smtClean="0"/>
              <a:t>の紹介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Okayama IT Engineers Community</a:t>
            </a:r>
          </a:p>
          <a:p>
            <a:pPr lvl="1"/>
            <a:r>
              <a:rPr lang="ja-JP" altLang="en-US" dirty="0" smtClean="0"/>
              <a:t>オカヤマ アイティー エンジニアズ コミュニティ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略称は</a:t>
            </a:r>
            <a:r>
              <a:rPr lang="en-US" altLang="ja-JP" dirty="0" smtClean="0"/>
              <a:t>OITEC</a:t>
            </a:r>
            <a:r>
              <a:rPr lang="ja-JP" altLang="en-US" dirty="0" smtClean="0"/>
              <a:t>（おーあいてっく）</a:t>
            </a:r>
            <a:endParaRPr lang="en-US" altLang="ja-JP" dirty="0" smtClean="0"/>
          </a:p>
          <a:p>
            <a:r>
              <a:rPr kumimoji="1" lang="en-US" altLang="ja-JP" dirty="0" smtClean="0"/>
              <a:t>2008</a:t>
            </a:r>
            <a:r>
              <a:rPr kumimoji="1" lang="ja-JP" altLang="en-US" dirty="0" smtClean="0"/>
              <a:t>年に発足しました！</a:t>
            </a:r>
            <a:endParaRPr kumimoji="1" lang="en-US" altLang="ja-JP" dirty="0" smtClean="0"/>
          </a:p>
          <a:p>
            <a:pPr lvl="1"/>
            <a:r>
              <a:rPr lang="ja-JP" altLang="en-US" sz="2400" dirty="0" smtClean="0"/>
              <a:t>岡山県で</a:t>
            </a:r>
            <a:r>
              <a:rPr lang="en-US" altLang="ja-JP" sz="2400" dirty="0" smtClean="0"/>
              <a:t>IT</a:t>
            </a:r>
            <a:r>
              <a:rPr lang="ja-JP" altLang="en-US" sz="2400" dirty="0" smtClean="0"/>
              <a:t>関連の勉強会開催の促進を行う</a:t>
            </a:r>
          </a:p>
          <a:p>
            <a:pPr lvl="1"/>
            <a:r>
              <a:rPr lang="ja-JP" altLang="en-US" sz="2400" dirty="0" smtClean="0"/>
              <a:t>勉強会に限らず、意見交換の場（オフライン重視）</a:t>
            </a:r>
          </a:p>
          <a:p>
            <a:pPr lvl="1"/>
            <a:r>
              <a:rPr lang="ja-JP" altLang="en-US" sz="2400" dirty="0" smtClean="0"/>
              <a:t>取り上げる技術は特に定めない</a:t>
            </a:r>
          </a:p>
          <a:p>
            <a:r>
              <a:rPr kumimoji="1" lang="en-US" altLang="ja-JP" dirty="0" smtClean="0"/>
              <a:t>2009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月現在、オフライン勉強会を</a:t>
            </a:r>
            <a:r>
              <a:rPr lang="en-US" altLang="ja-JP" dirty="0" smtClean="0"/>
              <a:t>3</a:t>
            </a:r>
            <a:r>
              <a:rPr lang="ja-JP" altLang="en-US" dirty="0" smtClean="0"/>
              <a:t>回実施しています。</a:t>
            </a:r>
            <a:endParaRPr lang="en-US" altLang="ja-JP" dirty="0" smtClean="0"/>
          </a:p>
          <a:p>
            <a:r>
              <a:rPr lang="en-US" altLang="ja-JP" dirty="0" smtClean="0"/>
              <a:t>http://oitec.vbstation.net/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Silverlight2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クロスブラウザ＆プラットホームなブラウザのプラグイン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Windows</a:t>
            </a:r>
            <a:r>
              <a:rPr lang="ja-JP" altLang="en-US" dirty="0" smtClean="0"/>
              <a:t> </a:t>
            </a:r>
            <a:r>
              <a:rPr lang="en-US" altLang="ja-JP" dirty="0" smtClean="0"/>
              <a:t>/</a:t>
            </a:r>
            <a:r>
              <a:rPr lang="ja-JP" altLang="en-US" dirty="0" smtClean="0"/>
              <a:t> </a:t>
            </a:r>
            <a:r>
              <a:rPr lang="en-US" altLang="ja-JP" dirty="0" smtClean="0"/>
              <a:t>Mac</a:t>
            </a:r>
            <a:r>
              <a:rPr lang="ja-JP" altLang="en-US" dirty="0" smtClean="0"/>
              <a:t> </a:t>
            </a:r>
            <a:r>
              <a:rPr lang="en-US" altLang="ja-JP" dirty="0" smtClean="0"/>
              <a:t>/</a:t>
            </a:r>
            <a:r>
              <a:rPr lang="ja-JP" altLang="en-US" dirty="0" smtClean="0"/>
              <a:t> </a:t>
            </a:r>
            <a:r>
              <a:rPr lang="en-US" altLang="ja-JP" dirty="0" smtClean="0"/>
              <a:t>Linux</a:t>
            </a:r>
          </a:p>
          <a:p>
            <a:pPr lvl="1"/>
            <a:r>
              <a:rPr lang="en-US" altLang="ja-JP" dirty="0" smtClean="0"/>
              <a:t>IE</a:t>
            </a:r>
            <a:r>
              <a:rPr lang="ja-JP" altLang="en-US" dirty="0" smtClean="0"/>
              <a:t> </a:t>
            </a:r>
            <a:r>
              <a:rPr lang="en-US" altLang="ja-JP" dirty="0" smtClean="0"/>
              <a:t>/</a:t>
            </a:r>
            <a:r>
              <a:rPr lang="ja-JP" altLang="en-US" dirty="0" smtClean="0"/>
              <a:t> </a:t>
            </a:r>
            <a:r>
              <a:rPr lang="en-US" altLang="ja-JP" dirty="0" smtClean="0"/>
              <a:t>Firefox</a:t>
            </a:r>
            <a:r>
              <a:rPr lang="ja-JP" altLang="en-US" dirty="0" smtClean="0"/>
              <a:t> </a:t>
            </a:r>
            <a:r>
              <a:rPr lang="en-US" altLang="ja-JP" dirty="0" smtClean="0"/>
              <a:t>/</a:t>
            </a:r>
            <a:r>
              <a:rPr lang="ja-JP" altLang="en-US" dirty="0" smtClean="0"/>
              <a:t> </a:t>
            </a:r>
            <a:r>
              <a:rPr lang="en-US" altLang="ja-JP" dirty="0" smtClean="0"/>
              <a:t>Safari</a:t>
            </a:r>
          </a:p>
          <a:p>
            <a:r>
              <a:rPr lang="ja-JP" altLang="en-US" dirty="0" smtClean="0"/>
              <a:t>ブラウザのプラグインとして動くものを、マネージコードで開発可能</a:t>
            </a:r>
            <a:endParaRPr lang="en-US" altLang="ja-JP" dirty="0" smtClean="0"/>
          </a:p>
          <a:p>
            <a:r>
              <a:rPr lang="en-US" altLang="ja-JP" dirty="0" smtClean="0"/>
              <a:t>UI</a:t>
            </a:r>
            <a:r>
              <a:rPr lang="ja-JP" altLang="en-US" dirty="0" smtClean="0"/>
              <a:t>は</a:t>
            </a:r>
            <a:r>
              <a:rPr lang="en-US" altLang="ja-JP" dirty="0" smtClean="0"/>
              <a:t>XAML</a:t>
            </a:r>
            <a:r>
              <a:rPr lang="ja-JP" altLang="en-US" dirty="0" smtClean="0"/>
              <a:t>で記述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WPF </a:t>
            </a:r>
            <a:r>
              <a:rPr lang="ja-JP" altLang="en-US" dirty="0" smtClean="0"/>
              <a:t>のサブセット＋</a:t>
            </a:r>
            <a:r>
              <a:rPr lang="en-US" altLang="ja-JP" dirty="0" smtClean="0"/>
              <a:t>α</a:t>
            </a:r>
          </a:p>
          <a:p>
            <a:r>
              <a:rPr lang="en-US" altLang="ja-JP" dirty="0" smtClean="0"/>
              <a:t>Visual</a:t>
            </a:r>
            <a:r>
              <a:rPr lang="ja-JP" altLang="en-US" dirty="0" smtClean="0"/>
              <a:t> </a:t>
            </a:r>
            <a:r>
              <a:rPr lang="en-US" altLang="ja-JP" dirty="0" smtClean="0"/>
              <a:t>Studio</a:t>
            </a:r>
            <a:r>
              <a:rPr lang="ja-JP" altLang="en-US" dirty="0" smtClean="0"/>
              <a:t>で開発可能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誤解を恐れず</a:t>
            </a:r>
            <a:r>
              <a:rPr lang="ja-JP" altLang="en-US" dirty="0" err="1" smtClean="0"/>
              <a:t>超</a:t>
            </a:r>
            <a:r>
              <a:rPr lang="ja-JP" altLang="en-US" dirty="0" smtClean="0"/>
              <a:t>大ざっぱにてっとり早く伝えるには</a:t>
            </a:r>
            <a:r>
              <a:rPr lang="en-US" altLang="ja-JP" dirty="0" smtClean="0"/>
              <a:t>…</a:t>
            </a:r>
          </a:p>
          <a:p>
            <a:pPr lvl="1"/>
            <a:r>
              <a:rPr lang="ja-JP" altLang="en-US" dirty="0" smtClean="0"/>
              <a:t>とりあえず、</a:t>
            </a:r>
            <a:r>
              <a:rPr lang="en-US" altLang="ja-JP" dirty="0" smtClean="0"/>
              <a:t>Microsoft</a:t>
            </a:r>
            <a:r>
              <a:rPr lang="ja-JP" altLang="en-US" dirty="0" smtClean="0"/>
              <a:t>版の○</a:t>
            </a:r>
            <a:r>
              <a:rPr lang="en-US" altLang="ja-JP" dirty="0" smtClean="0"/>
              <a:t>lash/</a:t>
            </a:r>
            <a:r>
              <a:rPr lang="ja-JP" altLang="en-US" dirty="0" smtClean="0"/>
              <a:t>○</a:t>
            </a:r>
            <a:r>
              <a:rPr lang="en-US" altLang="ja-JP" dirty="0" err="1" smtClean="0"/>
              <a:t>lex</a:t>
            </a:r>
            <a:r>
              <a:rPr lang="en-US" altLang="ja-JP" dirty="0" smtClean="0"/>
              <a:t>……</a:t>
            </a:r>
            <a:r>
              <a:rPr lang="ja-JP" alt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っぽい</a:t>
            </a:r>
            <a:r>
              <a:rPr lang="ja-JP" altLang="en-US" dirty="0" smtClean="0"/>
              <a:t>もの</a:t>
            </a:r>
            <a:endParaRPr lang="en-US" altLang="ja-JP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Silverlight2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いいところ</a:t>
            </a:r>
            <a:r>
              <a:rPr lang="ja-JP" altLang="en-US" sz="2400" dirty="0" smtClean="0"/>
              <a:t>（Ｗｅｂアプリから見て）</a:t>
            </a:r>
            <a:endParaRPr kumimoji="1" lang="ja-JP" altLang="en-US" sz="2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リッチなＵＩ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XAML</a:t>
            </a:r>
            <a:r>
              <a:rPr lang="ja-JP" altLang="en-US" dirty="0" smtClean="0"/>
              <a:t>による豊富なコントロール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WPF</a:t>
            </a:r>
            <a:r>
              <a:rPr lang="ja-JP" altLang="en-US" dirty="0" smtClean="0"/>
              <a:t>（のサブセット的）な感じ</a:t>
            </a:r>
            <a:endParaRPr lang="en-US" altLang="ja-JP" dirty="0" smtClean="0"/>
          </a:p>
          <a:p>
            <a:r>
              <a:rPr kumimoji="1" lang="ja-JP" altLang="en-US" dirty="0" smtClean="0"/>
              <a:t>クライアントサイドで動く部分が、</a:t>
            </a:r>
            <a:r>
              <a:rPr lang="ja-JP" altLang="en-US" dirty="0" smtClean="0"/>
              <a:t>マネージドコード開発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C#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VB.NET</a:t>
            </a:r>
            <a:r>
              <a:rPr kumimoji="1" lang="ja-JP" altLang="en-US" dirty="0" smtClean="0"/>
              <a:t>が使える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IDE</a:t>
            </a:r>
            <a:r>
              <a:rPr kumimoji="1" lang="ja-JP" altLang="en-US" dirty="0" smtClean="0"/>
              <a:t>のサポート（</a:t>
            </a:r>
            <a:r>
              <a:rPr kumimoji="1" lang="en-US" altLang="ja-JP" dirty="0" smtClean="0"/>
              <a:t>Visual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Studio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Javascript</a:t>
            </a:r>
            <a:r>
              <a:rPr kumimoji="1" lang="ja-JP" altLang="en-US" dirty="0" smtClean="0"/>
              <a:t>より早い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クロスブラウ</a:t>
            </a:r>
            <a:r>
              <a:rPr lang="ja-JP" altLang="en-US" dirty="0" smtClean="0"/>
              <a:t>ザ</a:t>
            </a:r>
            <a:r>
              <a:rPr lang="en-US" altLang="ja-JP" dirty="0" smtClean="0"/>
              <a:t>/</a:t>
            </a:r>
            <a:r>
              <a:rPr lang="ja-JP" altLang="en-US" dirty="0" smtClean="0"/>
              <a:t>クロスプラットホーム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え、</a:t>
            </a:r>
            <a:r>
              <a:rPr lang="en-US" altLang="ja-JP" dirty="0" err="1" smtClean="0"/>
              <a:t>HTML+Javascript</a:t>
            </a:r>
            <a:r>
              <a:rPr lang="ja-JP" altLang="en-US" dirty="0" smtClean="0"/>
              <a:t>の方がクロスプラットホームなのでは？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細かな差分やらバグやらで、バッドノウハウの塊</a:t>
            </a:r>
            <a:r>
              <a:rPr lang="en-US" altLang="ja-JP" dirty="0" smtClean="0"/>
              <a:t>…</a:t>
            </a: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Silverlight2</a:t>
            </a:r>
            <a:r>
              <a:rPr lang="ja-JP" altLang="en-US" dirty="0" smtClean="0"/>
              <a:t>の面倒臭いところ</a:t>
            </a:r>
            <a:r>
              <a:rPr lang="ja-JP" altLang="en-US" sz="2400" dirty="0" smtClean="0"/>
              <a:t>（Ｗｅｂアプリから見て）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直接データアクセスが面倒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ブラウザのサンドボックス上で動くので、当然直接</a:t>
            </a:r>
            <a:r>
              <a:rPr kumimoji="1" lang="en-US" altLang="ja-JP" dirty="0" smtClean="0"/>
              <a:t>DB</a:t>
            </a:r>
            <a:r>
              <a:rPr kumimoji="1" lang="ja-JP" altLang="en-US" dirty="0" smtClean="0"/>
              <a:t>接続なんてできない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なんらか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サービス等を使ってやりとりする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？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WCF</a:t>
            </a:r>
            <a:r>
              <a:rPr lang="ja-JP" altLang="en-US" dirty="0" smtClean="0"/>
              <a:t>　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サービス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ASP.NET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SOAP</a:t>
            </a:r>
          </a:p>
          <a:p>
            <a:pPr lvl="2"/>
            <a:r>
              <a:rPr kumimoji="1" lang="en-US" altLang="ja-JP" dirty="0" smtClean="0"/>
              <a:t>ADO.NET</a:t>
            </a:r>
            <a:r>
              <a:rPr kumimoji="1" lang="ja-JP" altLang="en-US" dirty="0" smtClean="0"/>
              <a:t> </a:t>
            </a:r>
            <a:r>
              <a:rPr kumimoji="1" lang="en-US" altLang="ja-JP" dirty="0" err="1" smtClean="0"/>
              <a:t>DataService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サービスとの認証機能やセキュリティの確保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その他、いろいろ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既存の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アプリとは違う考え方で作らなければならない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「技術習得」というイニシャライズコスト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継続したメンテナンスのための要員確保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開発環境（現状では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Visual</a:t>
            </a:r>
            <a:r>
              <a:rPr lang="ja-JP" altLang="en-US" dirty="0" smtClean="0"/>
              <a:t> </a:t>
            </a:r>
            <a:r>
              <a:rPr lang="en-US" altLang="ja-JP" dirty="0" smtClean="0"/>
              <a:t>Studio</a:t>
            </a:r>
            <a:r>
              <a:rPr lang="ja-JP" altLang="en-US" dirty="0" smtClean="0"/>
              <a:t>標準のデザイナが若干力不足</a:t>
            </a:r>
            <a:r>
              <a:rPr lang="en-US" altLang="ja-JP" dirty="0" smtClean="0"/>
              <a:t>……</a:t>
            </a:r>
          </a:p>
          <a:p>
            <a:pPr lvl="2"/>
            <a:r>
              <a:rPr lang="en-US" altLang="ja-JP" dirty="0" smtClean="0"/>
              <a:t>WYSIWYG</a:t>
            </a:r>
            <a:r>
              <a:rPr lang="ja-JP" altLang="en-US" dirty="0" smtClean="0"/>
              <a:t>ではなくて、</a:t>
            </a:r>
            <a:r>
              <a:rPr lang="en-US" altLang="ja-JP" dirty="0" smtClean="0"/>
              <a:t>READ</a:t>
            </a:r>
            <a:r>
              <a:rPr lang="ja-JP" altLang="en-US" dirty="0" smtClean="0"/>
              <a:t> </a:t>
            </a:r>
            <a:r>
              <a:rPr lang="en-US" altLang="ja-JP" dirty="0" smtClean="0"/>
              <a:t>ONLY……</a:t>
            </a:r>
          </a:p>
          <a:p>
            <a:pPr lvl="1"/>
            <a:r>
              <a:rPr lang="ja-JP" altLang="en-US" dirty="0" smtClean="0"/>
              <a:t>本格的にやるには</a:t>
            </a:r>
            <a:r>
              <a:rPr lang="en-US" altLang="ja-JP" dirty="0" smtClean="0"/>
              <a:t>Expression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Blend2</a:t>
            </a:r>
            <a:r>
              <a:rPr lang="ja-JP" altLang="en-US" dirty="0" smtClean="0"/>
              <a:t>が必要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この予算を認めてもらえるかどうか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（</a:t>
            </a:r>
            <a:r>
              <a:rPr lang="en-US" altLang="ja-JP" dirty="0" err="1" smtClean="0"/>
              <a:t>ToT</a:t>
            </a:r>
            <a:r>
              <a:rPr lang="en-US" altLang="ja-JP" dirty="0" smtClean="0"/>
              <a:t>)</a:t>
            </a:r>
          </a:p>
          <a:p>
            <a:pPr lvl="2"/>
            <a:r>
              <a:rPr lang="en-US" altLang="ja-JP" dirty="0" smtClean="0"/>
              <a:t>MSDN Professional Subscription</a:t>
            </a:r>
            <a:r>
              <a:rPr lang="ja-JP" altLang="en-US" dirty="0" smtClean="0"/>
              <a:t>に入ってない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Premium</a:t>
            </a:r>
            <a:r>
              <a:rPr lang="ja-JP" altLang="en-US" dirty="0" smtClean="0"/>
              <a:t>じゃないと使えない</a:t>
            </a:r>
            <a:r>
              <a:rPr lang="en-US" altLang="ja-JP" dirty="0" smtClean="0"/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 smtClean="0"/>
              <a:t>決して</a:t>
            </a:r>
            <a:r>
              <a:rPr lang="en-US" altLang="ja-JP" sz="2800" dirty="0" err="1" smtClean="0"/>
              <a:t>dis</a:t>
            </a:r>
            <a:r>
              <a:rPr lang="ja-JP" altLang="en-US" sz="2800" dirty="0" smtClean="0"/>
              <a:t>ってるわけじゃないんです</a:t>
            </a:r>
            <a:r>
              <a:rPr lang="en-US" altLang="ja-JP" sz="2800" dirty="0" smtClean="0"/>
              <a:t>(^^;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機能も多いし、できることもたくさんあるので、「ちょっと使ってみよう」とすると、若干、裾野が広い。</a:t>
            </a:r>
            <a:endParaRPr lang="en-US" altLang="ja-JP" dirty="0" smtClean="0"/>
          </a:p>
          <a:p>
            <a:r>
              <a:rPr kumimoji="1" lang="ja-JP" altLang="en-US" dirty="0" smtClean="0"/>
              <a:t>趣味ベースで触るならともかく</a:t>
            </a:r>
            <a:r>
              <a:rPr lang="ja-JP" altLang="en-US" dirty="0" smtClean="0"/>
              <a:t>社内アプリとは言え、業務で触るには、いろいろクリアしないといけないハードルがある</a:t>
            </a:r>
            <a:r>
              <a:rPr kumimoji="1" lang="ja-JP" altLang="en-US" dirty="0" smtClean="0"/>
              <a:t>と思うのです。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じゃあ、部分的に使ってみる！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しかし、部分的にでも、使えるところがあるなら使ってみたい！！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必要最低限の知識で可能なら、イニシャライズコストも抑えれる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例えば、</a:t>
            </a:r>
            <a:r>
              <a:rPr lang="en-US" altLang="ja-JP" dirty="0" smtClean="0"/>
              <a:t>Grid</a:t>
            </a:r>
            <a:r>
              <a:rPr lang="ja-JP" altLang="en-US" dirty="0" smtClean="0"/>
              <a:t>とか、使ってみたい！！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『</a:t>
            </a:r>
            <a:r>
              <a:rPr lang="ja-JP" altLang="en-US" dirty="0" smtClean="0"/>
              <a:t>さあ、できることから！！</a:t>
            </a:r>
            <a:r>
              <a:rPr lang="en-US" altLang="ja-JP" dirty="0" smtClean="0"/>
              <a:t>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itec">
  <a:themeElements>
    <a:clrScheme name="oetec_1">
      <a:dk1>
        <a:srgbClr val="FFFFFF"/>
      </a:dk1>
      <a:lt1>
        <a:sysClr val="window" lastClr="FFFFFF"/>
      </a:lt1>
      <a:dk2>
        <a:srgbClr val="000000"/>
      </a:dk2>
      <a:lt2>
        <a:srgbClr val="F8F8F8"/>
      </a:lt2>
      <a:accent1>
        <a:srgbClr val="FFC000"/>
      </a:accent1>
      <a:accent2>
        <a:srgbClr val="FFC000"/>
      </a:accent2>
      <a:accent3>
        <a:srgbClr val="FFC000"/>
      </a:accent3>
      <a:accent4>
        <a:srgbClr val="FFC000"/>
      </a:accent4>
      <a:accent5>
        <a:srgbClr val="FFC000"/>
      </a:accent5>
      <a:accent6>
        <a:srgbClr val="FFC000"/>
      </a:accent6>
      <a:hlink>
        <a:srgbClr val="00B0F0"/>
      </a:hlink>
      <a:folHlink>
        <a:srgbClr val="00B0F0"/>
      </a:folHlink>
    </a:clrScheme>
    <a:fontScheme name="TG-kiosk1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G-kiosk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BCEB1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3E3D5"/>
        </a:accent5>
        <a:accent6>
          <a:srgbClr val="2D5CB9"/>
        </a:accent6>
        <a:hlink>
          <a:srgbClr val="99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G-kiosk1 2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B727"/>
        </a:accent1>
        <a:accent2>
          <a:srgbClr val="4F78BA"/>
        </a:accent2>
        <a:accent3>
          <a:srgbClr val="FFFFFF"/>
        </a:accent3>
        <a:accent4>
          <a:srgbClr val="000000"/>
        </a:accent4>
        <a:accent5>
          <a:srgbClr val="FFD8AC"/>
        </a:accent5>
        <a:accent6>
          <a:srgbClr val="476CA8"/>
        </a:accent6>
        <a:hlink>
          <a:srgbClr val="93CE4C"/>
        </a:hlink>
        <a:folHlink>
          <a:srgbClr val="FF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G-kiosk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3DDD7"/>
        </a:accent1>
        <a:accent2>
          <a:srgbClr val="4454CE"/>
        </a:accent2>
        <a:accent3>
          <a:srgbClr val="FFFFFF"/>
        </a:accent3>
        <a:accent4>
          <a:srgbClr val="000000"/>
        </a:accent4>
        <a:accent5>
          <a:srgbClr val="B7EBE8"/>
        </a:accent5>
        <a:accent6>
          <a:srgbClr val="3D4BBA"/>
        </a:accent6>
        <a:hlink>
          <a:srgbClr val="9999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oitec</Template>
  <TotalTime>3044</TotalTime>
  <Words>724</Words>
  <Application>Microsoft Office PowerPoint</Application>
  <PresentationFormat>画面に合わせる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oitec</vt:lpstr>
      <vt:lpstr>部分的にSilverlight2を使ってみるテスト</vt:lpstr>
      <vt:lpstr>自己紹介</vt:lpstr>
      <vt:lpstr>OITECの紹介</vt:lpstr>
      <vt:lpstr>Silverlight2とは</vt:lpstr>
      <vt:lpstr>Silverlight2のいいところ（Ｗｅｂアプリから見て）</vt:lpstr>
      <vt:lpstr>Silverlight2の面倒臭いところ（Ｗｅｂアプリから見て）</vt:lpstr>
      <vt:lpstr>その他、いろいろ</vt:lpstr>
      <vt:lpstr>決してdisってるわけじゃないんです(^^;</vt:lpstr>
      <vt:lpstr>じゃあ、部分的に使ってみる！</vt:lpstr>
      <vt:lpstr>実装のポイント</vt:lpstr>
      <vt:lpstr>JavascriptからSilverlightのメソッドを呼ぶ！</vt:lpstr>
      <vt:lpstr>Silverlight から Javascriptの関数を呼ぶ！</vt:lpstr>
      <vt:lpstr>デモ</vt:lpstr>
      <vt:lpstr>さらにこんなことも！！</vt:lpstr>
      <vt:lpstr>参考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masanori</dc:creator>
  <cp:lastModifiedBy>masanori</cp:lastModifiedBy>
  <cp:revision>96</cp:revision>
  <dcterms:created xsi:type="dcterms:W3CDTF">2009-02-05T11:57:30Z</dcterms:created>
  <dcterms:modified xsi:type="dcterms:W3CDTF">2009-02-09T14:12:11Z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TC011182231041</vt:lpwstr>
  </property>
</Properties>
</file>