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35763" cy="98679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オートシェイプ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テキスト ボックス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四角形 3"/>
          <p:cNvSpPr>
            <a:spLocks noGrp="1" noChangeArrowheads="1"/>
          </p:cNvSpPr>
          <p:nvPr>
            <p:ph type="dt"/>
          </p:nvPr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defRPr>
            </a:lvl1pPr>
          </a:lstStyle>
          <a:p>
            <a:r>
              <a:rPr lang="en-US"/>
              <a:t>2008/09/20</a:t>
            </a:r>
          </a:p>
        </p:txBody>
      </p:sp>
      <p:sp>
        <p:nvSpPr>
          <p:cNvPr id="2052" name="四角形 4"/>
          <p:cNvSpPr>
            <a:spLocks noGrp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四角形 5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2054" name="テキスト ボックス 6"/>
          <p:cNvSpPr txBox="1">
            <a:spLocks noChangeArrowheads="1"/>
          </p:cNvSpPr>
          <p:nvPr/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四角形 7"/>
          <p:cNvSpPr>
            <a:spLocks noGrp="1" noChangeArrowheads="1"/>
          </p:cNvSpPr>
          <p:nvPr>
            <p:ph type="sldNum"/>
          </p:nvPr>
        </p:nvSpPr>
        <p:spPr bwMode="auto">
          <a:xfrm>
            <a:off x="3814763" y="9371013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defRPr>
            </a:lvl1pPr>
          </a:lstStyle>
          <a:p>
            <a:fld id="{8B734DAA-EF4F-4D95-B4AE-67696F48AF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68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sz="1200" kern="1200">
        <a:solidFill>
          <a:srgbClr xmlns:mc="http://schemas.openxmlformats.org/markup-compatibility/2006" xmlns:a14="http://schemas.microsoft.com/office/drawing/2010/main" val="000000" mc:Ignorable="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sz="1200" kern="1200">
        <a:solidFill>
          <a:srgbClr xmlns:mc="http://schemas.openxmlformats.org/markup-compatibility/2006" xmlns:a14="http://schemas.microsoft.com/office/drawing/2010/main" val="000000" mc:Ignorable="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sz="1200" kern="1200">
        <a:solidFill>
          <a:srgbClr xmlns:mc="http://schemas.openxmlformats.org/markup-compatibility/2006" xmlns:a14="http://schemas.microsoft.com/office/drawing/2010/main" val="000000" mc:Ignorable="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sz="1200" kern="1200">
        <a:solidFill>
          <a:srgbClr xmlns:mc="http://schemas.openxmlformats.org/markup-compatibility/2006" xmlns:a14="http://schemas.microsoft.com/office/drawing/2010/main" val="000000" mc:Ignorable="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xmlns:mc="http://schemas.openxmlformats.org/markup-compatibility/2006" xmlns:a14="http://schemas.microsoft.com/office/drawing/2010/main" val="000000" mc:Ignorable=""/>
      </a:buClr>
      <a:buSzPct val="100000"/>
      <a:buFont typeface="Times New Roman" pitchFamily="16" charset="0"/>
      <a:defRPr sz="1200" kern="1200">
        <a:solidFill>
          <a:srgbClr xmlns:mc="http://schemas.openxmlformats.org/markup-compatibility/2006" xmlns:a14="http://schemas.microsoft.com/office/drawing/2010/main" val="000000" mc:Ignorable="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07B578-E05B-4733-A0E4-31FC893AFB97}" type="slidenum">
              <a:rPr lang="en-US"/>
              <a:pPr/>
              <a:t>1</a:t>
            </a:fld>
            <a:endParaRPr lang="en-US"/>
          </a:p>
        </p:txBody>
      </p:sp>
      <p:sp>
        <p:nvSpPr>
          <p:cNvPr id="19457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19458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533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3117E0-623D-41CF-8213-088526643161}" type="slidenum">
              <a:rPr lang="en-US"/>
              <a:pPr/>
              <a:t>10</a:t>
            </a:fld>
            <a:endParaRPr lang="en-US"/>
          </a:p>
        </p:txBody>
      </p:sp>
      <p:sp>
        <p:nvSpPr>
          <p:cNvPr id="28673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8674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3FD843-41BB-49E0-AF8D-11DBAFA82685}" type="slidenum">
              <a:rPr lang="en-US"/>
              <a:pPr/>
              <a:t>11</a:t>
            </a:fld>
            <a:endParaRPr lang="en-US"/>
          </a:p>
        </p:txBody>
      </p:sp>
      <p:sp>
        <p:nvSpPr>
          <p:cNvPr id="29697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9698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AA420A-F816-40E8-902B-81FE46F85740}" type="slidenum">
              <a:rPr lang="en-US"/>
              <a:pPr/>
              <a:t>12</a:t>
            </a:fld>
            <a:endParaRPr lang="en-US"/>
          </a:p>
        </p:txBody>
      </p:sp>
      <p:sp>
        <p:nvSpPr>
          <p:cNvPr id="30721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30722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BB3EC1-6100-47ED-9B22-A85F8E1438C6}" type="slidenum">
              <a:rPr lang="en-US"/>
              <a:pPr/>
              <a:t>13</a:t>
            </a:fld>
            <a:endParaRPr lang="en-US"/>
          </a:p>
        </p:txBody>
      </p:sp>
      <p:sp>
        <p:nvSpPr>
          <p:cNvPr id="31745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31746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46A5FF-EB26-4057-920D-32DAAA5906FE}" type="slidenum">
              <a:rPr lang="en-US"/>
              <a:pPr/>
              <a:t>14</a:t>
            </a:fld>
            <a:endParaRPr lang="en-US"/>
          </a:p>
        </p:txBody>
      </p:sp>
      <p:sp>
        <p:nvSpPr>
          <p:cNvPr id="32769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32770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3C8B7B-A060-4C9F-B378-147873E50FB7}" type="slidenum">
              <a:rPr lang="en-US"/>
              <a:pPr/>
              <a:t>15</a:t>
            </a:fld>
            <a:endParaRPr lang="en-US"/>
          </a:p>
        </p:txBody>
      </p:sp>
      <p:sp>
        <p:nvSpPr>
          <p:cNvPr id="33793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33794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D3D797-C05F-4CD8-AC6A-66846C5CD8C9}" type="slidenum">
              <a:rPr lang="en-US"/>
              <a:pPr/>
              <a:t>16</a:t>
            </a:fld>
            <a:endParaRPr lang="en-US"/>
          </a:p>
        </p:txBody>
      </p:sp>
      <p:sp>
        <p:nvSpPr>
          <p:cNvPr id="34817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34818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49A55D-585A-4176-B9B5-589ECECE7CF3}" type="slidenum">
              <a:rPr lang="en-US"/>
              <a:pPr/>
              <a:t>2</a:t>
            </a:fld>
            <a:endParaRPr lang="en-US"/>
          </a:p>
        </p:txBody>
      </p:sp>
      <p:sp>
        <p:nvSpPr>
          <p:cNvPr id="20481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0482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533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98BA55-10D2-439B-A1E1-8F880004EC7F}" type="slidenum">
              <a:rPr lang="en-US"/>
              <a:pPr/>
              <a:t>3</a:t>
            </a:fld>
            <a:endParaRPr lang="en-US"/>
          </a:p>
        </p:txBody>
      </p:sp>
      <p:sp>
        <p:nvSpPr>
          <p:cNvPr id="21505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1506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12ABAE-A87E-4924-97A1-3395B4E1DFE2}" type="slidenum">
              <a:rPr lang="en-US"/>
              <a:pPr/>
              <a:t>4</a:t>
            </a:fld>
            <a:endParaRPr lang="en-US"/>
          </a:p>
        </p:txBody>
      </p:sp>
      <p:sp>
        <p:nvSpPr>
          <p:cNvPr id="22529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2530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9A8721-6C9B-4015-85CF-7DCEE017981D}" type="slidenum">
              <a:rPr lang="en-US"/>
              <a:pPr/>
              <a:t>5</a:t>
            </a:fld>
            <a:endParaRPr lang="en-US"/>
          </a:p>
        </p:txBody>
      </p:sp>
      <p:sp>
        <p:nvSpPr>
          <p:cNvPr id="23553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3554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602B33-80CB-4CAA-8A38-A94E0C483EB1}" type="slidenum">
              <a:rPr lang="en-US"/>
              <a:pPr/>
              <a:t>6</a:t>
            </a:fld>
            <a:endParaRPr lang="en-US"/>
          </a:p>
        </p:txBody>
      </p:sp>
      <p:sp>
        <p:nvSpPr>
          <p:cNvPr id="24577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4578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53F506-0D0A-48E0-BF1F-067B8D9A2760}" type="slidenum">
              <a:rPr lang="en-US"/>
              <a:pPr/>
              <a:t>7</a:t>
            </a:fld>
            <a:endParaRPr lang="en-US"/>
          </a:p>
        </p:txBody>
      </p:sp>
      <p:sp>
        <p:nvSpPr>
          <p:cNvPr id="25601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5602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CB51FB-C0AB-4AEF-BC38-9D8DB7309808}" type="slidenum">
              <a:rPr lang="en-US"/>
              <a:pPr/>
              <a:t>8</a:t>
            </a:fld>
            <a:endParaRPr lang="en-US"/>
          </a:p>
        </p:txBody>
      </p:sp>
      <p:sp>
        <p:nvSpPr>
          <p:cNvPr id="26625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6626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2008/09/20</a:t>
            </a:r>
          </a:p>
        </p:txBody>
      </p:sp>
      <p:sp>
        <p:nvSpPr>
          <p:cNvPr id="5" name="四角形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BD9C3A-D9C1-426C-B984-4C5F3348B764}" type="slidenum">
              <a:rPr lang="en-US"/>
              <a:pPr/>
              <a:t>9</a:t>
            </a:fld>
            <a:endParaRPr lang="en-US"/>
          </a:p>
        </p:txBody>
      </p:sp>
      <p:sp>
        <p:nvSpPr>
          <p:cNvPr id="27649" name="四角形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sp>
      <p:sp>
        <p:nvSpPr>
          <p:cNvPr id="27650" name="四角形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95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946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906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2250" y="274638"/>
            <a:ext cx="2070100" cy="5724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7188" y="274638"/>
            <a:ext cx="6062662" cy="5724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657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095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5765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7188" y="1052513"/>
            <a:ext cx="4065587" cy="4946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5175" y="1052513"/>
            <a:ext cx="4067175" cy="4946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986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912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68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35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0568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893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FFFF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図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  <p:sp>
        <p:nvSpPr>
          <p:cNvPr id="1026" name="四角形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5162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四角形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5162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75024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8" name="四角形 4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3BB50" mc:Ignorable="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lIns="90000" tIns="61290" rIns="90000" bIns="468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23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Times New Roman" pitchFamily="16" charset="0"/>
                <a:ea typeface="ＭＳ Ｐ明朝" charset="-128"/>
              </a:rPr>
              <a:t>わんくま同盟 大阪勉強会 #28</a:t>
            </a:r>
          </a:p>
        </p:txBody>
      </p:sp>
      <p:pic>
        <p:nvPicPr>
          <p:cNvPr id="1029" name="図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2pPr>
      <a:lvl3pPr marL="1143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3pPr>
      <a:lvl4pPr marL="1600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4pPr>
      <a:lvl5pPr marL="20574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32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8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4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0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0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0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0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0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xmlns:mc="http://schemas.openxmlformats.org/markup-compatibility/2006" xmlns:a14="http://schemas.microsoft.com/office/drawing/2010/main" val="000000" mc:Ignorable=""/>
        </a:buClr>
        <a:buSzPct val="100000"/>
        <a:buFont typeface="Times New Roman" pitchFamily="16" charset="0"/>
        <a:defRPr sz="2000">
          <a:solidFill>
            <a:srgbClr xmlns:mc="http://schemas.openxmlformats.org/markup-compatibility/2006" xmlns:a14="http://schemas.microsoft.com/office/drawing/2010/main" val="000000" mc:Ignorable="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テキスト ボックス 1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" name="テキスト ボックス 2"/>
          <p:cNvSpPr txBox="1">
            <a:spLocks noChangeArrowheads="1"/>
          </p:cNvSpPr>
          <p:nvPr/>
        </p:nvSpPr>
        <p:spPr bwMode="auto">
          <a:xfrm>
            <a:off x="539750" y="1439863"/>
            <a:ext cx="77406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sz="6000"/>
              <a:t>ジェネリクスを使おう！</a:t>
            </a:r>
          </a:p>
        </p:txBody>
      </p:sp>
      <p:sp>
        <p:nvSpPr>
          <p:cNvPr id="3075" name="テキスト ボックス 3"/>
          <p:cNvSpPr txBox="1">
            <a:spLocks noChangeArrowheads="1"/>
          </p:cNvSpPr>
          <p:nvPr/>
        </p:nvSpPr>
        <p:spPr bwMode="auto">
          <a:xfrm>
            <a:off x="4859338" y="4859338"/>
            <a:ext cx="3419475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r>
              <a:rPr lang="en-US" sz="2400"/>
              <a:t>凪瀬悠輝（なぎせゆうき）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ワイルドカード</a:t>
            </a:r>
          </a:p>
        </p:txBody>
      </p:sp>
      <p:sp>
        <p:nvSpPr>
          <p:cNvPr id="12290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今度は型変数にバインドする型引数の話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型引数にはワイルドカードが使用できる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</a:t>
            </a:r>
            <a:r>
              <a:rPr lang="en-US"/>
              <a:t>&gt; list;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extends B</a:t>
            </a:r>
            <a:r>
              <a:rPr lang="en-US"/>
              <a:t>&gt; extendsList;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super B</a:t>
            </a:r>
            <a:r>
              <a:rPr lang="en-US"/>
              <a:t>&gt; superList;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代入互換性</a:t>
            </a:r>
          </a:p>
        </p:txBody>
      </p:sp>
      <p:sp>
        <p:nvSpPr>
          <p:cNvPr id="13314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集合の代入になるのでOOP的代入と異なる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B</a:t>
            </a:r>
            <a:r>
              <a:rPr lang="en-US"/>
              <a:t>&gt; listB = new ArrayList&lt;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&gt;(); // 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DC2300" mc:Ignorable=""/>
                </a:solidFill>
              </a:rPr>
              <a:t>NG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なぜかというと、listB.add(new B());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とするとArrayList&lt;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&gt;にB型が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add()されてしまうから。</a:t>
            </a:r>
          </a:p>
        </p:txBody>
      </p:sp>
      <p:pic>
        <p:nvPicPr>
          <p:cNvPr id="13315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141788"/>
            <a:ext cx="58197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代入互換性　その２</a:t>
            </a:r>
          </a:p>
        </p:txBody>
      </p:sp>
      <p:sp>
        <p:nvSpPr>
          <p:cNvPr id="14338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extends B</a:t>
            </a:r>
            <a:r>
              <a:rPr lang="en-US"/>
              <a:t>&gt;の範囲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super B</a:t>
            </a:r>
            <a:r>
              <a:rPr lang="en-US"/>
              <a:t>&gt;の範囲</a:t>
            </a:r>
          </a:p>
        </p:txBody>
      </p:sp>
      <p:pic>
        <p:nvPicPr>
          <p:cNvPr id="14339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1800225"/>
            <a:ext cx="58388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  <p:pic>
        <p:nvPicPr>
          <p:cNvPr id="14340" name="図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3933825"/>
            <a:ext cx="57054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代入互換性　その３</a:t>
            </a:r>
          </a:p>
        </p:txBody>
      </p:sp>
      <p:sp>
        <p:nvSpPr>
          <p:cNvPr id="15362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extends B</a:t>
            </a:r>
            <a:r>
              <a:rPr lang="en-US"/>
              <a:t>&gt;型に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B</a:t>
            </a:r>
            <a:r>
              <a:rPr lang="en-US"/>
              <a:t>&gt;が代入可能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&gt;が代入可能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super B</a:t>
            </a:r>
            <a:r>
              <a:rPr lang="en-US"/>
              <a:t>&gt;型に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B</a:t>
            </a:r>
            <a:r>
              <a:rPr lang="en-US"/>
              <a:t>&gt;が代入可能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A</a:t>
            </a:r>
            <a:r>
              <a:rPr lang="en-US"/>
              <a:t>&gt;が代入可能</a:t>
            </a:r>
          </a:p>
        </p:txBody>
      </p:sp>
      <p:pic>
        <p:nvPicPr>
          <p:cNvPr id="15363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4319588"/>
            <a:ext cx="58197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ワイルドカード使用時の引数の制限</a:t>
            </a:r>
          </a:p>
        </p:txBody>
      </p:sp>
      <p:sp>
        <p:nvSpPr>
          <p:cNvPr id="16386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extends B</a:t>
            </a:r>
            <a:r>
              <a:rPr lang="en-US"/>
              <a:t>&gt;にはadd()できない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ArrayList&lt;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&gt;型を代入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B型をadd()とする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&gt;にB型がadd()される　←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DC2300" mc:Ignorable=""/>
                </a:solidFill>
              </a:rPr>
              <a:t>矛盾</a:t>
            </a:r>
          </a:p>
        </p:txBody>
      </p:sp>
      <p:pic>
        <p:nvPicPr>
          <p:cNvPr id="16387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3419475"/>
            <a:ext cx="61912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ワイルドカード使用時の引数の制限 その２</a:t>
            </a:r>
          </a:p>
        </p:txBody>
      </p:sp>
      <p:sp>
        <p:nvSpPr>
          <p:cNvPr id="17410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super B</a:t>
            </a:r>
            <a:r>
              <a:rPr lang="en-US"/>
              <a:t>&gt;にはB型をadd()できる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super B</a:t>
            </a:r>
            <a:r>
              <a:rPr lang="en-US"/>
              <a:t>&gt;に代入可能なList&lt;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A</a:t>
            </a:r>
            <a:r>
              <a:rPr lang="en-US"/>
              <a:t>&gt;は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B型をadd()しても大丈夫</a:t>
            </a:r>
          </a:p>
        </p:txBody>
      </p:sp>
      <p:pic>
        <p:nvPicPr>
          <p:cNvPr id="17411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3600450"/>
            <a:ext cx="65055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ワイルドカード使用時の戻り値の制限</a:t>
            </a:r>
          </a:p>
        </p:txBody>
      </p:sp>
      <p:sp>
        <p:nvSpPr>
          <p:cNvPr id="18434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extends B</a:t>
            </a:r>
            <a:r>
              <a:rPr lang="en-US"/>
              <a:t>&gt;からはB型をget()できる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B b = list.get(0);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? super B</a:t>
            </a:r>
            <a:r>
              <a:rPr lang="en-US"/>
              <a:t>&gt;からは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Object型でしかget()できない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Object o = list.get(0);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A</a:t>
            </a:r>
            <a:r>
              <a:rPr lang="en-US"/>
              <a:t>&gt;とかが代入されてるかもしれないから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テキスト ボックス 1"/>
          <p:cNvSpPr txBox="1">
            <a:spLocks noChangeArrowheads="1"/>
          </p:cNvSpPr>
          <p:nvPr/>
        </p:nvSpPr>
        <p:spPr bwMode="auto">
          <a:xfrm>
            <a:off x="720725" y="1800225"/>
            <a:ext cx="75596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4000"/>
              <a:t>List&lt;</a:t>
            </a:r>
            <a:r>
              <a:rPr lang="en-US" sz="4000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String</a:t>
            </a:r>
            <a:r>
              <a:rPr lang="en-US" sz="4000"/>
              <a:t>&gt; list =</a:t>
            </a:r>
          </a:p>
          <a:p>
            <a:r>
              <a:rPr lang="en-US" sz="4000"/>
              <a:t>    new ArrayList&lt;</a:t>
            </a:r>
            <a:r>
              <a:rPr lang="en-US" sz="4000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String</a:t>
            </a:r>
            <a:r>
              <a:rPr lang="en-US" sz="4000"/>
              <a:t>&gt;();</a:t>
            </a:r>
          </a:p>
        </p:txBody>
      </p:sp>
      <p:sp>
        <p:nvSpPr>
          <p:cNvPr id="4098" name="四角形 2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簡単なジェネリクス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コレクションとしてのジェネリクス</a:t>
            </a:r>
          </a:p>
        </p:txBody>
      </p:sp>
      <p:sp>
        <p:nvSpPr>
          <p:cNvPr id="5122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</a:t>
            </a:r>
            <a:r>
              <a:rPr lang="en-US"/>
              <a:t>&gt;とか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Map&lt;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K, V</a:t>
            </a:r>
            <a:r>
              <a:rPr lang="en-US"/>
              <a:t>&gt;とか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データの集合を表すクラスで、データの型をジェネリクスで表現する使い方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一番分かりやすい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なじみ深い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序の口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ジェネリックなクラスを作る</a:t>
            </a:r>
          </a:p>
        </p:txBody>
      </p:sp>
      <p:sp>
        <p:nvSpPr>
          <p:cNvPr id="6146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Class宣言の横に型変数を宣言する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変数宣言時に型変数を使えるようになる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</a:t>
            </a:r>
            <a:r>
              <a:rPr lang="en-US"/>
              <a:t>&gt; { 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    public 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</a:t>
            </a:r>
            <a:r>
              <a:rPr lang="en-US"/>
              <a:t> value;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}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型変数はインスタンス化の際に型をバインド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String</a:t>
            </a:r>
            <a:r>
              <a:rPr lang="en-US"/>
              <a:t>&gt; hoge = new 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String</a:t>
            </a:r>
            <a:r>
              <a:rPr lang="en-US"/>
              <a:t>&gt;();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hoge.value = “hoge”;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String str = hoge.value;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ラッパークラスとしてのジェネリクス</a:t>
            </a:r>
          </a:p>
        </p:txBody>
      </p:sp>
      <p:sp>
        <p:nvSpPr>
          <p:cNvPr id="7170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例えばResult&lt;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</a:t>
            </a:r>
            <a:r>
              <a:rPr lang="en-US"/>
              <a:t>&gt;という型を考える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/** 処理結果のラッパークラス */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Result&lt;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</a:t>
            </a:r>
            <a:r>
              <a:rPr lang="en-US"/>
              <a:t>&gt; {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    public 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</a:t>
            </a:r>
            <a:r>
              <a:rPr lang="en-US"/>
              <a:t> value;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    public Status status;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    public String errorMessage;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ジェネリックなクラスの継承</a:t>
            </a:r>
          </a:p>
        </p:txBody>
      </p:sp>
      <p:sp>
        <p:nvSpPr>
          <p:cNvPr id="8194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継承の際に型変数に型をバインドする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StringList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    extends ArrayList&lt;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String</a:t>
            </a:r>
            <a:r>
              <a:rPr lang="en-US"/>
              <a:t>&gt; { … }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型変数に型変数をバインドするケース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HogeList&lt;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A, B, C</a:t>
            </a:r>
            <a:r>
              <a:rPr lang="en-US"/>
              <a:t>&gt;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    extends ArrayList&lt;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B</a:t>
            </a:r>
            <a:r>
              <a:rPr lang="en-US"/>
              <a:t>&gt; { … }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型変数の境界</a:t>
            </a:r>
          </a:p>
        </p:txBody>
      </p:sp>
      <p:sp>
        <p:nvSpPr>
          <p:cNvPr id="9218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型変数は宣言する時に境界を設定できる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 extends B</a:t>
            </a:r>
            <a:r>
              <a:rPr lang="en-US"/>
              <a:t>&gt; { … }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 extends B、 B extends A のとき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new 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A</a:t>
            </a:r>
            <a:r>
              <a:rPr lang="en-US"/>
              <a:t>&gt;(); // 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DC2300" mc:Ignorable=""/>
                </a:solidFill>
              </a:rPr>
              <a:t>NG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new 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B</a:t>
            </a:r>
            <a:r>
              <a:rPr lang="en-US"/>
              <a:t>&gt;(); // OK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new Hoge&lt;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&gt;(); // OK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型変数の境界 その２</a:t>
            </a:r>
          </a:p>
        </p:txBody>
      </p:sp>
      <p:sp>
        <p:nvSpPr>
          <p:cNvPr id="10242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ある型階層より上という指定の仕方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Piyo&lt;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 super B</a:t>
            </a:r>
            <a:r>
              <a:rPr lang="en-US"/>
              <a:t>&gt; { … }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 extends B、 B extends A のとき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new Piyo&lt;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A</a:t>
            </a:r>
            <a:r>
              <a:rPr lang="en-US"/>
              <a:t>&gt;(); // OK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new Piyo&lt;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B</a:t>
            </a:r>
            <a:r>
              <a:rPr lang="en-US"/>
              <a:t>&gt;(); // OK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new Piyo&lt;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9999FF" mc:Ignorable=""/>
                </a:solidFill>
              </a:rPr>
              <a:t>C</a:t>
            </a:r>
            <a:r>
              <a:rPr lang="en-US"/>
              <a:t>&gt;(); // 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DC2300" mc:Ignorable=""/>
                </a:solidFill>
              </a:rPr>
              <a:t>NG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四角形 1"/>
          <p:cNvSpPr>
            <a:spLocks noGrp="1" noChangeArrowheads="1"/>
          </p:cNvSpPr>
          <p:nvPr>
            <p:ph type="title"/>
          </p:nvPr>
        </p:nvSpPr>
        <p:spPr>
          <a:xfrm>
            <a:off x="357188" y="273050"/>
            <a:ext cx="8286750" cy="709613"/>
          </a:xfrm>
          <a:ln/>
        </p:spPr>
        <p:txBody>
          <a:bodyPr tIns="6796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型変数の境界　その３</a:t>
            </a:r>
          </a:p>
        </p:txBody>
      </p:sp>
      <p:sp>
        <p:nvSpPr>
          <p:cNvPr id="11266" name="四角形 2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4951412"/>
          </a:xfrm>
          <a:ln/>
        </p:spPr>
        <p:txBody>
          <a:bodyPr/>
          <a:lstStyle/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public class Foo&lt;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T extends C &amp; I</a:t>
            </a:r>
            <a:r>
              <a:rPr lang="en-US"/>
              <a:t>&gt; { … }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クラス C を継承して、且つ、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インターフェース I を継承する型のみを</a:t>
            </a:r>
          </a:p>
          <a:p>
            <a:pPr marL="341313" indent="-341313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型変数</a:t>
            </a:r>
            <a:r>
              <a:rPr lang="en-US">
                <a:solidFill>
                  <a:srgbClr xmlns:mc="http://schemas.openxmlformats.org/markup-compatibility/2006" xmlns:a14="http://schemas.microsoft.com/office/drawing/2010/main" val="7DA647" mc:Ignorable=""/>
                </a:solidFill>
              </a:rPr>
              <a:t>Ｔ</a:t>
            </a:r>
            <a:r>
              <a:rPr lang="en-US"/>
              <a:t>にバインドすることができる。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00CC99" mc:Ignorable=""/>
      </a:accent1>
      <a:accent2>
        <a:srgbClr xmlns:mc="http://schemas.openxmlformats.org/markup-compatibility/2006" xmlns:a14="http://schemas.microsoft.com/office/drawing/2010/main" val="3333CC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AAE2CA" mc:Ignorable=""/>
      </a:accent5>
      <a:accent6>
        <a:srgbClr xmlns:mc="http://schemas.openxmlformats.org/markup-compatibility/2006" xmlns:a14="http://schemas.microsoft.com/office/drawing/2010/main" val="2D2DB9" mc:Ignorable=""/>
      </a:accent6>
      <a:hlink>
        <a:srgbClr xmlns:mc="http://schemas.openxmlformats.org/markup-compatibility/2006" xmlns:a14="http://schemas.microsoft.com/office/drawing/2010/main" val="CCCCFF" mc:Ignorable=""/>
      </a:hlink>
      <a:folHlink>
        <a:srgbClr xmlns:mc="http://schemas.openxmlformats.org/markup-compatibility/2006" xmlns:a14="http://schemas.microsoft.com/office/drawing/2010/main" val="B2B2B2" mc:Ignorable=""/>
      </a:folHlink>
    </a:clrScheme>
    <a:fontScheme name="Office ​​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xmlns:mc="http://schemas.openxmlformats.org/markup-compatibility/2006" xmlns:a14="http://schemas.microsoft.com/office/drawing/2010/main" val="00B8FF" mc:Ignorable="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xmlns:mc="http://schemas.openxmlformats.org/markup-compatibility/2006" xmlns:a14="http://schemas.microsoft.com/office/drawing/2010/main" val="000000" mc:Ignorable="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xmlns:mc="http://schemas.openxmlformats.org/markup-compatibility/2006" xmlns:a14="http://schemas.microsoft.com/office/drawing/2010/main" val="00B8FF" mc:Ignorable="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xmlns:mc="http://schemas.openxmlformats.org/markup-compatibility/2006" xmlns:a14="http://schemas.microsoft.com/office/drawing/2010/main" val="000000" mc:Ignorable="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​​テーマ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00CC99" mc:Ignorable=""/>
        </a:accent1>
        <a:accent2>
          <a:srgbClr xmlns:mc="http://schemas.openxmlformats.org/markup-compatibility/2006" xmlns:a14="http://schemas.microsoft.com/office/drawing/2010/main" val="3333CC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AAE2CA" mc:Ignorable=""/>
        </a:accent5>
        <a:accent6>
          <a:srgbClr xmlns:mc="http://schemas.openxmlformats.org/markup-compatibility/2006" xmlns:a14="http://schemas.microsoft.com/office/drawing/2010/main" val="2D2DB9" mc:Ignorable=""/>
        </a:accent6>
        <a:hlink>
          <a:srgbClr xmlns:mc="http://schemas.openxmlformats.org/markup-compatibility/2006" xmlns:a14="http://schemas.microsoft.com/office/drawing/2010/main" val="CCCCFF" mc:Ignorable=""/>
        </a:hlink>
        <a:folHlink>
          <a:srgbClr xmlns:mc="http://schemas.openxmlformats.org/markup-compatibility/2006" xmlns:a14="http://schemas.microsoft.com/office/drawing/2010/main" val="B2B2B2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FF" mc:Ignorable=""/>
        </a:dk2>
        <a:lt2>
          <a:srgbClr xmlns:mc="http://schemas.openxmlformats.org/markup-compatibility/2006" xmlns:a14="http://schemas.microsoft.com/office/drawing/2010/main" val="FFFF00" mc:Ignorable=""/>
        </a:lt2>
        <a:accent1>
          <a:srgbClr xmlns:mc="http://schemas.openxmlformats.org/markup-compatibility/2006" xmlns:a14="http://schemas.microsoft.com/office/drawing/2010/main" val="FF9900" mc:Ignorable=""/>
        </a:accent1>
        <a:accent2>
          <a:srgbClr xmlns:mc="http://schemas.openxmlformats.org/markup-compatibility/2006" xmlns:a14="http://schemas.microsoft.com/office/drawing/2010/main" val="00FFFF" mc:Ignorable=""/>
        </a:accent2>
        <a:accent3>
          <a:srgbClr xmlns:mc="http://schemas.openxmlformats.org/markup-compatibility/2006" xmlns:a14="http://schemas.microsoft.com/office/drawing/2010/main" val="AAAAFF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FFCAAA" mc:Ignorable=""/>
        </a:accent5>
        <a:accent6>
          <a:srgbClr xmlns:mc="http://schemas.openxmlformats.org/markup-compatibility/2006" xmlns:a14="http://schemas.microsoft.com/office/drawing/2010/main" val="00E7E7" mc:Ignorable=""/>
        </a:accent6>
        <a:hlink>
          <a:srgbClr xmlns:mc="http://schemas.openxmlformats.org/markup-compatibility/2006" xmlns:a14="http://schemas.microsoft.com/office/drawing/2010/main" val="FF0000" mc:Ignorable=""/>
        </a:hlink>
        <a:folHlink>
          <a:srgbClr xmlns:mc="http://schemas.openxmlformats.org/markup-compatibility/2006" xmlns:a14="http://schemas.microsoft.com/office/drawing/2010/main" val="969696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CC" mc:Ignorable=""/>
        </a:lt1>
        <a:dk2>
          <a:srgbClr xmlns:mc="http://schemas.openxmlformats.org/markup-compatibility/2006" xmlns:a14="http://schemas.microsoft.com/office/drawing/2010/main" val="808000" mc:Ignorable=""/>
        </a:dk2>
        <a:lt2>
          <a:srgbClr xmlns:mc="http://schemas.openxmlformats.org/markup-compatibility/2006" xmlns:a14="http://schemas.microsoft.com/office/drawing/2010/main" val="666633" mc:Ignorable=""/>
        </a:lt2>
        <a:accent1>
          <a:srgbClr xmlns:mc="http://schemas.openxmlformats.org/markup-compatibility/2006" xmlns:a14="http://schemas.microsoft.com/office/drawing/2010/main" val="339933" mc:Ignorable=""/>
        </a:accent1>
        <a:accent2>
          <a:srgbClr xmlns:mc="http://schemas.openxmlformats.org/markup-compatibility/2006" xmlns:a14="http://schemas.microsoft.com/office/drawing/2010/main" val="800000" mc:Ignorable=""/>
        </a:accent2>
        <a:accent3>
          <a:srgbClr xmlns:mc="http://schemas.openxmlformats.org/markup-compatibility/2006" xmlns:a14="http://schemas.microsoft.com/office/drawing/2010/main" val="FFFFE2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ADCAAD" mc:Ignorable=""/>
        </a:accent5>
        <a:accent6>
          <a:srgbClr xmlns:mc="http://schemas.openxmlformats.org/markup-compatibility/2006" xmlns:a14="http://schemas.microsoft.com/office/drawing/2010/main" val="730000" mc:Ignorable=""/>
        </a:accent6>
        <a:hlink>
          <a:srgbClr xmlns:mc="http://schemas.openxmlformats.org/markup-compatibility/2006" xmlns:a14="http://schemas.microsoft.com/office/drawing/2010/main" val="0033CC" mc:Ignorable=""/>
        </a:hlink>
        <a:folHlink>
          <a:srgbClr xmlns:mc="http://schemas.openxmlformats.org/markup-compatibility/2006" xmlns:a14="http://schemas.microsoft.com/office/drawing/2010/main" val="FFCC66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333333" mc:Ignorable=""/>
        </a:lt2>
        <a:accent1>
          <a:srgbClr xmlns:mc="http://schemas.openxmlformats.org/markup-compatibility/2006" xmlns:a14="http://schemas.microsoft.com/office/drawing/2010/main" val="DDDDDD" mc:Ignorable=""/>
        </a:accent1>
        <a:accent2>
          <a:srgbClr xmlns:mc="http://schemas.openxmlformats.org/markup-compatibility/2006" xmlns:a14="http://schemas.microsoft.com/office/drawing/2010/main" val="808080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BEBEB" mc:Ignorable=""/>
        </a:accent5>
        <a:accent6>
          <a:srgbClr xmlns:mc="http://schemas.openxmlformats.org/markup-compatibility/2006" xmlns:a14="http://schemas.microsoft.com/office/drawing/2010/main" val="737373" mc:Ignorable=""/>
        </a:accent6>
        <a:hlink>
          <a:srgbClr xmlns:mc="http://schemas.openxmlformats.org/markup-compatibility/2006" xmlns:a14="http://schemas.microsoft.com/office/drawing/2010/main" val="4D4D4D" mc:Ignorable=""/>
        </a:hlink>
        <a:folHlink>
          <a:srgbClr xmlns:mc="http://schemas.openxmlformats.org/markup-compatibility/2006" xmlns:a14="http://schemas.microsoft.com/office/drawing/2010/main" val="EAEAEA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FFCC66" mc:Ignorable=""/>
        </a:accent1>
        <a:accent2>
          <a:srgbClr xmlns:mc="http://schemas.openxmlformats.org/markup-compatibility/2006" xmlns:a14="http://schemas.microsoft.com/office/drawing/2010/main" val="0000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E2B8" mc:Ignorable=""/>
        </a:accent5>
        <a:accent6>
          <a:srgbClr xmlns:mc="http://schemas.openxmlformats.org/markup-compatibility/2006" xmlns:a14="http://schemas.microsoft.com/office/drawing/2010/main" val="0000E7" mc:Ignorable=""/>
        </a:accent6>
        <a:hlink>
          <a:srgbClr xmlns:mc="http://schemas.openxmlformats.org/markup-compatibility/2006" xmlns:a14="http://schemas.microsoft.com/office/drawing/2010/main" val="CC00CC" mc:Ignorable=""/>
        </a:hlink>
        <a:folHlink>
          <a:srgbClr xmlns:mc="http://schemas.openxmlformats.org/markup-compatibility/2006" xmlns:a14="http://schemas.microsoft.com/office/drawing/2010/main" val="C0C0C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C0C0C0" mc:Ignorable=""/>
        </a:accent1>
        <a:accent2>
          <a:srgbClr xmlns:mc="http://schemas.openxmlformats.org/markup-compatibility/2006" xmlns:a14="http://schemas.microsoft.com/office/drawing/2010/main" val="0066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CDCDC" mc:Ignorable=""/>
        </a:accent5>
        <a:accent6>
          <a:srgbClr xmlns:mc="http://schemas.openxmlformats.org/markup-compatibility/2006" xmlns:a14="http://schemas.microsoft.com/office/drawing/2010/main" val="005CE7" mc:Ignorable=""/>
        </a:accent6>
        <a:hlink>
          <a:srgbClr xmlns:mc="http://schemas.openxmlformats.org/markup-compatibility/2006" xmlns:a14="http://schemas.microsoft.com/office/drawing/2010/main" val="FF0000" mc:Ignorable=""/>
        </a:hlink>
        <a:folHlink>
          <a:srgbClr xmlns:mc="http://schemas.openxmlformats.org/markup-compatibility/2006" xmlns:a14="http://schemas.microsoft.com/office/drawing/2010/main" val="00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3399FF" mc:Ignorable=""/>
        </a:accent1>
        <a:accent2>
          <a:srgbClr xmlns:mc="http://schemas.openxmlformats.org/markup-compatibility/2006" xmlns:a14="http://schemas.microsoft.com/office/drawing/2010/main" val="99FFCC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ADCAFF" mc:Ignorable=""/>
        </a:accent5>
        <a:accent6>
          <a:srgbClr xmlns:mc="http://schemas.openxmlformats.org/markup-compatibility/2006" xmlns:a14="http://schemas.microsoft.com/office/drawing/2010/main" val="8AE7B9" mc:Ignorable=""/>
        </a:accent6>
        <a:hlink>
          <a:srgbClr xmlns:mc="http://schemas.openxmlformats.org/markup-compatibility/2006" xmlns:a14="http://schemas.microsoft.com/office/drawing/2010/main" val="CC00CC" mc:Ignorable=""/>
        </a:hlink>
        <a:folHlink>
          <a:srgbClr xmlns:mc="http://schemas.openxmlformats.org/markup-compatibility/2006" xmlns:a14="http://schemas.microsoft.com/office/drawing/2010/main" val="B2B2B2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00CC99" mc:Ignorable=""/>
      </a:accent1>
      <a:accent2>
        <a:srgbClr xmlns:mc="http://schemas.openxmlformats.org/markup-compatibility/2006" xmlns:a14="http://schemas.microsoft.com/office/drawing/2010/main" val="3333CC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AAE2CA" mc:Ignorable=""/>
      </a:accent5>
      <a:accent6>
        <a:srgbClr xmlns:mc="http://schemas.openxmlformats.org/markup-compatibility/2006" xmlns:a14="http://schemas.microsoft.com/office/drawing/2010/main" val="2D2DB9" mc:Ignorable=""/>
      </a:accent6>
      <a:hlink>
        <a:srgbClr xmlns:mc="http://schemas.openxmlformats.org/markup-compatibility/2006" xmlns:a14="http://schemas.microsoft.com/office/drawing/2010/main" val="CCCCFF" mc:Ignorable=""/>
      </a:hlink>
      <a:folHlink>
        <a:srgbClr xmlns:mc="http://schemas.openxmlformats.org/markup-compatibility/2006" xmlns:a14="http://schemas.microsoft.com/office/drawing/2010/main" val="B2B2B2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422</Words>
  <Application>Microsoft Office PowerPoint</Application>
  <PresentationFormat>画面に合わせる (4:3)</PresentationFormat>
  <Paragraphs>137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ＭＳ Ｐゴシック</vt:lpstr>
      <vt:lpstr>ＭＳ Ｐ明朝</vt:lpstr>
      <vt:lpstr>Office ​​テーマ</vt:lpstr>
      <vt:lpstr>PowerPoint プレゼンテーション</vt:lpstr>
      <vt:lpstr>簡単なジェネリクス</vt:lpstr>
      <vt:lpstr>コレクションとしてのジェネリクス</vt:lpstr>
      <vt:lpstr>ジェネリックなクラスを作る</vt:lpstr>
      <vt:lpstr>ラッパークラスとしてのジェネリクス</vt:lpstr>
      <vt:lpstr>ジェネリックなクラスの継承</vt:lpstr>
      <vt:lpstr>型変数の境界</vt:lpstr>
      <vt:lpstr>型変数の境界 その２</vt:lpstr>
      <vt:lpstr>型変数の境界　その３</vt:lpstr>
      <vt:lpstr>ワイルドカード</vt:lpstr>
      <vt:lpstr>代入互換性</vt:lpstr>
      <vt:lpstr>代入互換性　その２</vt:lpstr>
      <vt:lpstr>代入互換性　その３</vt:lpstr>
      <vt:lpstr>ワイルドカード使用時の引数の制限</vt:lpstr>
      <vt:lpstr>ワイルドカード使用時の引数の制限 その２</vt:lpstr>
      <vt:lpstr>ワイルドカード使用時の戻り値の制限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O28</dc:title>
  <dc:creator>hatsune</dc:creator>
  <cp:lastModifiedBy>HATSUNE</cp:lastModifiedBy>
  <cp:revision>6</cp:revision>
  <cp:lastPrinted>1601-01-01T00:00:00Z</cp:lastPrinted>
  <dcterms:created xsi:type="dcterms:W3CDTF">2009-03-04T13:13:11Z</dcterms:created>
  <dcterms:modified xsi:type="dcterms:W3CDTF">2010-01-03T00:55:10Z</dcterms:modified>
</cp:coreProperties>
</file>