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56" r:id="rId2"/>
    <p:sldId id="282" r:id="rId3"/>
    <p:sldId id="260" r:id="rId4"/>
    <p:sldId id="271" r:id="rId5"/>
    <p:sldId id="272" r:id="rId6"/>
    <p:sldId id="279" r:id="rId7"/>
    <p:sldId id="257" r:id="rId8"/>
    <p:sldId id="261" r:id="rId9"/>
    <p:sldId id="258" r:id="rId10"/>
    <p:sldId id="262" r:id="rId11"/>
    <p:sldId id="299" r:id="rId12"/>
    <p:sldId id="293" r:id="rId13"/>
    <p:sldId id="291" r:id="rId14"/>
    <p:sldId id="292" r:id="rId15"/>
    <p:sldId id="283" r:id="rId16"/>
    <p:sldId id="280" r:id="rId17"/>
    <p:sldId id="284" r:id="rId18"/>
    <p:sldId id="285" r:id="rId19"/>
    <p:sldId id="286" r:id="rId20"/>
    <p:sldId id="287" r:id="rId21"/>
    <p:sldId id="288" r:id="rId22"/>
    <p:sldId id="289" r:id="rId23"/>
    <p:sldId id="294" r:id="rId24"/>
    <p:sldId id="298" r:id="rId25"/>
    <p:sldId id="273" r:id="rId26"/>
    <p:sldId id="274" r:id="rId27"/>
    <p:sldId id="276" r:id="rId28"/>
    <p:sldId id="277" r:id="rId29"/>
    <p:sldId id="263" r:id="rId30"/>
    <p:sldId id="269" r:id="rId31"/>
    <p:sldId id="290" r:id="rId32"/>
    <p:sldId id="281" r:id="rId33"/>
    <p:sldId id="296" r:id="rId34"/>
    <p:sldId id="297" r:id="rId35"/>
    <p:sldId id="295" r:id="rId36"/>
    <p:sldId id="300" r:id="rId37"/>
    <p:sldId id="302" r:id="rId38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2067" autoAdjust="0"/>
    <p:restoredTop sz="94660"/>
  </p:normalViewPr>
  <p:slideViewPr>
    <p:cSldViewPr>
      <p:cViewPr varScale="1">
        <p:scale>
          <a:sx n="84" d="100"/>
          <a:sy n="84" d="100"/>
        </p:scale>
        <p:origin x="-124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72250" y="274638"/>
            <a:ext cx="2071688" cy="5726112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57188" y="274638"/>
            <a:ext cx="6062662" cy="5726112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7188" y="274638"/>
            <a:ext cx="8286750" cy="706437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表プレースホルダ 2"/>
          <p:cNvSpPr>
            <a:spLocks noGrp="1"/>
          </p:cNvSpPr>
          <p:nvPr>
            <p:ph type="tbl" idx="1"/>
          </p:nvPr>
        </p:nvSpPr>
        <p:spPr>
          <a:xfrm>
            <a:off x="357188" y="1052513"/>
            <a:ext cx="8286750" cy="4948237"/>
          </a:xfrm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タイトルとグラ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7188" y="274638"/>
            <a:ext cx="8286750" cy="706437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グラフ プレースホルダ 2"/>
          <p:cNvSpPr>
            <a:spLocks noGrp="1"/>
          </p:cNvSpPr>
          <p:nvPr>
            <p:ph type="chart" idx="1"/>
          </p:nvPr>
        </p:nvSpPr>
        <p:spPr>
          <a:xfrm>
            <a:off x="357188" y="1052513"/>
            <a:ext cx="8286750" cy="4948237"/>
          </a:xfrm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57188" y="1052513"/>
            <a:ext cx="4067175" cy="49482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6763" y="1052513"/>
            <a:ext cx="4067175" cy="49482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3" descr="C:\Users\localnaka\Desktop\3.pn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hidden">
          <a:xfrm>
            <a:off x="357188" y="285750"/>
            <a:ext cx="8286750" cy="570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7188" y="274638"/>
            <a:ext cx="828675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 smtClean="0"/>
          </a:p>
        </p:txBody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7188" y="1052513"/>
            <a:ext cx="8286750" cy="4948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2300" dirty="0" err="1">
                <a:solidFill>
                  <a:schemeClr val="tx2"/>
                </a:solidFill>
              </a:rPr>
              <a:t>わんくま</a:t>
            </a:r>
            <a:r>
              <a:rPr kumimoji="0" lang="ja-JP" altLang="en-US" sz="2300" dirty="0">
                <a:solidFill>
                  <a:schemeClr val="tx2"/>
                </a:solidFill>
              </a:rPr>
              <a:t>同盟 </a:t>
            </a:r>
            <a:r>
              <a:rPr kumimoji="0" lang="ja-JP" altLang="en-US" sz="2300" dirty="0">
                <a:solidFill>
                  <a:schemeClr val="tx2"/>
                </a:solidFill>
              </a:rPr>
              <a:t>福岡勉強会 </a:t>
            </a:r>
            <a:r>
              <a:rPr kumimoji="0" lang="en-US" altLang="ja-JP" sz="2300" dirty="0">
                <a:solidFill>
                  <a:schemeClr val="tx2"/>
                </a:solidFill>
              </a:rPr>
              <a:t>#06</a:t>
            </a:r>
            <a:endParaRPr kumimoji="0" lang="en-US" altLang="ja-JP" sz="2300" dirty="0">
              <a:solidFill>
                <a:schemeClr val="tx2"/>
              </a:solidFill>
            </a:endParaRPr>
          </a:p>
        </p:txBody>
      </p:sp>
      <p:pic>
        <p:nvPicPr>
          <p:cNvPr id="47110" name="Picture 2" descr="C:\Users\localnaka\Desktop\名称未設定1.png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428625" y="6164263"/>
            <a:ext cx="1643063" cy="57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user.parknet.co.jp/renri/download/SRENRI69.LZH" TargetMode="External"/><Relationship Id="rId2" Type="http://schemas.openxmlformats.org/officeDocument/2006/relationships/hyperlink" Target="http://user.parknet.co.jp/renri/gaiyou/gaiyou3/gaiyou3.htm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sz="4000"/>
              <a:t>自動機を作ろう！</a:t>
            </a:r>
            <a:br>
              <a:rPr lang="ja-JP" altLang="en-US" sz="4000"/>
            </a:br>
            <a:r>
              <a:rPr lang="ja-JP" altLang="en-US" sz="4000"/>
              <a:t> （</a:t>
            </a:r>
            <a:r>
              <a:rPr lang="en-US" altLang="ja-JP" sz="4000"/>
              <a:t>PLC</a:t>
            </a:r>
            <a:r>
              <a:rPr lang="ja-JP" altLang="en-US" sz="4000"/>
              <a:t>基礎）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/>
              <a:t>dolan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PLC</a:t>
            </a:r>
            <a:r>
              <a:rPr lang="ja-JP" altLang="en-US"/>
              <a:t>の特徴</a:t>
            </a:r>
          </a:p>
        </p:txBody>
      </p:sp>
      <p:graphicFrame>
        <p:nvGraphicFramePr>
          <p:cNvPr id="12392" name="Group 104"/>
          <p:cNvGraphicFramePr>
            <a:graphicFrameLocks noGrp="1"/>
          </p:cNvGraphicFramePr>
          <p:nvPr>
            <p:ph idx="1"/>
          </p:nvPr>
        </p:nvGraphicFramePr>
        <p:xfrm>
          <a:off x="381000" y="904875"/>
          <a:ext cx="8229600" cy="4962525"/>
        </p:xfrm>
        <a:graphic>
          <a:graphicData uri="http://schemas.openxmlformats.org/drawingml/2006/table">
            <a:tbl>
              <a:tblPr/>
              <a:tblGrid>
                <a:gridCol w="1371600"/>
                <a:gridCol w="2057400"/>
                <a:gridCol w="2286000"/>
                <a:gridCol w="2514600"/>
              </a:tblGrid>
              <a:tr h="6619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項目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DCS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PLC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マイコン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46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速度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ms - us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us - 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07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価格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高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低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75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汎用性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専用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汎用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自由度大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58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特徴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信頼性大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保守性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小型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開発難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23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用途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プラント・工場管理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自動機械・自動販売機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自動機械（小型・高速）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PLC</a:t>
            </a:r>
            <a:r>
              <a:rPr lang="ja-JP" altLang="en-US"/>
              <a:t>メーカ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ja-JP" altLang="en-US"/>
              <a:t>三菱電機	（シェア</a:t>
            </a:r>
            <a:r>
              <a:rPr lang="en-US" altLang="ja-JP"/>
              <a:t>5</a:t>
            </a:r>
            <a:r>
              <a:rPr lang="ja-JP" altLang="en-US"/>
              <a:t>割以上）</a:t>
            </a:r>
          </a:p>
          <a:p>
            <a:pPr>
              <a:lnSpc>
                <a:spcPct val="90000"/>
              </a:lnSpc>
            </a:pPr>
            <a:r>
              <a:rPr lang="ja-JP" altLang="en-US"/>
              <a:t>オムロン	</a:t>
            </a:r>
          </a:p>
          <a:p>
            <a:pPr>
              <a:lnSpc>
                <a:spcPct val="90000"/>
              </a:lnSpc>
            </a:pPr>
            <a:r>
              <a:rPr lang="en-US" altLang="ja-JP"/>
              <a:t>IDEC	</a:t>
            </a:r>
          </a:p>
          <a:p>
            <a:pPr>
              <a:lnSpc>
                <a:spcPct val="90000"/>
              </a:lnSpc>
            </a:pPr>
            <a:r>
              <a:rPr lang="ja-JP" altLang="en-US"/>
              <a:t>パナソニック電工	</a:t>
            </a:r>
          </a:p>
          <a:p>
            <a:pPr>
              <a:lnSpc>
                <a:spcPct val="90000"/>
              </a:lnSpc>
            </a:pPr>
            <a:r>
              <a:rPr lang="ja-JP" altLang="en-US"/>
              <a:t>キーエンス	</a:t>
            </a:r>
          </a:p>
          <a:p>
            <a:pPr>
              <a:lnSpc>
                <a:spcPct val="90000"/>
              </a:lnSpc>
            </a:pPr>
            <a:r>
              <a:rPr lang="ja-JP" altLang="en-US"/>
              <a:t>横河電機	</a:t>
            </a:r>
          </a:p>
          <a:p>
            <a:pPr>
              <a:lnSpc>
                <a:spcPct val="90000"/>
              </a:lnSpc>
            </a:pPr>
            <a:r>
              <a:rPr lang="ja-JP" altLang="en-US"/>
              <a:t>富士電機	</a:t>
            </a:r>
          </a:p>
          <a:p>
            <a:pPr>
              <a:lnSpc>
                <a:spcPct val="90000"/>
              </a:lnSpc>
            </a:pPr>
            <a:r>
              <a:rPr lang="ja-JP" altLang="en-US"/>
              <a:t>シャープ	</a:t>
            </a:r>
          </a:p>
          <a:p>
            <a:pPr>
              <a:lnSpc>
                <a:spcPct val="90000"/>
              </a:lnSpc>
            </a:pPr>
            <a:r>
              <a:rPr lang="ja-JP" altLang="en-US"/>
              <a:t>その他</a:t>
            </a:r>
          </a:p>
          <a:p>
            <a:pPr>
              <a:lnSpc>
                <a:spcPct val="90000"/>
              </a:lnSpc>
            </a:pP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/>
              <a:t>自動機を作ろう！</a:t>
            </a:r>
            <a:br>
              <a:rPr lang="ja-JP" altLang="en-US"/>
            </a:br>
            <a:r>
              <a:rPr lang="ja-JP" altLang="en-US"/>
              <a:t>（</a:t>
            </a:r>
            <a:r>
              <a:rPr lang="en-US" altLang="ja-JP"/>
              <a:t>PLC</a:t>
            </a:r>
            <a:r>
              <a:rPr lang="ja-JP" altLang="en-US"/>
              <a:t>基礎）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/>
              <a:t>前提知識</a:t>
            </a:r>
            <a:br>
              <a:rPr lang="ja-JP" altLang="en-US"/>
            </a:br>
            <a:r>
              <a:rPr lang="ja-JP" altLang="en-US"/>
              <a:t>ハードウエア編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スイッチの種類</a:t>
            </a:r>
          </a:p>
        </p:txBody>
      </p:sp>
      <p:sp>
        <p:nvSpPr>
          <p:cNvPr id="62467" name="Rectangle 3"/>
          <p:cNvSpPr>
            <a:spLocks noChangeArrowheads="1"/>
          </p:cNvSpPr>
          <p:nvPr/>
        </p:nvSpPr>
        <p:spPr bwMode="auto">
          <a:xfrm>
            <a:off x="2051050" y="2279650"/>
            <a:ext cx="1008063" cy="100806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2468" name="Rectangle 4"/>
          <p:cNvSpPr>
            <a:spLocks noChangeArrowheads="1"/>
          </p:cNvSpPr>
          <p:nvPr/>
        </p:nvSpPr>
        <p:spPr bwMode="auto">
          <a:xfrm>
            <a:off x="5651500" y="2279650"/>
            <a:ext cx="1008063" cy="100806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2469" name="Text Box 5"/>
          <p:cNvSpPr txBox="1">
            <a:spLocks noChangeArrowheads="1"/>
          </p:cNvSpPr>
          <p:nvPr/>
        </p:nvSpPr>
        <p:spPr bwMode="auto">
          <a:xfrm>
            <a:off x="1403350" y="1249363"/>
            <a:ext cx="23971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3200"/>
              <a:t>モーメンタリ</a:t>
            </a:r>
          </a:p>
        </p:txBody>
      </p:sp>
      <p:sp>
        <p:nvSpPr>
          <p:cNvPr id="62470" name="Text Box 6"/>
          <p:cNvSpPr txBox="1">
            <a:spLocks noChangeArrowheads="1"/>
          </p:cNvSpPr>
          <p:nvPr/>
        </p:nvSpPr>
        <p:spPr bwMode="auto">
          <a:xfrm>
            <a:off x="5076825" y="1249363"/>
            <a:ext cx="23971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3200"/>
              <a:t>オルタネイト</a:t>
            </a:r>
          </a:p>
        </p:txBody>
      </p:sp>
      <p:sp>
        <p:nvSpPr>
          <p:cNvPr id="62471" name="Rectangle 7"/>
          <p:cNvSpPr>
            <a:spLocks noChangeArrowheads="1"/>
          </p:cNvSpPr>
          <p:nvPr/>
        </p:nvSpPr>
        <p:spPr bwMode="auto">
          <a:xfrm>
            <a:off x="1403350" y="3287713"/>
            <a:ext cx="2305050" cy="18002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2472" name="Rectangle 8"/>
          <p:cNvSpPr>
            <a:spLocks noChangeArrowheads="1"/>
          </p:cNvSpPr>
          <p:nvPr/>
        </p:nvSpPr>
        <p:spPr bwMode="auto">
          <a:xfrm>
            <a:off x="5003800" y="3287713"/>
            <a:ext cx="2305050" cy="18002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2473" name="Oval 9"/>
          <p:cNvSpPr>
            <a:spLocks noChangeArrowheads="1"/>
          </p:cNvSpPr>
          <p:nvPr/>
        </p:nvSpPr>
        <p:spPr bwMode="auto">
          <a:xfrm>
            <a:off x="3886200" y="5159375"/>
            <a:ext cx="4430713" cy="6477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 sz="3600" b="1"/>
              <a:t>危険な場合がある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24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utoRev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1.48148E-6 L 0.00017 0.08403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624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46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24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1.48148E-6 L 0.00017 0.08403 " pathEditMode="relative" rAng="0" ptsTypes="AA">
                                      <p:cBhvr>
                                        <p:cTn id="11" dur="500" fill="hold"/>
                                        <p:tgtEl>
                                          <p:spTgt spid="624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468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624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4" presetClass="pat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0.08403 L 0.00017 -1.48148E-6 " pathEditMode="relative" rAng="0" ptsTypes="AA">
                                      <p:cBhvr>
                                        <p:cTn id="16" dur="500" fill="hold"/>
                                        <p:tgtEl>
                                          <p:spTgt spid="624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472"/>
                  </p:tgtEl>
                </p:cond>
              </p:nextCondLst>
            </p:seq>
          </p:childTnLst>
        </p:cTn>
      </p:par>
    </p:tnLst>
    <p:bldLst>
      <p:bldP spid="62467" grpId="0" animBg="1"/>
      <p:bldP spid="62468" grpId="0" animBg="1"/>
      <p:bldP spid="62468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1547813" y="1219200"/>
            <a:ext cx="1150937" cy="720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2000"/>
              <a:t>接点の種類</a:t>
            </a:r>
            <a:br>
              <a:rPr lang="ja-JP" altLang="en-US" sz="2000"/>
            </a:br>
            <a:r>
              <a:rPr lang="ja-JP" altLang="en-US" sz="2000"/>
              <a:t>（ </a:t>
            </a:r>
            <a:r>
              <a:rPr lang="en-US" altLang="ja-JP" sz="2000">
                <a:solidFill>
                  <a:schemeClr val="tx1"/>
                </a:solidFill>
              </a:rPr>
              <a:t>Normally Open</a:t>
            </a:r>
            <a:r>
              <a:rPr lang="ja-JP" altLang="en-US" sz="2000">
                <a:solidFill>
                  <a:schemeClr val="tx1"/>
                </a:solidFill>
              </a:rPr>
              <a:t>と</a:t>
            </a:r>
            <a:r>
              <a:rPr lang="en-US" altLang="ja-JP" sz="2000">
                <a:solidFill>
                  <a:schemeClr val="tx1"/>
                </a:solidFill>
              </a:rPr>
              <a:t>Normally Close</a:t>
            </a:r>
            <a:r>
              <a:rPr lang="en-US" altLang="ja-JP" sz="2000"/>
              <a:t> </a:t>
            </a:r>
            <a:r>
              <a:rPr lang="ja-JP" altLang="en-US" sz="2000"/>
              <a:t>）</a:t>
            </a:r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539750" y="1939925"/>
            <a:ext cx="4464050" cy="36718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ja-JP" altLang="ja-JP" sz="1800"/>
          </a:p>
        </p:txBody>
      </p:sp>
      <p:sp>
        <p:nvSpPr>
          <p:cNvPr id="63493" name="AutoShape 5"/>
          <p:cNvSpPr>
            <a:spLocks noChangeArrowheads="1"/>
          </p:cNvSpPr>
          <p:nvPr/>
        </p:nvSpPr>
        <p:spPr bwMode="auto">
          <a:xfrm>
            <a:off x="4140200" y="2444750"/>
            <a:ext cx="647700" cy="647700"/>
          </a:xfrm>
          <a:custGeom>
            <a:avLst/>
            <a:gdLst>
              <a:gd name="G0" fmla="+- 5400 0 0"/>
              <a:gd name="G1" fmla="+- 21600 0 5400"/>
              <a:gd name="G2" fmla="+- 21600 0 5400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3494" name="AutoShape 6"/>
          <p:cNvSpPr>
            <a:spLocks noChangeArrowheads="1"/>
          </p:cNvSpPr>
          <p:nvPr/>
        </p:nvSpPr>
        <p:spPr bwMode="auto">
          <a:xfrm>
            <a:off x="4140200" y="3595688"/>
            <a:ext cx="647700" cy="647700"/>
          </a:xfrm>
          <a:custGeom>
            <a:avLst/>
            <a:gdLst>
              <a:gd name="G0" fmla="+- 5400 0 0"/>
              <a:gd name="G1" fmla="+- 21600 0 5400"/>
              <a:gd name="G2" fmla="+- 21600 0 5400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3495" name="AutoShape 7"/>
          <p:cNvSpPr>
            <a:spLocks noChangeArrowheads="1"/>
          </p:cNvSpPr>
          <p:nvPr/>
        </p:nvSpPr>
        <p:spPr bwMode="auto">
          <a:xfrm>
            <a:off x="4140200" y="4748213"/>
            <a:ext cx="647700" cy="647700"/>
          </a:xfrm>
          <a:custGeom>
            <a:avLst/>
            <a:gdLst>
              <a:gd name="G0" fmla="+- 5400 0 0"/>
              <a:gd name="G1" fmla="+- 21600 0 5400"/>
              <a:gd name="G2" fmla="+- 21600 0 5400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3496" name="Text Box 8"/>
          <p:cNvSpPr txBox="1">
            <a:spLocks noChangeArrowheads="1"/>
          </p:cNvSpPr>
          <p:nvPr/>
        </p:nvSpPr>
        <p:spPr bwMode="auto">
          <a:xfrm>
            <a:off x="3986213" y="3038475"/>
            <a:ext cx="9461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4000"/>
              <a:t>NO</a:t>
            </a:r>
          </a:p>
        </p:txBody>
      </p:sp>
      <p:sp>
        <p:nvSpPr>
          <p:cNvPr id="63497" name="Text Box 9"/>
          <p:cNvSpPr txBox="1">
            <a:spLocks noChangeArrowheads="1"/>
          </p:cNvSpPr>
          <p:nvPr/>
        </p:nvSpPr>
        <p:spPr bwMode="auto">
          <a:xfrm>
            <a:off x="4014788" y="1866900"/>
            <a:ext cx="9175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4000"/>
              <a:t>NC</a:t>
            </a:r>
          </a:p>
        </p:txBody>
      </p:sp>
      <p:sp>
        <p:nvSpPr>
          <p:cNvPr id="63498" name="Text Box 10"/>
          <p:cNvSpPr txBox="1">
            <a:spLocks noChangeArrowheads="1"/>
          </p:cNvSpPr>
          <p:nvPr/>
        </p:nvSpPr>
        <p:spPr bwMode="auto">
          <a:xfrm>
            <a:off x="4211638" y="4171950"/>
            <a:ext cx="550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4000"/>
              <a:t>C</a:t>
            </a:r>
          </a:p>
        </p:txBody>
      </p:sp>
      <p:sp>
        <p:nvSpPr>
          <p:cNvPr id="63499" name="Line 11"/>
          <p:cNvSpPr>
            <a:spLocks noChangeShapeType="1"/>
          </p:cNvSpPr>
          <p:nvPr/>
        </p:nvSpPr>
        <p:spPr bwMode="auto">
          <a:xfrm flipH="1">
            <a:off x="1116013" y="5108575"/>
            <a:ext cx="3024187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63500" name="Line 12"/>
          <p:cNvSpPr>
            <a:spLocks noChangeShapeType="1"/>
          </p:cNvSpPr>
          <p:nvPr/>
        </p:nvSpPr>
        <p:spPr bwMode="auto">
          <a:xfrm flipH="1">
            <a:off x="1116013" y="3954463"/>
            <a:ext cx="0" cy="1150937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63501" name="Line 13"/>
          <p:cNvSpPr>
            <a:spLocks noChangeShapeType="1"/>
          </p:cNvSpPr>
          <p:nvPr/>
        </p:nvSpPr>
        <p:spPr bwMode="auto">
          <a:xfrm flipH="1">
            <a:off x="4787900" y="5106988"/>
            <a:ext cx="3671888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63502" name="Line 14"/>
          <p:cNvSpPr>
            <a:spLocks noChangeShapeType="1"/>
          </p:cNvSpPr>
          <p:nvPr/>
        </p:nvSpPr>
        <p:spPr bwMode="auto">
          <a:xfrm flipH="1">
            <a:off x="8459788" y="2803525"/>
            <a:ext cx="0" cy="230187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63503" name="Rectangle 15"/>
          <p:cNvSpPr>
            <a:spLocks noChangeArrowheads="1"/>
          </p:cNvSpPr>
          <p:nvPr/>
        </p:nvSpPr>
        <p:spPr bwMode="auto">
          <a:xfrm>
            <a:off x="5334000" y="4748213"/>
            <a:ext cx="1541463" cy="719137"/>
          </a:xfrm>
          <a:prstGeom prst="rect">
            <a:avLst/>
          </a:prstGeom>
          <a:gradFill rotWithShape="1">
            <a:gsLst>
              <a:gs pos="0">
                <a:srgbClr val="FFFFFF">
                  <a:gamma/>
                  <a:shade val="46275"/>
                  <a:invGamma/>
                </a:srgbClr>
              </a:gs>
              <a:gs pos="50000">
                <a:srgbClr val="FFFFFF"/>
              </a:gs>
              <a:gs pos="100000">
                <a:srgbClr val="FFFFFF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 b="1"/>
              <a:t>電池</a:t>
            </a:r>
          </a:p>
        </p:txBody>
      </p:sp>
      <p:sp>
        <p:nvSpPr>
          <p:cNvPr id="63504" name="Rectangle 16"/>
          <p:cNvSpPr>
            <a:spLocks noChangeArrowheads="1"/>
          </p:cNvSpPr>
          <p:nvPr/>
        </p:nvSpPr>
        <p:spPr bwMode="auto">
          <a:xfrm>
            <a:off x="6877050" y="4962525"/>
            <a:ext cx="71438" cy="288925"/>
          </a:xfrm>
          <a:prstGeom prst="rect">
            <a:avLst/>
          </a:prstGeom>
          <a:gradFill rotWithShape="1">
            <a:gsLst>
              <a:gs pos="0">
                <a:srgbClr val="FFFFFF">
                  <a:gamma/>
                  <a:shade val="46275"/>
                  <a:invGamma/>
                </a:srgbClr>
              </a:gs>
              <a:gs pos="50000">
                <a:srgbClr val="FFFFFF"/>
              </a:gs>
              <a:gs pos="100000">
                <a:srgbClr val="FFFFFF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3505" name="Line 17"/>
          <p:cNvSpPr>
            <a:spLocks noChangeShapeType="1"/>
          </p:cNvSpPr>
          <p:nvPr/>
        </p:nvSpPr>
        <p:spPr bwMode="auto">
          <a:xfrm flipH="1">
            <a:off x="4787900" y="3954463"/>
            <a:ext cx="3671888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63506" name="Line 18"/>
          <p:cNvSpPr>
            <a:spLocks noChangeShapeType="1"/>
          </p:cNvSpPr>
          <p:nvPr/>
        </p:nvSpPr>
        <p:spPr bwMode="auto">
          <a:xfrm flipH="1">
            <a:off x="4787900" y="2803525"/>
            <a:ext cx="3671888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63507" name="Oval 19"/>
          <p:cNvSpPr>
            <a:spLocks noChangeArrowheads="1"/>
          </p:cNvSpPr>
          <p:nvPr/>
        </p:nvSpPr>
        <p:spPr bwMode="auto">
          <a:xfrm>
            <a:off x="5508625" y="2946400"/>
            <a:ext cx="935038" cy="865188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3508" name="Oval 20"/>
          <p:cNvSpPr>
            <a:spLocks noChangeArrowheads="1"/>
          </p:cNvSpPr>
          <p:nvPr/>
        </p:nvSpPr>
        <p:spPr bwMode="auto">
          <a:xfrm>
            <a:off x="7019925" y="1795463"/>
            <a:ext cx="935038" cy="865187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3509" name="Line 21"/>
          <p:cNvSpPr>
            <a:spLocks noChangeShapeType="1"/>
          </p:cNvSpPr>
          <p:nvPr/>
        </p:nvSpPr>
        <p:spPr bwMode="auto">
          <a:xfrm>
            <a:off x="2843213" y="3954463"/>
            <a:ext cx="1296987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63510" name="Line 22"/>
          <p:cNvSpPr>
            <a:spLocks noChangeShapeType="1"/>
          </p:cNvSpPr>
          <p:nvPr/>
        </p:nvSpPr>
        <p:spPr bwMode="auto">
          <a:xfrm>
            <a:off x="2843213" y="2803525"/>
            <a:ext cx="1296987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63511" name="Line 23"/>
          <p:cNvSpPr>
            <a:spLocks noChangeShapeType="1"/>
          </p:cNvSpPr>
          <p:nvPr/>
        </p:nvSpPr>
        <p:spPr bwMode="auto">
          <a:xfrm flipH="1">
            <a:off x="2843213" y="2805113"/>
            <a:ext cx="0" cy="79057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63512" name="Line 24"/>
          <p:cNvSpPr>
            <a:spLocks noChangeShapeType="1"/>
          </p:cNvSpPr>
          <p:nvPr/>
        </p:nvSpPr>
        <p:spPr bwMode="auto">
          <a:xfrm>
            <a:off x="1116013" y="3954463"/>
            <a:ext cx="576262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63513" name="Line 25"/>
          <p:cNvSpPr>
            <a:spLocks noChangeShapeType="1"/>
          </p:cNvSpPr>
          <p:nvPr/>
        </p:nvSpPr>
        <p:spPr bwMode="auto">
          <a:xfrm flipV="1">
            <a:off x="1692275" y="3162300"/>
            <a:ext cx="1366838" cy="792163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63514" name="Line 26"/>
          <p:cNvSpPr>
            <a:spLocks noChangeShapeType="1"/>
          </p:cNvSpPr>
          <p:nvPr/>
        </p:nvSpPr>
        <p:spPr bwMode="auto">
          <a:xfrm>
            <a:off x="1692275" y="3954463"/>
            <a:ext cx="1366838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63515" name="Oval 27"/>
          <p:cNvSpPr>
            <a:spLocks noChangeArrowheads="1"/>
          </p:cNvSpPr>
          <p:nvPr/>
        </p:nvSpPr>
        <p:spPr bwMode="auto">
          <a:xfrm>
            <a:off x="7019925" y="1795463"/>
            <a:ext cx="935038" cy="8651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3516" name="Oval 28"/>
          <p:cNvSpPr>
            <a:spLocks noChangeArrowheads="1"/>
          </p:cNvSpPr>
          <p:nvPr/>
        </p:nvSpPr>
        <p:spPr bwMode="auto">
          <a:xfrm>
            <a:off x="5508625" y="2946400"/>
            <a:ext cx="935038" cy="8651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3517" name="Rectangle 29" descr="横線 (反転)"/>
          <p:cNvSpPr>
            <a:spLocks noChangeArrowheads="1"/>
          </p:cNvSpPr>
          <p:nvPr/>
        </p:nvSpPr>
        <p:spPr bwMode="auto">
          <a:xfrm>
            <a:off x="5795963" y="3738563"/>
            <a:ext cx="360362" cy="431800"/>
          </a:xfrm>
          <a:prstGeom prst="rect">
            <a:avLst/>
          </a:prstGeom>
          <a:pattFill prst="narHorz">
            <a:fgClr>
              <a:srgbClr val="DBAA1F"/>
            </a:fgClr>
            <a:bgClr>
              <a:schemeClr val="tx1"/>
            </a:bgClr>
          </a:patt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3518" name="Rectangle 30" descr="横線 (反転)"/>
          <p:cNvSpPr>
            <a:spLocks noChangeArrowheads="1"/>
          </p:cNvSpPr>
          <p:nvPr/>
        </p:nvSpPr>
        <p:spPr bwMode="auto">
          <a:xfrm>
            <a:off x="7308850" y="2586038"/>
            <a:ext cx="360363" cy="431800"/>
          </a:xfrm>
          <a:prstGeom prst="rect">
            <a:avLst/>
          </a:prstGeom>
          <a:pattFill prst="narHorz">
            <a:fgClr>
              <a:srgbClr val="DBAA1F"/>
            </a:fgClr>
            <a:bgClr>
              <a:schemeClr val="tx1"/>
            </a:bgClr>
          </a:patt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34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3.7037E-7 L 0.00017 0.07338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7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" dur="500"/>
                                        <p:tgtEl>
                                          <p:spTgt spid="635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635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3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63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49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634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4" presetClass="pat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0.07083 L 0.00017 -0.00023 " pathEditMode="relative" rAng="0" ptsTypes="AA">
                                      <p:cBhvr>
                                        <p:cTn id="24" dur="500" fill="hold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635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635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3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63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3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63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492"/>
                  </p:tgtEl>
                </p:cond>
              </p:nextCondLst>
            </p:seq>
          </p:childTnLst>
        </p:cTn>
      </p:par>
    </p:tnLst>
    <p:bldLst>
      <p:bldP spid="63490" grpId="0" animBg="1"/>
      <p:bldP spid="63490" grpId="1" animBg="1"/>
      <p:bldP spid="63507" grpId="0" animBg="1"/>
      <p:bldP spid="63507" grpId="1" animBg="1"/>
      <p:bldP spid="63508" grpId="0" animBg="1"/>
      <p:bldP spid="63508" grpId="1" animBg="1"/>
      <p:bldP spid="63513" grpId="0" animBg="1"/>
      <p:bldP spid="63513" grpId="1" animBg="1"/>
      <p:bldP spid="63514" grpId="0" animBg="1"/>
      <p:bldP spid="63514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/>
              <a:t>自動機を作ろう！</a:t>
            </a:r>
            <a:br>
              <a:rPr lang="ja-JP" altLang="en-US"/>
            </a:br>
            <a:r>
              <a:rPr lang="ja-JP" altLang="en-US"/>
              <a:t>（</a:t>
            </a:r>
            <a:r>
              <a:rPr lang="en-US" altLang="ja-JP"/>
              <a:t>PLC</a:t>
            </a:r>
            <a:r>
              <a:rPr lang="ja-JP" altLang="en-US"/>
              <a:t>基礎）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/>
              <a:t>前提知識</a:t>
            </a:r>
            <a:br>
              <a:rPr lang="ja-JP" altLang="en-US"/>
            </a:br>
            <a:r>
              <a:rPr lang="ja-JP" altLang="en-US"/>
              <a:t>ラダー図編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連枝のご紹介</a:t>
            </a:r>
          </a:p>
        </p:txBody>
      </p:sp>
      <p:sp>
        <p:nvSpPr>
          <p:cNvPr id="50180" name="Text Box 4"/>
          <p:cNvSpPr txBox="1">
            <a:spLocks noChangeArrowheads="1"/>
          </p:cNvSpPr>
          <p:nvPr/>
        </p:nvSpPr>
        <p:spPr bwMode="auto">
          <a:xfrm>
            <a:off x="609600" y="914400"/>
            <a:ext cx="7543800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ja-JP"/>
              <a:t>PLC-Compiler</a:t>
            </a:r>
            <a:r>
              <a:rPr lang="ja-JP" altLang="en-US"/>
              <a:t>　「連枝（れんり）」　川原強電子研究所</a:t>
            </a:r>
          </a:p>
          <a:p>
            <a:endParaRPr lang="ja-JP" altLang="en-US"/>
          </a:p>
          <a:p>
            <a:r>
              <a:rPr lang="ja-JP" altLang="en-US"/>
              <a:t>ラダー図から</a:t>
            </a:r>
            <a:r>
              <a:rPr lang="en-US" altLang="ja-JP"/>
              <a:t>PIC</a:t>
            </a:r>
            <a:r>
              <a:rPr lang="ja-JP" altLang="en-US"/>
              <a:t>マイコンで動くコードを出力できる。</a:t>
            </a:r>
          </a:p>
          <a:p>
            <a:r>
              <a:rPr lang="ja-JP" altLang="en-US"/>
              <a:t>以下の構成</a:t>
            </a:r>
          </a:p>
          <a:p>
            <a:endParaRPr lang="ja-JP" altLang="en-US"/>
          </a:p>
          <a:p>
            <a:r>
              <a:rPr lang="ja-JP" altLang="en-US"/>
              <a:t>　（１） ラダー回路図作成エディタ</a:t>
            </a:r>
          </a:p>
          <a:p>
            <a:r>
              <a:rPr lang="ja-JP" altLang="en-US"/>
              <a:t>　（２） 画面上でのラダー動作シミュレータ</a:t>
            </a:r>
          </a:p>
          <a:p>
            <a:r>
              <a:rPr lang="ja-JP" altLang="en-US"/>
              <a:t>　（３） 各種マイコンの機械語への変換ライブラリ</a:t>
            </a:r>
          </a:p>
        </p:txBody>
      </p:sp>
      <p:sp>
        <p:nvSpPr>
          <p:cNvPr id="50181" name="Text Box 5"/>
          <p:cNvSpPr txBox="1">
            <a:spLocks noChangeArrowheads="1"/>
          </p:cNvSpPr>
          <p:nvPr/>
        </p:nvSpPr>
        <p:spPr bwMode="auto">
          <a:xfrm>
            <a:off x="609600" y="4267200"/>
            <a:ext cx="7559675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ja-JP" altLang="en-US"/>
              <a:t>紹介</a:t>
            </a:r>
            <a:r>
              <a:rPr lang="en-US" altLang="ja-JP"/>
              <a:t>URL</a:t>
            </a:r>
          </a:p>
          <a:p>
            <a:r>
              <a:rPr lang="en-US" altLang="ja-JP" sz="1800">
                <a:hlinkClick r:id="rId2"/>
              </a:rPr>
              <a:t>http://user.parknet.co.jp/renri/gaiyou/gaiyou3/gaiyou3.htm</a:t>
            </a:r>
            <a:endParaRPr lang="en-US" altLang="ja-JP" sz="1800"/>
          </a:p>
          <a:p>
            <a:r>
              <a:rPr lang="ja-JP" altLang="en-US"/>
              <a:t>ダウンロード</a:t>
            </a:r>
          </a:p>
          <a:p>
            <a:r>
              <a:rPr lang="en-US" altLang="ja-JP" sz="1800">
                <a:hlinkClick r:id="rId3"/>
              </a:rPr>
              <a:t>http://user.parknet.co.jp/renri/download/SRENRI69.LZH</a:t>
            </a:r>
            <a:endParaRPr lang="en-US" altLang="ja-JP" sz="1800"/>
          </a:p>
        </p:txBody>
      </p:sp>
      <p:sp>
        <p:nvSpPr>
          <p:cNvPr id="50182" name="AutoShape 6"/>
          <p:cNvSpPr>
            <a:spLocks noChangeArrowheads="1"/>
          </p:cNvSpPr>
          <p:nvPr/>
        </p:nvSpPr>
        <p:spPr bwMode="auto">
          <a:xfrm>
            <a:off x="762000" y="2743200"/>
            <a:ext cx="5334000" cy="762000"/>
          </a:xfrm>
          <a:prstGeom prst="roundRect">
            <a:avLst>
              <a:gd name="adj" fmla="val 16667"/>
            </a:avLst>
          </a:prstGeom>
          <a:solidFill>
            <a:schemeClr val="accent1">
              <a:alpha val="30000"/>
            </a:schemeClr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286750" cy="706438"/>
          </a:xfrm>
        </p:spPr>
        <p:txBody>
          <a:bodyPr/>
          <a:lstStyle/>
          <a:p>
            <a:r>
              <a:rPr lang="en-US" altLang="ja-JP"/>
              <a:t>PLC</a:t>
            </a:r>
            <a:r>
              <a:rPr lang="ja-JP" altLang="en-US"/>
              <a:t>のデバイス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ja-JP" altLang="en-US"/>
              <a:t>ビットデバイス</a:t>
            </a:r>
          </a:p>
          <a:p>
            <a:pPr lvl="1">
              <a:lnSpc>
                <a:spcPct val="90000"/>
              </a:lnSpc>
            </a:pPr>
            <a:r>
              <a:rPr lang="ja-JP" altLang="en-US"/>
              <a:t>入力リレー（</a:t>
            </a:r>
            <a:r>
              <a:rPr lang="en-US" altLang="ja-JP"/>
              <a:t>X)</a:t>
            </a:r>
          </a:p>
          <a:p>
            <a:pPr lvl="1">
              <a:lnSpc>
                <a:spcPct val="90000"/>
              </a:lnSpc>
            </a:pPr>
            <a:r>
              <a:rPr lang="ja-JP" altLang="en-US"/>
              <a:t>出力リレー（</a:t>
            </a:r>
            <a:r>
              <a:rPr lang="en-US" altLang="ja-JP"/>
              <a:t>Y)</a:t>
            </a:r>
          </a:p>
          <a:p>
            <a:pPr lvl="1">
              <a:lnSpc>
                <a:spcPct val="90000"/>
              </a:lnSpc>
            </a:pPr>
            <a:r>
              <a:rPr lang="ja-JP" altLang="en-US"/>
              <a:t>内部リレー</a:t>
            </a:r>
            <a:r>
              <a:rPr lang="en-US" altLang="ja-JP"/>
              <a:t>(M)</a:t>
            </a:r>
          </a:p>
          <a:p>
            <a:pPr lvl="1">
              <a:lnSpc>
                <a:spcPct val="90000"/>
              </a:lnSpc>
            </a:pPr>
            <a:r>
              <a:rPr lang="ja-JP" altLang="en-US"/>
              <a:t>タイマ</a:t>
            </a:r>
            <a:r>
              <a:rPr lang="en-US" altLang="ja-JP"/>
              <a:t>(T)</a:t>
            </a:r>
          </a:p>
          <a:p>
            <a:pPr lvl="1">
              <a:lnSpc>
                <a:spcPct val="90000"/>
              </a:lnSpc>
            </a:pPr>
            <a:r>
              <a:rPr lang="ja-JP" altLang="en-US"/>
              <a:t>カウンタ</a:t>
            </a:r>
            <a:r>
              <a:rPr lang="en-US" altLang="ja-JP"/>
              <a:t>(C)</a:t>
            </a:r>
          </a:p>
          <a:p>
            <a:pPr>
              <a:lnSpc>
                <a:spcPct val="90000"/>
              </a:lnSpc>
            </a:pPr>
            <a:r>
              <a:rPr lang="ja-JP" altLang="en-US"/>
              <a:t>ワードデバイス</a:t>
            </a:r>
          </a:p>
          <a:p>
            <a:pPr lvl="1">
              <a:lnSpc>
                <a:spcPct val="90000"/>
              </a:lnSpc>
            </a:pPr>
            <a:r>
              <a:rPr lang="ja-JP" altLang="en-US"/>
              <a:t>データレジスタ</a:t>
            </a:r>
            <a:r>
              <a:rPr lang="en-US" altLang="ja-JP"/>
              <a:t>(D)</a:t>
            </a:r>
          </a:p>
          <a:p>
            <a:pPr lvl="1">
              <a:lnSpc>
                <a:spcPct val="90000"/>
              </a:lnSpc>
            </a:pPr>
            <a:r>
              <a:rPr lang="ja-JP" altLang="en-US"/>
              <a:t>インデックスレジスタ（</a:t>
            </a:r>
            <a:r>
              <a:rPr lang="en-US" altLang="ja-JP"/>
              <a:t>V,Z</a:t>
            </a:r>
            <a:r>
              <a:rPr lang="ja-JP" altLang="en-US"/>
              <a:t>）</a:t>
            </a:r>
          </a:p>
          <a:p>
            <a:pPr lvl="1">
              <a:lnSpc>
                <a:spcPct val="90000"/>
              </a:lnSpc>
            </a:pPr>
            <a:r>
              <a:rPr lang="ja-JP" altLang="en-US"/>
              <a:t>定数（</a:t>
            </a:r>
            <a:r>
              <a:rPr lang="en-US" altLang="ja-JP"/>
              <a:t>K,H</a:t>
            </a:r>
            <a:r>
              <a:rPr lang="ja-JP" altLang="en-US"/>
              <a:t>）</a:t>
            </a:r>
          </a:p>
          <a:p>
            <a:pPr>
              <a:lnSpc>
                <a:spcPct val="90000"/>
              </a:lnSpc>
              <a:buFontTx/>
              <a:buNone/>
            </a:pPr>
            <a:endParaRPr lang="ja-JP" altLang="en-US"/>
          </a:p>
          <a:p>
            <a:pPr>
              <a:lnSpc>
                <a:spcPct val="90000"/>
              </a:lnSpc>
            </a:pPr>
            <a:endParaRPr lang="en-US" altLang="ja-JP"/>
          </a:p>
        </p:txBody>
      </p:sp>
      <p:sp>
        <p:nvSpPr>
          <p:cNvPr id="55300" name="AutoShape 4"/>
          <p:cNvSpPr>
            <a:spLocks noChangeArrowheads="1"/>
          </p:cNvSpPr>
          <p:nvPr/>
        </p:nvSpPr>
        <p:spPr bwMode="auto">
          <a:xfrm>
            <a:off x="5486400" y="3352800"/>
            <a:ext cx="2362200" cy="1981200"/>
          </a:xfrm>
          <a:prstGeom prst="wedgeEllipseCallout">
            <a:avLst>
              <a:gd name="adj1" fmla="val -117741"/>
              <a:gd name="adj2" fmla="val -104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ja-JP" altLang="en-US"/>
              <a:t>今回は使いません。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ラダー図（</a:t>
            </a:r>
            <a:r>
              <a:rPr lang="en-US" altLang="ja-JP"/>
              <a:t>Ladder Diagram</a:t>
            </a:r>
            <a:r>
              <a:rPr lang="ja-JP" altLang="en-US"/>
              <a:t>）</a:t>
            </a:r>
          </a:p>
        </p:txBody>
      </p:sp>
      <p:sp>
        <p:nvSpPr>
          <p:cNvPr id="56323" name="Line 3"/>
          <p:cNvSpPr>
            <a:spLocks noChangeShapeType="1"/>
          </p:cNvSpPr>
          <p:nvPr/>
        </p:nvSpPr>
        <p:spPr bwMode="auto">
          <a:xfrm>
            <a:off x="1252538" y="966788"/>
            <a:ext cx="0" cy="467995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56324" name="Line 4"/>
          <p:cNvSpPr>
            <a:spLocks noChangeShapeType="1"/>
          </p:cNvSpPr>
          <p:nvPr/>
        </p:nvSpPr>
        <p:spPr bwMode="auto">
          <a:xfrm>
            <a:off x="8382000" y="966788"/>
            <a:ext cx="0" cy="467995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56325" name="Line 5"/>
          <p:cNvSpPr>
            <a:spLocks noChangeShapeType="1"/>
          </p:cNvSpPr>
          <p:nvPr/>
        </p:nvSpPr>
        <p:spPr bwMode="auto">
          <a:xfrm>
            <a:off x="1252538" y="1614488"/>
            <a:ext cx="712946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grpSp>
        <p:nvGrpSpPr>
          <p:cNvPr id="56326" name="Group 6"/>
          <p:cNvGrpSpPr>
            <a:grpSpLocks/>
          </p:cNvGrpSpPr>
          <p:nvPr/>
        </p:nvGrpSpPr>
        <p:grpSpPr bwMode="auto">
          <a:xfrm>
            <a:off x="1612900" y="1325563"/>
            <a:ext cx="360363" cy="576262"/>
            <a:chOff x="3560" y="3521"/>
            <a:chExt cx="227" cy="363"/>
          </a:xfrm>
        </p:grpSpPr>
        <p:sp>
          <p:nvSpPr>
            <p:cNvPr id="56327" name="Rectangle 7"/>
            <p:cNvSpPr>
              <a:spLocks noChangeArrowheads="1"/>
            </p:cNvSpPr>
            <p:nvPr/>
          </p:nvSpPr>
          <p:spPr bwMode="auto">
            <a:xfrm>
              <a:off x="3560" y="3521"/>
              <a:ext cx="227" cy="36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6328" name="Line 8"/>
            <p:cNvSpPr>
              <a:spLocks noChangeShapeType="1"/>
            </p:cNvSpPr>
            <p:nvPr/>
          </p:nvSpPr>
          <p:spPr bwMode="auto">
            <a:xfrm>
              <a:off x="3560" y="3521"/>
              <a:ext cx="0" cy="36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6329" name="Line 9"/>
            <p:cNvSpPr>
              <a:spLocks noChangeShapeType="1"/>
            </p:cNvSpPr>
            <p:nvPr/>
          </p:nvSpPr>
          <p:spPr bwMode="auto">
            <a:xfrm>
              <a:off x="3787" y="3521"/>
              <a:ext cx="0" cy="36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56330" name="Oval 10"/>
          <p:cNvSpPr>
            <a:spLocks noChangeArrowheads="1"/>
          </p:cNvSpPr>
          <p:nvPr/>
        </p:nvSpPr>
        <p:spPr bwMode="auto">
          <a:xfrm>
            <a:off x="7661275" y="1325563"/>
            <a:ext cx="574675" cy="576262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ja-JP" sz="1800" b="1"/>
              <a:t>Y0</a:t>
            </a:r>
          </a:p>
        </p:txBody>
      </p:sp>
      <p:sp>
        <p:nvSpPr>
          <p:cNvPr id="56331" name="Line 11"/>
          <p:cNvSpPr>
            <a:spLocks noChangeShapeType="1"/>
          </p:cNvSpPr>
          <p:nvPr/>
        </p:nvSpPr>
        <p:spPr bwMode="auto">
          <a:xfrm>
            <a:off x="1252538" y="2622550"/>
            <a:ext cx="712946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56332" name="Line 12"/>
          <p:cNvSpPr>
            <a:spLocks noChangeShapeType="1"/>
          </p:cNvSpPr>
          <p:nvPr/>
        </p:nvSpPr>
        <p:spPr bwMode="auto">
          <a:xfrm>
            <a:off x="1252538" y="5357813"/>
            <a:ext cx="712946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56333" name="Text Box 13"/>
          <p:cNvSpPr txBox="1">
            <a:spLocks noChangeArrowheads="1"/>
          </p:cNvSpPr>
          <p:nvPr/>
        </p:nvSpPr>
        <p:spPr bwMode="auto">
          <a:xfrm>
            <a:off x="1492250" y="914400"/>
            <a:ext cx="463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1800" b="1"/>
              <a:t>X0</a:t>
            </a:r>
          </a:p>
        </p:txBody>
      </p:sp>
      <p:grpSp>
        <p:nvGrpSpPr>
          <p:cNvPr id="56334" name="Group 14"/>
          <p:cNvGrpSpPr>
            <a:grpSpLocks/>
          </p:cNvGrpSpPr>
          <p:nvPr/>
        </p:nvGrpSpPr>
        <p:grpSpPr bwMode="auto">
          <a:xfrm>
            <a:off x="1468438" y="2335213"/>
            <a:ext cx="649287" cy="576262"/>
            <a:chOff x="1791" y="2568"/>
            <a:chExt cx="409" cy="363"/>
          </a:xfrm>
        </p:grpSpPr>
        <p:sp>
          <p:nvSpPr>
            <p:cNvPr id="56335" name="Rectangle 15"/>
            <p:cNvSpPr>
              <a:spLocks noChangeArrowheads="1"/>
            </p:cNvSpPr>
            <p:nvPr/>
          </p:nvSpPr>
          <p:spPr bwMode="auto">
            <a:xfrm>
              <a:off x="1882" y="2568"/>
              <a:ext cx="227" cy="36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6336" name="Line 16"/>
            <p:cNvSpPr>
              <a:spLocks noChangeShapeType="1"/>
            </p:cNvSpPr>
            <p:nvPr/>
          </p:nvSpPr>
          <p:spPr bwMode="auto">
            <a:xfrm>
              <a:off x="1882" y="2568"/>
              <a:ext cx="0" cy="36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6337" name="Line 17"/>
            <p:cNvSpPr>
              <a:spLocks noChangeShapeType="1"/>
            </p:cNvSpPr>
            <p:nvPr/>
          </p:nvSpPr>
          <p:spPr bwMode="auto">
            <a:xfrm>
              <a:off x="2109" y="2568"/>
              <a:ext cx="0" cy="36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6338" name="Line 18"/>
            <p:cNvSpPr>
              <a:spLocks noChangeShapeType="1"/>
            </p:cNvSpPr>
            <p:nvPr/>
          </p:nvSpPr>
          <p:spPr bwMode="auto">
            <a:xfrm flipH="1">
              <a:off x="1791" y="2614"/>
              <a:ext cx="409" cy="27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56339" name="Oval 19"/>
          <p:cNvSpPr>
            <a:spLocks noChangeArrowheads="1"/>
          </p:cNvSpPr>
          <p:nvPr/>
        </p:nvSpPr>
        <p:spPr bwMode="auto">
          <a:xfrm>
            <a:off x="7661275" y="2335213"/>
            <a:ext cx="574675" cy="576262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ja-JP" sz="1800" b="1"/>
              <a:t>Y1</a:t>
            </a:r>
          </a:p>
        </p:txBody>
      </p:sp>
      <p:sp>
        <p:nvSpPr>
          <p:cNvPr id="56340" name="Text Box 20"/>
          <p:cNvSpPr txBox="1">
            <a:spLocks noChangeArrowheads="1"/>
          </p:cNvSpPr>
          <p:nvPr/>
        </p:nvSpPr>
        <p:spPr bwMode="auto">
          <a:xfrm>
            <a:off x="1539875" y="1974850"/>
            <a:ext cx="463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1800" b="1"/>
              <a:t>X1</a:t>
            </a:r>
          </a:p>
        </p:txBody>
      </p:sp>
      <p:sp>
        <p:nvSpPr>
          <p:cNvPr id="56341" name="Rectangle 21"/>
          <p:cNvSpPr>
            <a:spLocks noChangeArrowheads="1"/>
          </p:cNvSpPr>
          <p:nvPr/>
        </p:nvSpPr>
        <p:spPr bwMode="auto">
          <a:xfrm>
            <a:off x="7013575" y="5141913"/>
            <a:ext cx="1223963" cy="433387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ja-JP" sz="2000"/>
              <a:t>END</a:t>
            </a:r>
          </a:p>
        </p:txBody>
      </p:sp>
      <p:sp>
        <p:nvSpPr>
          <p:cNvPr id="56342" name="Line 22"/>
          <p:cNvSpPr>
            <a:spLocks noChangeShapeType="1"/>
          </p:cNvSpPr>
          <p:nvPr/>
        </p:nvSpPr>
        <p:spPr bwMode="auto">
          <a:xfrm>
            <a:off x="1252538" y="3630613"/>
            <a:ext cx="712946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56343" name="Oval 23"/>
          <p:cNvSpPr>
            <a:spLocks noChangeArrowheads="1"/>
          </p:cNvSpPr>
          <p:nvPr/>
        </p:nvSpPr>
        <p:spPr bwMode="auto">
          <a:xfrm>
            <a:off x="7661275" y="3343275"/>
            <a:ext cx="574675" cy="576263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ja-JP" sz="1800" b="1"/>
              <a:t>Y2</a:t>
            </a:r>
          </a:p>
        </p:txBody>
      </p:sp>
      <p:sp>
        <p:nvSpPr>
          <p:cNvPr id="56344" name="Line 24"/>
          <p:cNvSpPr>
            <a:spLocks noChangeShapeType="1"/>
          </p:cNvSpPr>
          <p:nvPr/>
        </p:nvSpPr>
        <p:spPr bwMode="auto">
          <a:xfrm>
            <a:off x="1252538" y="4638675"/>
            <a:ext cx="33131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grpSp>
        <p:nvGrpSpPr>
          <p:cNvPr id="56345" name="Group 25"/>
          <p:cNvGrpSpPr>
            <a:grpSpLocks/>
          </p:cNvGrpSpPr>
          <p:nvPr/>
        </p:nvGrpSpPr>
        <p:grpSpPr bwMode="auto">
          <a:xfrm>
            <a:off x="1612900" y="3343275"/>
            <a:ext cx="360363" cy="576263"/>
            <a:chOff x="3560" y="3521"/>
            <a:chExt cx="227" cy="363"/>
          </a:xfrm>
        </p:grpSpPr>
        <p:sp>
          <p:nvSpPr>
            <p:cNvPr id="56346" name="Rectangle 26"/>
            <p:cNvSpPr>
              <a:spLocks noChangeArrowheads="1"/>
            </p:cNvSpPr>
            <p:nvPr/>
          </p:nvSpPr>
          <p:spPr bwMode="auto">
            <a:xfrm>
              <a:off x="3560" y="3521"/>
              <a:ext cx="227" cy="36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6347" name="Line 27"/>
            <p:cNvSpPr>
              <a:spLocks noChangeShapeType="1"/>
            </p:cNvSpPr>
            <p:nvPr/>
          </p:nvSpPr>
          <p:spPr bwMode="auto">
            <a:xfrm>
              <a:off x="3560" y="3521"/>
              <a:ext cx="0" cy="36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6348" name="Line 28"/>
            <p:cNvSpPr>
              <a:spLocks noChangeShapeType="1"/>
            </p:cNvSpPr>
            <p:nvPr/>
          </p:nvSpPr>
          <p:spPr bwMode="auto">
            <a:xfrm>
              <a:off x="3787" y="3521"/>
              <a:ext cx="0" cy="36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56349" name="Group 29"/>
          <p:cNvGrpSpPr>
            <a:grpSpLocks/>
          </p:cNvGrpSpPr>
          <p:nvPr/>
        </p:nvGrpSpPr>
        <p:grpSpPr bwMode="auto">
          <a:xfrm>
            <a:off x="3411538" y="3343275"/>
            <a:ext cx="360362" cy="576263"/>
            <a:chOff x="3560" y="3521"/>
            <a:chExt cx="227" cy="363"/>
          </a:xfrm>
        </p:grpSpPr>
        <p:sp>
          <p:nvSpPr>
            <p:cNvPr id="56350" name="Rectangle 30"/>
            <p:cNvSpPr>
              <a:spLocks noChangeArrowheads="1"/>
            </p:cNvSpPr>
            <p:nvPr/>
          </p:nvSpPr>
          <p:spPr bwMode="auto">
            <a:xfrm>
              <a:off x="3560" y="3521"/>
              <a:ext cx="227" cy="36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6351" name="Line 31"/>
            <p:cNvSpPr>
              <a:spLocks noChangeShapeType="1"/>
            </p:cNvSpPr>
            <p:nvPr/>
          </p:nvSpPr>
          <p:spPr bwMode="auto">
            <a:xfrm>
              <a:off x="3560" y="3521"/>
              <a:ext cx="0" cy="36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6352" name="Line 32"/>
            <p:cNvSpPr>
              <a:spLocks noChangeShapeType="1"/>
            </p:cNvSpPr>
            <p:nvPr/>
          </p:nvSpPr>
          <p:spPr bwMode="auto">
            <a:xfrm>
              <a:off x="3787" y="3521"/>
              <a:ext cx="0" cy="36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56353" name="Group 33"/>
          <p:cNvGrpSpPr>
            <a:grpSpLocks/>
          </p:cNvGrpSpPr>
          <p:nvPr/>
        </p:nvGrpSpPr>
        <p:grpSpPr bwMode="auto">
          <a:xfrm>
            <a:off x="1612900" y="4351338"/>
            <a:ext cx="360363" cy="576262"/>
            <a:chOff x="3560" y="3521"/>
            <a:chExt cx="227" cy="363"/>
          </a:xfrm>
        </p:grpSpPr>
        <p:sp>
          <p:nvSpPr>
            <p:cNvPr id="56354" name="Rectangle 34"/>
            <p:cNvSpPr>
              <a:spLocks noChangeArrowheads="1"/>
            </p:cNvSpPr>
            <p:nvPr/>
          </p:nvSpPr>
          <p:spPr bwMode="auto">
            <a:xfrm>
              <a:off x="3560" y="3521"/>
              <a:ext cx="227" cy="36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6355" name="Line 35"/>
            <p:cNvSpPr>
              <a:spLocks noChangeShapeType="1"/>
            </p:cNvSpPr>
            <p:nvPr/>
          </p:nvSpPr>
          <p:spPr bwMode="auto">
            <a:xfrm>
              <a:off x="3560" y="3521"/>
              <a:ext cx="0" cy="36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6356" name="Line 36"/>
            <p:cNvSpPr>
              <a:spLocks noChangeShapeType="1"/>
            </p:cNvSpPr>
            <p:nvPr/>
          </p:nvSpPr>
          <p:spPr bwMode="auto">
            <a:xfrm>
              <a:off x="3787" y="3521"/>
              <a:ext cx="0" cy="36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56357" name="Line 37"/>
          <p:cNvSpPr>
            <a:spLocks noChangeShapeType="1"/>
          </p:cNvSpPr>
          <p:nvPr/>
        </p:nvSpPr>
        <p:spPr bwMode="auto">
          <a:xfrm flipV="1">
            <a:off x="4565650" y="3630613"/>
            <a:ext cx="0" cy="10080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56358" name="Text Box 38"/>
          <p:cNvSpPr txBox="1">
            <a:spLocks noChangeArrowheads="1"/>
          </p:cNvSpPr>
          <p:nvPr/>
        </p:nvSpPr>
        <p:spPr bwMode="auto">
          <a:xfrm>
            <a:off x="1539875" y="2982913"/>
            <a:ext cx="463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1800" b="1"/>
              <a:t>X2</a:t>
            </a:r>
          </a:p>
        </p:txBody>
      </p:sp>
      <p:sp>
        <p:nvSpPr>
          <p:cNvPr id="56359" name="Text Box 39"/>
          <p:cNvSpPr txBox="1">
            <a:spLocks noChangeArrowheads="1"/>
          </p:cNvSpPr>
          <p:nvPr/>
        </p:nvSpPr>
        <p:spPr bwMode="auto">
          <a:xfrm>
            <a:off x="1539875" y="3990975"/>
            <a:ext cx="463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1800" b="1"/>
              <a:t>X4</a:t>
            </a:r>
          </a:p>
        </p:txBody>
      </p:sp>
      <p:sp>
        <p:nvSpPr>
          <p:cNvPr id="56360" name="Text Box 40"/>
          <p:cNvSpPr txBox="1">
            <a:spLocks noChangeArrowheads="1"/>
          </p:cNvSpPr>
          <p:nvPr/>
        </p:nvSpPr>
        <p:spPr bwMode="auto">
          <a:xfrm>
            <a:off x="3340100" y="2982913"/>
            <a:ext cx="463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1800" b="1"/>
              <a:t>X3</a:t>
            </a:r>
          </a:p>
        </p:txBody>
      </p:sp>
      <p:sp>
        <p:nvSpPr>
          <p:cNvPr id="56361" name="Rectangle 41"/>
          <p:cNvSpPr>
            <a:spLocks noChangeArrowheads="1"/>
          </p:cNvSpPr>
          <p:nvPr/>
        </p:nvSpPr>
        <p:spPr bwMode="auto">
          <a:xfrm>
            <a:off x="460375" y="3414713"/>
            <a:ext cx="719138" cy="433387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ja-JP" sz="2000" b="1"/>
              <a:t>AND</a:t>
            </a:r>
          </a:p>
        </p:txBody>
      </p:sp>
      <p:sp>
        <p:nvSpPr>
          <p:cNvPr id="56362" name="Rectangle 42"/>
          <p:cNvSpPr>
            <a:spLocks noChangeArrowheads="1"/>
          </p:cNvSpPr>
          <p:nvPr/>
        </p:nvSpPr>
        <p:spPr bwMode="auto">
          <a:xfrm>
            <a:off x="460375" y="4422775"/>
            <a:ext cx="719138" cy="433388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ja-JP" sz="2000" b="1"/>
              <a:t>OR</a:t>
            </a:r>
          </a:p>
        </p:txBody>
      </p:sp>
      <p:sp>
        <p:nvSpPr>
          <p:cNvPr id="56363" name="Rectangle 43"/>
          <p:cNvSpPr>
            <a:spLocks noChangeArrowheads="1"/>
          </p:cNvSpPr>
          <p:nvPr/>
        </p:nvSpPr>
        <p:spPr bwMode="auto">
          <a:xfrm>
            <a:off x="460375" y="2406650"/>
            <a:ext cx="719138" cy="433388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ja-JP" sz="2000" b="1"/>
              <a:t>NOT</a:t>
            </a:r>
          </a:p>
        </p:txBody>
      </p:sp>
      <p:sp>
        <p:nvSpPr>
          <p:cNvPr id="56364" name="AutoShape 44"/>
          <p:cNvSpPr>
            <a:spLocks noChangeArrowheads="1"/>
          </p:cNvSpPr>
          <p:nvPr/>
        </p:nvSpPr>
        <p:spPr bwMode="auto">
          <a:xfrm>
            <a:off x="3276600" y="4800600"/>
            <a:ext cx="2667000" cy="1295400"/>
          </a:xfrm>
          <a:prstGeom prst="wedgeEllipseCallout">
            <a:avLst>
              <a:gd name="adj1" fmla="val -2204"/>
              <a:gd name="adj2" fmla="val -4669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ja-JP" altLang="en-US"/>
              <a:t>実行順序に注意のこと！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スキャンの概念</a:t>
            </a:r>
          </a:p>
        </p:txBody>
      </p:sp>
      <p:sp>
        <p:nvSpPr>
          <p:cNvPr id="57347" name="Line 3"/>
          <p:cNvSpPr>
            <a:spLocks noChangeShapeType="1"/>
          </p:cNvSpPr>
          <p:nvPr/>
        </p:nvSpPr>
        <p:spPr bwMode="auto">
          <a:xfrm>
            <a:off x="1757363" y="1063625"/>
            <a:ext cx="0" cy="467995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57348" name="Line 4"/>
          <p:cNvSpPr>
            <a:spLocks noChangeShapeType="1"/>
          </p:cNvSpPr>
          <p:nvPr/>
        </p:nvSpPr>
        <p:spPr bwMode="auto">
          <a:xfrm>
            <a:off x="5934075" y="1063625"/>
            <a:ext cx="0" cy="467995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57349" name="Line 5"/>
          <p:cNvSpPr>
            <a:spLocks noChangeShapeType="1"/>
          </p:cNvSpPr>
          <p:nvPr/>
        </p:nvSpPr>
        <p:spPr bwMode="auto">
          <a:xfrm>
            <a:off x="1757363" y="1711325"/>
            <a:ext cx="41767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57350" name="Oval 6"/>
          <p:cNvSpPr>
            <a:spLocks noChangeArrowheads="1"/>
          </p:cNvSpPr>
          <p:nvPr/>
        </p:nvSpPr>
        <p:spPr bwMode="auto">
          <a:xfrm>
            <a:off x="5213350" y="1422400"/>
            <a:ext cx="574675" cy="576263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ja-JP" sz="1800" b="1"/>
              <a:t>M1</a:t>
            </a:r>
          </a:p>
        </p:txBody>
      </p:sp>
      <p:sp>
        <p:nvSpPr>
          <p:cNvPr id="57351" name="Line 7"/>
          <p:cNvSpPr>
            <a:spLocks noChangeShapeType="1"/>
          </p:cNvSpPr>
          <p:nvPr/>
        </p:nvSpPr>
        <p:spPr bwMode="auto">
          <a:xfrm>
            <a:off x="1757363" y="2790825"/>
            <a:ext cx="41767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1981200" y="5257800"/>
            <a:ext cx="3744913" cy="504825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ja-JP" sz="2000" b="1"/>
              <a:t>I/O </a:t>
            </a:r>
            <a:r>
              <a:rPr lang="ja-JP" altLang="en-US" sz="2000" b="1"/>
              <a:t>リフレッシュ，内部処理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1757363" y="4806950"/>
            <a:ext cx="41767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grpSp>
        <p:nvGrpSpPr>
          <p:cNvPr id="57354" name="Group 10"/>
          <p:cNvGrpSpPr>
            <a:grpSpLocks/>
          </p:cNvGrpSpPr>
          <p:nvPr/>
        </p:nvGrpSpPr>
        <p:grpSpPr bwMode="auto">
          <a:xfrm>
            <a:off x="3052763" y="1422400"/>
            <a:ext cx="360362" cy="576263"/>
            <a:chOff x="3560" y="3521"/>
            <a:chExt cx="227" cy="363"/>
          </a:xfrm>
        </p:grpSpPr>
        <p:sp>
          <p:nvSpPr>
            <p:cNvPr id="57355" name="Rectangle 11"/>
            <p:cNvSpPr>
              <a:spLocks noChangeArrowheads="1"/>
            </p:cNvSpPr>
            <p:nvPr/>
          </p:nvSpPr>
          <p:spPr bwMode="auto">
            <a:xfrm>
              <a:off x="3560" y="3521"/>
              <a:ext cx="227" cy="36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7356" name="Line 12"/>
            <p:cNvSpPr>
              <a:spLocks noChangeShapeType="1"/>
            </p:cNvSpPr>
            <p:nvPr/>
          </p:nvSpPr>
          <p:spPr bwMode="auto">
            <a:xfrm>
              <a:off x="3560" y="3521"/>
              <a:ext cx="0" cy="36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7357" name="Line 13"/>
            <p:cNvSpPr>
              <a:spLocks noChangeShapeType="1"/>
            </p:cNvSpPr>
            <p:nvPr/>
          </p:nvSpPr>
          <p:spPr bwMode="auto">
            <a:xfrm>
              <a:off x="3787" y="3521"/>
              <a:ext cx="0" cy="36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57358" name="Text Box 14"/>
          <p:cNvSpPr txBox="1">
            <a:spLocks noChangeArrowheads="1"/>
          </p:cNvSpPr>
          <p:nvPr/>
        </p:nvSpPr>
        <p:spPr bwMode="auto">
          <a:xfrm>
            <a:off x="1997075" y="1011238"/>
            <a:ext cx="501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1800" b="1"/>
              <a:t>M0</a:t>
            </a:r>
          </a:p>
        </p:txBody>
      </p:sp>
      <p:grpSp>
        <p:nvGrpSpPr>
          <p:cNvPr id="57359" name="Group 15"/>
          <p:cNvGrpSpPr>
            <a:grpSpLocks/>
          </p:cNvGrpSpPr>
          <p:nvPr/>
        </p:nvGrpSpPr>
        <p:grpSpPr bwMode="auto">
          <a:xfrm>
            <a:off x="1971675" y="1422400"/>
            <a:ext cx="649288" cy="576263"/>
            <a:chOff x="1791" y="2568"/>
            <a:chExt cx="409" cy="363"/>
          </a:xfrm>
        </p:grpSpPr>
        <p:sp>
          <p:nvSpPr>
            <p:cNvPr id="57360" name="Rectangle 16"/>
            <p:cNvSpPr>
              <a:spLocks noChangeArrowheads="1"/>
            </p:cNvSpPr>
            <p:nvPr/>
          </p:nvSpPr>
          <p:spPr bwMode="auto">
            <a:xfrm>
              <a:off x="1882" y="2568"/>
              <a:ext cx="227" cy="36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7361" name="Line 17"/>
            <p:cNvSpPr>
              <a:spLocks noChangeShapeType="1"/>
            </p:cNvSpPr>
            <p:nvPr/>
          </p:nvSpPr>
          <p:spPr bwMode="auto">
            <a:xfrm>
              <a:off x="1882" y="2568"/>
              <a:ext cx="0" cy="36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7362" name="Line 18"/>
            <p:cNvSpPr>
              <a:spLocks noChangeShapeType="1"/>
            </p:cNvSpPr>
            <p:nvPr/>
          </p:nvSpPr>
          <p:spPr bwMode="auto">
            <a:xfrm>
              <a:off x="2109" y="2568"/>
              <a:ext cx="0" cy="36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7363" name="Line 19"/>
            <p:cNvSpPr>
              <a:spLocks noChangeShapeType="1"/>
            </p:cNvSpPr>
            <p:nvPr/>
          </p:nvSpPr>
          <p:spPr bwMode="auto">
            <a:xfrm flipH="1">
              <a:off x="1791" y="2614"/>
              <a:ext cx="409" cy="27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57364" name="Rectangle 20"/>
          <p:cNvSpPr>
            <a:spLocks noChangeArrowheads="1"/>
          </p:cNvSpPr>
          <p:nvPr/>
        </p:nvSpPr>
        <p:spPr bwMode="auto">
          <a:xfrm>
            <a:off x="533400" y="1524000"/>
            <a:ext cx="762000" cy="433388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ja-JP" altLang="en-US" sz="2000" b="1"/>
              <a:t>微分</a:t>
            </a:r>
          </a:p>
        </p:txBody>
      </p:sp>
      <p:sp>
        <p:nvSpPr>
          <p:cNvPr id="57365" name="Text Box 21"/>
          <p:cNvSpPr txBox="1">
            <a:spLocks noChangeArrowheads="1"/>
          </p:cNvSpPr>
          <p:nvPr/>
        </p:nvSpPr>
        <p:spPr bwMode="auto">
          <a:xfrm>
            <a:off x="3054350" y="990600"/>
            <a:ext cx="463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1800" b="1"/>
              <a:t>X0</a:t>
            </a:r>
          </a:p>
        </p:txBody>
      </p:sp>
      <p:sp>
        <p:nvSpPr>
          <p:cNvPr id="57366" name="Oval 22"/>
          <p:cNvSpPr>
            <a:spLocks noChangeArrowheads="1"/>
          </p:cNvSpPr>
          <p:nvPr/>
        </p:nvSpPr>
        <p:spPr bwMode="auto">
          <a:xfrm>
            <a:off x="5213350" y="2503488"/>
            <a:ext cx="574675" cy="576262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ja-JP" sz="1800" b="1"/>
              <a:t>M0</a:t>
            </a:r>
          </a:p>
        </p:txBody>
      </p:sp>
      <p:sp>
        <p:nvSpPr>
          <p:cNvPr id="57367" name="Text Box 23"/>
          <p:cNvSpPr txBox="1">
            <a:spLocks noChangeArrowheads="1"/>
          </p:cNvSpPr>
          <p:nvPr/>
        </p:nvSpPr>
        <p:spPr bwMode="auto">
          <a:xfrm>
            <a:off x="2044700" y="2143125"/>
            <a:ext cx="463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1800" b="1"/>
              <a:t>X0</a:t>
            </a:r>
          </a:p>
        </p:txBody>
      </p:sp>
      <p:sp>
        <p:nvSpPr>
          <p:cNvPr id="57368" name="Line 24"/>
          <p:cNvSpPr>
            <a:spLocks noChangeShapeType="1"/>
          </p:cNvSpPr>
          <p:nvPr/>
        </p:nvSpPr>
        <p:spPr bwMode="auto">
          <a:xfrm>
            <a:off x="6365875" y="1350963"/>
            <a:ext cx="0" cy="4103687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57369" name="Line 25"/>
          <p:cNvSpPr>
            <a:spLocks noChangeShapeType="1"/>
          </p:cNvSpPr>
          <p:nvPr/>
        </p:nvSpPr>
        <p:spPr bwMode="auto">
          <a:xfrm>
            <a:off x="-1692275" y="8324850"/>
            <a:ext cx="4176713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57370" name="Rectangle 26"/>
          <p:cNvSpPr>
            <a:spLocks noChangeArrowheads="1"/>
          </p:cNvSpPr>
          <p:nvPr/>
        </p:nvSpPr>
        <p:spPr bwMode="auto">
          <a:xfrm>
            <a:off x="4565650" y="4591050"/>
            <a:ext cx="1223963" cy="433388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ja-JP" sz="2000"/>
              <a:t>END</a:t>
            </a:r>
          </a:p>
        </p:txBody>
      </p:sp>
      <p:sp>
        <p:nvSpPr>
          <p:cNvPr id="57371" name="Text Box 27"/>
          <p:cNvSpPr txBox="1">
            <a:spLocks noChangeArrowheads="1"/>
          </p:cNvSpPr>
          <p:nvPr/>
        </p:nvSpPr>
        <p:spPr bwMode="auto">
          <a:xfrm>
            <a:off x="6629400" y="1371600"/>
            <a:ext cx="1873250" cy="2020888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1800"/>
              <a:t>if (!fOld &amp;&amp; f)</a:t>
            </a:r>
          </a:p>
          <a:p>
            <a:pPr>
              <a:spcBef>
                <a:spcPct val="50000"/>
              </a:spcBef>
            </a:pPr>
            <a:r>
              <a:rPr lang="en-US" altLang="ja-JP" sz="1800"/>
              <a:t>    M1 = TRUE;</a:t>
            </a:r>
          </a:p>
          <a:p>
            <a:pPr>
              <a:spcBef>
                <a:spcPct val="50000"/>
              </a:spcBef>
            </a:pPr>
            <a:r>
              <a:rPr lang="en-US" altLang="ja-JP" sz="1800"/>
              <a:t>else</a:t>
            </a:r>
          </a:p>
          <a:p>
            <a:pPr>
              <a:spcBef>
                <a:spcPct val="50000"/>
              </a:spcBef>
            </a:pPr>
            <a:r>
              <a:rPr lang="en-US" altLang="ja-JP" sz="1800"/>
              <a:t>    M1 = FALSE;</a:t>
            </a:r>
          </a:p>
          <a:p>
            <a:pPr>
              <a:spcBef>
                <a:spcPct val="50000"/>
              </a:spcBef>
            </a:pPr>
            <a:r>
              <a:rPr lang="en-US" altLang="ja-JP" sz="1800"/>
              <a:t>fOld = f;</a:t>
            </a:r>
          </a:p>
        </p:txBody>
      </p:sp>
      <p:sp>
        <p:nvSpPr>
          <p:cNvPr id="57372" name="Text Box 28"/>
          <p:cNvSpPr txBox="1">
            <a:spLocks noChangeArrowheads="1"/>
          </p:cNvSpPr>
          <p:nvPr/>
        </p:nvSpPr>
        <p:spPr bwMode="auto">
          <a:xfrm>
            <a:off x="6526213" y="4159250"/>
            <a:ext cx="13684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ja-JP" altLang="en-US" sz="1800" b="1"/>
              <a:t>スキャン</a:t>
            </a:r>
          </a:p>
        </p:txBody>
      </p:sp>
      <p:grpSp>
        <p:nvGrpSpPr>
          <p:cNvPr id="57373" name="Group 29"/>
          <p:cNvGrpSpPr>
            <a:grpSpLocks/>
          </p:cNvGrpSpPr>
          <p:nvPr/>
        </p:nvGrpSpPr>
        <p:grpSpPr bwMode="auto">
          <a:xfrm>
            <a:off x="2117725" y="2503488"/>
            <a:ext cx="360363" cy="576262"/>
            <a:chOff x="3560" y="3521"/>
            <a:chExt cx="227" cy="363"/>
          </a:xfrm>
        </p:grpSpPr>
        <p:sp>
          <p:nvSpPr>
            <p:cNvPr id="57374" name="Rectangle 30"/>
            <p:cNvSpPr>
              <a:spLocks noChangeArrowheads="1"/>
            </p:cNvSpPr>
            <p:nvPr/>
          </p:nvSpPr>
          <p:spPr bwMode="auto">
            <a:xfrm>
              <a:off x="3560" y="3521"/>
              <a:ext cx="227" cy="36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7375" name="Line 31"/>
            <p:cNvSpPr>
              <a:spLocks noChangeShapeType="1"/>
            </p:cNvSpPr>
            <p:nvPr/>
          </p:nvSpPr>
          <p:spPr bwMode="auto">
            <a:xfrm>
              <a:off x="3560" y="3521"/>
              <a:ext cx="0" cy="36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7376" name="Line 32"/>
            <p:cNvSpPr>
              <a:spLocks noChangeShapeType="1"/>
            </p:cNvSpPr>
            <p:nvPr/>
          </p:nvSpPr>
          <p:spPr bwMode="auto">
            <a:xfrm>
              <a:off x="3787" y="3521"/>
              <a:ext cx="0" cy="36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目次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052513"/>
            <a:ext cx="4953000" cy="4948237"/>
          </a:xfrm>
        </p:spPr>
        <p:txBody>
          <a:bodyPr/>
          <a:lstStyle/>
          <a:p>
            <a:pPr>
              <a:lnSpc>
                <a:spcPct val="90000"/>
              </a:lnSpc>
              <a:buFontTx/>
              <a:buChar char="☆"/>
            </a:pPr>
            <a:r>
              <a:rPr lang="ja-JP" altLang="en-US"/>
              <a:t>自己紹介</a:t>
            </a:r>
          </a:p>
          <a:p>
            <a:pPr>
              <a:lnSpc>
                <a:spcPct val="90000"/>
              </a:lnSpc>
              <a:buFontTx/>
              <a:buChar char="☆"/>
            </a:pPr>
            <a:r>
              <a:rPr lang="en-US" altLang="ja-JP"/>
              <a:t>PLC</a:t>
            </a:r>
            <a:r>
              <a:rPr lang="ja-JP" altLang="en-US"/>
              <a:t>とは</a:t>
            </a:r>
          </a:p>
          <a:p>
            <a:pPr>
              <a:lnSpc>
                <a:spcPct val="90000"/>
              </a:lnSpc>
              <a:buFontTx/>
              <a:buChar char="☆"/>
            </a:pPr>
            <a:r>
              <a:rPr lang="ja-JP" altLang="en-US"/>
              <a:t>前提知識</a:t>
            </a:r>
          </a:p>
          <a:p>
            <a:pPr lvl="1">
              <a:lnSpc>
                <a:spcPct val="90000"/>
              </a:lnSpc>
            </a:pPr>
            <a:r>
              <a:rPr lang="ja-JP" altLang="en-US"/>
              <a:t>ハード編</a:t>
            </a:r>
          </a:p>
          <a:p>
            <a:pPr lvl="1">
              <a:lnSpc>
                <a:spcPct val="90000"/>
              </a:lnSpc>
            </a:pPr>
            <a:r>
              <a:rPr lang="ja-JP" altLang="en-US"/>
              <a:t>ラダー図編</a:t>
            </a:r>
          </a:p>
          <a:p>
            <a:pPr>
              <a:lnSpc>
                <a:spcPct val="90000"/>
              </a:lnSpc>
              <a:buFontTx/>
              <a:buChar char="☆"/>
            </a:pPr>
            <a:r>
              <a:rPr lang="ja-JP" altLang="en-US"/>
              <a:t>わんプレス</a:t>
            </a:r>
          </a:p>
          <a:p>
            <a:pPr lvl="1">
              <a:lnSpc>
                <a:spcPct val="90000"/>
              </a:lnSpc>
            </a:pPr>
            <a:r>
              <a:rPr lang="ja-JP" altLang="en-US"/>
              <a:t>仕様</a:t>
            </a:r>
          </a:p>
          <a:p>
            <a:pPr lvl="1">
              <a:lnSpc>
                <a:spcPct val="90000"/>
              </a:lnSpc>
            </a:pPr>
            <a:r>
              <a:rPr lang="ja-JP" altLang="en-US"/>
              <a:t>ハード設計</a:t>
            </a:r>
          </a:p>
          <a:p>
            <a:pPr lvl="1">
              <a:lnSpc>
                <a:spcPct val="90000"/>
              </a:lnSpc>
            </a:pPr>
            <a:r>
              <a:rPr lang="ja-JP" altLang="en-US"/>
              <a:t>ソフト設計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if </a:t>
            </a:r>
            <a:r>
              <a:rPr lang="ja-JP" altLang="en-US"/>
              <a:t>～ </a:t>
            </a:r>
            <a:r>
              <a:rPr lang="en-US" altLang="ja-JP"/>
              <a:t>else </a:t>
            </a:r>
            <a:r>
              <a:rPr lang="ja-JP" altLang="en-US"/>
              <a:t>～</a:t>
            </a:r>
            <a:r>
              <a:rPr lang="en-US" altLang="ja-JP"/>
              <a:t>?</a:t>
            </a:r>
          </a:p>
        </p:txBody>
      </p:sp>
      <p:sp>
        <p:nvSpPr>
          <p:cNvPr id="58371" name="Line 3"/>
          <p:cNvSpPr>
            <a:spLocks noChangeShapeType="1"/>
          </p:cNvSpPr>
          <p:nvPr/>
        </p:nvSpPr>
        <p:spPr bwMode="auto">
          <a:xfrm>
            <a:off x="971550" y="1204913"/>
            <a:ext cx="0" cy="467995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58372" name="Line 4"/>
          <p:cNvSpPr>
            <a:spLocks noChangeShapeType="1"/>
          </p:cNvSpPr>
          <p:nvPr/>
        </p:nvSpPr>
        <p:spPr bwMode="auto">
          <a:xfrm>
            <a:off x="5148263" y="1204913"/>
            <a:ext cx="0" cy="467995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58373" name="Line 5"/>
          <p:cNvSpPr>
            <a:spLocks noChangeShapeType="1"/>
          </p:cNvSpPr>
          <p:nvPr/>
        </p:nvSpPr>
        <p:spPr bwMode="auto">
          <a:xfrm>
            <a:off x="971550" y="3219450"/>
            <a:ext cx="4176713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58374" name="Line 6"/>
          <p:cNvSpPr>
            <a:spLocks noChangeShapeType="1"/>
          </p:cNvSpPr>
          <p:nvPr/>
        </p:nvSpPr>
        <p:spPr bwMode="auto">
          <a:xfrm>
            <a:off x="1979613" y="4225925"/>
            <a:ext cx="316865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58375" name="Line 7"/>
          <p:cNvSpPr>
            <a:spLocks noChangeShapeType="1"/>
          </p:cNvSpPr>
          <p:nvPr/>
        </p:nvSpPr>
        <p:spPr bwMode="auto">
          <a:xfrm>
            <a:off x="971550" y="5091113"/>
            <a:ext cx="4176713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grpSp>
        <p:nvGrpSpPr>
          <p:cNvPr id="58376" name="Group 8"/>
          <p:cNvGrpSpPr>
            <a:grpSpLocks/>
          </p:cNvGrpSpPr>
          <p:nvPr/>
        </p:nvGrpSpPr>
        <p:grpSpPr bwMode="auto">
          <a:xfrm>
            <a:off x="2411413" y="2930525"/>
            <a:ext cx="360362" cy="576263"/>
            <a:chOff x="3560" y="3521"/>
            <a:chExt cx="227" cy="363"/>
          </a:xfrm>
        </p:grpSpPr>
        <p:sp>
          <p:nvSpPr>
            <p:cNvPr id="58377" name="Rectangle 9"/>
            <p:cNvSpPr>
              <a:spLocks noChangeArrowheads="1"/>
            </p:cNvSpPr>
            <p:nvPr/>
          </p:nvSpPr>
          <p:spPr bwMode="auto">
            <a:xfrm>
              <a:off x="3560" y="3521"/>
              <a:ext cx="227" cy="36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8378" name="Line 10"/>
            <p:cNvSpPr>
              <a:spLocks noChangeShapeType="1"/>
            </p:cNvSpPr>
            <p:nvPr/>
          </p:nvSpPr>
          <p:spPr bwMode="auto">
            <a:xfrm>
              <a:off x="3560" y="3521"/>
              <a:ext cx="0" cy="36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8379" name="Line 11"/>
            <p:cNvSpPr>
              <a:spLocks noChangeShapeType="1"/>
            </p:cNvSpPr>
            <p:nvPr/>
          </p:nvSpPr>
          <p:spPr bwMode="auto">
            <a:xfrm>
              <a:off x="3787" y="3521"/>
              <a:ext cx="0" cy="36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58380" name="Text Box 12"/>
          <p:cNvSpPr txBox="1">
            <a:spLocks noChangeArrowheads="1"/>
          </p:cNvSpPr>
          <p:nvPr/>
        </p:nvSpPr>
        <p:spPr bwMode="auto">
          <a:xfrm>
            <a:off x="1211263" y="2519363"/>
            <a:ext cx="501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1800" b="1"/>
              <a:t>M0</a:t>
            </a:r>
          </a:p>
        </p:txBody>
      </p:sp>
      <p:grpSp>
        <p:nvGrpSpPr>
          <p:cNvPr id="58381" name="Group 13"/>
          <p:cNvGrpSpPr>
            <a:grpSpLocks/>
          </p:cNvGrpSpPr>
          <p:nvPr/>
        </p:nvGrpSpPr>
        <p:grpSpPr bwMode="auto">
          <a:xfrm>
            <a:off x="2268538" y="3938588"/>
            <a:ext cx="649287" cy="576262"/>
            <a:chOff x="1791" y="2568"/>
            <a:chExt cx="409" cy="363"/>
          </a:xfrm>
        </p:grpSpPr>
        <p:sp>
          <p:nvSpPr>
            <p:cNvPr id="58382" name="Rectangle 14"/>
            <p:cNvSpPr>
              <a:spLocks noChangeArrowheads="1"/>
            </p:cNvSpPr>
            <p:nvPr/>
          </p:nvSpPr>
          <p:spPr bwMode="auto">
            <a:xfrm>
              <a:off x="1882" y="2568"/>
              <a:ext cx="227" cy="36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8383" name="Line 15"/>
            <p:cNvSpPr>
              <a:spLocks noChangeShapeType="1"/>
            </p:cNvSpPr>
            <p:nvPr/>
          </p:nvSpPr>
          <p:spPr bwMode="auto">
            <a:xfrm>
              <a:off x="1882" y="2568"/>
              <a:ext cx="0" cy="36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8384" name="Line 16"/>
            <p:cNvSpPr>
              <a:spLocks noChangeShapeType="1"/>
            </p:cNvSpPr>
            <p:nvPr/>
          </p:nvSpPr>
          <p:spPr bwMode="auto">
            <a:xfrm>
              <a:off x="2109" y="2568"/>
              <a:ext cx="0" cy="36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8385" name="Line 17"/>
            <p:cNvSpPr>
              <a:spLocks noChangeShapeType="1"/>
            </p:cNvSpPr>
            <p:nvPr/>
          </p:nvSpPr>
          <p:spPr bwMode="auto">
            <a:xfrm flipH="1">
              <a:off x="1791" y="2614"/>
              <a:ext cx="409" cy="27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58386" name="Text Box 18"/>
          <p:cNvSpPr txBox="1">
            <a:spLocks noChangeArrowheads="1"/>
          </p:cNvSpPr>
          <p:nvPr/>
        </p:nvSpPr>
        <p:spPr bwMode="auto">
          <a:xfrm>
            <a:off x="2308225" y="2498725"/>
            <a:ext cx="501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1800" b="1"/>
              <a:t>M1</a:t>
            </a:r>
          </a:p>
        </p:txBody>
      </p:sp>
      <p:sp>
        <p:nvSpPr>
          <p:cNvPr id="58387" name="Line 19"/>
          <p:cNvSpPr>
            <a:spLocks noChangeShapeType="1"/>
          </p:cNvSpPr>
          <p:nvPr/>
        </p:nvSpPr>
        <p:spPr bwMode="auto">
          <a:xfrm>
            <a:off x="-1692275" y="8324850"/>
            <a:ext cx="4176713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58388" name="Rectangle 20"/>
          <p:cNvSpPr>
            <a:spLocks noChangeArrowheads="1"/>
          </p:cNvSpPr>
          <p:nvPr/>
        </p:nvSpPr>
        <p:spPr bwMode="auto">
          <a:xfrm>
            <a:off x="3779838" y="4875213"/>
            <a:ext cx="1223962" cy="433387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ja-JP" sz="2000"/>
              <a:t>END</a:t>
            </a:r>
          </a:p>
        </p:txBody>
      </p:sp>
      <p:sp>
        <p:nvSpPr>
          <p:cNvPr id="58389" name="Text Box 21"/>
          <p:cNvSpPr txBox="1">
            <a:spLocks noChangeArrowheads="1"/>
          </p:cNvSpPr>
          <p:nvPr/>
        </p:nvSpPr>
        <p:spPr bwMode="auto">
          <a:xfrm>
            <a:off x="6248400" y="1295400"/>
            <a:ext cx="2160588" cy="1608138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1800"/>
              <a:t>if (M1)</a:t>
            </a:r>
          </a:p>
          <a:p>
            <a:pPr>
              <a:spcBef>
                <a:spcPct val="50000"/>
              </a:spcBef>
            </a:pPr>
            <a:r>
              <a:rPr lang="en-US" altLang="ja-JP" sz="1800"/>
              <a:t>    M1 = FALSE;</a:t>
            </a:r>
          </a:p>
          <a:p>
            <a:pPr>
              <a:spcBef>
                <a:spcPct val="50000"/>
              </a:spcBef>
            </a:pPr>
            <a:r>
              <a:rPr lang="en-US" altLang="ja-JP" sz="1800"/>
              <a:t>else</a:t>
            </a:r>
          </a:p>
          <a:p>
            <a:pPr>
              <a:spcBef>
                <a:spcPct val="50000"/>
              </a:spcBef>
            </a:pPr>
            <a:r>
              <a:rPr lang="en-US" altLang="ja-JP" sz="1800"/>
              <a:t>    M1 = TRUE;</a:t>
            </a:r>
          </a:p>
        </p:txBody>
      </p:sp>
      <p:grpSp>
        <p:nvGrpSpPr>
          <p:cNvPr id="58390" name="Group 22"/>
          <p:cNvGrpSpPr>
            <a:grpSpLocks/>
          </p:cNvGrpSpPr>
          <p:nvPr/>
        </p:nvGrpSpPr>
        <p:grpSpPr bwMode="auto">
          <a:xfrm>
            <a:off x="1258888" y="2930525"/>
            <a:ext cx="360362" cy="576263"/>
            <a:chOff x="3560" y="3521"/>
            <a:chExt cx="227" cy="363"/>
          </a:xfrm>
        </p:grpSpPr>
        <p:sp>
          <p:nvSpPr>
            <p:cNvPr id="58391" name="Rectangle 23"/>
            <p:cNvSpPr>
              <a:spLocks noChangeArrowheads="1"/>
            </p:cNvSpPr>
            <p:nvPr/>
          </p:nvSpPr>
          <p:spPr bwMode="auto">
            <a:xfrm>
              <a:off x="3560" y="3521"/>
              <a:ext cx="227" cy="36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8392" name="Line 24"/>
            <p:cNvSpPr>
              <a:spLocks noChangeShapeType="1"/>
            </p:cNvSpPr>
            <p:nvPr/>
          </p:nvSpPr>
          <p:spPr bwMode="auto">
            <a:xfrm>
              <a:off x="3560" y="3521"/>
              <a:ext cx="0" cy="36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8393" name="Line 25"/>
            <p:cNvSpPr>
              <a:spLocks noChangeShapeType="1"/>
            </p:cNvSpPr>
            <p:nvPr/>
          </p:nvSpPr>
          <p:spPr bwMode="auto">
            <a:xfrm>
              <a:off x="3787" y="3521"/>
              <a:ext cx="0" cy="36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58394" name="Line 26"/>
          <p:cNvSpPr>
            <a:spLocks noChangeShapeType="1"/>
          </p:cNvSpPr>
          <p:nvPr/>
        </p:nvSpPr>
        <p:spPr bwMode="auto">
          <a:xfrm flipV="1">
            <a:off x="1979613" y="3219450"/>
            <a:ext cx="0" cy="10080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58395" name="Text Box 27"/>
          <p:cNvSpPr txBox="1">
            <a:spLocks noChangeArrowheads="1"/>
          </p:cNvSpPr>
          <p:nvPr/>
        </p:nvSpPr>
        <p:spPr bwMode="auto">
          <a:xfrm>
            <a:off x="2339975" y="3579813"/>
            <a:ext cx="501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1800" b="1"/>
              <a:t>M1</a:t>
            </a:r>
          </a:p>
        </p:txBody>
      </p:sp>
      <p:sp>
        <p:nvSpPr>
          <p:cNvPr id="58396" name="Rectangle 28"/>
          <p:cNvSpPr>
            <a:spLocks noChangeArrowheads="1"/>
          </p:cNvSpPr>
          <p:nvPr/>
        </p:nvSpPr>
        <p:spPr bwMode="auto">
          <a:xfrm>
            <a:off x="3779838" y="3003550"/>
            <a:ext cx="1223962" cy="433388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ja-JP" sz="2000"/>
              <a:t>RST M1</a:t>
            </a:r>
          </a:p>
        </p:txBody>
      </p:sp>
      <p:sp>
        <p:nvSpPr>
          <p:cNvPr id="58397" name="Rectangle 29"/>
          <p:cNvSpPr>
            <a:spLocks noChangeArrowheads="1"/>
          </p:cNvSpPr>
          <p:nvPr/>
        </p:nvSpPr>
        <p:spPr bwMode="auto">
          <a:xfrm>
            <a:off x="3779838" y="4011613"/>
            <a:ext cx="1223962" cy="433387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ja-JP" sz="2000"/>
              <a:t>SET M1</a:t>
            </a:r>
          </a:p>
        </p:txBody>
      </p:sp>
      <p:sp>
        <p:nvSpPr>
          <p:cNvPr id="58398" name="Line 30"/>
          <p:cNvSpPr>
            <a:spLocks noChangeShapeType="1"/>
          </p:cNvSpPr>
          <p:nvPr/>
        </p:nvSpPr>
        <p:spPr bwMode="auto">
          <a:xfrm>
            <a:off x="971550" y="1852613"/>
            <a:ext cx="4176713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58399" name="Text Box 31"/>
          <p:cNvSpPr txBox="1">
            <a:spLocks noChangeArrowheads="1"/>
          </p:cNvSpPr>
          <p:nvPr/>
        </p:nvSpPr>
        <p:spPr bwMode="auto">
          <a:xfrm>
            <a:off x="1211263" y="1152525"/>
            <a:ext cx="463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1800" b="1"/>
              <a:t>X0</a:t>
            </a:r>
          </a:p>
        </p:txBody>
      </p:sp>
      <p:grpSp>
        <p:nvGrpSpPr>
          <p:cNvPr id="58400" name="Group 32"/>
          <p:cNvGrpSpPr>
            <a:grpSpLocks/>
          </p:cNvGrpSpPr>
          <p:nvPr/>
        </p:nvGrpSpPr>
        <p:grpSpPr bwMode="auto">
          <a:xfrm>
            <a:off x="1258888" y="1563688"/>
            <a:ext cx="360362" cy="576262"/>
            <a:chOff x="3560" y="3521"/>
            <a:chExt cx="227" cy="363"/>
          </a:xfrm>
        </p:grpSpPr>
        <p:sp>
          <p:nvSpPr>
            <p:cNvPr id="58401" name="Rectangle 33"/>
            <p:cNvSpPr>
              <a:spLocks noChangeArrowheads="1"/>
            </p:cNvSpPr>
            <p:nvPr/>
          </p:nvSpPr>
          <p:spPr bwMode="auto">
            <a:xfrm>
              <a:off x="3560" y="3521"/>
              <a:ext cx="227" cy="36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8402" name="Line 34"/>
            <p:cNvSpPr>
              <a:spLocks noChangeShapeType="1"/>
            </p:cNvSpPr>
            <p:nvPr/>
          </p:nvSpPr>
          <p:spPr bwMode="auto">
            <a:xfrm>
              <a:off x="3560" y="3521"/>
              <a:ext cx="0" cy="36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8403" name="Line 35"/>
            <p:cNvSpPr>
              <a:spLocks noChangeShapeType="1"/>
            </p:cNvSpPr>
            <p:nvPr/>
          </p:nvSpPr>
          <p:spPr bwMode="auto">
            <a:xfrm>
              <a:off x="3787" y="3521"/>
              <a:ext cx="0" cy="36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58404" name="Rectangle 36"/>
          <p:cNvSpPr>
            <a:spLocks noChangeArrowheads="1"/>
          </p:cNvSpPr>
          <p:nvPr/>
        </p:nvSpPr>
        <p:spPr bwMode="auto">
          <a:xfrm>
            <a:off x="3779838" y="1636713"/>
            <a:ext cx="1223962" cy="433387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ja-JP" sz="2000"/>
              <a:t>PLS M0</a:t>
            </a:r>
          </a:p>
        </p:txBody>
      </p:sp>
      <p:sp>
        <p:nvSpPr>
          <p:cNvPr id="58405" name="AutoShape 37"/>
          <p:cNvSpPr>
            <a:spLocks noChangeArrowheads="1"/>
          </p:cNvSpPr>
          <p:nvPr/>
        </p:nvSpPr>
        <p:spPr bwMode="auto">
          <a:xfrm rot="-24317457">
            <a:off x="605631" y="919957"/>
            <a:ext cx="4619625" cy="4608512"/>
          </a:xfrm>
          <a:prstGeom prst="plus">
            <a:avLst>
              <a:gd name="adj" fmla="val 47681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8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40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Line 2"/>
          <p:cNvSpPr>
            <a:spLocks noChangeShapeType="1"/>
          </p:cNvSpPr>
          <p:nvPr/>
        </p:nvSpPr>
        <p:spPr bwMode="auto">
          <a:xfrm>
            <a:off x="1846263" y="2697163"/>
            <a:ext cx="316865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PLS / PLF</a:t>
            </a:r>
          </a:p>
        </p:txBody>
      </p:sp>
      <p:sp>
        <p:nvSpPr>
          <p:cNvPr id="59396" name="Line 4"/>
          <p:cNvSpPr>
            <a:spLocks noChangeShapeType="1"/>
          </p:cNvSpPr>
          <p:nvPr/>
        </p:nvSpPr>
        <p:spPr bwMode="auto">
          <a:xfrm>
            <a:off x="838200" y="1041400"/>
            <a:ext cx="0" cy="2159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59397" name="Line 5"/>
          <p:cNvSpPr>
            <a:spLocks noChangeShapeType="1"/>
          </p:cNvSpPr>
          <p:nvPr/>
        </p:nvSpPr>
        <p:spPr bwMode="auto">
          <a:xfrm>
            <a:off x="5014913" y="1041400"/>
            <a:ext cx="0" cy="20875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59399" name="Rectangle 7"/>
          <p:cNvSpPr>
            <a:spLocks noChangeArrowheads="1"/>
          </p:cNvSpPr>
          <p:nvPr/>
        </p:nvSpPr>
        <p:spPr bwMode="auto">
          <a:xfrm>
            <a:off x="3646488" y="2481263"/>
            <a:ext cx="1223962" cy="433387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ja-JP" sz="2000"/>
              <a:t>PLF M1</a:t>
            </a:r>
          </a:p>
        </p:txBody>
      </p:sp>
      <p:sp>
        <p:nvSpPr>
          <p:cNvPr id="59400" name="Line 8"/>
          <p:cNvSpPr>
            <a:spLocks noChangeShapeType="1"/>
          </p:cNvSpPr>
          <p:nvPr/>
        </p:nvSpPr>
        <p:spPr bwMode="auto">
          <a:xfrm>
            <a:off x="838200" y="1689100"/>
            <a:ext cx="4176713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59401" name="Text Box 9"/>
          <p:cNvSpPr txBox="1">
            <a:spLocks noChangeArrowheads="1"/>
          </p:cNvSpPr>
          <p:nvPr/>
        </p:nvSpPr>
        <p:spPr bwMode="auto">
          <a:xfrm>
            <a:off x="1054100" y="1041400"/>
            <a:ext cx="552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1800" b="1"/>
              <a:t>SW</a:t>
            </a:r>
          </a:p>
        </p:txBody>
      </p:sp>
      <p:grpSp>
        <p:nvGrpSpPr>
          <p:cNvPr id="59402" name="Group 10"/>
          <p:cNvGrpSpPr>
            <a:grpSpLocks/>
          </p:cNvGrpSpPr>
          <p:nvPr/>
        </p:nvGrpSpPr>
        <p:grpSpPr bwMode="auto">
          <a:xfrm>
            <a:off x="1125538" y="1400175"/>
            <a:ext cx="360362" cy="576263"/>
            <a:chOff x="3560" y="3521"/>
            <a:chExt cx="227" cy="363"/>
          </a:xfrm>
        </p:grpSpPr>
        <p:sp>
          <p:nvSpPr>
            <p:cNvPr id="59403" name="Rectangle 11"/>
            <p:cNvSpPr>
              <a:spLocks noChangeArrowheads="1"/>
            </p:cNvSpPr>
            <p:nvPr/>
          </p:nvSpPr>
          <p:spPr bwMode="auto">
            <a:xfrm>
              <a:off x="3560" y="3521"/>
              <a:ext cx="227" cy="36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9404" name="Line 12"/>
            <p:cNvSpPr>
              <a:spLocks noChangeShapeType="1"/>
            </p:cNvSpPr>
            <p:nvPr/>
          </p:nvSpPr>
          <p:spPr bwMode="auto">
            <a:xfrm>
              <a:off x="3560" y="3521"/>
              <a:ext cx="0" cy="36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9405" name="Line 13"/>
            <p:cNvSpPr>
              <a:spLocks noChangeShapeType="1"/>
            </p:cNvSpPr>
            <p:nvPr/>
          </p:nvSpPr>
          <p:spPr bwMode="auto">
            <a:xfrm>
              <a:off x="3787" y="3521"/>
              <a:ext cx="0" cy="36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59406" name="Rectangle 14"/>
          <p:cNvSpPr>
            <a:spLocks noChangeArrowheads="1"/>
          </p:cNvSpPr>
          <p:nvPr/>
        </p:nvSpPr>
        <p:spPr bwMode="auto">
          <a:xfrm>
            <a:off x="3646488" y="1473200"/>
            <a:ext cx="1223962" cy="433388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ja-JP" sz="2000"/>
              <a:t>PLS M0</a:t>
            </a:r>
          </a:p>
        </p:txBody>
      </p:sp>
      <p:sp>
        <p:nvSpPr>
          <p:cNvPr id="59407" name="Line 15"/>
          <p:cNvSpPr>
            <a:spLocks noChangeShapeType="1"/>
          </p:cNvSpPr>
          <p:nvPr/>
        </p:nvSpPr>
        <p:spPr bwMode="auto">
          <a:xfrm flipV="1">
            <a:off x="1846263" y="1689100"/>
            <a:ext cx="0" cy="10080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59481" name="AutoShape 89"/>
          <p:cNvSpPr>
            <a:spLocks noChangeArrowheads="1"/>
          </p:cNvSpPr>
          <p:nvPr/>
        </p:nvSpPr>
        <p:spPr bwMode="auto">
          <a:xfrm>
            <a:off x="5715000" y="1295400"/>
            <a:ext cx="2590800" cy="1828800"/>
          </a:xfrm>
          <a:prstGeom prst="wedgeEllipseCallout">
            <a:avLst>
              <a:gd name="adj1" fmla="val -68199"/>
              <a:gd name="adj2" fmla="val -2682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ja-JP" altLang="en-US"/>
              <a:t>微分</a:t>
            </a:r>
            <a:r>
              <a:rPr lang="en-US" altLang="ja-JP"/>
              <a:t>.</a:t>
            </a:r>
          </a:p>
          <a:p>
            <a:pPr algn="ctr"/>
            <a:r>
              <a:rPr lang="en-US" altLang="ja-JP"/>
              <a:t>DIFU/DIFD</a:t>
            </a:r>
          </a:p>
          <a:p>
            <a:pPr algn="ctr"/>
            <a:r>
              <a:rPr lang="ja-JP" altLang="en-US"/>
              <a:t>と書く場合もある</a:t>
            </a:r>
          </a:p>
        </p:txBody>
      </p:sp>
      <p:pic>
        <p:nvPicPr>
          <p:cNvPr id="59483" name="Picture 9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3429000"/>
            <a:ext cx="6858000" cy="232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Line 2"/>
          <p:cNvSpPr>
            <a:spLocks noChangeShapeType="1"/>
          </p:cNvSpPr>
          <p:nvPr/>
        </p:nvSpPr>
        <p:spPr bwMode="auto">
          <a:xfrm>
            <a:off x="971550" y="3814763"/>
            <a:ext cx="4176713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SET / RST</a:t>
            </a:r>
          </a:p>
        </p:txBody>
      </p:sp>
      <p:sp>
        <p:nvSpPr>
          <p:cNvPr id="60420" name="Line 4"/>
          <p:cNvSpPr>
            <a:spLocks noChangeShapeType="1"/>
          </p:cNvSpPr>
          <p:nvPr/>
        </p:nvSpPr>
        <p:spPr bwMode="auto">
          <a:xfrm>
            <a:off x="971550" y="1004888"/>
            <a:ext cx="0" cy="467995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60421" name="Line 5"/>
          <p:cNvSpPr>
            <a:spLocks noChangeShapeType="1"/>
          </p:cNvSpPr>
          <p:nvPr/>
        </p:nvSpPr>
        <p:spPr bwMode="auto">
          <a:xfrm>
            <a:off x="5148263" y="1004888"/>
            <a:ext cx="0" cy="467995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60422" name="Line 6"/>
          <p:cNvSpPr>
            <a:spLocks noChangeShapeType="1"/>
          </p:cNvSpPr>
          <p:nvPr/>
        </p:nvSpPr>
        <p:spPr bwMode="auto">
          <a:xfrm>
            <a:off x="971550" y="2733675"/>
            <a:ext cx="4176713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60423" name="Line 7"/>
          <p:cNvSpPr>
            <a:spLocks noChangeShapeType="1"/>
          </p:cNvSpPr>
          <p:nvPr/>
        </p:nvSpPr>
        <p:spPr bwMode="auto">
          <a:xfrm>
            <a:off x="971550" y="4891088"/>
            <a:ext cx="4176713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grpSp>
        <p:nvGrpSpPr>
          <p:cNvPr id="60424" name="Group 8"/>
          <p:cNvGrpSpPr>
            <a:grpSpLocks/>
          </p:cNvGrpSpPr>
          <p:nvPr/>
        </p:nvGrpSpPr>
        <p:grpSpPr bwMode="auto">
          <a:xfrm>
            <a:off x="1258888" y="3524250"/>
            <a:ext cx="360362" cy="576263"/>
            <a:chOff x="3560" y="3521"/>
            <a:chExt cx="227" cy="363"/>
          </a:xfrm>
        </p:grpSpPr>
        <p:sp>
          <p:nvSpPr>
            <p:cNvPr id="60425" name="Rectangle 9"/>
            <p:cNvSpPr>
              <a:spLocks noChangeArrowheads="1"/>
            </p:cNvSpPr>
            <p:nvPr/>
          </p:nvSpPr>
          <p:spPr bwMode="auto">
            <a:xfrm>
              <a:off x="3560" y="3521"/>
              <a:ext cx="227" cy="363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0426" name="Line 10"/>
            <p:cNvSpPr>
              <a:spLocks noChangeShapeType="1"/>
            </p:cNvSpPr>
            <p:nvPr/>
          </p:nvSpPr>
          <p:spPr bwMode="auto">
            <a:xfrm>
              <a:off x="3560" y="3521"/>
              <a:ext cx="0" cy="36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0427" name="Line 11"/>
            <p:cNvSpPr>
              <a:spLocks noChangeShapeType="1"/>
            </p:cNvSpPr>
            <p:nvPr/>
          </p:nvSpPr>
          <p:spPr bwMode="auto">
            <a:xfrm>
              <a:off x="3787" y="3521"/>
              <a:ext cx="0" cy="36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60428" name="Text Box 12"/>
          <p:cNvSpPr txBox="1">
            <a:spLocks noChangeArrowheads="1"/>
          </p:cNvSpPr>
          <p:nvPr/>
        </p:nvSpPr>
        <p:spPr bwMode="auto">
          <a:xfrm>
            <a:off x="998538" y="2063750"/>
            <a:ext cx="9826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ja-JP" altLang="en-US" sz="1800" b="1"/>
              <a:t>ストップ</a:t>
            </a:r>
          </a:p>
        </p:txBody>
      </p:sp>
      <p:sp>
        <p:nvSpPr>
          <p:cNvPr id="60430" name="Rectangle 14"/>
          <p:cNvSpPr>
            <a:spLocks noChangeArrowheads="1"/>
          </p:cNvSpPr>
          <p:nvPr/>
        </p:nvSpPr>
        <p:spPr bwMode="auto">
          <a:xfrm>
            <a:off x="3779838" y="4675188"/>
            <a:ext cx="1223962" cy="433387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ja-JP" sz="2000"/>
              <a:t>END</a:t>
            </a:r>
          </a:p>
        </p:txBody>
      </p:sp>
      <p:grpSp>
        <p:nvGrpSpPr>
          <p:cNvPr id="60431" name="Group 15"/>
          <p:cNvGrpSpPr>
            <a:grpSpLocks/>
          </p:cNvGrpSpPr>
          <p:nvPr/>
        </p:nvGrpSpPr>
        <p:grpSpPr bwMode="auto">
          <a:xfrm>
            <a:off x="1258888" y="2444750"/>
            <a:ext cx="360362" cy="576263"/>
            <a:chOff x="3560" y="3521"/>
            <a:chExt cx="227" cy="363"/>
          </a:xfrm>
        </p:grpSpPr>
        <p:sp>
          <p:nvSpPr>
            <p:cNvPr id="60432" name="Rectangle 16"/>
            <p:cNvSpPr>
              <a:spLocks noChangeArrowheads="1"/>
            </p:cNvSpPr>
            <p:nvPr/>
          </p:nvSpPr>
          <p:spPr bwMode="auto">
            <a:xfrm>
              <a:off x="3560" y="3521"/>
              <a:ext cx="227" cy="36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0433" name="Line 17"/>
            <p:cNvSpPr>
              <a:spLocks noChangeShapeType="1"/>
            </p:cNvSpPr>
            <p:nvPr/>
          </p:nvSpPr>
          <p:spPr bwMode="auto">
            <a:xfrm>
              <a:off x="3560" y="3521"/>
              <a:ext cx="0" cy="36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0434" name="Line 18"/>
            <p:cNvSpPr>
              <a:spLocks noChangeShapeType="1"/>
            </p:cNvSpPr>
            <p:nvPr/>
          </p:nvSpPr>
          <p:spPr bwMode="auto">
            <a:xfrm>
              <a:off x="3787" y="3521"/>
              <a:ext cx="0" cy="36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60435" name="Text Box 19"/>
          <p:cNvSpPr txBox="1">
            <a:spLocks noChangeArrowheads="1"/>
          </p:cNvSpPr>
          <p:nvPr/>
        </p:nvSpPr>
        <p:spPr bwMode="auto">
          <a:xfrm>
            <a:off x="1190625" y="3157538"/>
            <a:ext cx="501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1800" b="1"/>
              <a:t>M0</a:t>
            </a:r>
          </a:p>
        </p:txBody>
      </p:sp>
      <p:sp>
        <p:nvSpPr>
          <p:cNvPr id="60436" name="Rectangle 20"/>
          <p:cNvSpPr>
            <a:spLocks noChangeArrowheads="1"/>
          </p:cNvSpPr>
          <p:nvPr/>
        </p:nvSpPr>
        <p:spPr bwMode="auto">
          <a:xfrm>
            <a:off x="3779838" y="2517775"/>
            <a:ext cx="1223962" cy="433388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ja-JP" sz="2000"/>
              <a:t>RST M0</a:t>
            </a:r>
          </a:p>
        </p:txBody>
      </p:sp>
      <p:sp>
        <p:nvSpPr>
          <p:cNvPr id="60437" name="Line 21"/>
          <p:cNvSpPr>
            <a:spLocks noChangeShapeType="1"/>
          </p:cNvSpPr>
          <p:nvPr/>
        </p:nvSpPr>
        <p:spPr bwMode="auto">
          <a:xfrm>
            <a:off x="971550" y="1652588"/>
            <a:ext cx="4176713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60438" name="Text Box 22"/>
          <p:cNvSpPr txBox="1">
            <a:spLocks noChangeArrowheads="1"/>
          </p:cNvSpPr>
          <p:nvPr/>
        </p:nvSpPr>
        <p:spPr bwMode="auto">
          <a:xfrm>
            <a:off x="971550" y="990600"/>
            <a:ext cx="1238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ja-JP" altLang="en-US" sz="1800" b="1"/>
              <a:t>スタート</a:t>
            </a:r>
          </a:p>
        </p:txBody>
      </p:sp>
      <p:grpSp>
        <p:nvGrpSpPr>
          <p:cNvPr id="60439" name="Group 23"/>
          <p:cNvGrpSpPr>
            <a:grpSpLocks/>
          </p:cNvGrpSpPr>
          <p:nvPr/>
        </p:nvGrpSpPr>
        <p:grpSpPr bwMode="auto">
          <a:xfrm>
            <a:off x="1258888" y="1363663"/>
            <a:ext cx="360362" cy="576262"/>
            <a:chOff x="3560" y="3521"/>
            <a:chExt cx="227" cy="363"/>
          </a:xfrm>
        </p:grpSpPr>
        <p:sp>
          <p:nvSpPr>
            <p:cNvPr id="60440" name="Rectangle 24"/>
            <p:cNvSpPr>
              <a:spLocks noChangeArrowheads="1"/>
            </p:cNvSpPr>
            <p:nvPr/>
          </p:nvSpPr>
          <p:spPr bwMode="auto">
            <a:xfrm>
              <a:off x="3560" y="3521"/>
              <a:ext cx="227" cy="363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0441" name="Line 25"/>
            <p:cNvSpPr>
              <a:spLocks noChangeShapeType="1"/>
            </p:cNvSpPr>
            <p:nvPr/>
          </p:nvSpPr>
          <p:spPr bwMode="auto">
            <a:xfrm>
              <a:off x="3560" y="3521"/>
              <a:ext cx="0" cy="36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0442" name="Line 26"/>
            <p:cNvSpPr>
              <a:spLocks noChangeShapeType="1"/>
            </p:cNvSpPr>
            <p:nvPr/>
          </p:nvSpPr>
          <p:spPr bwMode="auto">
            <a:xfrm>
              <a:off x="3787" y="3521"/>
              <a:ext cx="0" cy="36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60443" name="Rectangle 27"/>
          <p:cNvSpPr>
            <a:spLocks noChangeArrowheads="1"/>
          </p:cNvSpPr>
          <p:nvPr/>
        </p:nvSpPr>
        <p:spPr bwMode="auto">
          <a:xfrm>
            <a:off x="3779838" y="1436688"/>
            <a:ext cx="1223962" cy="433387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ja-JP" sz="2000"/>
              <a:t>SET M0</a:t>
            </a:r>
          </a:p>
        </p:txBody>
      </p:sp>
      <p:sp>
        <p:nvSpPr>
          <p:cNvPr id="60444" name="Oval 28"/>
          <p:cNvSpPr>
            <a:spLocks noChangeArrowheads="1"/>
          </p:cNvSpPr>
          <p:nvPr/>
        </p:nvSpPr>
        <p:spPr bwMode="auto">
          <a:xfrm>
            <a:off x="4427538" y="3524250"/>
            <a:ext cx="574675" cy="576263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ja-JP" sz="1800" b="1"/>
              <a:t>Y0</a:t>
            </a:r>
          </a:p>
        </p:txBody>
      </p:sp>
      <p:sp>
        <p:nvSpPr>
          <p:cNvPr id="60445" name="Text Box 29"/>
          <p:cNvSpPr txBox="1">
            <a:spLocks noChangeArrowheads="1"/>
          </p:cNvSpPr>
          <p:nvPr/>
        </p:nvSpPr>
        <p:spPr bwMode="auto">
          <a:xfrm>
            <a:off x="4427538" y="3124200"/>
            <a:ext cx="8302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ja-JP" sz="1800" b="1"/>
              <a:t>RUN</a:t>
            </a:r>
          </a:p>
        </p:txBody>
      </p:sp>
      <p:sp>
        <p:nvSpPr>
          <p:cNvPr id="60446" name="AutoShape 30"/>
          <p:cNvSpPr>
            <a:spLocks noChangeArrowheads="1"/>
          </p:cNvSpPr>
          <p:nvPr/>
        </p:nvSpPr>
        <p:spPr bwMode="auto">
          <a:xfrm>
            <a:off x="5562600" y="1295400"/>
            <a:ext cx="2971800" cy="1828800"/>
          </a:xfrm>
          <a:prstGeom prst="wedgeEllipseCallout">
            <a:avLst>
              <a:gd name="adj1" fmla="val -55236"/>
              <a:gd name="adj2" fmla="val -6328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US" altLang="ja-JP"/>
              <a:t>SET/RESET</a:t>
            </a:r>
            <a:r>
              <a:rPr lang="ja-JP" altLang="en-US"/>
              <a:t>使用禁止の会社もあります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Line 2"/>
          <p:cNvSpPr>
            <a:spLocks noChangeShapeType="1"/>
          </p:cNvSpPr>
          <p:nvPr/>
        </p:nvSpPr>
        <p:spPr bwMode="auto">
          <a:xfrm>
            <a:off x="1828800" y="2667000"/>
            <a:ext cx="316865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タイマ</a:t>
            </a:r>
          </a:p>
        </p:txBody>
      </p:sp>
      <p:sp>
        <p:nvSpPr>
          <p:cNvPr id="65540" name="Line 4"/>
          <p:cNvSpPr>
            <a:spLocks noChangeShapeType="1"/>
          </p:cNvSpPr>
          <p:nvPr/>
        </p:nvSpPr>
        <p:spPr bwMode="auto">
          <a:xfrm>
            <a:off x="838200" y="1066800"/>
            <a:ext cx="0" cy="2159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65541" name="Line 5"/>
          <p:cNvSpPr>
            <a:spLocks noChangeShapeType="1"/>
          </p:cNvSpPr>
          <p:nvPr/>
        </p:nvSpPr>
        <p:spPr bwMode="auto">
          <a:xfrm>
            <a:off x="5029200" y="1066800"/>
            <a:ext cx="0" cy="20875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65542" name="Rectangle 6"/>
          <p:cNvSpPr>
            <a:spLocks noChangeArrowheads="1"/>
          </p:cNvSpPr>
          <p:nvPr/>
        </p:nvSpPr>
        <p:spPr bwMode="auto">
          <a:xfrm>
            <a:off x="3657600" y="2438400"/>
            <a:ext cx="1223963" cy="433388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ja-JP" sz="2000"/>
              <a:t>PLS</a:t>
            </a:r>
            <a:r>
              <a:rPr lang="ja-JP" altLang="en-US" sz="2000"/>
              <a:t>　</a:t>
            </a:r>
            <a:r>
              <a:rPr lang="en-US" altLang="ja-JP" sz="2000"/>
              <a:t>M0</a:t>
            </a:r>
          </a:p>
        </p:txBody>
      </p:sp>
      <p:sp>
        <p:nvSpPr>
          <p:cNvPr id="65543" name="Line 7"/>
          <p:cNvSpPr>
            <a:spLocks noChangeShapeType="1"/>
          </p:cNvSpPr>
          <p:nvPr/>
        </p:nvSpPr>
        <p:spPr bwMode="auto">
          <a:xfrm>
            <a:off x="838200" y="1676400"/>
            <a:ext cx="4176713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65544" name="Text Box 8"/>
          <p:cNvSpPr txBox="1">
            <a:spLocks noChangeArrowheads="1"/>
          </p:cNvSpPr>
          <p:nvPr/>
        </p:nvSpPr>
        <p:spPr bwMode="auto">
          <a:xfrm>
            <a:off x="1054100" y="1041400"/>
            <a:ext cx="552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1800" b="1"/>
              <a:t>SW</a:t>
            </a:r>
          </a:p>
        </p:txBody>
      </p:sp>
      <p:grpSp>
        <p:nvGrpSpPr>
          <p:cNvPr id="65545" name="Group 9"/>
          <p:cNvGrpSpPr>
            <a:grpSpLocks/>
          </p:cNvGrpSpPr>
          <p:nvPr/>
        </p:nvGrpSpPr>
        <p:grpSpPr bwMode="auto">
          <a:xfrm>
            <a:off x="1143000" y="1371600"/>
            <a:ext cx="360363" cy="576263"/>
            <a:chOff x="3560" y="3521"/>
            <a:chExt cx="227" cy="363"/>
          </a:xfrm>
        </p:grpSpPr>
        <p:sp>
          <p:nvSpPr>
            <p:cNvPr id="65546" name="Rectangle 10"/>
            <p:cNvSpPr>
              <a:spLocks noChangeArrowheads="1"/>
            </p:cNvSpPr>
            <p:nvPr/>
          </p:nvSpPr>
          <p:spPr bwMode="auto">
            <a:xfrm>
              <a:off x="3560" y="3521"/>
              <a:ext cx="227" cy="36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5547" name="Line 11"/>
            <p:cNvSpPr>
              <a:spLocks noChangeShapeType="1"/>
            </p:cNvSpPr>
            <p:nvPr/>
          </p:nvSpPr>
          <p:spPr bwMode="auto">
            <a:xfrm>
              <a:off x="3560" y="3521"/>
              <a:ext cx="0" cy="36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548" name="Line 12"/>
            <p:cNvSpPr>
              <a:spLocks noChangeShapeType="1"/>
            </p:cNvSpPr>
            <p:nvPr/>
          </p:nvSpPr>
          <p:spPr bwMode="auto">
            <a:xfrm>
              <a:off x="3787" y="3521"/>
              <a:ext cx="0" cy="36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65550" name="Line 14"/>
          <p:cNvSpPr>
            <a:spLocks noChangeShapeType="1"/>
          </p:cNvSpPr>
          <p:nvPr/>
        </p:nvSpPr>
        <p:spPr bwMode="auto">
          <a:xfrm flipV="1">
            <a:off x="1828800" y="1676400"/>
            <a:ext cx="0" cy="10080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65620" name="AutoShape 84"/>
          <p:cNvSpPr>
            <a:spLocks noChangeArrowheads="1"/>
          </p:cNvSpPr>
          <p:nvPr/>
        </p:nvSpPr>
        <p:spPr bwMode="auto">
          <a:xfrm>
            <a:off x="5715000" y="1295400"/>
            <a:ext cx="2590800" cy="1447800"/>
          </a:xfrm>
          <a:prstGeom prst="wedgeEllipseCallout">
            <a:avLst>
              <a:gd name="adj1" fmla="val -73468"/>
              <a:gd name="adj2" fmla="val -5274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US" altLang="ja-JP"/>
              <a:t>100ms</a:t>
            </a:r>
            <a:r>
              <a:rPr lang="ja-JP" altLang="en-US"/>
              <a:t>タイマの場合、</a:t>
            </a:r>
            <a:r>
              <a:rPr lang="en-US" altLang="ja-JP"/>
              <a:t>1</a:t>
            </a:r>
            <a:r>
              <a:rPr lang="ja-JP" altLang="en-US"/>
              <a:t>秒</a:t>
            </a:r>
          </a:p>
        </p:txBody>
      </p:sp>
      <p:sp>
        <p:nvSpPr>
          <p:cNvPr id="65621" name="Oval 85"/>
          <p:cNvSpPr>
            <a:spLocks noChangeArrowheads="1"/>
          </p:cNvSpPr>
          <p:nvPr/>
        </p:nvSpPr>
        <p:spPr bwMode="auto">
          <a:xfrm>
            <a:off x="4343400" y="1371600"/>
            <a:ext cx="574675" cy="576263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ja-JP" sz="1800" b="1"/>
              <a:t>T0</a:t>
            </a:r>
          </a:p>
        </p:txBody>
      </p:sp>
      <p:sp>
        <p:nvSpPr>
          <p:cNvPr id="65622" name="Text Box 86"/>
          <p:cNvSpPr txBox="1">
            <a:spLocks noChangeArrowheads="1"/>
          </p:cNvSpPr>
          <p:nvPr/>
        </p:nvSpPr>
        <p:spPr bwMode="auto">
          <a:xfrm>
            <a:off x="4225925" y="990600"/>
            <a:ext cx="727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/>
              <a:t>K10</a:t>
            </a:r>
          </a:p>
        </p:txBody>
      </p:sp>
      <p:grpSp>
        <p:nvGrpSpPr>
          <p:cNvPr id="65624" name="Group 88"/>
          <p:cNvGrpSpPr>
            <a:grpSpLocks/>
          </p:cNvGrpSpPr>
          <p:nvPr/>
        </p:nvGrpSpPr>
        <p:grpSpPr bwMode="auto">
          <a:xfrm>
            <a:off x="2052638" y="2362200"/>
            <a:ext cx="360362" cy="576263"/>
            <a:chOff x="3560" y="3521"/>
            <a:chExt cx="227" cy="363"/>
          </a:xfrm>
        </p:grpSpPr>
        <p:sp>
          <p:nvSpPr>
            <p:cNvPr id="65625" name="Rectangle 89"/>
            <p:cNvSpPr>
              <a:spLocks noChangeArrowheads="1"/>
            </p:cNvSpPr>
            <p:nvPr/>
          </p:nvSpPr>
          <p:spPr bwMode="auto">
            <a:xfrm>
              <a:off x="3560" y="3521"/>
              <a:ext cx="227" cy="36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5626" name="Line 90"/>
            <p:cNvSpPr>
              <a:spLocks noChangeShapeType="1"/>
            </p:cNvSpPr>
            <p:nvPr/>
          </p:nvSpPr>
          <p:spPr bwMode="auto">
            <a:xfrm>
              <a:off x="3560" y="3521"/>
              <a:ext cx="0" cy="36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627" name="Line 91"/>
            <p:cNvSpPr>
              <a:spLocks noChangeShapeType="1"/>
            </p:cNvSpPr>
            <p:nvPr/>
          </p:nvSpPr>
          <p:spPr bwMode="auto">
            <a:xfrm>
              <a:off x="3787" y="3521"/>
              <a:ext cx="0" cy="36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65628" name="Text Box 92"/>
          <p:cNvSpPr txBox="1">
            <a:spLocks noChangeArrowheads="1"/>
          </p:cNvSpPr>
          <p:nvPr/>
        </p:nvSpPr>
        <p:spPr bwMode="auto">
          <a:xfrm>
            <a:off x="1981200" y="1981200"/>
            <a:ext cx="450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1800" b="1"/>
              <a:t>T0</a:t>
            </a:r>
          </a:p>
        </p:txBody>
      </p:sp>
      <p:pic>
        <p:nvPicPr>
          <p:cNvPr id="65741" name="Picture 20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3505200"/>
            <a:ext cx="7467600" cy="224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定石回路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/>
              <a:t>1_</a:t>
            </a:r>
            <a:r>
              <a:rPr lang="ja-JP" altLang="en-US"/>
              <a:t>自己保持回路</a:t>
            </a:r>
          </a:p>
          <a:p>
            <a:r>
              <a:rPr lang="en-US" altLang="ja-JP"/>
              <a:t>2_</a:t>
            </a:r>
            <a:r>
              <a:rPr lang="ja-JP" altLang="en-US"/>
              <a:t>オルタネイト回路</a:t>
            </a:r>
          </a:p>
          <a:p>
            <a:r>
              <a:rPr lang="en-US" altLang="ja-JP"/>
              <a:t>3_</a:t>
            </a:r>
            <a:r>
              <a:rPr lang="ja-JP" altLang="en-US"/>
              <a:t>オンディレイ・オフディレイ</a:t>
            </a:r>
          </a:p>
          <a:p>
            <a:r>
              <a:rPr lang="en-US" altLang="ja-JP"/>
              <a:t>4_</a:t>
            </a:r>
            <a:r>
              <a:rPr lang="ja-JP" altLang="en-US"/>
              <a:t>フリッカ回路</a:t>
            </a:r>
          </a:p>
          <a:p>
            <a:r>
              <a:rPr lang="en-US" altLang="ja-JP"/>
              <a:t>5_</a:t>
            </a:r>
            <a:r>
              <a:rPr lang="ja-JP" altLang="en-US"/>
              <a:t>階段の電灯回路</a:t>
            </a:r>
            <a:r>
              <a:rPr lang="en-US" altLang="ja-JP"/>
              <a:t>(</a:t>
            </a:r>
            <a:r>
              <a:rPr lang="ja-JP" altLang="en-US"/>
              <a:t>オルタネイト</a:t>
            </a:r>
            <a:r>
              <a:rPr lang="en-US" altLang="ja-JP"/>
              <a:t>)</a:t>
            </a:r>
          </a:p>
          <a:p>
            <a:r>
              <a:rPr lang="en-US" altLang="ja-JP"/>
              <a:t>6_</a:t>
            </a:r>
            <a:r>
              <a:rPr lang="ja-JP" altLang="en-US"/>
              <a:t>階段の電灯回路</a:t>
            </a:r>
            <a:r>
              <a:rPr lang="en-US" altLang="ja-JP"/>
              <a:t>(</a:t>
            </a:r>
            <a:r>
              <a:rPr lang="ja-JP" altLang="en-US"/>
              <a:t>モーメンタリ</a:t>
            </a:r>
            <a:r>
              <a:rPr lang="en-US" altLang="ja-JP"/>
              <a:t>)</a:t>
            </a:r>
          </a:p>
          <a:p>
            <a:r>
              <a:rPr lang="en-US" altLang="ja-JP"/>
              <a:t>7_</a:t>
            </a:r>
            <a:r>
              <a:rPr lang="ja-JP" altLang="en-US"/>
              <a:t>早押し回路</a:t>
            </a:r>
          </a:p>
          <a:p>
            <a:r>
              <a:rPr lang="en-US" altLang="ja-JP"/>
              <a:t>8_</a:t>
            </a:r>
            <a:r>
              <a:rPr lang="ja-JP" altLang="en-US"/>
              <a:t>ブザーオフ回路</a:t>
            </a:r>
          </a:p>
        </p:txBody>
      </p:sp>
      <p:sp>
        <p:nvSpPr>
          <p:cNvPr id="71684" name="AutoShape 4"/>
          <p:cNvSpPr>
            <a:spLocks noChangeArrowheads="1"/>
          </p:cNvSpPr>
          <p:nvPr/>
        </p:nvSpPr>
        <p:spPr bwMode="auto">
          <a:xfrm>
            <a:off x="6934200" y="1295400"/>
            <a:ext cx="1371600" cy="1447800"/>
          </a:xfrm>
          <a:prstGeom prst="wedgeEllipseCallout">
            <a:avLst>
              <a:gd name="adj1" fmla="val -43750"/>
              <a:gd name="adj2" fmla="val 7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ja-JP" altLang="en-US"/>
              <a:t>連枝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/>
              <a:t>自動機を作ろう！</a:t>
            </a:r>
            <a:br>
              <a:rPr lang="ja-JP" altLang="en-US"/>
            </a:br>
            <a:r>
              <a:rPr lang="ja-JP" altLang="en-US"/>
              <a:t>（</a:t>
            </a:r>
            <a:r>
              <a:rPr lang="en-US" altLang="ja-JP"/>
              <a:t>PLC</a:t>
            </a:r>
            <a:r>
              <a:rPr lang="ja-JP" altLang="en-US"/>
              <a:t>基礎）</a:t>
            </a:r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/>
              <a:t>装置仕様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5" name="Rectangle 45"/>
          <p:cNvSpPr>
            <a:spLocks noChangeArrowheads="1"/>
          </p:cNvSpPr>
          <p:nvPr/>
        </p:nvSpPr>
        <p:spPr bwMode="auto">
          <a:xfrm>
            <a:off x="3200400" y="2971800"/>
            <a:ext cx="1828800" cy="2819400"/>
          </a:xfrm>
          <a:prstGeom prst="rect">
            <a:avLst/>
          </a:prstGeom>
          <a:solidFill>
            <a:schemeClr val="hlink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hlink"/>
            </a:extrusionClr>
          </a:sp3d>
        </p:spPr>
        <p:txBody>
          <a:bodyPr wrap="none" anchor="ctr">
            <a:flatTx/>
          </a:bodyPr>
          <a:lstStyle/>
          <a:p>
            <a:endParaRPr lang="ja-JP" alt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装置概要</a:t>
            </a:r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914400" y="1371600"/>
            <a:ext cx="7543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3600"/>
              <a:t>わんくまの形を打ち抜くプレス装置</a:t>
            </a:r>
          </a:p>
        </p:txBody>
      </p:sp>
      <p:grpSp>
        <p:nvGrpSpPr>
          <p:cNvPr id="30741" name="Group 21"/>
          <p:cNvGrpSpPr>
            <a:grpSpLocks/>
          </p:cNvGrpSpPr>
          <p:nvPr/>
        </p:nvGrpSpPr>
        <p:grpSpPr bwMode="auto">
          <a:xfrm>
            <a:off x="914400" y="4191000"/>
            <a:ext cx="1447800" cy="1447800"/>
            <a:chOff x="576" y="2832"/>
            <a:chExt cx="912" cy="912"/>
          </a:xfrm>
        </p:grpSpPr>
        <p:sp>
          <p:nvSpPr>
            <p:cNvPr id="30728" name="Oval 8"/>
            <p:cNvSpPr>
              <a:spLocks noChangeAspect="1" noChangeArrowheads="1"/>
            </p:cNvSpPr>
            <p:nvPr/>
          </p:nvSpPr>
          <p:spPr bwMode="auto">
            <a:xfrm>
              <a:off x="576" y="2832"/>
              <a:ext cx="912" cy="912"/>
            </a:xfrm>
            <a:prstGeom prst="ellipse">
              <a:avLst/>
            </a:pr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shade val="46275"/>
                    <a:invGamma/>
                  </a:schemeClr>
                </a:gs>
                <a:gs pos="100000">
                  <a:schemeClr val="bg2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0731" name="Oval 11"/>
            <p:cNvSpPr>
              <a:spLocks noChangeAspect="1" noChangeArrowheads="1"/>
            </p:cNvSpPr>
            <p:nvPr/>
          </p:nvSpPr>
          <p:spPr bwMode="auto">
            <a:xfrm>
              <a:off x="672" y="2928"/>
              <a:ext cx="730" cy="73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0732" name="Oval 12"/>
            <p:cNvSpPr>
              <a:spLocks noChangeAspect="1" noChangeArrowheads="1"/>
            </p:cNvSpPr>
            <p:nvPr/>
          </p:nvSpPr>
          <p:spPr bwMode="auto">
            <a:xfrm>
              <a:off x="624" y="2880"/>
              <a:ext cx="821" cy="821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0735" name="Oval 15"/>
            <p:cNvSpPr>
              <a:spLocks noChangeAspect="1" noChangeArrowheads="1"/>
            </p:cNvSpPr>
            <p:nvPr/>
          </p:nvSpPr>
          <p:spPr bwMode="auto">
            <a:xfrm>
              <a:off x="768" y="3024"/>
              <a:ext cx="546" cy="54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0736" name="Oval 16"/>
            <p:cNvSpPr>
              <a:spLocks noChangeAspect="1" noChangeArrowheads="1"/>
            </p:cNvSpPr>
            <p:nvPr/>
          </p:nvSpPr>
          <p:spPr bwMode="auto">
            <a:xfrm>
              <a:off x="720" y="2976"/>
              <a:ext cx="639" cy="639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0737" name="Oval 17"/>
            <p:cNvSpPr>
              <a:spLocks noChangeAspect="1" noChangeArrowheads="1"/>
            </p:cNvSpPr>
            <p:nvPr/>
          </p:nvSpPr>
          <p:spPr bwMode="auto">
            <a:xfrm>
              <a:off x="960" y="3216"/>
              <a:ext cx="184" cy="184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0738" name="Oval 18"/>
            <p:cNvSpPr>
              <a:spLocks noChangeAspect="1" noChangeArrowheads="1"/>
            </p:cNvSpPr>
            <p:nvPr/>
          </p:nvSpPr>
          <p:spPr bwMode="auto">
            <a:xfrm>
              <a:off x="816" y="3072"/>
              <a:ext cx="456" cy="45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0739" name="Oval 19"/>
            <p:cNvSpPr>
              <a:spLocks noChangeAspect="1" noChangeArrowheads="1"/>
            </p:cNvSpPr>
            <p:nvPr/>
          </p:nvSpPr>
          <p:spPr bwMode="auto">
            <a:xfrm>
              <a:off x="864" y="3120"/>
              <a:ext cx="365" cy="36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0740" name="Oval 20"/>
            <p:cNvSpPr>
              <a:spLocks noChangeAspect="1" noChangeArrowheads="1"/>
            </p:cNvSpPr>
            <p:nvPr/>
          </p:nvSpPr>
          <p:spPr bwMode="auto">
            <a:xfrm>
              <a:off x="912" y="3168"/>
              <a:ext cx="274" cy="27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30743" name="Rectangle 23"/>
          <p:cNvSpPr>
            <a:spLocks noChangeArrowheads="1"/>
          </p:cNvSpPr>
          <p:nvPr/>
        </p:nvSpPr>
        <p:spPr bwMode="auto">
          <a:xfrm>
            <a:off x="3505200" y="4267200"/>
            <a:ext cx="1143000" cy="228600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endParaRPr lang="ja-JP" altLang="en-US"/>
          </a:p>
        </p:txBody>
      </p:sp>
      <p:sp>
        <p:nvSpPr>
          <p:cNvPr id="30749" name="Line 29"/>
          <p:cNvSpPr>
            <a:spLocks noChangeShapeType="1"/>
          </p:cNvSpPr>
          <p:nvPr/>
        </p:nvSpPr>
        <p:spPr bwMode="auto">
          <a:xfrm>
            <a:off x="1600200" y="4191000"/>
            <a:ext cx="4953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tx1"/>
            </a:extrusionClr>
          </a:sp3d>
        </p:spPr>
        <p:txBody>
          <a:bodyPr>
            <a:flatTx/>
          </a:bodyPr>
          <a:lstStyle/>
          <a:p>
            <a:endParaRPr lang="ja-JP" altLang="en-US"/>
          </a:p>
        </p:txBody>
      </p:sp>
      <p:grpSp>
        <p:nvGrpSpPr>
          <p:cNvPr id="30750" name="Group 30"/>
          <p:cNvGrpSpPr>
            <a:grpSpLocks/>
          </p:cNvGrpSpPr>
          <p:nvPr/>
        </p:nvGrpSpPr>
        <p:grpSpPr bwMode="auto">
          <a:xfrm>
            <a:off x="5715000" y="4191000"/>
            <a:ext cx="1447800" cy="1447800"/>
            <a:chOff x="576" y="2832"/>
            <a:chExt cx="912" cy="912"/>
          </a:xfrm>
        </p:grpSpPr>
        <p:sp>
          <p:nvSpPr>
            <p:cNvPr id="30751" name="Oval 31"/>
            <p:cNvSpPr>
              <a:spLocks noChangeAspect="1" noChangeArrowheads="1"/>
            </p:cNvSpPr>
            <p:nvPr/>
          </p:nvSpPr>
          <p:spPr bwMode="auto">
            <a:xfrm>
              <a:off x="576" y="2832"/>
              <a:ext cx="912" cy="912"/>
            </a:xfrm>
            <a:prstGeom prst="ellipse">
              <a:avLst/>
            </a:pr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shade val="46275"/>
                    <a:invGamma/>
                  </a:schemeClr>
                </a:gs>
                <a:gs pos="100000">
                  <a:schemeClr val="bg2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0752" name="Oval 32"/>
            <p:cNvSpPr>
              <a:spLocks noChangeAspect="1" noChangeArrowheads="1"/>
            </p:cNvSpPr>
            <p:nvPr/>
          </p:nvSpPr>
          <p:spPr bwMode="auto">
            <a:xfrm>
              <a:off x="672" y="2928"/>
              <a:ext cx="730" cy="73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0753" name="Oval 33"/>
            <p:cNvSpPr>
              <a:spLocks noChangeAspect="1" noChangeArrowheads="1"/>
            </p:cNvSpPr>
            <p:nvPr/>
          </p:nvSpPr>
          <p:spPr bwMode="auto">
            <a:xfrm>
              <a:off x="624" y="2880"/>
              <a:ext cx="821" cy="821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0754" name="Oval 34"/>
            <p:cNvSpPr>
              <a:spLocks noChangeAspect="1" noChangeArrowheads="1"/>
            </p:cNvSpPr>
            <p:nvPr/>
          </p:nvSpPr>
          <p:spPr bwMode="auto">
            <a:xfrm>
              <a:off x="768" y="3024"/>
              <a:ext cx="546" cy="54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0755" name="Oval 35"/>
            <p:cNvSpPr>
              <a:spLocks noChangeAspect="1" noChangeArrowheads="1"/>
            </p:cNvSpPr>
            <p:nvPr/>
          </p:nvSpPr>
          <p:spPr bwMode="auto">
            <a:xfrm>
              <a:off x="720" y="2976"/>
              <a:ext cx="639" cy="639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0756" name="Oval 36"/>
            <p:cNvSpPr>
              <a:spLocks noChangeAspect="1" noChangeArrowheads="1"/>
            </p:cNvSpPr>
            <p:nvPr/>
          </p:nvSpPr>
          <p:spPr bwMode="auto">
            <a:xfrm>
              <a:off x="960" y="3216"/>
              <a:ext cx="184" cy="184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0757" name="Oval 37"/>
            <p:cNvSpPr>
              <a:spLocks noChangeAspect="1" noChangeArrowheads="1"/>
            </p:cNvSpPr>
            <p:nvPr/>
          </p:nvSpPr>
          <p:spPr bwMode="auto">
            <a:xfrm>
              <a:off x="816" y="3072"/>
              <a:ext cx="456" cy="45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0758" name="Oval 38"/>
            <p:cNvSpPr>
              <a:spLocks noChangeAspect="1" noChangeArrowheads="1"/>
            </p:cNvSpPr>
            <p:nvPr/>
          </p:nvSpPr>
          <p:spPr bwMode="auto">
            <a:xfrm>
              <a:off x="864" y="3120"/>
              <a:ext cx="365" cy="36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0759" name="Oval 39"/>
            <p:cNvSpPr>
              <a:spLocks noChangeAspect="1" noChangeArrowheads="1"/>
            </p:cNvSpPr>
            <p:nvPr/>
          </p:nvSpPr>
          <p:spPr bwMode="auto">
            <a:xfrm>
              <a:off x="912" y="3168"/>
              <a:ext cx="274" cy="27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</p:grpSp>
      <p:pic>
        <p:nvPicPr>
          <p:cNvPr id="30764" name="Picture 44" descr="wankuma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86200" y="4038600"/>
            <a:ext cx="419100" cy="295275"/>
          </a:xfrm>
          <a:prstGeom prst="rect">
            <a:avLst/>
          </a:prstGeom>
          <a:noFill/>
        </p:spPr>
      </p:pic>
      <p:sp>
        <p:nvSpPr>
          <p:cNvPr id="30742" name="Rectangle 22"/>
          <p:cNvSpPr>
            <a:spLocks noChangeArrowheads="1"/>
          </p:cNvSpPr>
          <p:nvPr/>
        </p:nvSpPr>
        <p:spPr bwMode="auto">
          <a:xfrm>
            <a:off x="3505200" y="3733800"/>
            <a:ext cx="1143000" cy="228600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repeatCount="indefinite" accel="50000" decel="50000" autoRev="1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-3.33333E-6 -0.00556 L -3.33333E-6 0.03888 " pathEditMode="relative" rAng="0" ptsTypes="AA">
                                      <p:cBhvr>
                                        <p:cTn id="6" dur="500" spd="-100000" fill="hold"/>
                                        <p:tgtEl>
                                          <p:spTgt spid="307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2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307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307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26" presetClass="exit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2" dur="90" accel="50000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307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911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89">
                                          <p:stCondLst>
                                            <p:cond delay="911"/>
                                          </p:stCondLst>
                                        </p:cTn>
                                        <p:tgtEl>
                                          <p:spTgt spid="307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07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07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07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" accel="50000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307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13">
                                          <p:stCondLst>
                                            <p:cond delay="310"/>
                                          </p:stCondLst>
                                        </p:cTn>
                                        <p:tgtEl>
                                          <p:spTgt spid="3076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83" decel="50000">
                                          <p:stCondLst>
                                            <p:cond delay="323"/>
                                          </p:stCondLst>
                                        </p:cTn>
                                        <p:tgtEl>
                                          <p:spTgt spid="307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076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07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076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07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076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0764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2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要求仕様</a:t>
            </a:r>
          </a:p>
        </p:txBody>
      </p:sp>
      <p:sp>
        <p:nvSpPr>
          <p:cNvPr id="35844" name="AutoShape 4"/>
          <p:cNvSpPr>
            <a:spLocks noChangeArrowheads="1"/>
          </p:cNvSpPr>
          <p:nvPr/>
        </p:nvSpPr>
        <p:spPr bwMode="auto">
          <a:xfrm>
            <a:off x="533400" y="990600"/>
            <a:ext cx="7924800" cy="3429000"/>
          </a:xfrm>
          <a:prstGeom prst="wedgeRoundRectCallout">
            <a:avLst>
              <a:gd name="adj1" fmla="val -34134"/>
              <a:gd name="adj2" fmla="val 66528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buFontTx/>
              <a:buChar char="•"/>
            </a:pPr>
            <a:r>
              <a:rPr lang="en-US" altLang="ja-JP" sz="3200"/>
              <a:t>2.2kW </a:t>
            </a:r>
            <a:r>
              <a:rPr lang="ja-JP" altLang="en-US" sz="3200"/>
              <a:t>のモータ使ってね。</a:t>
            </a:r>
          </a:p>
          <a:p>
            <a:pPr>
              <a:buFontTx/>
              <a:buChar char="•"/>
            </a:pPr>
            <a:r>
              <a:rPr lang="ja-JP" altLang="en-US" sz="3200"/>
              <a:t>速度は </a:t>
            </a:r>
            <a:r>
              <a:rPr lang="en-US" altLang="ja-JP" sz="3200"/>
              <a:t>50</a:t>
            </a:r>
            <a:r>
              <a:rPr lang="ja-JP" altLang="en-US" sz="3200"/>
              <a:t>～</a:t>
            </a:r>
            <a:r>
              <a:rPr lang="en-US" altLang="ja-JP" sz="3200"/>
              <a:t>100 spm</a:t>
            </a:r>
            <a:r>
              <a:rPr lang="ja-JP" altLang="en-US" sz="3200"/>
              <a:t>。</a:t>
            </a:r>
          </a:p>
          <a:p>
            <a:pPr>
              <a:buFontTx/>
              <a:buChar char="•"/>
            </a:pPr>
            <a:r>
              <a:rPr lang="ja-JP" altLang="en-US" sz="3200"/>
              <a:t>わんくまの大きさは </a:t>
            </a:r>
            <a:r>
              <a:rPr lang="en-US" altLang="ja-JP" sz="3200"/>
              <a:t>60×60mm</a:t>
            </a:r>
            <a:r>
              <a:rPr lang="ja-JP" altLang="en-US" sz="3200"/>
              <a:t>ぐらい。</a:t>
            </a:r>
          </a:p>
          <a:p>
            <a:pPr>
              <a:buFontTx/>
              <a:buChar char="•"/>
            </a:pPr>
            <a:r>
              <a:rPr lang="ja-JP" altLang="en-US" sz="3200"/>
              <a:t>予算がないので安くね。</a:t>
            </a:r>
          </a:p>
          <a:p>
            <a:pPr>
              <a:buFontTx/>
              <a:buChar char="•"/>
            </a:pPr>
            <a:endParaRPr lang="en-US" altLang="ja-JP" sz="3200"/>
          </a:p>
        </p:txBody>
      </p:sp>
      <p:sp>
        <p:nvSpPr>
          <p:cNvPr id="35849" name="Text Box 9"/>
          <p:cNvSpPr txBox="1">
            <a:spLocks noChangeArrowheads="1"/>
          </p:cNvSpPr>
          <p:nvPr/>
        </p:nvSpPr>
        <p:spPr bwMode="auto">
          <a:xfrm>
            <a:off x="2209800" y="53340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/>
              <a:t>謎のお客さん</a:t>
            </a:r>
          </a:p>
        </p:txBody>
      </p:sp>
      <p:pic>
        <p:nvPicPr>
          <p:cNvPr id="35850" name="Picture 10" descr="j043164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4419600"/>
            <a:ext cx="1714500" cy="1714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仕様の概要まとめ</a:t>
            </a:r>
          </a:p>
        </p:txBody>
      </p:sp>
      <p:graphicFrame>
        <p:nvGraphicFramePr>
          <p:cNvPr id="36869" name="Object 5"/>
          <p:cNvGraphicFramePr>
            <a:graphicFrameLocks noChangeAspect="1"/>
          </p:cNvGraphicFramePr>
          <p:nvPr>
            <p:ph idx="1"/>
          </p:nvPr>
        </p:nvGraphicFramePr>
        <p:xfrm>
          <a:off x="533400" y="1447800"/>
          <a:ext cx="8077200" cy="3962400"/>
        </p:xfrm>
        <a:graphic>
          <a:graphicData uri="http://schemas.openxmlformats.org/presentationml/2006/ole">
            <p:oleObj spid="_x0000_s36869" name="ワークシート" r:id="rId3" imgW="3524154" imgH="1047885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/>
              <a:t>自動機を作ろう！</a:t>
            </a:r>
            <a:br>
              <a:rPr lang="ja-JP" altLang="en-US"/>
            </a:br>
            <a:r>
              <a:rPr lang="ja-JP" altLang="en-US"/>
              <a:t>（</a:t>
            </a:r>
            <a:r>
              <a:rPr lang="en-US" altLang="ja-JP"/>
              <a:t>PLC</a:t>
            </a:r>
            <a:r>
              <a:rPr lang="ja-JP" altLang="en-US"/>
              <a:t>基礎）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/>
              <a:t>わんプレス</a:t>
            </a:r>
          </a:p>
          <a:p>
            <a:r>
              <a:rPr lang="ja-JP" altLang="en-US"/>
              <a:t>ハード設計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286750" cy="706438"/>
          </a:xfrm>
        </p:spPr>
        <p:txBody>
          <a:bodyPr/>
          <a:lstStyle/>
          <a:p>
            <a:r>
              <a:rPr lang="ja-JP" altLang="en-US"/>
              <a:t>自己紹介</a:t>
            </a:r>
          </a:p>
        </p:txBody>
      </p:sp>
      <p:graphicFrame>
        <p:nvGraphicFramePr>
          <p:cNvPr id="9266" name="Group 50"/>
          <p:cNvGraphicFramePr>
            <a:graphicFrameLocks noGrp="1"/>
          </p:cNvGraphicFramePr>
          <p:nvPr>
            <p:ph idx="1"/>
          </p:nvPr>
        </p:nvGraphicFramePr>
        <p:xfrm>
          <a:off x="381000" y="1143000"/>
          <a:ext cx="8229600" cy="4800600"/>
        </p:xfrm>
        <a:graphic>
          <a:graphicData uri="http://schemas.openxmlformats.org/drawingml/2006/table">
            <a:tbl>
              <a:tblPr/>
              <a:tblGrid>
                <a:gridCol w="1676400"/>
                <a:gridCol w="6553200"/>
              </a:tblGrid>
              <a:tr h="11033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名前／年齢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永利　勤（ながとし　つとむ）／</a:t>
                      </a: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45</a:t>
                      </a: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歳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わんくま入会　２００８．５．２８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</a:tr>
              <a:tr h="5746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家族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嫁♀ １、子供♂２、うさぎ♀１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000"/>
                      </a:schemeClr>
                    </a:solidFill>
                  </a:tcPr>
                </a:tc>
              </a:tr>
              <a:tr h="1089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会社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北九州の精密金型をコア技術とする会社。それっぽい名前だけど財閥系ではない。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</a:tr>
              <a:tr h="10223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仕事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昔</a:t>
                      </a: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=</a:t>
                      </a: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組込み系、今</a:t>
                      </a: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=</a:t>
                      </a: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自動機のハード</a:t>
                      </a: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/</a:t>
                      </a: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ソフト設計（いわゆる電気屋）＋</a:t>
                      </a: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PC</a:t>
                      </a: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何でも屋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000"/>
                      </a:schemeClr>
                    </a:solidFill>
                  </a:tcPr>
                </a:tc>
              </a:tr>
              <a:tr h="10112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趣味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車、お酒、たまにソフトとかも作る。</a:t>
                      </a: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PC</a:t>
                      </a: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歴</a:t>
                      </a: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30</a:t>
                      </a: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年弱。最近，初めて</a:t>
                      </a: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VC#</a:t>
                      </a: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でアプリを作った。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9267" name="Picture 5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53200" y="2286000"/>
            <a:ext cx="68580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68" name="Picture 5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72400" y="14478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6" name="Rectangle 10"/>
          <p:cNvSpPr>
            <a:spLocks noChangeArrowheads="1"/>
          </p:cNvSpPr>
          <p:nvPr/>
        </p:nvSpPr>
        <p:spPr bwMode="auto">
          <a:xfrm>
            <a:off x="1676400" y="4800600"/>
            <a:ext cx="3429000" cy="762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エアフィーダの動作</a:t>
            </a:r>
          </a:p>
        </p:txBody>
      </p:sp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5105400" y="45720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-1524000" y="4495800"/>
            <a:ext cx="7848600" cy="76200"/>
          </a:xfrm>
          <a:prstGeom prst="rect">
            <a:avLst/>
          </a:prstGeom>
          <a:gradFill rotWithShape="1">
            <a:gsLst>
              <a:gs pos="0">
                <a:srgbClr val="8256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1905000" y="45720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4587" name="Rectangle 11"/>
          <p:cNvSpPr>
            <a:spLocks noChangeArrowheads="1"/>
          </p:cNvSpPr>
          <p:nvPr/>
        </p:nvSpPr>
        <p:spPr bwMode="auto">
          <a:xfrm>
            <a:off x="1524000" y="4572000"/>
            <a:ext cx="152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1905000" y="4114800"/>
            <a:ext cx="6096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4588" name="Text Box 12"/>
          <p:cNvSpPr txBox="1">
            <a:spLocks noChangeArrowheads="1"/>
          </p:cNvSpPr>
          <p:nvPr/>
        </p:nvSpPr>
        <p:spPr bwMode="auto">
          <a:xfrm>
            <a:off x="1868488" y="3276600"/>
            <a:ext cx="16367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ja-JP" altLang="en-US" sz="1800" b="1"/>
              <a:t>移動クランプ</a:t>
            </a:r>
          </a:p>
        </p:txBody>
      </p:sp>
      <p:sp>
        <p:nvSpPr>
          <p:cNvPr id="24589" name="Text Box 13"/>
          <p:cNvSpPr txBox="1">
            <a:spLocks noChangeArrowheads="1"/>
          </p:cNvSpPr>
          <p:nvPr/>
        </p:nvSpPr>
        <p:spPr bwMode="auto">
          <a:xfrm>
            <a:off x="4876800" y="3276600"/>
            <a:ext cx="175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ja-JP" altLang="en-US" sz="1800" b="1"/>
              <a:t>固定クランプ</a:t>
            </a:r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5105400" y="4114800"/>
            <a:ext cx="6096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4591" name="Text Box 15"/>
          <p:cNvSpPr txBox="1">
            <a:spLocks noChangeArrowheads="1"/>
          </p:cNvSpPr>
          <p:nvPr/>
        </p:nvSpPr>
        <p:spPr bwMode="auto">
          <a:xfrm>
            <a:off x="5943600" y="41148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ja-JP" altLang="en-US" sz="1800" b="1"/>
              <a:t>材料</a:t>
            </a:r>
          </a:p>
        </p:txBody>
      </p:sp>
      <p:sp>
        <p:nvSpPr>
          <p:cNvPr id="24592" name="AutoShape 16"/>
          <p:cNvSpPr>
            <a:spLocks noChangeArrowheads="1"/>
          </p:cNvSpPr>
          <p:nvPr/>
        </p:nvSpPr>
        <p:spPr bwMode="auto">
          <a:xfrm>
            <a:off x="7239000" y="4343400"/>
            <a:ext cx="762000" cy="3810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4593" name="AutoShape 1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572000" y="1600200"/>
            <a:ext cx="914400" cy="685800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4594" name="AutoShape 1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895600" y="1600200"/>
            <a:ext cx="914400" cy="685800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4595" name="Text Box 19"/>
          <p:cNvSpPr txBox="1">
            <a:spLocks noChangeArrowheads="1"/>
          </p:cNvSpPr>
          <p:nvPr/>
        </p:nvSpPr>
        <p:spPr bwMode="auto">
          <a:xfrm>
            <a:off x="4495800" y="11430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ja-JP" altLang="en-US" sz="1800" b="1"/>
              <a:t>信号</a:t>
            </a:r>
            <a:r>
              <a:rPr lang="en-US" altLang="ja-JP" sz="1800" b="1"/>
              <a:t>ON</a:t>
            </a:r>
          </a:p>
        </p:txBody>
      </p:sp>
      <p:sp>
        <p:nvSpPr>
          <p:cNvPr id="24598" name="Text Box 22"/>
          <p:cNvSpPr txBox="1">
            <a:spLocks noChangeArrowheads="1"/>
          </p:cNvSpPr>
          <p:nvPr/>
        </p:nvSpPr>
        <p:spPr bwMode="auto">
          <a:xfrm>
            <a:off x="2743200" y="11430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ja-JP" altLang="en-US" sz="1800" b="1"/>
              <a:t>信号</a:t>
            </a:r>
            <a:r>
              <a:rPr lang="en-US" altLang="ja-JP" sz="1800" b="1"/>
              <a:t>OFF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5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0.05 L 3.33333E-6 2.22222E-6 " pathEditMode="relative" rAng="0" ptsTypes="AA">
                                      <p:cBhvr>
                                        <p:cTn id="6" dur="500" spd="-1000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5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0.05 L 3.33333E-6 2.22222E-6 " pathEditMode="relative" rAng="0" ptsTypes="AA">
                                      <p:cBhvr>
                                        <p:cTn id="8" dur="5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63" presetClass="path" presetSubtype="0" accel="50000" decel="5000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11" dur="20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" presetID="63" presetClass="path" presetSubtype="0" accel="50000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 0  L 0.25 0  E" pathEditMode="relative" rAng="0" ptsTypes="">
                                      <p:cBhvr>
                                        <p:cTn id="13" dur="2000" fill="hold"/>
                                        <p:tgtEl>
                                          <p:spTgt spid="245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63" presetClass="path" presetSubtype="0" accel="50000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15" dur="2000" fill="hold"/>
                                        <p:tgtEl>
                                          <p:spTgt spid="245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593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45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4" presetClass="pat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5 2.22222E-6 L 0.25 -0.05 " pathEditMode="relative" rAng="0" ptsTypes="AA">
                                      <p:cBhvr>
                                        <p:cTn id="20" dur="5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5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2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0.05555 L 1.11022E-16 -3.33333E-6 " pathEditMode="relative" rAng="0" ptsTypes="AA">
                                      <p:cBhvr>
                                        <p:cTn id="22" dur="5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35" presetClass="path" presetSubtype="0" accel="50000" decel="50000" fill="hold" grpId="3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.25 -0.05 L 3.33333E-6 -0.05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" y="0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35" presetClass="path" presetSubtype="0" accel="50000" decel="5000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.25 -2.22222E-6 L 3.33333E-6 -2.22222E-6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245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594"/>
                  </p:tgtEl>
                </p:cond>
              </p:nextCondLst>
            </p:seq>
          </p:childTnLst>
        </p:cTn>
      </p:par>
    </p:tnLst>
    <p:bldLst>
      <p:bldP spid="24584" grpId="0" animBg="1"/>
      <p:bldP spid="24585" grpId="0" animBg="1"/>
      <p:bldP spid="24585" grpId="1" animBg="1"/>
      <p:bldP spid="24581" grpId="0" animBg="1"/>
      <p:bldP spid="24581" grpId="1" animBg="1"/>
      <p:bldP spid="24581" grpId="2" animBg="1"/>
      <p:bldP spid="24581" grpId="3" animBg="1"/>
      <p:bldP spid="24582" grpId="0" animBg="1"/>
      <p:bldP spid="24582" grpId="1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インバータ</a:t>
            </a:r>
          </a:p>
        </p:txBody>
      </p:sp>
      <p:pic>
        <p:nvPicPr>
          <p:cNvPr id="61443" name="Picture 3"/>
          <p:cNvPicPr>
            <a:picLocks noChangeAspect="1" noChangeArrowheads="1"/>
          </p:cNvPicPr>
          <p:nvPr/>
        </p:nvPicPr>
        <p:blipFill>
          <a:blip r:embed="rId2"/>
          <a:srcRect l="29204" b="44479"/>
          <a:stretch>
            <a:fillRect/>
          </a:stretch>
        </p:blipFill>
        <p:spPr bwMode="auto">
          <a:xfrm>
            <a:off x="2627313" y="909638"/>
            <a:ext cx="2967037" cy="338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4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72225" y="1630363"/>
            <a:ext cx="2376488" cy="171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1445" name="Line 5"/>
          <p:cNvSpPr>
            <a:spLocks noChangeShapeType="1"/>
          </p:cNvSpPr>
          <p:nvPr/>
        </p:nvSpPr>
        <p:spPr bwMode="auto">
          <a:xfrm>
            <a:off x="5580063" y="2422525"/>
            <a:ext cx="1223962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61446" name="Line 6"/>
          <p:cNvSpPr>
            <a:spLocks noChangeShapeType="1"/>
          </p:cNvSpPr>
          <p:nvPr/>
        </p:nvSpPr>
        <p:spPr bwMode="auto">
          <a:xfrm>
            <a:off x="1447800" y="2438400"/>
            <a:ext cx="1296988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61447" name="Rectangle 7"/>
          <p:cNvSpPr>
            <a:spLocks noChangeArrowheads="1"/>
          </p:cNvSpPr>
          <p:nvPr/>
        </p:nvSpPr>
        <p:spPr bwMode="auto">
          <a:xfrm>
            <a:off x="368300" y="1905000"/>
            <a:ext cx="1079500" cy="10810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/>
              <a:t>電源</a:t>
            </a:r>
          </a:p>
        </p:txBody>
      </p:sp>
      <p:sp>
        <p:nvSpPr>
          <p:cNvPr id="61448" name="Rectangle 8"/>
          <p:cNvSpPr>
            <a:spLocks noChangeArrowheads="1"/>
          </p:cNvSpPr>
          <p:nvPr/>
        </p:nvSpPr>
        <p:spPr bwMode="auto">
          <a:xfrm>
            <a:off x="538163" y="4294188"/>
            <a:ext cx="1512887" cy="15843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ja-JP"/>
              <a:t>PLC</a:t>
            </a:r>
          </a:p>
        </p:txBody>
      </p:sp>
      <p:sp>
        <p:nvSpPr>
          <p:cNvPr id="61449" name="Text Box 9"/>
          <p:cNvSpPr txBox="1">
            <a:spLocks noChangeArrowheads="1"/>
          </p:cNvSpPr>
          <p:nvPr/>
        </p:nvSpPr>
        <p:spPr bwMode="auto">
          <a:xfrm>
            <a:off x="2555875" y="4510088"/>
            <a:ext cx="1212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 sz="1800"/>
              <a:t>正転・逆転</a:t>
            </a:r>
          </a:p>
        </p:txBody>
      </p:sp>
      <p:cxnSp>
        <p:nvCxnSpPr>
          <p:cNvPr id="61450" name="AutoShape 10"/>
          <p:cNvCxnSpPr>
            <a:cxnSpLocks noChangeShapeType="1"/>
            <a:endCxn id="0" idx="2"/>
          </p:cNvCxnSpPr>
          <p:nvPr/>
        </p:nvCxnSpPr>
        <p:spPr bwMode="auto">
          <a:xfrm flipV="1">
            <a:off x="2305050" y="4294188"/>
            <a:ext cx="1806575" cy="720725"/>
          </a:xfrm>
          <a:prstGeom prst="bentConnector2">
            <a:avLst/>
          </a:prstGeom>
          <a:noFill/>
          <a:ln w="762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61451" name="AutoShape 11"/>
          <p:cNvCxnSpPr>
            <a:cxnSpLocks noChangeShapeType="1"/>
          </p:cNvCxnSpPr>
          <p:nvPr/>
        </p:nvCxnSpPr>
        <p:spPr bwMode="auto">
          <a:xfrm flipV="1">
            <a:off x="2189163" y="4654550"/>
            <a:ext cx="2166937" cy="720725"/>
          </a:xfrm>
          <a:prstGeom prst="bentConnector2">
            <a:avLst/>
          </a:prstGeom>
          <a:noFill/>
          <a:ln w="76200">
            <a:solidFill>
              <a:schemeClr val="tx1"/>
            </a:solidFill>
            <a:miter lim="800000"/>
            <a:headEnd type="triangle" w="med" len="med"/>
            <a:tailEnd/>
          </a:ln>
          <a:effectLst/>
        </p:spPr>
      </p:cxnSp>
      <p:sp>
        <p:nvSpPr>
          <p:cNvPr id="61452" name="Text Box 12"/>
          <p:cNvSpPr txBox="1">
            <a:spLocks noChangeArrowheads="1"/>
          </p:cNvSpPr>
          <p:nvPr/>
        </p:nvSpPr>
        <p:spPr bwMode="auto">
          <a:xfrm>
            <a:off x="2555875" y="5518150"/>
            <a:ext cx="1016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 sz="1800"/>
              <a:t>アラーム</a:t>
            </a:r>
          </a:p>
        </p:txBody>
      </p:sp>
      <p:sp>
        <p:nvSpPr>
          <p:cNvPr id="61453" name="AutoShape 13"/>
          <p:cNvSpPr>
            <a:spLocks noChangeArrowheads="1"/>
          </p:cNvSpPr>
          <p:nvPr/>
        </p:nvSpPr>
        <p:spPr bwMode="auto">
          <a:xfrm>
            <a:off x="4932363" y="838200"/>
            <a:ext cx="1368425" cy="1150938"/>
          </a:xfrm>
          <a:prstGeom prst="wedgeEllipseCallout">
            <a:avLst>
              <a:gd name="adj1" fmla="val -107657"/>
              <a:gd name="adj2" fmla="val 5124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ja-JP" altLang="en-US"/>
              <a:t>速度</a:t>
            </a:r>
          </a:p>
          <a:p>
            <a:pPr algn="ctr"/>
            <a:r>
              <a:rPr lang="ja-JP" altLang="en-US"/>
              <a:t>変更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プレス位相</a:t>
            </a:r>
          </a:p>
        </p:txBody>
      </p:sp>
      <p:sp>
        <p:nvSpPr>
          <p:cNvPr id="51207" name="Text Box 7"/>
          <p:cNvSpPr txBox="1">
            <a:spLocks noChangeArrowheads="1"/>
          </p:cNvSpPr>
          <p:nvPr/>
        </p:nvSpPr>
        <p:spPr bwMode="auto">
          <a:xfrm>
            <a:off x="3930650" y="9144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/>
              <a:t>上死点</a:t>
            </a:r>
          </a:p>
        </p:txBody>
      </p:sp>
      <p:sp>
        <p:nvSpPr>
          <p:cNvPr id="51208" name="Text Box 8"/>
          <p:cNvSpPr txBox="1">
            <a:spLocks noChangeArrowheads="1"/>
          </p:cNvSpPr>
          <p:nvPr/>
        </p:nvSpPr>
        <p:spPr bwMode="auto">
          <a:xfrm>
            <a:off x="4038600" y="53340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/>
              <a:t>下死点</a:t>
            </a:r>
          </a:p>
        </p:txBody>
      </p:sp>
      <p:graphicFrame>
        <p:nvGraphicFramePr>
          <p:cNvPr id="51213" name="Object 13"/>
          <p:cNvGraphicFramePr>
            <a:graphicFrameLocks noChangeAspect="1"/>
          </p:cNvGraphicFramePr>
          <p:nvPr>
            <p:ph idx="1"/>
          </p:nvPr>
        </p:nvGraphicFramePr>
        <p:xfrm>
          <a:off x="762000" y="990600"/>
          <a:ext cx="7467600" cy="4800600"/>
        </p:xfrm>
        <a:graphic>
          <a:graphicData uri="http://schemas.openxmlformats.org/presentationml/2006/ole">
            <p:oleObj spid="_x0000_s51213" name="グラフ" r:id="rId3" imgW="5067424" imgH="4067243" progId="MSGraph.Chart.8">
              <p:embed followColorScheme="full"/>
            </p:oleObj>
          </a:graphicData>
        </a:graphic>
      </p:graphicFrame>
      <p:sp>
        <p:nvSpPr>
          <p:cNvPr id="51216" name="AutoShape 16"/>
          <p:cNvSpPr>
            <a:spLocks noChangeArrowheads="1"/>
          </p:cNvSpPr>
          <p:nvPr/>
        </p:nvSpPr>
        <p:spPr bwMode="auto">
          <a:xfrm>
            <a:off x="1371600" y="457200"/>
            <a:ext cx="1981200" cy="990600"/>
          </a:xfrm>
          <a:prstGeom prst="wedgeEllipseCallout">
            <a:avLst>
              <a:gd name="adj1" fmla="val 75880"/>
              <a:gd name="adj2" fmla="val 55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ja-JP" altLang="en-US"/>
              <a:t>上死点センサ</a:t>
            </a:r>
          </a:p>
        </p:txBody>
      </p:sp>
      <p:sp>
        <p:nvSpPr>
          <p:cNvPr id="51217" name="AutoShape 17"/>
          <p:cNvSpPr>
            <a:spLocks noChangeArrowheads="1"/>
          </p:cNvSpPr>
          <p:nvPr/>
        </p:nvSpPr>
        <p:spPr bwMode="auto">
          <a:xfrm>
            <a:off x="0" y="4343400"/>
            <a:ext cx="2286000" cy="1143000"/>
          </a:xfrm>
          <a:prstGeom prst="wedgeEllipseCallout">
            <a:avLst>
              <a:gd name="adj1" fmla="val 39861"/>
              <a:gd name="adj2" fmla="val -14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ja-JP" altLang="en-US"/>
              <a:t>送りタイミングセンサ</a:t>
            </a:r>
          </a:p>
        </p:txBody>
      </p:sp>
      <p:sp>
        <p:nvSpPr>
          <p:cNvPr id="51218" name="AutoShape 18"/>
          <p:cNvSpPr>
            <a:spLocks noChangeArrowheads="1"/>
          </p:cNvSpPr>
          <p:nvPr/>
        </p:nvSpPr>
        <p:spPr bwMode="auto">
          <a:xfrm>
            <a:off x="6705600" y="3886200"/>
            <a:ext cx="2286000" cy="1143000"/>
          </a:xfrm>
          <a:prstGeom prst="wedgeEllipseCallout">
            <a:avLst>
              <a:gd name="adj1" fmla="val -41389"/>
              <a:gd name="adj2" fmla="val -9888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ja-JP" altLang="en-US"/>
              <a:t>戻りタイミングセンサ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I/O</a:t>
            </a:r>
            <a:r>
              <a:rPr lang="ja-JP" altLang="en-US"/>
              <a:t>リスト（入力）</a:t>
            </a:r>
          </a:p>
        </p:txBody>
      </p:sp>
      <p:graphicFrame>
        <p:nvGraphicFramePr>
          <p:cNvPr id="68724" name="Group 116"/>
          <p:cNvGraphicFramePr>
            <a:graphicFrameLocks noGrp="1"/>
          </p:cNvGraphicFramePr>
          <p:nvPr>
            <p:ph idx="1"/>
          </p:nvPr>
        </p:nvGraphicFramePr>
        <p:xfrm>
          <a:off x="1143000" y="1346200"/>
          <a:ext cx="6424613" cy="4140200"/>
        </p:xfrm>
        <a:graphic>
          <a:graphicData uri="http://schemas.openxmlformats.org/drawingml/2006/table">
            <a:tbl>
              <a:tblPr/>
              <a:tblGrid>
                <a:gridCol w="1143000"/>
                <a:gridCol w="5281613"/>
              </a:tblGrid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X00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スタート</a:t>
                      </a: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SW</a:t>
                      </a: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X01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スタート</a:t>
                      </a: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SW</a:t>
                      </a: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右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X02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停止</a:t>
                      </a: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SW*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X03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送り</a:t>
                      </a: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LS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X04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戻り</a:t>
                      </a: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LS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87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X05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上死点</a:t>
                      </a: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LS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X06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インバータ　アラーム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X07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286750" cy="706438"/>
          </a:xfrm>
        </p:spPr>
        <p:txBody>
          <a:bodyPr/>
          <a:lstStyle/>
          <a:p>
            <a:r>
              <a:rPr lang="en-US" altLang="ja-JP"/>
              <a:t>I/O</a:t>
            </a:r>
            <a:r>
              <a:rPr lang="ja-JP" altLang="en-US"/>
              <a:t>リスト（出力）</a:t>
            </a:r>
          </a:p>
        </p:txBody>
      </p:sp>
      <p:graphicFrame>
        <p:nvGraphicFramePr>
          <p:cNvPr id="70692" name="Group 36"/>
          <p:cNvGraphicFramePr>
            <a:graphicFrameLocks noGrp="1"/>
          </p:cNvGraphicFramePr>
          <p:nvPr>
            <p:ph idx="1"/>
          </p:nvPr>
        </p:nvGraphicFramePr>
        <p:xfrm>
          <a:off x="1066800" y="1600200"/>
          <a:ext cx="6424613" cy="4140200"/>
        </p:xfrm>
        <a:graphic>
          <a:graphicData uri="http://schemas.openxmlformats.org/drawingml/2006/table">
            <a:tbl>
              <a:tblPr/>
              <a:tblGrid>
                <a:gridCol w="1143000"/>
                <a:gridCol w="5281613"/>
              </a:tblGrid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Y00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インバータ　正転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Y01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フィーダ　送り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Y02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Y03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Y04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87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Y05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Y06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Y07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0685" name="AutoShape 29"/>
          <p:cNvSpPr>
            <a:spLocks noChangeArrowheads="1"/>
          </p:cNvSpPr>
          <p:nvPr/>
        </p:nvSpPr>
        <p:spPr bwMode="auto">
          <a:xfrm>
            <a:off x="4724400" y="2971800"/>
            <a:ext cx="1828800" cy="1524000"/>
          </a:xfrm>
          <a:prstGeom prst="wedgeEllipseCallout">
            <a:avLst>
              <a:gd name="adj1" fmla="val -57898"/>
              <a:gd name="adj2" fmla="val -8864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ja-JP" altLang="en-US"/>
              <a:t>命名</a:t>
            </a:r>
          </a:p>
          <a:p>
            <a:pPr algn="ctr"/>
            <a:r>
              <a:rPr lang="ja-JP" altLang="en-US"/>
              <a:t>注意！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/>
              <a:t>自動機を作ろう！</a:t>
            </a:r>
            <a:br>
              <a:rPr lang="ja-JP" altLang="en-US"/>
            </a:br>
            <a:r>
              <a:rPr lang="ja-JP" altLang="en-US"/>
              <a:t>（</a:t>
            </a:r>
            <a:r>
              <a:rPr lang="en-US" altLang="ja-JP"/>
              <a:t>PLC</a:t>
            </a:r>
            <a:r>
              <a:rPr lang="ja-JP" altLang="en-US"/>
              <a:t>基礎）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/>
              <a:t>わんプレス</a:t>
            </a:r>
          </a:p>
          <a:p>
            <a:r>
              <a:rPr lang="ja-JP" altLang="en-US"/>
              <a:t>ソフト設計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わんプレスラダー図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/>
              <a:t>両手押しスタート回路</a:t>
            </a:r>
          </a:p>
          <a:p>
            <a:r>
              <a:rPr lang="ja-JP" altLang="en-US"/>
              <a:t>サイクル停止回路</a:t>
            </a:r>
          </a:p>
          <a:p>
            <a:r>
              <a:rPr lang="ja-JP" altLang="en-US"/>
              <a:t>インバータ制御回路</a:t>
            </a:r>
          </a:p>
          <a:p>
            <a:r>
              <a:rPr lang="ja-JP" altLang="en-US"/>
              <a:t>エアフィーダ制御回路</a:t>
            </a:r>
          </a:p>
          <a:p>
            <a:r>
              <a:rPr lang="ja-JP" altLang="en-US"/>
              <a:t>アラーム回路</a:t>
            </a:r>
          </a:p>
        </p:txBody>
      </p:sp>
      <p:sp>
        <p:nvSpPr>
          <p:cNvPr id="73732" name="AutoShape 4"/>
          <p:cNvSpPr>
            <a:spLocks noChangeArrowheads="1"/>
          </p:cNvSpPr>
          <p:nvPr/>
        </p:nvSpPr>
        <p:spPr bwMode="auto">
          <a:xfrm>
            <a:off x="6553200" y="1295400"/>
            <a:ext cx="1752600" cy="1447800"/>
          </a:xfrm>
          <a:prstGeom prst="wedgeEllipseCallout">
            <a:avLst>
              <a:gd name="adj1" fmla="val -23370"/>
              <a:gd name="adj2" fmla="val 6995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ja-JP" altLang="en-US"/>
              <a:t>連枝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sz="4000"/>
              <a:t>自動機を作ろう！</a:t>
            </a:r>
            <a:br>
              <a:rPr lang="ja-JP" altLang="en-US" sz="4000"/>
            </a:br>
            <a:r>
              <a:rPr lang="ja-JP" altLang="en-US" sz="4000"/>
              <a:t> （</a:t>
            </a:r>
            <a:r>
              <a:rPr lang="en-US" altLang="ja-JP" sz="4000"/>
              <a:t>PLC</a:t>
            </a:r>
            <a:r>
              <a:rPr lang="ja-JP" altLang="en-US" sz="4000"/>
              <a:t>基礎）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/>
              <a:t>dolan</a:t>
            </a:r>
          </a:p>
        </p:txBody>
      </p:sp>
      <p:sp>
        <p:nvSpPr>
          <p:cNvPr id="77828" name="AutoShape 4"/>
          <p:cNvSpPr>
            <a:spLocks noChangeArrowheads="1"/>
          </p:cNvSpPr>
          <p:nvPr/>
        </p:nvSpPr>
        <p:spPr bwMode="auto">
          <a:xfrm>
            <a:off x="5638800" y="4419600"/>
            <a:ext cx="2895600" cy="1600200"/>
          </a:xfrm>
          <a:prstGeom prst="wedgeEllipseCallout">
            <a:avLst>
              <a:gd name="adj1" fmla="val -89088"/>
              <a:gd name="adj2" fmla="val -465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ja-JP" altLang="en-US" sz="4000"/>
              <a:t>おしまい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286750" cy="706438"/>
          </a:xfrm>
        </p:spPr>
        <p:txBody>
          <a:bodyPr/>
          <a:lstStyle/>
          <a:p>
            <a:r>
              <a:rPr lang="ja-JP" altLang="en-US"/>
              <a:t>ドラン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762000" y="1219200"/>
            <a:ext cx="7391400" cy="1554163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3200"/>
              <a:t>ドイツの複数作家による連作</a:t>
            </a:r>
            <a:r>
              <a:rPr lang="en-US" altLang="ja-JP" sz="3200"/>
              <a:t>SF</a:t>
            </a:r>
            <a:r>
              <a:rPr lang="ja-JP" altLang="en-US" sz="3200"/>
              <a:t>小説</a:t>
            </a:r>
            <a:r>
              <a:rPr lang="en-US" altLang="ja-JP" sz="3200"/>
              <a:t>『</a:t>
            </a:r>
            <a:r>
              <a:rPr lang="ja-JP" altLang="en-US" sz="3200"/>
              <a:t>宇宙英雄ペリー・ ローダン</a:t>
            </a:r>
            <a:r>
              <a:rPr lang="en-US" altLang="ja-JP" sz="3200"/>
              <a:t>』</a:t>
            </a:r>
            <a:r>
              <a:rPr lang="ja-JP" altLang="en-US" sz="3200"/>
              <a:t>シリーズに登場する架空の宇宙船の名前。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762000" y="3352800"/>
            <a:ext cx="7391400" cy="1554163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lang="ja-JP" altLang="en-US" sz="3200"/>
              <a:t>二次制約者と一体化した</a:t>
            </a:r>
            <a:r>
              <a:rPr lang="ja-JP" altLang="en-US" sz="3200" b="1" u="sng"/>
              <a:t>レトルト生体宇宙船</a:t>
            </a:r>
            <a:r>
              <a:rPr lang="ja-JP" altLang="en-US" sz="3200"/>
              <a:t>で，パラトロンバリアとインターヴァル砲を装備。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286750" cy="706438"/>
          </a:xfrm>
        </p:spPr>
        <p:txBody>
          <a:bodyPr/>
          <a:lstStyle/>
          <a:p>
            <a:r>
              <a:rPr lang="ja-JP" altLang="en-US"/>
              <a:t>代表作ｗ</a:t>
            </a:r>
          </a:p>
        </p:txBody>
      </p:sp>
      <p:graphicFrame>
        <p:nvGraphicFramePr>
          <p:cNvPr id="27759" name="Group 111"/>
          <p:cNvGraphicFramePr>
            <a:graphicFrameLocks noGrp="1"/>
          </p:cNvGraphicFramePr>
          <p:nvPr>
            <p:ph idx="1"/>
          </p:nvPr>
        </p:nvGraphicFramePr>
        <p:xfrm>
          <a:off x="381000" y="914400"/>
          <a:ext cx="8229600" cy="5073650"/>
        </p:xfrm>
        <a:graphic>
          <a:graphicData uri="http://schemas.openxmlformats.org/drawingml/2006/table">
            <a:tbl>
              <a:tblPr/>
              <a:tblGrid>
                <a:gridCol w="1066800"/>
                <a:gridCol w="3200400"/>
                <a:gridCol w="1676400"/>
                <a:gridCol w="2286000"/>
              </a:tblGrid>
              <a:tr h="9128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1980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スロットマシーン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MZ-80K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ラジオの製作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12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1981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ブロックくずしプログラム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MZ-80K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マイコンＢＡＳＩＣマガジン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28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1981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競馬ゲームプログラム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MZ-80K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マイコンＢＡＳＩＣマガジン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28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1983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ミオのミステリーアドベンチャー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PC-8801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システムソフト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6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2002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かえるメール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Windows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Vector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07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2004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BkCombat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Windows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Vector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7754" name="Picture 10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14800" y="5029200"/>
            <a:ext cx="304800" cy="304800"/>
          </a:xfrm>
          <a:prstGeom prst="rect">
            <a:avLst/>
          </a:prstGeom>
          <a:noFill/>
        </p:spPr>
      </p:pic>
      <p:pic>
        <p:nvPicPr>
          <p:cNvPr id="27755" name="Picture 10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14800" y="5562600"/>
            <a:ext cx="304800" cy="304800"/>
          </a:xfrm>
          <a:prstGeom prst="rect">
            <a:avLst/>
          </a:prstGeom>
          <a:noFill/>
        </p:spPr>
      </p:pic>
      <p:pic>
        <p:nvPicPr>
          <p:cNvPr id="27756" name="Picture 10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33800" y="41910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3600"/>
            <a:ext cx="7772400" cy="1470025"/>
          </a:xfrm>
        </p:spPr>
        <p:txBody>
          <a:bodyPr/>
          <a:lstStyle/>
          <a:p>
            <a:r>
              <a:rPr lang="ja-JP" altLang="en-US"/>
              <a:t>自動機を作ろう！</a:t>
            </a:r>
            <a:br>
              <a:rPr lang="ja-JP" altLang="en-US"/>
            </a:br>
            <a:r>
              <a:rPr lang="ja-JP" altLang="en-US"/>
              <a:t>（</a:t>
            </a:r>
            <a:r>
              <a:rPr lang="en-US" altLang="ja-JP"/>
              <a:t>PLC</a:t>
            </a:r>
            <a:r>
              <a:rPr lang="ja-JP" altLang="en-US"/>
              <a:t>基礎）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/>
              <a:t>PLC</a:t>
            </a:r>
            <a:r>
              <a:rPr lang="ja-JP" altLang="en-US"/>
              <a:t>って何？おいしいの？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PLC</a:t>
            </a:r>
            <a:r>
              <a:rPr lang="ja-JP" altLang="en-US"/>
              <a:t>とは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381000" y="990600"/>
            <a:ext cx="3200400" cy="2081213"/>
          </a:xfrm>
          <a:prstGeom prst="rect">
            <a:avLst/>
          </a:prstGeom>
          <a:solidFill>
            <a:schemeClr val="accent1">
              <a:alpha val="50000"/>
            </a:schemeClr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32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altLang="ja-JP" sz="3200"/>
              <a:t>rogrammable</a:t>
            </a:r>
          </a:p>
          <a:p>
            <a:pPr>
              <a:spcBef>
                <a:spcPct val="50000"/>
              </a:spcBef>
            </a:pPr>
            <a:r>
              <a:rPr lang="en-US" altLang="ja-JP" sz="32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</a:t>
            </a:r>
            <a:r>
              <a:rPr lang="en-US" altLang="ja-JP" sz="3200"/>
              <a:t>ogic</a:t>
            </a:r>
          </a:p>
          <a:p>
            <a:pPr>
              <a:spcBef>
                <a:spcPct val="50000"/>
              </a:spcBef>
            </a:pPr>
            <a:r>
              <a:rPr lang="en-US" altLang="ja-JP" sz="32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altLang="ja-JP" sz="3200"/>
              <a:t>ontroller</a:t>
            </a:r>
          </a:p>
        </p:txBody>
      </p:sp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2"/>
          <a:srcRect t="16620" b="13521"/>
          <a:stretch>
            <a:fillRect/>
          </a:stretch>
        </p:blipFill>
        <p:spPr bwMode="auto">
          <a:xfrm>
            <a:off x="381000" y="3621088"/>
            <a:ext cx="3429000" cy="2170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4114800" y="4146550"/>
            <a:ext cx="42672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b="1" u="sng"/>
              <a:t>シーケンス制御</a:t>
            </a:r>
            <a:r>
              <a:rPr lang="ja-JP" altLang="en-US" b="1"/>
              <a:t>の複雑化・大規模化に対応するために、リレー回路をマイコンで置き換えた。</a:t>
            </a:r>
            <a:endParaRPr lang="ja-JP" altLang="en-US"/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3962400" y="1066800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b="1"/>
              <a:t>別名</a:t>
            </a: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3733800" y="1655763"/>
            <a:ext cx="4724400" cy="1376362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b="1"/>
              <a:t>プログラマブルコントローラ（</a:t>
            </a:r>
            <a:r>
              <a:rPr lang="en-US" altLang="ja-JP" b="1"/>
              <a:t>PC</a:t>
            </a:r>
            <a:r>
              <a:rPr lang="ja-JP" altLang="en-US" b="1"/>
              <a:t>）</a:t>
            </a:r>
          </a:p>
          <a:p>
            <a:pPr>
              <a:spcBef>
                <a:spcPct val="50000"/>
              </a:spcBef>
            </a:pPr>
            <a:r>
              <a:rPr lang="ja-JP" altLang="en-US" b="1"/>
              <a:t>シーケンサー（三菱電機の登録商標）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シーケンス制御とは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88" y="1052513"/>
            <a:ext cx="8286750" cy="2249487"/>
          </a:xfrm>
        </p:spPr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ja-JP"/>
              <a:t>JIS C0401</a:t>
            </a:r>
            <a:r>
              <a:rPr lang="ja-JP" altLang="en-US"/>
              <a:t>での定義</a:t>
            </a:r>
          </a:p>
          <a:p>
            <a:pPr>
              <a:spcBef>
                <a:spcPct val="0"/>
              </a:spcBef>
              <a:buFontTx/>
              <a:buNone/>
            </a:pPr>
            <a:endParaRPr lang="ja-JP" altLang="en-US" sz="200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ja-JP" sz="3600"/>
              <a:t>『</a:t>
            </a:r>
            <a:r>
              <a:rPr lang="ja-JP" altLang="en-US" sz="3600"/>
              <a:t>あらかじめ定められた順序に従って，制御の各段階を進めて行く制御</a:t>
            </a:r>
            <a:r>
              <a:rPr lang="en-US" altLang="ja-JP" sz="3600"/>
              <a:t>』</a:t>
            </a:r>
            <a:r>
              <a:rPr lang="en-US" altLang="ja-JP"/>
              <a:t> </a:t>
            </a:r>
          </a:p>
          <a:p>
            <a:endParaRPr lang="en-US" altLang="ja-JP"/>
          </a:p>
        </p:txBody>
      </p:sp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3124200"/>
            <a:ext cx="8539163" cy="153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838200" y="4800600"/>
            <a:ext cx="458788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1800"/>
              <a:t>スタート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2209800" y="4800600"/>
            <a:ext cx="458788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1800"/>
              <a:t>水洗い</a:t>
            </a: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3581400" y="4800600"/>
            <a:ext cx="458788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1800"/>
              <a:t>洗剤</a:t>
            </a: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4953000" y="4800600"/>
            <a:ext cx="458788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1800"/>
              <a:t>ブラシ</a:t>
            </a:r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7772400" y="4724400"/>
            <a:ext cx="458788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1800"/>
              <a:t>乾燥</a:t>
            </a:r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6400800" y="4724400"/>
            <a:ext cx="458788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1800"/>
              <a:t>水洗い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PLC</a:t>
            </a:r>
            <a:r>
              <a:rPr lang="ja-JP" altLang="en-US"/>
              <a:t>のしくみ</a:t>
            </a:r>
          </a:p>
        </p:txBody>
      </p:sp>
      <p:pic>
        <p:nvPicPr>
          <p:cNvPr id="6164" name="Picture 2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960438"/>
            <a:ext cx="8229600" cy="497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165" name="Text Box 21"/>
          <p:cNvSpPr txBox="1">
            <a:spLocks noChangeArrowheads="1"/>
          </p:cNvSpPr>
          <p:nvPr/>
        </p:nvSpPr>
        <p:spPr bwMode="auto">
          <a:xfrm>
            <a:off x="3505200" y="1905000"/>
            <a:ext cx="9906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/>
              <a:t>PLC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スライドマスタN05">
  <a:themeElements>
    <a:clrScheme name="スライドマスタN05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スライドマスタN05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スライドマスタN05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スライドマスタN05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スライドマスタN05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スライドマスタN05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スライドマスタN05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スライドマスタN05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スライドマスタN05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スライドマスタN05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スライドマスタN05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スライドマスタN05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スライドマスタN05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スライドマスタN05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スライドマスタF06</Template>
  <TotalTime>2065</TotalTime>
  <Words>1550</Words>
  <Application>Microsoft PowerPoint</Application>
  <PresentationFormat>画面に合わせる (4:3)</PresentationFormat>
  <Paragraphs>299</Paragraphs>
  <Slides>37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3</vt:i4>
      </vt:variant>
      <vt:variant>
        <vt:lpstr>デザイン テンプレート</vt:lpstr>
      </vt:variant>
      <vt:variant>
        <vt:i4>1</vt:i4>
      </vt:variant>
      <vt:variant>
        <vt:lpstr>埋め込まれた OLE サーバー</vt:lpstr>
      </vt:variant>
      <vt:variant>
        <vt:i4>2</vt:i4>
      </vt:variant>
      <vt:variant>
        <vt:lpstr>スライド タイトル</vt:lpstr>
      </vt:variant>
      <vt:variant>
        <vt:i4>37</vt:i4>
      </vt:variant>
    </vt:vector>
  </HeadingPairs>
  <TitlesOfParts>
    <vt:vector size="43" baseType="lpstr">
      <vt:lpstr>Arial</vt:lpstr>
      <vt:lpstr>ＭＳ Ｐゴシック</vt:lpstr>
      <vt:lpstr>ＭＳ Ｐ明朝</vt:lpstr>
      <vt:lpstr>スライドマスタN05</vt:lpstr>
      <vt:lpstr>Microsoft Office Excel ワークシート</vt:lpstr>
      <vt:lpstr>Microsoft Graph グラフ</vt:lpstr>
      <vt:lpstr>自動機を作ろう！  （PLC基礎）</vt:lpstr>
      <vt:lpstr>目次</vt:lpstr>
      <vt:lpstr>自己紹介</vt:lpstr>
      <vt:lpstr>ドラン</vt:lpstr>
      <vt:lpstr>代表作ｗ</vt:lpstr>
      <vt:lpstr>自動機を作ろう！ （PLC基礎）</vt:lpstr>
      <vt:lpstr>PLCとは</vt:lpstr>
      <vt:lpstr>シーケンス制御とは</vt:lpstr>
      <vt:lpstr>PLCのしくみ</vt:lpstr>
      <vt:lpstr>PLCの特徴</vt:lpstr>
      <vt:lpstr>PLCメーカ</vt:lpstr>
      <vt:lpstr>自動機を作ろう！ （PLC基礎）</vt:lpstr>
      <vt:lpstr>スイッチの種類</vt:lpstr>
      <vt:lpstr>接点の種類 （ Normally OpenとNormally Close ）</vt:lpstr>
      <vt:lpstr>自動機を作ろう！ （PLC基礎）</vt:lpstr>
      <vt:lpstr>連枝のご紹介</vt:lpstr>
      <vt:lpstr>PLCのデバイス</vt:lpstr>
      <vt:lpstr>ラダー図（Ladder Diagram）</vt:lpstr>
      <vt:lpstr>スキャンの概念</vt:lpstr>
      <vt:lpstr>if ～ else ～?</vt:lpstr>
      <vt:lpstr>PLS / PLF</vt:lpstr>
      <vt:lpstr>SET / RST</vt:lpstr>
      <vt:lpstr>タイマ</vt:lpstr>
      <vt:lpstr>定石回路</vt:lpstr>
      <vt:lpstr>自動機を作ろう！ （PLC基礎）</vt:lpstr>
      <vt:lpstr>装置概要</vt:lpstr>
      <vt:lpstr>要求仕様</vt:lpstr>
      <vt:lpstr>仕様の概要まとめ</vt:lpstr>
      <vt:lpstr>自動機を作ろう！ （PLC基礎）</vt:lpstr>
      <vt:lpstr>エアフィーダの動作</vt:lpstr>
      <vt:lpstr>インバータ</vt:lpstr>
      <vt:lpstr>プレス位相</vt:lpstr>
      <vt:lpstr>I/Oリスト（入力）</vt:lpstr>
      <vt:lpstr>I/Oリスト（出力）</vt:lpstr>
      <vt:lpstr>自動機を作ろう！ （PLC基礎）</vt:lpstr>
      <vt:lpstr>わんプレスラダー図</vt:lpstr>
      <vt:lpstr>自動機を作ろう！  （PLC基礎）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永利　勤</cp:lastModifiedBy>
  <cp:revision>14</cp:revision>
  <cp:lastPrinted>1601-01-01T00:00:00Z</cp:lastPrinted>
  <dcterms:created xsi:type="dcterms:W3CDTF">1601-01-01T00:00:00Z</dcterms:created>
  <dcterms:modified xsi:type="dcterms:W3CDTF">2009-03-16T14:43:58Z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