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82" r:id="rId3"/>
    <p:sldId id="260" r:id="rId4"/>
    <p:sldId id="271" r:id="rId5"/>
    <p:sldId id="272" r:id="rId6"/>
    <p:sldId id="279" r:id="rId7"/>
    <p:sldId id="257" r:id="rId8"/>
    <p:sldId id="261" r:id="rId9"/>
    <p:sldId id="258" r:id="rId10"/>
    <p:sldId id="262" r:id="rId11"/>
    <p:sldId id="299" r:id="rId12"/>
    <p:sldId id="293" r:id="rId13"/>
    <p:sldId id="291" r:id="rId14"/>
    <p:sldId id="292" r:id="rId15"/>
    <p:sldId id="283" r:id="rId16"/>
    <p:sldId id="280" r:id="rId17"/>
    <p:sldId id="284" r:id="rId18"/>
    <p:sldId id="285" r:id="rId19"/>
    <p:sldId id="286" r:id="rId20"/>
    <p:sldId id="287" r:id="rId21"/>
    <p:sldId id="288" r:id="rId22"/>
    <p:sldId id="289" r:id="rId23"/>
    <p:sldId id="294" r:id="rId24"/>
    <p:sldId id="298" r:id="rId25"/>
    <p:sldId id="273" r:id="rId26"/>
    <p:sldId id="274" r:id="rId27"/>
    <p:sldId id="276" r:id="rId28"/>
    <p:sldId id="277" r:id="rId29"/>
    <p:sldId id="263" r:id="rId30"/>
    <p:sldId id="269" r:id="rId31"/>
    <p:sldId id="290" r:id="rId32"/>
    <p:sldId id="281" r:id="rId33"/>
    <p:sldId id="296" r:id="rId34"/>
    <p:sldId id="297" r:id="rId35"/>
    <p:sldId id="295" r:id="rId36"/>
    <p:sldId id="300" r:id="rId37"/>
    <p:sldId id="302" r:id="rId3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67" autoAdjust="0"/>
    <p:restoredTop sz="94660"/>
  </p:normalViewPr>
  <p:slideViewPr>
    <p:cSldViewPr>
      <p:cViewPr varScale="1">
        <p:scale>
          <a:sx n="84" d="100"/>
          <a:sy n="84" d="100"/>
        </p:scale>
        <p:origin x="-12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071688" cy="572611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7188" y="274638"/>
            <a:ext cx="6062662" cy="572611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86750" cy="7064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57188" y="1052513"/>
            <a:ext cx="8286750" cy="4948237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86750" cy="7064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357188" y="1052513"/>
            <a:ext cx="8286750" cy="4948237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7188" y="1052513"/>
            <a:ext cx="4067175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6763" y="1052513"/>
            <a:ext cx="4067175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C:\Users\localnaka\Desktop\3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</a:t>
            </a:r>
            <a:r>
              <a:rPr kumimoji="0" lang="ja-JP" altLang="en-US" sz="2300" dirty="0">
                <a:solidFill>
                  <a:schemeClr val="tx2"/>
                </a:solidFill>
              </a:rPr>
              <a:t>福岡勉強会 </a:t>
            </a:r>
            <a:r>
              <a:rPr kumimoji="0" lang="en-US" altLang="ja-JP" sz="2300" dirty="0">
                <a:solidFill>
                  <a:schemeClr val="tx2"/>
                </a:solidFill>
              </a:rPr>
              <a:t>#06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471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parknet.co.jp/renri/download/SRENRI69.LZH" TargetMode="External"/><Relationship Id="rId2" Type="http://schemas.openxmlformats.org/officeDocument/2006/relationships/hyperlink" Target="http://user.parknet.co.jp/renri/gaiyou/gaiyou3/gaiyou3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000"/>
              <a:t>自動機を作ろう！</a:t>
            </a:r>
            <a:br>
              <a:rPr lang="ja-JP" altLang="en-US" sz="4000"/>
            </a:br>
            <a:r>
              <a:rPr lang="ja-JP" altLang="en-US" sz="4000"/>
              <a:t> （</a:t>
            </a:r>
            <a:r>
              <a:rPr lang="en-US" altLang="ja-JP" sz="4000"/>
              <a:t>PLC</a:t>
            </a:r>
            <a:r>
              <a:rPr lang="ja-JP" altLang="en-US" sz="4000"/>
              <a:t>基礎）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/>
              <a:t>dolan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PLC</a:t>
            </a:r>
            <a:r>
              <a:rPr lang="ja-JP" altLang="en-US"/>
              <a:t>の特徴</a:t>
            </a:r>
          </a:p>
        </p:txBody>
      </p:sp>
      <p:graphicFrame>
        <p:nvGraphicFramePr>
          <p:cNvPr id="12392" name="Group 104"/>
          <p:cNvGraphicFramePr>
            <a:graphicFrameLocks noGrp="1"/>
          </p:cNvGraphicFramePr>
          <p:nvPr>
            <p:ph idx="1"/>
          </p:nvPr>
        </p:nvGraphicFramePr>
        <p:xfrm>
          <a:off x="381000" y="904875"/>
          <a:ext cx="8229600" cy="4962525"/>
        </p:xfrm>
        <a:graphic>
          <a:graphicData uri="http://schemas.openxmlformats.org/drawingml/2006/table">
            <a:tbl>
              <a:tblPr/>
              <a:tblGrid>
                <a:gridCol w="1371600"/>
                <a:gridCol w="2057400"/>
                <a:gridCol w="2286000"/>
                <a:gridCol w="251460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PLC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マイコン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速度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ms - 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us - 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価格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汎用性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専用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汎用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自由度大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特徴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信頼性大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保守性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小型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開発難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用途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プラント・工場管理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自動機械・自動販売機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自動機械（小型・高速）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PLC</a:t>
            </a:r>
            <a:r>
              <a:rPr lang="ja-JP" altLang="en-US"/>
              <a:t>メーカ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三菱電機	（シェア</a:t>
            </a:r>
            <a:r>
              <a:rPr lang="en-US" altLang="ja-JP"/>
              <a:t>5</a:t>
            </a:r>
            <a:r>
              <a:rPr lang="ja-JP" altLang="en-US"/>
              <a:t>割以上）</a:t>
            </a:r>
          </a:p>
          <a:p>
            <a:pPr>
              <a:lnSpc>
                <a:spcPct val="90000"/>
              </a:lnSpc>
            </a:pPr>
            <a:r>
              <a:rPr lang="ja-JP" altLang="en-US"/>
              <a:t>オムロン	</a:t>
            </a:r>
          </a:p>
          <a:p>
            <a:pPr>
              <a:lnSpc>
                <a:spcPct val="90000"/>
              </a:lnSpc>
            </a:pPr>
            <a:r>
              <a:rPr lang="en-US" altLang="ja-JP"/>
              <a:t>IDEC	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パナソニック電工	</a:t>
            </a:r>
          </a:p>
          <a:p>
            <a:pPr>
              <a:lnSpc>
                <a:spcPct val="90000"/>
              </a:lnSpc>
            </a:pPr>
            <a:r>
              <a:rPr lang="ja-JP" altLang="en-US"/>
              <a:t>キーエンス	</a:t>
            </a:r>
          </a:p>
          <a:p>
            <a:pPr>
              <a:lnSpc>
                <a:spcPct val="90000"/>
              </a:lnSpc>
            </a:pPr>
            <a:r>
              <a:rPr lang="ja-JP" altLang="en-US"/>
              <a:t>横河電機	</a:t>
            </a:r>
          </a:p>
          <a:p>
            <a:pPr>
              <a:lnSpc>
                <a:spcPct val="90000"/>
              </a:lnSpc>
            </a:pPr>
            <a:r>
              <a:rPr lang="ja-JP" altLang="en-US"/>
              <a:t>富士電機	</a:t>
            </a:r>
          </a:p>
          <a:p>
            <a:pPr>
              <a:lnSpc>
                <a:spcPct val="90000"/>
              </a:lnSpc>
            </a:pPr>
            <a:r>
              <a:rPr lang="ja-JP" altLang="en-US"/>
              <a:t>シャープ	</a:t>
            </a:r>
          </a:p>
          <a:p>
            <a:pPr>
              <a:lnSpc>
                <a:spcPct val="90000"/>
              </a:lnSpc>
            </a:pPr>
            <a:r>
              <a:rPr lang="ja-JP" altLang="en-US"/>
              <a:t>その他</a:t>
            </a:r>
          </a:p>
          <a:p>
            <a:pPr>
              <a:lnSpc>
                <a:spcPct val="90000"/>
              </a:lnSpc>
            </a:pP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自動機を作ろう！</a:t>
            </a:r>
            <a:br>
              <a:rPr lang="ja-JP" altLang="en-US"/>
            </a:br>
            <a:r>
              <a:rPr lang="ja-JP" altLang="en-US"/>
              <a:t>（</a:t>
            </a:r>
            <a:r>
              <a:rPr lang="en-US" altLang="ja-JP"/>
              <a:t>PLC</a:t>
            </a:r>
            <a:r>
              <a:rPr lang="ja-JP" altLang="en-US"/>
              <a:t>基礎）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前提知識</a:t>
            </a:r>
            <a:br>
              <a:rPr lang="ja-JP" altLang="en-US"/>
            </a:br>
            <a:r>
              <a:rPr lang="ja-JP" altLang="en-US"/>
              <a:t>ハードウエア編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スイッチの種類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051050" y="2279650"/>
            <a:ext cx="1008063" cy="10080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5651500" y="2279650"/>
            <a:ext cx="1008063" cy="10080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403350" y="1249363"/>
            <a:ext cx="2397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モーメンタリ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076825" y="1249363"/>
            <a:ext cx="2397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オルタネイト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403350" y="3287713"/>
            <a:ext cx="230505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5003800" y="3287713"/>
            <a:ext cx="230505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auto">
          <a:xfrm>
            <a:off x="3886200" y="5159375"/>
            <a:ext cx="4430713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600" b="1"/>
              <a:t>危険な場合がある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00017 0.0840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2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00017 0.08403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2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8403 L 0.00017 -1.48148E-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2"/>
                  </p:tgtEl>
                </p:cond>
              </p:nextCondLst>
            </p:seq>
          </p:childTnLst>
        </p:cTn>
      </p:par>
    </p:tnLst>
    <p:bldLst>
      <p:bldP spid="62467" grpId="0" animBg="1"/>
      <p:bldP spid="62468" grpId="0" animBg="1"/>
      <p:bldP spid="6246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547813" y="1219200"/>
            <a:ext cx="1150937" cy="720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/>
              <a:t>接点の種類</a:t>
            </a:r>
            <a:br>
              <a:rPr lang="ja-JP" altLang="en-US" sz="2000"/>
            </a:br>
            <a:r>
              <a:rPr lang="ja-JP" altLang="en-US" sz="2000"/>
              <a:t>（ </a:t>
            </a:r>
            <a:r>
              <a:rPr lang="en-US" altLang="ja-JP" sz="2000">
                <a:solidFill>
                  <a:schemeClr val="tx1"/>
                </a:solidFill>
              </a:rPr>
              <a:t>Normally Open</a:t>
            </a:r>
            <a:r>
              <a:rPr lang="ja-JP" altLang="en-US" sz="2000">
                <a:solidFill>
                  <a:schemeClr val="tx1"/>
                </a:solidFill>
              </a:rPr>
              <a:t>と</a:t>
            </a:r>
            <a:r>
              <a:rPr lang="en-US" altLang="ja-JP" sz="2000">
                <a:solidFill>
                  <a:schemeClr val="tx1"/>
                </a:solidFill>
              </a:rPr>
              <a:t>Normally Close</a:t>
            </a:r>
            <a:r>
              <a:rPr lang="en-US" altLang="ja-JP" sz="2000"/>
              <a:t> </a:t>
            </a:r>
            <a:r>
              <a:rPr lang="ja-JP" altLang="en-US" sz="2000"/>
              <a:t>）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539750" y="1939925"/>
            <a:ext cx="4464050" cy="3671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 sz="1800"/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4140200" y="2444750"/>
            <a:ext cx="647700" cy="6477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4140200" y="3595688"/>
            <a:ext cx="647700" cy="6477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4140200" y="4748213"/>
            <a:ext cx="647700" cy="6477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986213" y="3038475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4000"/>
              <a:t>NO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014788" y="1866900"/>
            <a:ext cx="917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4000"/>
              <a:t>NC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4211638" y="4171950"/>
            <a:ext cx="550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4000"/>
              <a:t>C</a:t>
            </a:r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 flipH="1">
            <a:off x="1116013" y="5108575"/>
            <a:ext cx="30241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 flipH="1">
            <a:off x="1116013" y="3954463"/>
            <a:ext cx="0" cy="11509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 flipH="1">
            <a:off x="4787900" y="5106988"/>
            <a:ext cx="36718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H="1">
            <a:off x="8459788" y="2803525"/>
            <a:ext cx="0" cy="2301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5334000" y="4748213"/>
            <a:ext cx="1541463" cy="719137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b="1"/>
              <a:t>電池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877050" y="4962525"/>
            <a:ext cx="71438" cy="288925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H="1">
            <a:off x="4787900" y="3954463"/>
            <a:ext cx="36718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>
            <a:off x="4787900" y="2803525"/>
            <a:ext cx="36718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5508625" y="2946400"/>
            <a:ext cx="935038" cy="8651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7019925" y="1795463"/>
            <a:ext cx="935038" cy="8651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2843213" y="3954463"/>
            <a:ext cx="1296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2843213" y="2803525"/>
            <a:ext cx="1296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 flipH="1">
            <a:off x="2843213" y="2805113"/>
            <a:ext cx="0" cy="790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>
            <a:off x="1116013" y="3954463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 flipV="1">
            <a:off x="1692275" y="3162300"/>
            <a:ext cx="1366838" cy="7921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>
            <a:off x="1692275" y="3954463"/>
            <a:ext cx="1366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515" name="Oval 27"/>
          <p:cNvSpPr>
            <a:spLocks noChangeArrowheads="1"/>
          </p:cNvSpPr>
          <p:nvPr/>
        </p:nvSpPr>
        <p:spPr bwMode="auto">
          <a:xfrm>
            <a:off x="7019925" y="1795463"/>
            <a:ext cx="935038" cy="865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6" name="Oval 28"/>
          <p:cNvSpPr>
            <a:spLocks noChangeArrowheads="1"/>
          </p:cNvSpPr>
          <p:nvPr/>
        </p:nvSpPr>
        <p:spPr bwMode="auto">
          <a:xfrm>
            <a:off x="5508625" y="2946400"/>
            <a:ext cx="935038" cy="865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7" name="Rectangle 29" descr="横線 (反転)"/>
          <p:cNvSpPr>
            <a:spLocks noChangeArrowheads="1"/>
          </p:cNvSpPr>
          <p:nvPr/>
        </p:nvSpPr>
        <p:spPr bwMode="auto">
          <a:xfrm>
            <a:off x="5795963" y="3738563"/>
            <a:ext cx="360362" cy="431800"/>
          </a:xfrm>
          <a:prstGeom prst="rect">
            <a:avLst/>
          </a:prstGeom>
          <a:pattFill prst="narHorz">
            <a:fgClr>
              <a:srgbClr val="DBAA1F"/>
            </a:fgClr>
            <a:bgClr>
              <a:schemeClr val="tx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8" name="Rectangle 30" descr="横線 (反転)"/>
          <p:cNvSpPr>
            <a:spLocks noChangeArrowheads="1"/>
          </p:cNvSpPr>
          <p:nvPr/>
        </p:nvSpPr>
        <p:spPr bwMode="auto">
          <a:xfrm>
            <a:off x="7308850" y="2586038"/>
            <a:ext cx="360363" cy="431800"/>
          </a:xfrm>
          <a:prstGeom prst="rect">
            <a:avLst/>
          </a:prstGeom>
          <a:pattFill prst="narHorz">
            <a:fgClr>
              <a:srgbClr val="DBAA1F"/>
            </a:fgClr>
            <a:bgClr>
              <a:schemeClr val="tx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00017 0.0733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3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7083 L 0.00017 -0.00023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2"/>
                  </p:tgtEl>
                </p:cond>
              </p:nextCondLst>
            </p:seq>
          </p:childTnLst>
        </p:cTn>
      </p:par>
    </p:tnLst>
    <p:bldLst>
      <p:bldP spid="63490" grpId="0" animBg="1"/>
      <p:bldP spid="63490" grpId="1" animBg="1"/>
      <p:bldP spid="63507" grpId="0" animBg="1"/>
      <p:bldP spid="63507" grpId="1" animBg="1"/>
      <p:bldP spid="63508" grpId="0" animBg="1"/>
      <p:bldP spid="63508" grpId="1" animBg="1"/>
      <p:bldP spid="63513" grpId="0" animBg="1"/>
      <p:bldP spid="63513" grpId="1" animBg="1"/>
      <p:bldP spid="63514" grpId="0" animBg="1"/>
      <p:bldP spid="635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自動機を作ろう！</a:t>
            </a:r>
            <a:br>
              <a:rPr lang="ja-JP" altLang="en-US"/>
            </a:br>
            <a:r>
              <a:rPr lang="ja-JP" altLang="en-US"/>
              <a:t>（</a:t>
            </a:r>
            <a:r>
              <a:rPr lang="en-US" altLang="ja-JP"/>
              <a:t>PLC</a:t>
            </a:r>
            <a:r>
              <a:rPr lang="ja-JP" altLang="en-US"/>
              <a:t>基礎）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前提知識</a:t>
            </a:r>
            <a:br>
              <a:rPr lang="ja-JP" altLang="en-US"/>
            </a:br>
            <a:r>
              <a:rPr lang="ja-JP" altLang="en-US"/>
              <a:t>ラダー図編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連枝のご紹介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7543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/>
              <a:t>PLC-Compiler</a:t>
            </a:r>
            <a:r>
              <a:rPr lang="ja-JP" altLang="en-US"/>
              <a:t>　「連枝（れんり）」　川原強電子研究所</a:t>
            </a:r>
          </a:p>
          <a:p>
            <a:endParaRPr lang="ja-JP" altLang="en-US"/>
          </a:p>
          <a:p>
            <a:r>
              <a:rPr lang="ja-JP" altLang="en-US"/>
              <a:t>ラダー図から</a:t>
            </a:r>
            <a:r>
              <a:rPr lang="en-US" altLang="ja-JP"/>
              <a:t>PIC</a:t>
            </a:r>
            <a:r>
              <a:rPr lang="ja-JP" altLang="en-US"/>
              <a:t>マイコンで動くコードを出力できる。</a:t>
            </a:r>
          </a:p>
          <a:p>
            <a:r>
              <a:rPr lang="ja-JP" altLang="en-US"/>
              <a:t>以下の構成</a:t>
            </a:r>
          </a:p>
          <a:p>
            <a:endParaRPr lang="ja-JP" altLang="en-US"/>
          </a:p>
          <a:p>
            <a:r>
              <a:rPr lang="ja-JP" altLang="en-US"/>
              <a:t>　（１） ラダー回路図作成エディタ</a:t>
            </a:r>
          </a:p>
          <a:p>
            <a:r>
              <a:rPr lang="ja-JP" altLang="en-US"/>
              <a:t>　（２） 画面上でのラダー動作シミュレータ</a:t>
            </a:r>
          </a:p>
          <a:p>
            <a:r>
              <a:rPr lang="ja-JP" altLang="en-US"/>
              <a:t>　（３） 各種マイコンの機械語への変換ライブラリ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4267200"/>
            <a:ext cx="75596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/>
              <a:t>紹介</a:t>
            </a:r>
            <a:r>
              <a:rPr lang="en-US" altLang="ja-JP"/>
              <a:t>URL</a:t>
            </a:r>
          </a:p>
          <a:p>
            <a:r>
              <a:rPr lang="en-US" altLang="ja-JP" sz="1800">
                <a:hlinkClick r:id="rId2"/>
              </a:rPr>
              <a:t>http://user.parknet.co.jp/renri/gaiyou/gaiyou3/gaiyou3.htm</a:t>
            </a:r>
            <a:endParaRPr lang="en-US" altLang="ja-JP" sz="1800"/>
          </a:p>
          <a:p>
            <a:r>
              <a:rPr lang="ja-JP" altLang="en-US"/>
              <a:t>ダウンロード</a:t>
            </a:r>
          </a:p>
          <a:p>
            <a:r>
              <a:rPr lang="en-US" altLang="ja-JP" sz="1800">
                <a:hlinkClick r:id="rId3"/>
              </a:rPr>
              <a:t>http://user.parknet.co.jp/renri/download/SRENRI69.LZH</a:t>
            </a:r>
            <a:endParaRPr lang="en-US" altLang="ja-JP" sz="1800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762000" y="2743200"/>
            <a:ext cx="5334000" cy="7620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6750" cy="706438"/>
          </a:xfrm>
        </p:spPr>
        <p:txBody>
          <a:bodyPr/>
          <a:lstStyle/>
          <a:p>
            <a:r>
              <a:rPr lang="en-US" altLang="ja-JP"/>
              <a:t>PLC</a:t>
            </a:r>
            <a:r>
              <a:rPr lang="ja-JP" altLang="en-US"/>
              <a:t>のデバイス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ビットデバイス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入力リレー（</a:t>
            </a:r>
            <a:r>
              <a:rPr lang="en-US" altLang="ja-JP"/>
              <a:t>X)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出力リレー（</a:t>
            </a:r>
            <a:r>
              <a:rPr lang="en-US" altLang="ja-JP"/>
              <a:t>Y)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内部リレー</a:t>
            </a:r>
            <a:r>
              <a:rPr lang="en-US" altLang="ja-JP"/>
              <a:t>(M)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タイマ</a:t>
            </a:r>
            <a:r>
              <a:rPr lang="en-US" altLang="ja-JP"/>
              <a:t>(T)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カウンタ</a:t>
            </a:r>
            <a:r>
              <a:rPr lang="en-US" altLang="ja-JP"/>
              <a:t>(C)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ワードデバイス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データレジスタ</a:t>
            </a:r>
            <a:r>
              <a:rPr lang="en-US" altLang="ja-JP"/>
              <a:t>(D)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インデックスレジスタ（</a:t>
            </a:r>
            <a:r>
              <a:rPr lang="en-US" altLang="ja-JP"/>
              <a:t>V,Z</a:t>
            </a:r>
            <a:r>
              <a:rPr lang="ja-JP" altLang="en-US"/>
              <a:t>）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定数（</a:t>
            </a:r>
            <a:r>
              <a:rPr lang="en-US" altLang="ja-JP"/>
              <a:t>K,H</a:t>
            </a:r>
            <a:r>
              <a:rPr lang="ja-JP" altLang="en-US"/>
              <a:t>）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/>
          </a:p>
          <a:p>
            <a:pPr>
              <a:lnSpc>
                <a:spcPct val="90000"/>
              </a:lnSpc>
            </a:pPr>
            <a:endParaRPr lang="en-US" altLang="ja-JP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5486400" y="3352800"/>
            <a:ext cx="2362200" cy="1981200"/>
          </a:xfrm>
          <a:prstGeom prst="wedgeEllipseCallout">
            <a:avLst>
              <a:gd name="adj1" fmla="val -117741"/>
              <a:gd name="adj2" fmla="val -10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今回は使いません。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ラダー図（</a:t>
            </a:r>
            <a:r>
              <a:rPr lang="en-US" altLang="ja-JP"/>
              <a:t>Ladder Diagram</a:t>
            </a:r>
            <a:r>
              <a:rPr lang="ja-JP" altLang="en-US"/>
              <a:t>）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252538" y="96678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8382000" y="96678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252538" y="1614488"/>
            <a:ext cx="7129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1612900" y="1325563"/>
            <a:ext cx="360363" cy="576262"/>
            <a:chOff x="3560" y="3521"/>
            <a:chExt cx="227" cy="363"/>
          </a:xfrm>
        </p:grpSpPr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7661275" y="1325563"/>
            <a:ext cx="574675" cy="5762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 b="1"/>
              <a:t>Y0</a:t>
            </a: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1252538" y="2622550"/>
            <a:ext cx="7129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1252538" y="5357813"/>
            <a:ext cx="7129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492250" y="9144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X0</a:t>
            </a:r>
          </a:p>
        </p:txBody>
      </p: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1468438" y="2335213"/>
            <a:ext cx="649287" cy="576262"/>
            <a:chOff x="1791" y="2568"/>
            <a:chExt cx="409" cy="363"/>
          </a:xfrm>
        </p:grpSpPr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1882" y="2568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1882" y="2568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2109" y="2568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 flipH="1">
              <a:off x="1791" y="2614"/>
              <a:ext cx="409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6339" name="Oval 19"/>
          <p:cNvSpPr>
            <a:spLocks noChangeArrowheads="1"/>
          </p:cNvSpPr>
          <p:nvPr/>
        </p:nvSpPr>
        <p:spPr bwMode="auto">
          <a:xfrm>
            <a:off x="7661275" y="2335213"/>
            <a:ext cx="574675" cy="5762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 b="1"/>
              <a:t>Y1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1539875" y="19748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X1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7013575" y="5141913"/>
            <a:ext cx="1223963" cy="4333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END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1252538" y="3630613"/>
            <a:ext cx="7129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7661275" y="3343275"/>
            <a:ext cx="574675" cy="5762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 b="1"/>
              <a:t>Y2</a:t>
            </a:r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1252538" y="4638675"/>
            <a:ext cx="3313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1612900" y="3343275"/>
            <a:ext cx="360363" cy="576263"/>
            <a:chOff x="3560" y="3521"/>
            <a:chExt cx="227" cy="363"/>
          </a:xfrm>
        </p:grpSpPr>
        <p:sp>
          <p:nvSpPr>
            <p:cNvPr id="56346" name="Rectangle 26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6349" name="Group 29"/>
          <p:cNvGrpSpPr>
            <a:grpSpLocks/>
          </p:cNvGrpSpPr>
          <p:nvPr/>
        </p:nvGrpSpPr>
        <p:grpSpPr bwMode="auto">
          <a:xfrm>
            <a:off x="3411538" y="3343275"/>
            <a:ext cx="360362" cy="576263"/>
            <a:chOff x="3560" y="3521"/>
            <a:chExt cx="227" cy="363"/>
          </a:xfrm>
        </p:grpSpPr>
        <p:sp>
          <p:nvSpPr>
            <p:cNvPr id="56350" name="Rectangle 30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51" name="Line 31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352" name="Line 32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6353" name="Group 33"/>
          <p:cNvGrpSpPr>
            <a:grpSpLocks/>
          </p:cNvGrpSpPr>
          <p:nvPr/>
        </p:nvGrpSpPr>
        <p:grpSpPr bwMode="auto">
          <a:xfrm>
            <a:off x="1612900" y="4351338"/>
            <a:ext cx="360363" cy="576262"/>
            <a:chOff x="3560" y="3521"/>
            <a:chExt cx="227" cy="363"/>
          </a:xfrm>
        </p:grpSpPr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55" name="Line 35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356" name="Line 36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6357" name="Line 37"/>
          <p:cNvSpPr>
            <a:spLocks noChangeShapeType="1"/>
          </p:cNvSpPr>
          <p:nvPr/>
        </p:nvSpPr>
        <p:spPr bwMode="auto">
          <a:xfrm flipV="1">
            <a:off x="4565650" y="3630613"/>
            <a:ext cx="0" cy="1008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539875" y="29829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X2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539875" y="399097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X4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3340100" y="29829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X3</a:t>
            </a:r>
          </a:p>
        </p:txBody>
      </p:sp>
      <p:sp>
        <p:nvSpPr>
          <p:cNvPr id="56361" name="Rectangle 41"/>
          <p:cNvSpPr>
            <a:spLocks noChangeArrowheads="1"/>
          </p:cNvSpPr>
          <p:nvPr/>
        </p:nvSpPr>
        <p:spPr bwMode="auto">
          <a:xfrm>
            <a:off x="460375" y="3414713"/>
            <a:ext cx="719138" cy="43338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 b="1"/>
              <a:t>AND</a:t>
            </a:r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460375" y="4422775"/>
            <a:ext cx="719138" cy="4333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 b="1"/>
              <a:t>OR</a:t>
            </a:r>
          </a:p>
        </p:txBody>
      </p:sp>
      <p:sp>
        <p:nvSpPr>
          <p:cNvPr id="56363" name="Rectangle 43"/>
          <p:cNvSpPr>
            <a:spLocks noChangeArrowheads="1"/>
          </p:cNvSpPr>
          <p:nvPr/>
        </p:nvSpPr>
        <p:spPr bwMode="auto">
          <a:xfrm>
            <a:off x="460375" y="2406650"/>
            <a:ext cx="719138" cy="4333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 b="1"/>
              <a:t>NOT</a:t>
            </a:r>
          </a:p>
        </p:txBody>
      </p:sp>
      <p:sp>
        <p:nvSpPr>
          <p:cNvPr id="56364" name="AutoShape 44"/>
          <p:cNvSpPr>
            <a:spLocks noChangeArrowheads="1"/>
          </p:cNvSpPr>
          <p:nvPr/>
        </p:nvSpPr>
        <p:spPr bwMode="auto">
          <a:xfrm>
            <a:off x="3276600" y="4800600"/>
            <a:ext cx="2667000" cy="1295400"/>
          </a:xfrm>
          <a:prstGeom prst="wedgeEllipseCallout">
            <a:avLst>
              <a:gd name="adj1" fmla="val -2204"/>
              <a:gd name="adj2" fmla="val -46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実行順序に注意のこと！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スキャンの概念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1757363" y="1063625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5934075" y="1063625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1757363" y="1711325"/>
            <a:ext cx="41767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5213350" y="1422400"/>
            <a:ext cx="574675" cy="5762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 b="1"/>
              <a:t>M1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1757363" y="2790825"/>
            <a:ext cx="41767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981200" y="5257800"/>
            <a:ext cx="3744913" cy="5048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 b="1"/>
              <a:t>I/O </a:t>
            </a:r>
            <a:r>
              <a:rPr lang="ja-JP" altLang="en-US" sz="2000" b="1"/>
              <a:t>リフレッシュ，内部処理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757363" y="4806950"/>
            <a:ext cx="41767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grpSp>
        <p:nvGrpSpPr>
          <p:cNvPr id="57354" name="Group 10"/>
          <p:cNvGrpSpPr>
            <a:grpSpLocks/>
          </p:cNvGrpSpPr>
          <p:nvPr/>
        </p:nvGrpSpPr>
        <p:grpSpPr bwMode="auto">
          <a:xfrm>
            <a:off x="3052763" y="1422400"/>
            <a:ext cx="360362" cy="576263"/>
            <a:chOff x="3560" y="3521"/>
            <a:chExt cx="227" cy="363"/>
          </a:xfrm>
        </p:grpSpPr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997075" y="10112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M0</a:t>
            </a:r>
          </a:p>
        </p:txBody>
      </p:sp>
      <p:grpSp>
        <p:nvGrpSpPr>
          <p:cNvPr id="57359" name="Group 15"/>
          <p:cNvGrpSpPr>
            <a:grpSpLocks/>
          </p:cNvGrpSpPr>
          <p:nvPr/>
        </p:nvGrpSpPr>
        <p:grpSpPr bwMode="auto">
          <a:xfrm>
            <a:off x="1971675" y="1422400"/>
            <a:ext cx="649288" cy="576263"/>
            <a:chOff x="1791" y="2568"/>
            <a:chExt cx="409" cy="363"/>
          </a:xfrm>
        </p:grpSpPr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882" y="2568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1882" y="2568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H="1">
              <a:off x="1791" y="2614"/>
              <a:ext cx="409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533400" y="1524000"/>
            <a:ext cx="762000" cy="4333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2000" b="1"/>
              <a:t>微分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3054350" y="9906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X0</a:t>
            </a:r>
          </a:p>
        </p:txBody>
      </p:sp>
      <p:sp>
        <p:nvSpPr>
          <p:cNvPr id="57366" name="Oval 22"/>
          <p:cNvSpPr>
            <a:spLocks noChangeArrowheads="1"/>
          </p:cNvSpPr>
          <p:nvPr/>
        </p:nvSpPr>
        <p:spPr bwMode="auto">
          <a:xfrm>
            <a:off x="5213350" y="2503488"/>
            <a:ext cx="574675" cy="5762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 b="1"/>
              <a:t>M0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2044700" y="21431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X0</a:t>
            </a:r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6365875" y="1350963"/>
            <a:ext cx="0" cy="41036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-1692275" y="8324850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4565650" y="4591050"/>
            <a:ext cx="1223963" cy="4333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END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6629400" y="1371600"/>
            <a:ext cx="1873250" cy="202088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800"/>
              <a:t>if (!fOld &amp;&amp; f)</a:t>
            </a:r>
          </a:p>
          <a:p>
            <a:pPr>
              <a:spcBef>
                <a:spcPct val="50000"/>
              </a:spcBef>
            </a:pPr>
            <a:r>
              <a:rPr lang="en-US" altLang="ja-JP" sz="1800"/>
              <a:t>    M1 = TRUE;</a:t>
            </a:r>
          </a:p>
          <a:p>
            <a:pPr>
              <a:spcBef>
                <a:spcPct val="50000"/>
              </a:spcBef>
            </a:pPr>
            <a:r>
              <a:rPr lang="en-US" altLang="ja-JP" sz="1800"/>
              <a:t>else</a:t>
            </a:r>
          </a:p>
          <a:p>
            <a:pPr>
              <a:spcBef>
                <a:spcPct val="50000"/>
              </a:spcBef>
            </a:pPr>
            <a:r>
              <a:rPr lang="en-US" altLang="ja-JP" sz="1800"/>
              <a:t>    M1 = FALSE;</a:t>
            </a:r>
          </a:p>
          <a:p>
            <a:pPr>
              <a:spcBef>
                <a:spcPct val="50000"/>
              </a:spcBef>
            </a:pPr>
            <a:r>
              <a:rPr lang="en-US" altLang="ja-JP" sz="1800"/>
              <a:t>fOld = f;</a:t>
            </a: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6526213" y="41592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800" b="1"/>
              <a:t>スキャン</a:t>
            </a:r>
          </a:p>
        </p:txBody>
      </p:sp>
      <p:grpSp>
        <p:nvGrpSpPr>
          <p:cNvPr id="57373" name="Group 29"/>
          <p:cNvGrpSpPr>
            <a:grpSpLocks/>
          </p:cNvGrpSpPr>
          <p:nvPr/>
        </p:nvGrpSpPr>
        <p:grpSpPr bwMode="auto">
          <a:xfrm>
            <a:off x="2117725" y="2503488"/>
            <a:ext cx="360363" cy="576262"/>
            <a:chOff x="3560" y="3521"/>
            <a:chExt cx="227" cy="363"/>
          </a:xfrm>
        </p:grpSpPr>
        <p:sp>
          <p:nvSpPr>
            <p:cNvPr id="57374" name="Rectangle 30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052513"/>
            <a:ext cx="4953000" cy="4948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☆"/>
            </a:pPr>
            <a:r>
              <a:rPr lang="ja-JP" altLang="en-US"/>
              <a:t>自己紹介</a:t>
            </a:r>
          </a:p>
          <a:p>
            <a:pPr>
              <a:lnSpc>
                <a:spcPct val="90000"/>
              </a:lnSpc>
              <a:buFontTx/>
              <a:buChar char="☆"/>
            </a:pPr>
            <a:r>
              <a:rPr lang="en-US" altLang="ja-JP"/>
              <a:t>PLC</a:t>
            </a:r>
            <a:r>
              <a:rPr lang="ja-JP" altLang="en-US"/>
              <a:t>とは</a:t>
            </a:r>
          </a:p>
          <a:p>
            <a:pPr>
              <a:lnSpc>
                <a:spcPct val="90000"/>
              </a:lnSpc>
              <a:buFontTx/>
              <a:buChar char="☆"/>
            </a:pPr>
            <a:r>
              <a:rPr lang="ja-JP" altLang="en-US"/>
              <a:t>前提知識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ハード編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ラダー図編</a:t>
            </a:r>
          </a:p>
          <a:p>
            <a:pPr>
              <a:lnSpc>
                <a:spcPct val="90000"/>
              </a:lnSpc>
              <a:buFontTx/>
              <a:buChar char="☆"/>
            </a:pPr>
            <a:r>
              <a:rPr lang="ja-JP" altLang="en-US"/>
              <a:t>わんプレス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仕様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ハード設計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ソフト設計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if </a:t>
            </a:r>
            <a:r>
              <a:rPr lang="ja-JP" altLang="en-US"/>
              <a:t>～ </a:t>
            </a:r>
            <a:r>
              <a:rPr lang="en-US" altLang="ja-JP"/>
              <a:t>else </a:t>
            </a:r>
            <a:r>
              <a:rPr lang="ja-JP" altLang="en-US"/>
              <a:t>～</a:t>
            </a:r>
            <a:r>
              <a:rPr lang="en-US" altLang="ja-JP"/>
              <a:t>?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971550" y="1204913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5148263" y="1204913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971550" y="3219450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1979613" y="4225925"/>
            <a:ext cx="3168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971550" y="5091113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grpSp>
        <p:nvGrpSpPr>
          <p:cNvPr id="58376" name="Group 8"/>
          <p:cNvGrpSpPr>
            <a:grpSpLocks/>
          </p:cNvGrpSpPr>
          <p:nvPr/>
        </p:nvGrpSpPr>
        <p:grpSpPr bwMode="auto">
          <a:xfrm>
            <a:off x="2411413" y="2930525"/>
            <a:ext cx="360362" cy="576263"/>
            <a:chOff x="3560" y="3521"/>
            <a:chExt cx="227" cy="363"/>
          </a:xfrm>
        </p:grpSpPr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78" name="Line 10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211263" y="251936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M0</a:t>
            </a:r>
          </a:p>
        </p:txBody>
      </p:sp>
      <p:grpSp>
        <p:nvGrpSpPr>
          <p:cNvPr id="58381" name="Group 13"/>
          <p:cNvGrpSpPr>
            <a:grpSpLocks/>
          </p:cNvGrpSpPr>
          <p:nvPr/>
        </p:nvGrpSpPr>
        <p:grpSpPr bwMode="auto">
          <a:xfrm>
            <a:off x="2268538" y="3938588"/>
            <a:ext cx="649287" cy="576262"/>
            <a:chOff x="1791" y="2568"/>
            <a:chExt cx="409" cy="363"/>
          </a:xfrm>
        </p:grpSpPr>
        <p:sp>
          <p:nvSpPr>
            <p:cNvPr id="58382" name="Rectangle 14"/>
            <p:cNvSpPr>
              <a:spLocks noChangeArrowheads="1"/>
            </p:cNvSpPr>
            <p:nvPr/>
          </p:nvSpPr>
          <p:spPr bwMode="auto">
            <a:xfrm>
              <a:off x="1882" y="2568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>
              <a:off x="1882" y="2568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384" name="Line 16"/>
            <p:cNvSpPr>
              <a:spLocks noChangeShapeType="1"/>
            </p:cNvSpPr>
            <p:nvPr/>
          </p:nvSpPr>
          <p:spPr bwMode="auto">
            <a:xfrm>
              <a:off x="2109" y="2568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 flipH="1">
              <a:off x="1791" y="2614"/>
              <a:ext cx="409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2308225" y="249872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M1</a:t>
            </a: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-1692275" y="8324850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3779838" y="4875213"/>
            <a:ext cx="1223962" cy="4333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END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248400" y="1295400"/>
            <a:ext cx="2160588" cy="16081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800"/>
              <a:t>if (M1)</a:t>
            </a:r>
          </a:p>
          <a:p>
            <a:pPr>
              <a:spcBef>
                <a:spcPct val="50000"/>
              </a:spcBef>
            </a:pPr>
            <a:r>
              <a:rPr lang="en-US" altLang="ja-JP" sz="1800"/>
              <a:t>    M1 = FALSE;</a:t>
            </a:r>
          </a:p>
          <a:p>
            <a:pPr>
              <a:spcBef>
                <a:spcPct val="50000"/>
              </a:spcBef>
            </a:pPr>
            <a:r>
              <a:rPr lang="en-US" altLang="ja-JP" sz="1800"/>
              <a:t>else</a:t>
            </a:r>
          </a:p>
          <a:p>
            <a:pPr>
              <a:spcBef>
                <a:spcPct val="50000"/>
              </a:spcBef>
            </a:pPr>
            <a:r>
              <a:rPr lang="en-US" altLang="ja-JP" sz="1800"/>
              <a:t>    M1 = TRUE;</a:t>
            </a:r>
          </a:p>
        </p:txBody>
      </p:sp>
      <p:grpSp>
        <p:nvGrpSpPr>
          <p:cNvPr id="58390" name="Group 22"/>
          <p:cNvGrpSpPr>
            <a:grpSpLocks/>
          </p:cNvGrpSpPr>
          <p:nvPr/>
        </p:nvGrpSpPr>
        <p:grpSpPr bwMode="auto">
          <a:xfrm>
            <a:off x="1258888" y="2930525"/>
            <a:ext cx="360362" cy="576263"/>
            <a:chOff x="3560" y="3521"/>
            <a:chExt cx="227" cy="363"/>
          </a:xfrm>
        </p:grpSpPr>
        <p:sp>
          <p:nvSpPr>
            <p:cNvPr id="58391" name="Rectangle 23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392" name="Line 24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393" name="Line 25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1979613" y="3219450"/>
            <a:ext cx="0" cy="1008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2339975" y="35798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M1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3779838" y="3003550"/>
            <a:ext cx="1223962" cy="4333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RST M1</a:t>
            </a: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3779838" y="4011613"/>
            <a:ext cx="1223962" cy="4333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SET M1</a:t>
            </a:r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971550" y="1852613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1211263" y="11525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X0</a:t>
            </a:r>
          </a:p>
        </p:txBody>
      </p:sp>
      <p:grpSp>
        <p:nvGrpSpPr>
          <p:cNvPr id="58400" name="Group 32"/>
          <p:cNvGrpSpPr>
            <a:grpSpLocks/>
          </p:cNvGrpSpPr>
          <p:nvPr/>
        </p:nvGrpSpPr>
        <p:grpSpPr bwMode="auto">
          <a:xfrm>
            <a:off x="1258888" y="1563688"/>
            <a:ext cx="360362" cy="576262"/>
            <a:chOff x="3560" y="3521"/>
            <a:chExt cx="227" cy="363"/>
          </a:xfrm>
        </p:grpSpPr>
        <p:sp>
          <p:nvSpPr>
            <p:cNvPr id="58401" name="Rectangle 33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02" name="Line 34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403" name="Line 35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3779838" y="1636713"/>
            <a:ext cx="1223962" cy="4333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PLS M0</a:t>
            </a:r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 rot="-24317457">
            <a:off x="605631" y="919957"/>
            <a:ext cx="4619625" cy="4608512"/>
          </a:xfrm>
          <a:prstGeom prst="plus">
            <a:avLst>
              <a:gd name="adj" fmla="val 4768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1846263" y="2697163"/>
            <a:ext cx="3168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PLS / PLF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838200" y="1041400"/>
            <a:ext cx="0" cy="215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5014913" y="1041400"/>
            <a:ext cx="0" cy="2087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646488" y="2481263"/>
            <a:ext cx="1223962" cy="4333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PLF M1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838200" y="1689100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054100" y="10414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SW</a:t>
            </a:r>
          </a:p>
        </p:txBody>
      </p:sp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1125538" y="1400175"/>
            <a:ext cx="360362" cy="576263"/>
            <a:chOff x="3560" y="3521"/>
            <a:chExt cx="227" cy="363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04" name="Line 12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405" name="Line 13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3646488" y="1473200"/>
            <a:ext cx="1223962" cy="4333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PLS M0</a:t>
            </a: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flipV="1">
            <a:off x="1846263" y="1689100"/>
            <a:ext cx="0" cy="1008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81" name="AutoShape 89"/>
          <p:cNvSpPr>
            <a:spLocks noChangeArrowheads="1"/>
          </p:cNvSpPr>
          <p:nvPr/>
        </p:nvSpPr>
        <p:spPr bwMode="auto">
          <a:xfrm>
            <a:off x="5715000" y="1295400"/>
            <a:ext cx="2590800" cy="1828800"/>
          </a:xfrm>
          <a:prstGeom prst="wedgeEllipseCallout">
            <a:avLst>
              <a:gd name="adj1" fmla="val -68199"/>
              <a:gd name="adj2" fmla="val -26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微分</a:t>
            </a:r>
            <a:r>
              <a:rPr lang="en-US" altLang="ja-JP"/>
              <a:t>.</a:t>
            </a:r>
          </a:p>
          <a:p>
            <a:pPr algn="ctr"/>
            <a:r>
              <a:rPr lang="en-US" altLang="ja-JP"/>
              <a:t>DIFU/DIFD</a:t>
            </a:r>
          </a:p>
          <a:p>
            <a:pPr algn="ctr"/>
            <a:r>
              <a:rPr lang="ja-JP" altLang="en-US"/>
              <a:t>と書く場合もある</a:t>
            </a:r>
          </a:p>
        </p:txBody>
      </p:sp>
      <p:pic>
        <p:nvPicPr>
          <p:cNvPr id="59483" name="Picture 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429000"/>
            <a:ext cx="685800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auto">
          <a:xfrm>
            <a:off x="971550" y="3814763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SET / RST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971550" y="100488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5148263" y="100488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971550" y="2733675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971550" y="4891088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1258888" y="3524250"/>
            <a:ext cx="360362" cy="576263"/>
            <a:chOff x="3560" y="3521"/>
            <a:chExt cx="227" cy="363"/>
          </a:xfrm>
        </p:grpSpPr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998538" y="2063750"/>
            <a:ext cx="982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800" b="1"/>
              <a:t>ストップ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779838" y="4675188"/>
            <a:ext cx="1223962" cy="4333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END</a:t>
            </a:r>
          </a:p>
        </p:txBody>
      </p:sp>
      <p:grpSp>
        <p:nvGrpSpPr>
          <p:cNvPr id="60431" name="Group 15"/>
          <p:cNvGrpSpPr>
            <a:grpSpLocks/>
          </p:cNvGrpSpPr>
          <p:nvPr/>
        </p:nvGrpSpPr>
        <p:grpSpPr bwMode="auto">
          <a:xfrm>
            <a:off x="1258888" y="2444750"/>
            <a:ext cx="360362" cy="576263"/>
            <a:chOff x="3560" y="3521"/>
            <a:chExt cx="227" cy="363"/>
          </a:xfrm>
        </p:grpSpPr>
        <p:sp>
          <p:nvSpPr>
            <p:cNvPr id="60432" name="Rectangle 16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34" name="Line 18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1190625" y="31575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M0</a:t>
            </a: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3779838" y="2517775"/>
            <a:ext cx="1223962" cy="4333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RST M0</a:t>
            </a:r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971550" y="1652588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971550" y="99060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800" b="1"/>
              <a:t>スタート</a:t>
            </a:r>
          </a:p>
        </p:txBody>
      </p:sp>
      <p:grpSp>
        <p:nvGrpSpPr>
          <p:cNvPr id="60439" name="Group 23"/>
          <p:cNvGrpSpPr>
            <a:grpSpLocks/>
          </p:cNvGrpSpPr>
          <p:nvPr/>
        </p:nvGrpSpPr>
        <p:grpSpPr bwMode="auto">
          <a:xfrm>
            <a:off x="1258888" y="1363663"/>
            <a:ext cx="360362" cy="576262"/>
            <a:chOff x="3560" y="3521"/>
            <a:chExt cx="227" cy="363"/>
          </a:xfrm>
        </p:grpSpPr>
        <p:sp>
          <p:nvSpPr>
            <p:cNvPr id="60440" name="Rectangle 24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41" name="Line 25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42" name="Line 26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3779838" y="1436688"/>
            <a:ext cx="1223962" cy="43338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SET M0</a:t>
            </a:r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4427538" y="3524250"/>
            <a:ext cx="574675" cy="5762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 b="1"/>
              <a:t>Y0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4427538" y="3124200"/>
            <a:ext cx="830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1800" b="1"/>
              <a:t>RUN</a:t>
            </a:r>
          </a:p>
        </p:txBody>
      </p:sp>
      <p:sp>
        <p:nvSpPr>
          <p:cNvPr id="60446" name="AutoShape 30"/>
          <p:cNvSpPr>
            <a:spLocks noChangeArrowheads="1"/>
          </p:cNvSpPr>
          <p:nvPr/>
        </p:nvSpPr>
        <p:spPr bwMode="auto">
          <a:xfrm>
            <a:off x="5562600" y="1295400"/>
            <a:ext cx="2971800" cy="1828800"/>
          </a:xfrm>
          <a:prstGeom prst="wedgeEllipseCallout">
            <a:avLst>
              <a:gd name="adj1" fmla="val -55236"/>
              <a:gd name="adj2" fmla="val -632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/>
              <a:t>SET/RESET</a:t>
            </a:r>
            <a:r>
              <a:rPr lang="ja-JP" altLang="en-US"/>
              <a:t>使用禁止の会社もあります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1828800" y="2667000"/>
            <a:ext cx="3168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タイマ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838200" y="1066800"/>
            <a:ext cx="0" cy="215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029200" y="1066800"/>
            <a:ext cx="0" cy="2087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3657600" y="2438400"/>
            <a:ext cx="1223963" cy="4333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PLS</a:t>
            </a:r>
            <a:r>
              <a:rPr lang="ja-JP" altLang="en-US" sz="2000"/>
              <a:t>　</a:t>
            </a:r>
            <a:r>
              <a:rPr lang="en-US" altLang="ja-JP" sz="2000"/>
              <a:t>M0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838200" y="1676400"/>
            <a:ext cx="4176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054100" y="10414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SW</a:t>
            </a:r>
          </a:p>
        </p:txBody>
      </p:sp>
      <p:grpSp>
        <p:nvGrpSpPr>
          <p:cNvPr id="65545" name="Group 9"/>
          <p:cNvGrpSpPr>
            <a:grpSpLocks/>
          </p:cNvGrpSpPr>
          <p:nvPr/>
        </p:nvGrpSpPr>
        <p:grpSpPr bwMode="auto">
          <a:xfrm>
            <a:off x="1143000" y="1371600"/>
            <a:ext cx="360363" cy="576263"/>
            <a:chOff x="3560" y="3521"/>
            <a:chExt cx="227" cy="363"/>
          </a:xfrm>
        </p:grpSpPr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48" name="Line 12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5550" name="Line 14"/>
          <p:cNvSpPr>
            <a:spLocks noChangeShapeType="1"/>
          </p:cNvSpPr>
          <p:nvPr/>
        </p:nvSpPr>
        <p:spPr bwMode="auto">
          <a:xfrm flipV="1">
            <a:off x="1828800" y="1676400"/>
            <a:ext cx="0" cy="1008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5620" name="AutoShape 84"/>
          <p:cNvSpPr>
            <a:spLocks noChangeArrowheads="1"/>
          </p:cNvSpPr>
          <p:nvPr/>
        </p:nvSpPr>
        <p:spPr bwMode="auto">
          <a:xfrm>
            <a:off x="5715000" y="1295400"/>
            <a:ext cx="2590800" cy="1447800"/>
          </a:xfrm>
          <a:prstGeom prst="wedgeEllipseCallout">
            <a:avLst>
              <a:gd name="adj1" fmla="val -73468"/>
              <a:gd name="adj2" fmla="val -52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/>
              <a:t>100ms</a:t>
            </a:r>
            <a:r>
              <a:rPr lang="ja-JP" altLang="en-US"/>
              <a:t>タイマの場合、</a:t>
            </a:r>
            <a:r>
              <a:rPr lang="en-US" altLang="ja-JP"/>
              <a:t>1</a:t>
            </a:r>
            <a:r>
              <a:rPr lang="ja-JP" altLang="en-US"/>
              <a:t>秒</a:t>
            </a:r>
          </a:p>
        </p:txBody>
      </p:sp>
      <p:sp>
        <p:nvSpPr>
          <p:cNvPr id="65621" name="Oval 85"/>
          <p:cNvSpPr>
            <a:spLocks noChangeArrowheads="1"/>
          </p:cNvSpPr>
          <p:nvPr/>
        </p:nvSpPr>
        <p:spPr bwMode="auto">
          <a:xfrm>
            <a:off x="4343400" y="1371600"/>
            <a:ext cx="574675" cy="5762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 b="1"/>
              <a:t>T0</a:t>
            </a:r>
          </a:p>
        </p:txBody>
      </p:sp>
      <p:sp>
        <p:nvSpPr>
          <p:cNvPr id="65622" name="Text Box 86"/>
          <p:cNvSpPr txBox="1">
            <a:spLocks noChangeArrowheads="1"/>
          </p:cNvSpPr>
          <p:nvPr/>
        </p:nvSpPr>
        <p:spPr bwMode="auto">
          <a:xfrm>
            <a:off x="4225925" y="9906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K10</a:t>
            </a:r>
          </a:p>
        </p:txBody>
      </p:sp>
      <p:grpSp>
        <p:nvGrpSpPr>
          <p:cNvPr id="65624" name="Group 88"/>
          <p:cNvGrpSpPr>
            <a:grpSpLocks/>
          </p:cNvGrpSpPr>
          <p:nvPr/>
        </p:nvGrpSpPr>
        <p:grpSpPr bwMode="auto">
          <a:xfrm>
            <a:off x="2052638" y="2362200"/>
            <a:ext cx="360362" cy="576263"/>
            <a:chOff x="3560" y="3521"/>
            <a:chExt cx="227" cy="363"/>
          </a:xfrm>
        </p:grpSpPr>
        <p:sp>
          <p:nvSpPr>
            <p:cNvPr id="65625" name="Rectangle 89"/>
            <p:cNvSpPr>
              <a:spLocks noChangeArrowheads="1"/>
            </p:cNvSpPr>
            <p:nvPr/>
          </p:nvSpPr>
          <p:spPr bwMode="auto">
            <a:xfrm>
              <a:off x="3560" y="3521"/>
              <a:ext cx="227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626" name="Line 90"/>
            <p:cNvSpPr>
              <a:spLocks noChangeShapeType="1"/>
            </p:cNvSpPr>
            <p:nvPr/>
          </p:nvSpPr>
          <p:spPr bwMode="auto">
            <a:xfrm>
              <a:off x="3560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7" name="Line 91"/>
            <p:cNvSpPr>
              <a:spLocks noChangeShapeType="1"/>
            </p:cNvSpPr>
            <p:nvPr/>
          </p:nvSpPr>
          <p:spPr bwMode="auto">
            <a:xfrm>
              <a:off x="3787" y="3521"/>
              <a:ext cx="0" cy="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5628" name="Text Box 92"/>
          <p:cNvSpPr txBox="1">
            <a:spLocks noChangeArrowheads="1"/>
          </p:cNvSpPr>
          <p:nvPr/>
        </p:nvSpPr>
        <p:spPr bwMode="auto">
          <a:xfrm>
            <a:off x="1981200" y="19812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/>
              <a:t>T0</a:t>
            </a:r>
          </a:p>
        </p:txBody>
      </p:sp>
      <p:pic>
        <p:nvPicPr>
          <p:cNvPr id="65741" name="Picture 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505200"/>
            <a:ext cx="746760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定石回路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1_</a:t>
            </a:r>
            <a:r>
              <a:rPr lang="ja-JP" altLang="en-US"/>
              <a:t>自己保持回路</a:t>
            </a:r>
          </a:p>
          <a:p>
            <a:r>
              <a:rPr lang="en-US" altLang="ja-JP"/>
              <a:t>2_</a:t>
            </a:r>
            <a:r>
              <a:rPr lang="ja-JP" altLang="en-US"/>
              <a:t>オルタネイト回路</a:t>
            </a:r>
          </a:p>
          <a:p>
            <a:r>
              <a:rPr lang="en-US" altLang="ja-JP"/>
              <a:t>3_</a:t>
            </a:r>
            <a:r>
              <a:rPr lang="ja-JP" altLang="en-US"/>
              <a:t>オンディレイ・オフディレイ</a:t>
            </a:r>
          </a:p>
          <a:p>
            <a:r>
              <a:rPr lang="en-US" altLang="ja-JP"/>
              <a:t>4_</a:t>
            </a:r>
            <a:r>
              <a:rPr lang="ja-JP" altLang="en-US"/>
              <a:t>フリッカ回路</a:t>
            </a:r>
          </a:p>
          <a:p>
            <a:r>
              <a:rPr lang="en-US" altLang="ja-JP"/>
              <a:t>5_</a:t>
            </a:r>
            <a:r>
              <a:rPr lang="ja-JP" altLang="en-US"/>
              <a:t>階段の電灯回路</a:t>
            </a:r>
            <a:r>
              <a:rPr lang="en-US" altLang="ja-JP"/>
              <a:t>(</a:t>
            </a:r>
            <a:r>
              <a:rPr lang="ja-JP" altLang="en-US"/>
              <a:t>オルタネイト</a:t>
            </a:r>
            <a:r>
              <a:rPr lang="en-US" altLang="ja-JP"/>
              <a:t>)</a:t>
            </a:r>
          </a:p>
          <a:p>
            <a:r>
              <a:rPr lang="en-US" altLang="ja-JP"/>
              <a:t>6_</a:t>
            </a:r>
            <a:r>
              <a:rPr lang="ja-JP" altLang="en-US"/>
              <a:t>階段の電灯回路</a:t>
            </a:r>
            <a:r>
              <a:rPr lang="en-US" altLang="ja-JP"/>
              <a:t>(</a:t>
            </a:r>
            <a:r>
              <a:rPr lang="ja-JP" altLang="en-US"/>
              <a:t>モーメンタリ</a:t>
            </a:r>
            <a:r>
              <a:rPr lang="en-US" altLang="ja-JP"/>
              <a:t>)</a:t>
            </a:r>
          </a:p>
          <a:p>
            <a:r>
              <a:rPr lang="en-US" altLang="ja-JP"/>
              <a:t>7_</a:t>
            </a:r>
            <a:r>
              <a:rPr lang="ja-JP" altLang="en-US"/>
              <a:t>早押し回路</a:t>
            </a:r>
          </a:p>
          <a:p>
            <a:r>
              <a:rPr lang="en-US" altLang="ja-JP"/>
              <a:t>8_</a:t>
            </a:r>
            <a:r>
              <a:rPr lang="ja-JP" altLang="en-US"/>
              <a:t>ブザーオフ回路</a:t>
            </a: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6934200" y="1295400"/>
            <a:ext cx="1371600" cy="14478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連枝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自動機を作ろう！</a:t>
            </a:r>
            <a:br>
              <a:rPr lang="ja-JP" altLang="en-US"/>
            </a:br>
            <a:r>
              <a:rPr lang="ja-JP" altLang="en-US"/>
              <a:t>（</a:t>
            </a:r>
            <a:r>
              <a:rPr lang="en-US" altLang="ja-JP"/>
              <a:t>PLC</a:t>
            </a:r>
            <a:r>
              <a:rPr lang="ja-JP" altLang="en-US"/>
              <a:t>基礎）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装置仕様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5" name="Rectangle 45"/>
          <p:cNvSpPr>
            <a:spLocks noChangeArrowheads="1"/>
          </p:cNvSpPr>
          <p:nvPr/>
        </p:nvSpPr>
        <p:spPr bwMode="auto">
          <a:xfrm>
            <a:off x="3200400" y="2971800"/>
            <a:ext cx="1828800" cy="28194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装置概要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14400" y="13716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/>
              <a:t>わんくまの形を打ち抜くプレス装置</a:t>
            </a:r>
          </a:p>
        </p:txBody>
      </p: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914400" y="4191000"/>
            <a:ext cx="1447800" cy="1447800"/>
            <a:chOff x="576" y="2832"/>
            <a:chExt cx="912" cy="912"/>
          </a:xfrm>
        </p:grpSpPr>
        <p:sp>
          <p:nvSpPr>
            <p:cNvPr id="30728" name="Oval 8"/>
            <p:cNvSpPr>
              <a:spLocks noChangeAspect="1" noChangeArrowheads="1"/>
            </p:cNvSpPr>
            <p:nvPr/>
          </p:nvSpPr>
          <p:spPr bwMode="auto">
            <a:xfrm>
              <a:off x="576" y="2832"/>
              <a:ext cx="912" cy="912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31" name="Oval 11"/>
            <p:cNvSpPr>
              <a:spLocks noChangeAspect="1" noChangeArrowheads="1"/>
            </p:cNvSpPr>
            <p:nvPr/>
          </p:nvSpPr>
          <p:spPr bwMode="auto">
            <a:xfrm>
              <a:off x="672" y="2928"/>
              <a:ext cx="730" cy="73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32" name="Oval 12"/>
            <p:cNvSpPr>
              <a:spLocks noChangeAspect="1" noChangeArrowheads="1"/>
            </p:cNvSpPr>
            <p:nvPr/>
          </p:nvSpPr>
          <p:spPr bwMode="auto">
            <a:xfrm>
              <a:off x="624" y="2880"/>
              <a:ext cx="821" cy="82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35" name="Oval 15"/>
            <p:cNvSpPr>
              <a:spLocks noChangeAspect="1" noChangeArrowheads="1"/>
            </p:cNvSpPr>
            <p:nvPr/>
          </p:nvSpPr>
          <p:spPr bwMode="auto">
            <a:xfrm>
              <a:off x="768" y="3024"/>
              <a:ext cx="546" cy="5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36" name="Oval 16"/>
            <p:cNvSpPr>
              <a:spLocks noChangeAspect="1" noChangeArrowheads="1"/>
            </p:cNvSpPr>
            <p:nvPr/>
          </p:nvSpPr>
          <p:spPr bwMode="auto">
            <a:xfrm>
              <a:off x="720" y="2976"/>
              <a:ext cx="639" cy="6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37" name="Oval 17"/>
            <p:cNvSpPr>
              <a:spLocks noChangeAspect="1" noChangeArrowheads="1"/>
            </p:cNvSpPr>
            <p:nvPr/>
          </p:nvSpPr>
          <p:spPr bwMode="auto">
            <a:xfrm>
              <a:off x="960" y="3216"/>
              <a:ext cx="184" cy="18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38" name="Oval 18"/>
            <p:cNvSpPr>
              <a:spLocks noChangeAspect="1" noChangeArrowheads="1"/>
            </p:cNvSpPr>
            <p:nvPr/>
          </p:nvSpPr>
          <p:spPr bwMode="auto">
            <a:xfrm>
              <a:off x="816" y="3072"/>
              <a:ext cx="456" cy="4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39" name="Oval 19"/>
            <p:cNvSpPr>
              <a:spLocks noChangeAspect="1" noChangeArrowheads="1"/>
            </p:cNvSpPr>
            <p:nvPr/>
          </p:nvSpPr>
          <p:spPr bwMode="auto">
            <a:xfrm>
              <a:off x="864" y="3120"/>
              <a:ext cx="365" cy="3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40" name="Oval 20"/>
            <p:cNvSpPr>
              <a:spLocks noChangeAspect="1" noChangeArrowheads="1"/>
            </p:cNvSpPr>
            <p:nvPr/>
          </p:nvSpPr>
          <p:spPr bwMode="auto">
            <a:xfrm>
              <a:off x="912" y="3168"/>
              <a:ext cx="274" cy="2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3505200" y="4267200"/>
            <a:ext cx="1143000" cy="228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1600200" y="4191000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ja-JP" altLang="en-US"/>
          </a:p>
        </p:txBody>
      </p:sp>
      <p:grpSp>
        <p:nvGrpSpPr>
          <p:cNvPr id="30750" name="Group 30"/>
          <p:cNvGrpSpPr>
            <a:grpSpLocks/>
          </p:cNvGrpSpPr>
          <p:nvPr/>
        </p:nvGrpSpPr>
        <p:grpSpPr bwMode="auto">
          <a:xfrm>
            <a:off x="5715000" y="4191000"/>
            <a:ext cx="1447800" cy="1447800"/>
            <a:chOff x="576" y="2832"/>
            <a:chExt cx="912" cy="912"/>
          </a:xfrm>
        </p:grpSpPr>
        <p:sp>
          <p:nvSpPr>
            <p:cNvPr id="30751" name="Oval 31"/>
            <p:cNvSpPr>
              <a:spLocks noChangeAspect="1" noChangeArrowheads="1"/>
            </p:cNvSpPr>
            <p:nvPr/>
          </p:nvSpPr>
          <p:spPr bwMode="auto">
            <a:xfrm>
              <a:off x="576" y="2832"/>
              <a:ext cx="912" cy="912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52" name="Oval 32"/>
            <p:cNvSpPr>
              <a:spLocks noChangeAspect="1" noChangeArrowheads="1"/>
            </p:cNvSpPr>
            <p:nvPr/>
          </p:nvSpPr>
          <p:spPr bwMode="auto">
            <a:xfrm>
              <a:off x="672" y="2928"/>
              <a:ext cx="730" cy="73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53" name="Oval 33"/>
            <p:cNvSpPr>
              <a:spLocks noChangeAspect="1" noChangeArrowheads="1"/>
            </p:cNvSpPr>
            <p:nvPr/>
          </p:nvSpPr>
          <p:spPr bwMode="auto">
            <a:xfrm>
              <a:off x="624" y="2880"/>
              <a:ext cx="821" cy="82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54" name="Oval 34"/>
            <p:cNvSpPr>
              <a:spLocks noChangeAspect="1" noChangeArrowheads="1"/>
            </p:cNvSpPr>
            <p:nvPr/>
          </p:nvSpPr>
          <p:spPr bwMode="auto">
            <a:xfrm>
              <a:off x="768" y="3024"/>
              <a:ext cx="546" cy="5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55" name="Oval 35"/>
            <p:cNvSpPr>
              <a:spLocks noChangeAspect="1" noChangeArrowheads="1"/>
            </p:cNvSpPr>
            <p:nvPr/>
          </p:nvSpPr>
          <p:spPr bwMode="auto">
            <a:xfrm>
              <a:off x="720" y="2976"/>
              <a:ext cx="639" cy="6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56" name="Oval 36"/>
            <p:cNvSpPr>
              <a:spLocks noChangeAspect="1" noChangeArrowheads="1"/>
            </p:cNvSpPr>
            <p:nvPr/>
          </p:nvSpPr>
          <p:spPr bwMode="auto">
            <a:xfrm>
              <a:off x="960" y="3216"/>
              <a:ext cx="184" cy="18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57" name="Oval 37"/>
            <p:cNvSpPr>
              <a:spLocks noChangeAspect="1" noChangeArrowheads="1"/>
            </p:cNvSpPr>
            <p:nvPr/>
          </p:nvSpPr>
          <p:spPr bwMode="auto">
            <a:xfrm>
              <a:off x="816" y="3072"/>
              <a:ext cx="456" cy="4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58" name="Oval 38"/>
            <p:cNvSpPr>
              <a:spLocks noChangeAspect="1" noChangeArrowheads="1"/>
            </p:cNvSpPr>
            <p:nvPr/>
          </p:nvSpPr>
          <p:spPr bwMode="auto">
            <a:xfrm>
              <a:off x="864" y="3120"/>
              <a:ext cx="365" cy="3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59" name="Oval 39"/>
            <p:cNvSpPr>
              <a:spLocks noChangeAspect="1" noChangeArrowheads="1"/>
            </p:cNvSpPr>
            <p:nvPr/>
          </p:nvSpPr>
          <p:spPr bwMode="auto">
            <a:xfrm>
              <a:off x="912" y="3168"/>
              <a:ext cx="274" cy="2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30764" name="Picture 44" descr="wankum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038600"/>
            <a:ext cx="419100" cy="295275"/>
          </a:xfrm>
          <a:prstGeom prst="rect">
            <a:avLst/>
          </a:prstGeom>
          <a:noFill/>
        </p:spPr>
      </p:pic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505200" y="3733800"/>
            <a:ext cx="1143000" cy="228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0.00556 L -3.33333E-6 0.03888 " pathEditMode="relative" rAng="0" ptsTypes="AA">
                                      <p:cBhvr>
                                        <p:cTn id="6" dur="500" spd="-100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要求仕様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990600"/>
            <a:ext cx="7924800" cy="3429000"/>
          </a:xfrm>
          <a:prstGeom prst="wedgeRoundRectCallout">
            <a:avLst>
              <a:gd name="adj1" fmla="val -34134"/>
              <a:gd name="adj2" fmla="val 665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•"/>
            </a:pPr>
            <a:r>
              <a:rPr lang="en-US" altLang="ja-JP" sz="3200"/>
              <a:t>2.2kW </a:t>
            </a:r>
            <a:r>
              <a:rPr lang="ja-JP" altLang="en-US" sz="3200"/>
              <a:t>のモータ使ってね。</a:t>
            </a:r>
          </a:p>
          <a:p>
            <a:pPr>
              <a:buFontTx/>
              <a:buChar char="•"/>
            </a:pPr>
            <a:r>
              <a:rPr lang="ja-JP" altLang="en-US" sz="3200"/>
              <a:t>速度は </a:t>
            </a:r>
            <a:r>
              <a:rPr lang="en-US" altLang="ja-JP" sz="3200"/>
              <a:t>50</a:t>
            </a:r>
            <a:r>
              <a:rPr lang="ja-JP" altLang="en-US" sz="3200"/>
              <a:t>～</a:t>
            </a:r>
            <a:r>
              <a:rPr lang="en-US" altLang="ja-JP" sz="3200"/>
              <a:t>100 spm</a:t>
            </a:r>
            <a:r>
              <a:rPr lang="ja-JP" altLang="en-US" sz="3200"/>
              <a:t>。</a:t>
            </a:r>
          </a:p>
          <a:p>
            <a:pPr>
              <a:buFontTx/>
              <a:buChar char="•"/>
            </a:pPr>
            <a:r>
              <a:rPr lang="ja-JP" altLang="en-US" sz="3200"/>
              <a:t>わんくまの大きさは </a:t>
            </a:r>
            <a:r>
              <a:rPr lang="en-US" altLang="ja-JP" sz="3200"/>
              <a:t>60×60mm</a:t>
            </a:r>
            <a:r>
              <a:rPr lang="ja-JP" altLang="en-US" sz="3200"/>
              <a:t>ぐらい。</a:t>
            </a:r>
          </a:p>
          <a:p>
            <a:pPr>
              <a:buFontTx/>
              <a:buChar char="•"/>
            </a:pPr>
            <a:r>
              <a:rPr lang="ja-JP" altLang="en-US" sz="3200"/>
              <a:t>予算がないので安くね。</a:t>
            </a:r>
          </a:p>
          <a:p>
            <a:pPr>
              <a:buFontTx/>
              <a:buChar char="•"/>
            </a:pPr>
            <a:endParaRPr lang="en-US" altLang="ja-JP" sz="32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09800" y="5334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謎のお客さん</a:t>
            </a:r>
          </a:p>
        </p:txBody>
      </p:sp>
      <p:pic>
        <p:nvPicPr>
          <p:cNvPr id="35850" name="Picture 10" descr="j0431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196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仕様の概要まとめ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>
            <p:ph idx="1"/>
          </p:nvPr>
        </p:nvGraphicFramePr>
        <p:xfrm>
          <a:off x="533400" y="1447800"/>
          <a:ext cx="8077200" cy="3962400"/>
        </p:xfrm>
        <a:graphic>
          <a:graphicData uri="http://schemas.openxmlformats.org/presentationml/2006/ole">
            <p:oleObj spid="_x0000_s36869" name="ワークシート" r:id="rId3" imgW="3524154" imgH="104788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自動機を作ろう！</a:t>
            </a:r>
            <a:br>
              <a:rPr lang="ja-JP" altLang="en-US"/>
            </a:br>
            <a:r>
              <a:rPr lang="ja-JP" altLang="en-US"/>
              <a:t>（</a:t>
            </a:r>
            <a:r>
              <a:rPr lang="en-US" altLang="ja-JP"/>
              <a:t>PLC</a:t>
            </a:r>
            <a:r>
              <a:rPr lang="ja-JP" altLang="en-US"/>
              <a:t>基礎）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わんプレス</a:t>
            </a:r>
          </a:p>
          <a:p>
            <a:r>
              <a:rPr lang="ja-JP" altLang="en-US"/>
              <a:t>ハード設計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6750" cy="706438"/>
          </a:xfrm>
        </p:spPr>
        <p:txBody>
          <a:bodyPr/>
          <a:lstStyle/>
          <a:p>
            <a:r>
              <a:rPr lang="ja-JP" altLang="en-US"/>
              <a:t>自己紹介</a:t>
            </a:r>
          </a:p>
        </p:txBody>
      </p:sp>
      <p:graphicFrame>
        <p:nvGraphicFramePr>
          <p:cNvPr id="9266" name="Group 50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4800600"/>
        </p:xfrm>
        <a:graphic>
          <a:graphicData uri="http://schemas.openxmlformats.org/drawingml/2006/table">
            <a:tbl>
              <a:tblPr/>
              <a:tblGrid>
                <a:gridCol w="1676400"/>
                <a:gridCol w="6553200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名前／年齢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永利　勤（ながとし　つとむ）／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45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歳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わんくま入会　２００８．５．２８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家族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嫁♀ １、子供♂２、うさぎ♀１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会社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北九州の精密金型をコア技術とする会社。それっぽい名前だけど財閥系ではない。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仕事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昔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=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組込み系、今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=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自動機のハード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ソフト設計（いわゆる電気屋）＋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PC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何でも屋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趣味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車、お酒、たまにソフトとかも作る。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PC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歴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30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年弱。最近，初めて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VC#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でアプリを作った。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67" name="Picture 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860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68" name="Picture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676400" y="4800600"/>
            <a:ext cx="3429000" cy="76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エアフィーダの動作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105400" y="4572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-1524000" y="4495800"/>
            <a:ext cx="7848600" cy="76200"/>
          </a:xfrm>
          <a:prstGeom prst="rect">
            <a:avLst/>
          </a:prstGeom>
          <a:gradFill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05000" y="4572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24000" y="45720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05000" y="41148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868488" y="3276600"/>
            <a:ext cx="1636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800" b="1"/>
              <a:t>移動クランプ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876800" y="3276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800" b="1"/>
              <a:t>固定クランプ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105400" y="41148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943600" y="4114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800" b="1"/>
              <a:t>材料</a:t>
            </a:r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7239000" y="43434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3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1600200"/>
            <a:ext cx="914400" cy="685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4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95600" y="1600200"/>
            <a:ext cx="914400" cy="685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495800" y="1143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800" b="1"/>
              <a:t>信号</a:t>
            </a:r>
            <a:r>
              <a:rPr lang="en-US" altLang="ja-JP" sz="1800" b="1"/>
              <a:t>ON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743200" y="1143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800" b="1"/>
              <a:t>信号</a:t>
            </a:r>
            <a:r>
              <a:rPr lang="en-US" altLang="ja-JP" sz="1800" b="1"/>
              <a:t>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5 L 3.33333E-6 2.22222E-6 " pathEditMode="relative" rAng="0" ptsTypes="AA">
                                      <p:cBhvr>
                                        <p:cTn id="6" dur="500" spd="-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5 L 3.33333E-6 2.22222E-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13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2222E-6 L 0.25 -0.0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5555 L 1.11022E-16 -3.33333E-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5" presetClass="path" presetSubtype="0" accel="50000" decel="5000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5 -0.05 L 3.33333E-6 -0.0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5 -2.22222E-6 L 3.33333E-6 -2.22222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4"/>
                  </p:tgtEl>
                </p:cond>
              </p:nextCondLst>
            </p:seq>
          </p:childTnLst>
        </p:cTn>
      </p:par>
    </p:tnLst>
    <p:bldLst>
      <p:bldP spid="24584" grpId="0" animBg="1"/>
      <p:bldP spid="24585" grpId="0" animBg="1"/>
      <p:bldP spid="24585" grpId="1" animBg="1"/>
      <p:bldP spid="24581" grpId="0" animBg="1"/>
      <p:bldP spid="24581" grpId="1" animBg="1"/>
      <p:bldP spid="24581" grpId="2" animBg="1"/>
      <p:bldP spid="24581" grpId="3" animBg="1"/>
      <p:bldP spid="24582" grpId="0" animBg="1"/>
      <p:bldP spid="24582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インバータ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/>
          <a:srcRect l="29204" b="44479"/>
          <a:stretch>
            <a:fillRect/>
          </a:stretch>
        </p:blipFill>
        <p:spPr bwMode="auto">
          <a:xfrm>
            <a:off x="2627313" y="909638"/>
            <a:ext cx="29670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1630363"/>
            <a:ext cx="237648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5580063" y="2422525"/>
            <a:ext cx="122396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447800" y="2438400"/>
            <a:ext cx="1296988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68300" y="1905000"/>
            <a:ext cx="1079500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電源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538163" y="4294188"/>
            <a:ext cx="1512887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PLC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55875" y="45100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/>
              <a:t>正転・逆転</a:t>
            </a:r>
          </a:p>
        </p:txBody>
      </p:sp>
      <p:cxnSp>
        <p:nvCxnSpPr>
          <p:cNvPr id="61450" name="AutoShape 10"/>
          <p:cNvCxnSpPr>
            <a:cxnSpLocks noChangeShapeType="1"/>
            <a:endCxn id="0" idx="2"/>
          </p:cNvCxnSpPr>
          <p:nvPr/>
        </p:nvCxnSpPr>
        <p:spPr bwMode="auto">
          <a:xfrm flipV="1">
            <a:off x="2305050" y="4294188"/>
            <a:ext cx="1806575" cy="720725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1451" name="AutoShape 11"/>
          <p:cNvCxnSpPr>
            <a:cxnSpLocks noChangeShapeType="1"/>
          </p:cNvCxnSpPr>
          <p:nvPr/>
        </p:nvCxnSpPr>
        <p:spPr bwMode="auto">
          <a:xfrm flipV="1">
            <a:off x="2189163" y="4654550"/>
            <a:ext cx="2166937" cy="720725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2555875" y="551815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/>
              <a:t>アラーム</a:t>
            </a:r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4932363" y="838200"/>
            <a:ext cx="1368425" cy="1150938"/>
          </a:xfrm>
          <a:prstGeom prst="wedgeEllipseCallout">
            <a:avLst>
              <a:gd name="adj1" fmla="val -107657"/>
              <a:gd name="adj2" fmla="val 512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速度</a:t>
            </a:r>
          </a:p>
          <a:p>
            <a:pPr algn="ctr"/>
            <a:r>
              <a:rPr lang="ja-JP" altLang="en-US"/>
              <a:t>変更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プレス位相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930650" y="914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上死点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038600" y="5334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下死点</a:t>
            </a:r>
          </a:p>
        </p:txBody>
      </p:sp>
      <p:graphicFrame>
        <p:nvGraphicFramePr>
          <p:cNvPr id="51213" name="Object 13"/>
          <p:cNvGraphicFramePr>
            <a:graphicFrameLocks noChangeAspect="1"/>
          </p:cNvGraphicFramePr>
          <p:nvPr>
            <p:ph idx="1"/>
          </p:nvPr>
        </p:nvGraphicFramePr>
        <p:xfrm>
          <a:off x="762000" y="990600"/>
          <a:ext cx="7467600" cy="4800600"/>
        </p:xfrm>
        <a:graphic>
          <a:graphicData uri="http://schemas.openxmlformats.org/presentationml/2006/ole">
            <p:oleObj spid="_x0000_s51213" name="グラフ" r:id="rId3" imgW="5067424" imgH="4067243" progId="MSGraph.Chart.8">
              <p:embed followColorScheme="full"/>
            </p:oleObj>
          </a:graphicData>
        </a:graphic>
      </p:graphicFrame>
      <p:sp>
        <p:nvSpPr>
          <p:cNvPr id="51216" name="AutoShape 16"/>
          <p:cNvSpPr>
            <a:spLocks noChangeArrowheads="1"/>
          </p:cNvSpPr>
          <p:nvPr/>
        </p:nvSpPr>
        <p:spPr bwMode="auto">
          <a:xfrm>
            <a:off x="1371600" y="457200"/>
            <a:ext cx="1981200" cy="990600"/>
          </a:xfrm>
          <a:prstGeom prst="wedgeEllipseCallout">
            <a:avLst>
              <a:gd name="adj1" fmla="val 75880"/>
              <a:gd name="adj2" fmla="val 55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上死点センサ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>
            <a:off x="0" y="4343400"/>
            <a:ext cx="2286000" cy="1143000"/>
          </a:xfrm>
          <a:prstGeom prst="wedgeEllipseCallout">
            <a:avLst>
              <a:gd name="adj1" fmla="val 39861"/>
              <a:gd name="adj2" fmla="val -1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送りタイミングセンサ</a:t>
            </a:r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6705600" y="3886200"/>
            <a:ext cx="2286000" cy="1143000"/>
          </a:xfrm>
          <a:prstGeom prst="wedgeEllipseCallout">
            <a:avLst>
              <a:gd name="adj1" fmla="val -41389"/>
              <a:gd name="adj2" fmla="val -9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戻りタイミングセンサ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I/O</a:t>
            </a:r>
            <a:r>
              <a:rPr lang="ja-JP" altLang="en-US"/>
              <a:t>リスト（入力）</a:t>
            </a:r>
          </a:p>
        </p:txBody>
      </p:sp>
      <p:graphicFrame>
        <p:nvGraphicFramePr>
          <p:cNvPr id="68724" name="Group 116"/>
          <p:cNvGraphicFramePr>
            <a:graphicFrameLocks noGrp="1"/>
          </p:cNvGraphicFramePr>
          <p:nvPr>
            <p:ph idx="1"/>
          </p:nvPr>
        </p:nvGraphicFramePr>
        <p:xfrm>
          <a:off x="1143000" y="1346200"/>
          <a:ext cx="6424613" cy="4140200"/>
        </p:xfrm>
        <a:graphic>
          <a:graphicData uri="http://schemas.openxmlformats.org/drawingml/2006/table">
            <a:tbl>
              <a:tblPr/>
              <a:tblGrid>
                <a:gridCol w="1143000"/>
                <a:gridCol w="5281613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スタート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SW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スタート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SW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停止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SW*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送り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戻り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上死点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インバータ　アラーム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6750" cy="706438"/>
          </a:xfrm>
        </p:spPr>
        <p:txBody>
          <a:bodyPr/>
          <a:lstStyle/>
          <a:p>
            <a:r>
              <a:rPr lang="en-US" altLang="ja-JP"/>
              <a:t>I/O</a:t>
            </a:r>
            <a:r>
              <a:rPr lang="ja-JP" altLang="en-US"/>
              <a:t>リスト（出力）</a:t>
            </a:r>
          </a:p>
        </p:txBody>
      </p:sp>
      <p:graphicFrame>
        <p:nvGraphicFramePr>
          <p:cNvPr id="70692" name="Group 36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6424613" cy="4140200"/>
        </p:xfrm>
        <a:graphic>
          <a:graphicData uri="http://schemas.openxmlformats.org/drawingml/2006/table">
            <a:tbl>
              <a:tblPr/>
              <a:tblGrid>
                <a:gridCol w="1143000"/>
                <a:gridCol w="5281613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Y00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インバータ　正転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Y01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フィーダ　送り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Y02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Y03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Y04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Y05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Y06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Y07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85" name="AutoShape 29"/>
          <p:cNvSpPr>
            <a:spLocks noChangeArrowheads="1"/>
          </p:cNvSpPr>
          <p:nvPr/>
        </p:nvSpPr>
        <p:spPr bwMode="auto">
          <a:xfrm>
            <a:off x="4724400" y="2971800"/>
            <a:ext cx="1828800" cy="1524000"/>
          </a:xfrm>
          <a:prstGeom prst="wedgeEllipseCallout">
            <a:avLst>
              <a:gd name="adj1" fmla="val -57898"/>
              <a:gd name="adj2" fmla="val -886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命名</a:t>
            </a:r>
          </a:p>
          <a:p>
            <a:pPr algn="ctr"/>
            <a:r>
              <a:rPr lang="ja-JP" altLang="en-US"/>
              <a:t>注意！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自動機を作ろう！</a:t>
            </a:r>
            <a:br>
              <a:rPr lang="ja-JP" altLang="en-US"/>
            </a:br>
            <a:r>
              <a:rPr lang="ja-JP" altLang="en-US"/>
              <a:t>（</a:t>
            </a:r>
            <a:r>
              <a:rPr lang="en-US" altLang="ja-JP"/>
              <a:t>PLC</a:t>
            </a:r>
            <a:r>
              <a:rPr lang="ja-JP" altLang="en-US"/>
              <a:t>基礎）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わんプレス</a:t>
            </a:r>
          </a:p>
          <a:p>
            <a:r>
              <a:rPr lang="ja-JP" altLang="en-US"/>
              <a:t>ソフト設計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わんプレスラダー図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両手押しスタート回路</a:t>
            </a:r>
          </a:p>
          <a:p>
            <a:r>
              <a:rPr lang="ja-JP" altLang="en-US"/>
              <a:t>サイクル停止回路</a:t>
            </a:r>
          </a:p>
          <a:p>
            <a:r>
              <a:rPr lang="ja-JP" altLang="en-US"/>
              <a:t>インバータ制御回路</a:t>
            </a:r>
          </a:p>
          <a:p>
            <a:r>
              <a:rPr lang="ja-JP" altLang="en-US"/>
              <a:t>エアフィーダ制御回路</a:t>
            </a:r>
          </a:p>
          <a:p>
            <a:r>
              <a:rPr lang="ja-JP" altLang="en-US"/>
              <a:t>アラーム回路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6553200" y="1295400"/>
            <a:ext cx="1752600" cy="1447800"/>
          </a:xfrm>
          <a:prstGeom prst="wedgeEllipseCallout">
            <a:avLst>
              <a:gd name="adj1" fmla="val -23370"/>
              <a:gd name="adj2" fmla="val 699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/>
              <a:t>連枝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000"/>
              <a:t>自動機を作ろう！</a:t>
            </a:r>
            <a:br>
              <a:rPr lang="ja-JP" altLang="en-US" sz="4000"/>
            </a:br>
            <a:r>
              <a:rPr lang="ja-JP" altLang="en-US" sz="4000"/>
              <a:t> （</a:t>
            </a:r>
            <a:r>
              <a:rPr lang="en-US" altLang="ja-JP" sz="4000"/>
              <a:t>PLC</a:t>
            </a:r>
            <a:r>
              <a:rPr lang="ja-JP" altLang="en-US" sz="4000"/>
              <a:t>基礎）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/>
              <a:t>dolan</a:t>
            </a:r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5638800" y="4419600"/>
            <a:ext cx="2895600" cy="1600200"/>
          </a:xfrm>
          <a:prstGeom prst="wedgeEllipseCallout">
            <a:avLst>
              <a:gd name="adj1" fmla="val -89088"/>
              <a:gd name="adj2" fmla="val -46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4000"/>
              <a:t>おしまい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6750" cy="706438"/>
          </a:xfrm>
        </p:spPr>
        <p:txBody>
          <a:bodyPr/>
          <a:lstStyle/>
          <a:p>
            <a:r>
              <a:rPr lang="ja-JP" altLang="en-US"/>
              <a:t>ドラン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7391400" cy="155416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ドイツの複数作家による連作</a:t>
            </a:r>
            <a:r>
              <a:rPr lang="en-US" altLang="ja-JP" sz="3200"/>
              <a:t>SF</a:t>
            </a:r>
            <a:r>
              <a:rPr lang="ja-JP" altLang="en-US" sz="3200"/>
              <a:t>小説</a:t>
            </a:r>
            <a:r>
              <a:rPr lang="en-US" altLang="ja-JP" sz="3200"/>
              <a:t>『</a:t>
            </a:r>
            <a:r>
              <a:rPr lang="ja-JP" altLang="en-US" sz="3200"/>
              <a:t>宇宙英雄ペリー・ ローダン</a:t>
            </a:r>
            <a:r>
              <a:rPr lang="en-US" altLang="ja-JP" sz="3200"/>
              <a:t>』</a:t>
            </a:r>
            <a:r>
              <a:rPr lang="ja-JP" altLang="en-US" sz="3200"/>
              <a:t>シリーズに登場する架空の宇宙船の名前。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62000" y="3352800"/>
            <a:ext cx="7391400" cy="155416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ja-JP" altLang="en-US" sz="3200"/>
              <a:t>二次制約者と一体化した</a:t>
            </a:r>
            <a:r>
              <a:rPr lang="ja-JP" altLang="en-US" sz="3200" b="1" u="sng"/>
              <a:t>レトルト生体宇宙船</a:t>
            </a:r>
            <a:r>
              <a:rPr lang="ja-JP" altLang="en-US" sz="3200"/>
              <a:t>で，パラトロンバリアとインターヴァル砲を装備。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6750" cy="706438"/>
          </a:xfrm>
        </p:spPr>
        <p:txBody>
          <a:bodyPr/>
          <a:lstStyle/>
          <a:p>
            <a:r>
              <a:rPr lang="ja-JP" altLang="en-US"/>
              <a:t>代表作ｗ</a:t>
            </a:r>
          </a:p>
        </p:txBody>
      </p:sp>
      <p:graphicFrame>
        <p:nvGraphicFramePr>
          <p:cNvPr id="27759" name="Group 111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229600" cy="5073650"/>
        </p:xfrm>
        <a:graphic>
          <a:graphicData uri="http://schemas.openxmlformats.org/drawingml/2006/table">
            <a:tbl>
              <a:tblPr/>
              <a:tblGrid>
                <a:gridCol w="1066800"/>
                <a:gridCol w="3200400"/>
                <a:gridCol w="1676400"/>
                <a:gridCol w="2286000"/>
              </a:tblGrid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スロットマシーン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MZ-80K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ラジオの製作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ブロックくずしプログラム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MZ-80K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マイコンＢＡＳＩＣマガジン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競馬ゲームプログラム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MZ-80K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マイコンＢＡＳＩＣマガジン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ミオのミステリーアドベンチャー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PC-8801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システムソフト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かえるメール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Windows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BkCombat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Windows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754" name="Picture 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029200"/>
            <a:ext cx="304800" cy="304800"/>
          </a:xfrm>
          <a:prstGeom prst="rect">
            <a:avLst/>
          </a:prstGeom>
          <a:noFill/>
        </p:spPr>
      </p:pic>
      <p:pic>
        <p:nvPicPr>
          <p:cNvPr id="27755" name="Picture 1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5562600"/>
            <a:ext cx="304800" cy="304800"/>
          </a:xfrm>
          <a:prstGeom prst="rect">
            <a:avLst/>
          </a:prstGeom>
          <a:noFill/>
        </p:spPr>
      </p:pic>
      <p:pic>
        <p:nvPicPr>
          <p:cNvPr id="27756" name="Picture 1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4191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ja-JP" altLang="en-US"/>
              <a:t>自動機を作ろう！</a:t>
            </a:r>
            <a:br>
              <a:rPr lang="ja-JP" altLang="en-US"/>
            </a:br>
            <a:r>
              <a:rPr lang="ja-JP" altLang="en-US"/>
              <a:t>（</a:t>
            </a:r>
            <a:r>
              <a:rPr lang="en-US" altLang="ja-JP"/>
              <a:t>PLC</a:t>
            </a:r>
            <a:r>
              <a:rPr lang="ja-JP" altLang="en-US"/>
              <a:t>基礎）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/>
              <a:t>PLC</a:t>
            </a:r>
            <a:r>
              <a:rPr lang="ja-JP" altLang="en-US"/>
              <a:t>って何？おいしいの？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PLC</a:t>
            </a:r>
            <a:r>
              <a:rPr lang="ja-JP" altLang="en-US"/>
              <a:t>とは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3200400" cy="2081213"/>
          </a:xfrm>
          <a:prstGeom prst="rect">
            <a:avLst/>
          </a:prstGeom>
          <a:solidFill>
            <a:schemeClr val="accent1">
              <a:alpha val="5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ja-JP" sz="3200"/>
              <a:t>rogrammable</a:t>
            </a:r>
          </a:p>
          <a:p>
            <a:pPr>
              <a:spcBef>
                <a:spcPct val="50000"/>
              </a:spcBef>
            </a:pPr>
            <a:r>
              <a:rPr lang="en-US" altLang="ja-JP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ja-JP" sz="3200"/>
              <a:t>ogic</a:t>
            </a:r>
          </a:p>
          <a:p>
            <a:pPr>
              <a:spcBef>
                <a:spcPct val="50000"/>
              </a:spcBef>
            </a:pPr>
            <a:r>
              <a:rPr lang="en-US" altLang="ja-JP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altLang="ja-JP" sz="3200"/>
              <a:t>ontroller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 t="16620" b="13521"/>
          <a:stretch>
            <a:fillRect/>
          </a:stretch>
        </p:blipFill>
        <p:spPr bwMode="auto">
          <a:xfrm>
            <a:off x="381000" y="3621088"/>
            <a:ext cx="3429000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114800" y="4146550"/>
            <a:ext cx="426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u="sng"/>
              <a:t>シーケンス制御</a:t>
            </a:r>
            <a:r>
              <a:rPr lang="ja-JP" altLang="en-US" b="1"/>
              <a:t>の複雑化・大規模化に対応するために、リレー回路をマイコンで置き換えた。</a:t>
            </a:r>
            <a:endParaRPr lang="ja-JP" alt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962400" y="1066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別名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733800" y="1655763"/>
            <a:ext cx="4724400" cy="13763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プログラマブルコントローラ（</a:t>
            </a:r>
            <a:r>
              <a:rPr lang="en-US" altLang="ja-JP" b="1"/>
              <a:t>PC</a:t>
            </a:r>
            <a:r>
              <a:rPr lang="ja-JP" altLang="en-US" b="1"/>
              <a:t>）</a:t>
            </a:r>
          </a:p>
          <a:p>
            <a:pPr>
              <a:spcBef>
                <a:spcPct val="50000"/>
              </a:spcBef>
            </a:pPr>
            <a:r>
              <a:rPr lang="ja-JP" altLang="en-US" b="1"/>
              <a:t>シーケンサー（三菱電機の登録商標）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シーケンス制御とは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6750" cy="2249487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/>
              <a:t>JIS C0401</a:t>
            </a:r>
            <a:r>
              <a:rPr lang="ja-JP" altLang="en-US"/>
              <a:t>での定義</a:t>
            </a: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3600"/>
              <a:t>『</a:t>
            </a:r>
            <a:r>
              <a:rPr lang="ja-JP" altLang="en-US" sz="3600"/>
              <a:t>あらかじめ定められた順序に従って，制御の各段階を進めて行く制御</a:t>
            </a:r>
            <a:r>
              <a:rPr lang="en-US" altLang="ja-JP" sz="3600"/>
              <a:t>』</a:t>
            </a:r>
            <a:r>
              <a:rPr lang="en-US" altLang="ja-JP"/>
              <a:t> </a:t>
            </a:r>
          </a:p>
          <a:p>
            <a:endParaRPr lang="en-US" altLang="ja-JP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124200"/>
            <a:ext cx="8539163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" y="4800600"/>
            <a:ext cx="4587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/>
              <a:t>スタート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09800" y="4800600"/>
            <a:ext cx="4587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/>
              <a:t>水洗い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81400" y="4800600"/>
            <a:ext cx="4587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/>
              <a:t>洗剤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953000" y="4800600"/>
            <a:ext cx="4587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/>
              <a:t>ブラシ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772400" y="4724400"/>
            <a:ext cx="4587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/>
              <a:t>乾燥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400800" y="4724400"/>
            <a:ext cx="4587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/>
              <a:t>水洗い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PLC</a:t>
            </a:r>
            <a:r>
              <a:rPr lang="ja-JP" altLang="en-US"/>
              <a:t>のしくみ</a:t>
            </a:r>
          </a:p>
        </p:txBody>
      </p:sp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60438"/>
            <a:ext cx="822960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505200" y="1905000"/>
            <a:ext cx="990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PLC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N05">
  <a:themeElements>
    <a:clrScheme name="スライドマスタN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スライドマスタN05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スライドマスタN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スライドマスタF06</Template>
  <TotalTime>2065</TotalTime>
  <Words>1550</Words>
  <Application>Microsoft PowerPoint</Application>
  <PresentationFormat>画面に合わせる (4:3)</PresentationFormat>
  <Paragraphs>299</Paragraphs>
  <Slides>37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37</vt:i4>
      </vt:variant>
    </vt:vector>
  </HeadingPairs>
  <TitlesOfParts>
    <vt:vector size="43" baseType="lpstr">
      <vt:lpstr>Arial</vt:lpstr>
      <vt:lpstr>ＭＳ Ｐゴシック</vt:lpstr>
      <vt:lpstr>ＭＳ Ｐ明朝</vt:lpstr>
      <vt:lpstr>スライドマスタN05</vt:lpstr>
      <vt:lpstr>Microsoft Office Excel ワークシート</vt:lpstr>
      <vt:lpstr>Microsoft Graph グラフ</vt:lpstr>
      <vt:lpstr>自動機を作ろう！  （PLC基礎）</vt:lpstr>
      <vt:lpstr>目次</vt:lpstr>
      <vt:lpstr>自己紹介</vt:lpstr>
      <vt:lpstr>ドラン</vt:lpstr>
      <vt:lpstr>代表作ｗ</vt:lpstr>
      <vt:lpstr>自動機を作ろう！ （PLC基礎）</vt:lpstr>
      <vt:lpstr>PLCとは</vt:lpstr>
      <vt:lpstr>シーケンス制御とは</vt:lpstr>
      <vt:lpstr>PLCのしくみ</vt:lpstr>
      <vt:lpstr>PLCの特徴</vt:lpstr>
      <vt:lpstr>PLCメーカ</vt:lpstr>
      <vt:lpstr>自動機を作ろう！ （PLC基礎）</vt:lpstr>
      <vt:lpstr>スイッチの種類</vt:lpstr>
      <vt:lpstr>接点の種類 （ Normally OpenとNormally Close ）</vt:lpstr>
      <vt:lpstr>自動機を作ろう！ （PLC基礎）</vt:lpstr>
      <vt:lpstr>連枝のご紹介</vt:lpstr>
      <vt:lpstr>PLCのデバイス</vt:lpstr>
      <vt:lpstr>ラダー図（Ladder Diagram）</vt:lpstr>
      <vt:lpstr>スキャンの概念</vt:lpstr>
      <vt:lpstr>if ～ else ～?</vt:lpstr>
      <vt:lpstr>PLS / PLF</vt:lpstr>
      <vt:lpstr>SET / RST</vt:lpstr>
      <vt:lpstr>タイマ</vt:lpstr>
      <vt:lpstr>定石回路</vt:lpstr>
      <vt:lpstr>自動機を作ろう！ （PLC基礎）</vt:lpstr>
      <vt:lpstr>装置概要</vt:lpstr>
      <vt:lpstr>要求仕様</vt:lpstr>
      <vt:lpstr>仕様の概要まとめ</vt:lpstr>
      <vt:lpstr>自動機を作ろう！ （PLC基礎）</vt:lpstr>
      <vt:lpstr>エアフィーダの動作</vt:lpstr>
      <vt:lpstr>インバータ</vt:lpstr>
      <vt:lpstr>プレス位相</vt:lpstr>
      <vt:lpstr>I/Oリスト（入力）</vt:lpstr>
      <vt:lpstr>I/Oリスト（出力）</vt:lpstr>
      <vt:lpstr>自動機を作ろう！ （PLC基礎）</vt:lpstr>
      <vt:lpstr>わんプレスラダー図</vt:lpstr>
      <vt:lpstr>自動機を作ろう！  （PLC基礎）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永利　勤</cp:lastModifiedBy>
  <cp:revision>14</cp:revision>
  <cp:lastPrinted>1601-01-01T00:00:00Z</cp:lastPrinted>
  <dcterms:created xsi:type="dcterms:W3CDTF">1601-01-01T00:00:00Z</dcterms:created>
  <dcterms:modified xsi:type="dcterms:W3CDTF">2009-03-16T14:43:58Z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