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65" r:id="rId2"/>
    <p:sldId id="268" r:id="rId3"/>
    <p:sldId id="299" r:id="rId4"/>
    <p:sldId id="267" r:id="rId5"/>
    <p:sldId id="278" r:id="rId6"/>
    <p:sldId id="269" r:id="rId7"/>
    <p:sldId id="270" r:id="rId8"/>
    <p:sldId id="273" r:id="rId9"/>
    <p:sldId id="271" r:id="rId10"/>
    <p:sldId id="272" r:id="rId11"/>
    <p:sldId id="274" r:id="rId12"/>
    <p:sldId id="275" r:id="rId13"/>
    <p:sldId id="277" r:id="rId14"/>
    <p:sldId id="276" r:id="rId15"/>
    <p:sldId id="279" r:id="rId16"/>
    <p:sldId id="280" r:id="rId17"/>
    <p:sldId id="281" r:id="rId18"/>
    <p:sldId id="282" r:id="rId19"/>
    <p:sldId id="283" r:id="rId20"/>
    <p:sldId id="284" r:id="rId21"/>
    <p:sldId id="285" r:id="rId22"/>
    <p:sldId id="287" r:id="rId23"/>
    <p:sldId id="286" r:id="rId24"/>
    <p:sldId id="288" r:id="rId25"/>
    <p:sldId id="289" r:id="rId26"/>
    <p:sldId id="290" r:id="rId27"/>
    <p:sldId id="291" r:id="rId28"/>
    <p:sldId id="292" r:id="rId29"/>
    <p:sldId id="293" r:id="rId30"/>
    <p:sldId id="294" r:id="rId31"/>
    <p:sldId id="295" r:id="rId32"/>
    <p:sldId id="296" r:id="rId33"/>
    <p:sldId id="297" r:id="rId34"/>
    <p:sldId id="298" r:id="rId35"/>
    <p:sldId id="300" r:id="rId36"/>
    <p:sldId id="301" r:id="rId3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83017" autoAdjust="0"/>
  </p:normalViewPr>
  <p:slideViewPr>
    <p:cSldViewPr>
      <p:cViewPr>
        <p:scale>
          <a:sx n="100" d="100"/>
          <a:sy n="100" d="100"/>
        </p:scale>
        <p:origin x="-5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#3</a:t>
            </a:r>
            <a:r>
              <a:rPr kumimoji="0" lang="ja-JP" altLang="en-US" sz="2300" dirty="0" smtClean="0">
                <a:solidFill>
                  <a:schemeClr val="tx2"/>
                </a:solidFill>
                <a:ea typeface="ＭＳ Ｐゴシック" pitchFamily="50" charset="-128"/>
              </a:rPr>
              <a:t>１</a:t>
            </a:r>
            <a:r>
              <a:rPr kumimoji="0" lang="en-US" altLang="ja-JP" sz="2300" dirty="0" smtClean="0">
                <a:solidFill>
                  <a:schemeClr val="tx2"/>
                </a:solidFill>
                <a:ea typeface="ＭＳ Ｐゴシック" pitchFamily="50" charset="-128"/>
              </a:rPr>
              <a:t> – DATABASE DAY</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ailight.jp/blog/mnow/" TargetMode="External"/><Relationship Id="rId3" Type="http://schemas.openxmlformats.org/officeDocument/2006/relationships/image" Target="../media/image4.png"/><Relationship Id="rId7" Type="http://schemas.openxmlformats.org/officeDocument/2006/relationships/hyperlink" Target="http://blogs.wankuma.com/mnow/"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mnow.wankuma.com/" TargetMode="Externa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357158" y="500042"/>
            <a:ext cx="8215370" cy="1071570"/>
          </a:xfrm>
          <a:prstGeom prst="rect">
            <a:avLst/>
          </a:prstGeom>
        </p:spPr>
        <p:txBody>
          <a:bodyPr>
            <a:noAutofit/>
          </a:bodyPr>
          <a:lstStyle/>
          <a:p>
            <a:pPr lvl="0" algn="ctr"/>
            <a:r>
              <a:rPr lang="ja-JP" altLang="en-US" sz="4000" dirty="0" smtClean="0"/>
              <a:t>あなたにもわかるデータベース設計</a:t>
            </a:r>
            <a:endParaRPr kumimoji="1" lang="ja-JP" altLang="en-US" sz="4000" b="0" i="0" u="none" strike="noStrike" kern="0" cap="none" spc="0" normalizeH="0" baseline="0" noProof="0" dirty="0">
              <a:ln>
                <a:noFill/>
              </a:ln>
              <a:solidFill>
                <a:schemeClr val="tx2"/>
              </a:solidFill>
              <a:effectLst/>
              <a:uLnTx/>
              <a:uFillTx/>
              <a:latin typeface="+mj-lt"/>
              <a:ea typeface="+mj-ea"/>
              <a:cs typeface="+mj-cs"/>
            </a:endParaRPr>
          </a:p>
        </p:txBody>
      </p:sp>
      <p:pic>
        <p:nvPicPr>
          <p:cNvPr id="7" name="コンテンツ プレースホルダ 9" descr="uxlablogo.bmp"/>
          <p:cNvPicPr>
            <a:picLocks noChangeAspect="1"/>
          </p:cNvPicPr>
          <p:nvPr/>
        </p:nvPicPr>
        <p:blipFill>
          <a:blip r:embed="rId2" cstate="print"/>
          <a:stretch>
            <a:fillRect/>
          </a:stretch>
        </p:blipFill>
        <p:spPr>
          <a:xfrm>
            <a:off x="380459" y="5129071"/>
            <a:ext cx="2905657" cy="871697"/>
          </a:xfrm>
          <a:prstGeom prst="rect">
            <a:avLst/>
          </a:prstGeom>
        </p:spPr>
      </p:pic>
      <p:pic>
        <p:nvPicPr>
          <p:cNvPr id="8" name="図 7" descr="MVP_Horizontal_FullColor.png"/>
          <p:cNvPicPr>
            <a:picLocks noChangeAspect="1"/>
          </p:cNvPicPr>
          <p:nvPr/>
        </p:nvPicPr>
        <p:blipFill>
          <a:blip r:embed="rId3"/>
          <a:stretch>
            <a:fillRect/>
          </a:stretch>
        </p:blipFill>
        <p:spPr>
          <a:xfrm>
            <a:off x="6000760" y="1785926"/>
            <a:ext cx="2105868" cy="857256"/>
          </a:xfrm>
          <a:prstGeom prst="rect">
            <a:avLst/>
          </a:prstGeom>
        </p:spPr>
      </p:pic>
      <p:pic>
        <p:nvPicPr>
          <p:cNvPr id="9" name="図 8" descr="kuma.jpg"/>
          <p:cNvPicPr>
            <a:picLocks noChangeAspect="1"/>
          </p:cNvPicPr>
          <p:nvPr/>
        </p:nvPicPr>
        <p:blipFill>
          <a:blip r:embed="rId4"/>
          <a:stretch>
            <a:fillRect/>
          </a:stretch>
        </p:blipFill>
        <p:spPr>
          <a:xfrm>
            <a:off x="6215074" y="5143512"/>
            <a:ext cx="2449303" cy="857256"/>
          </a:xfrm>
          <a:prstGeom prst="rect">
            <a:avLst/>
          </a:prstGeom>
        </p:spPr>
      </p:pic>
      <p:pic>
        <p:nvPicPr>
          <p:cNvPr id="10" name="図 9" descr="mnowlogo.jpg"/>
          <p:cNvPicPr>
            <a:picLocks noChangeAspect="1"/>
          </p:cNvPicPr>
          <p:nvPr/>
        </p:nvPicPr>
        <p:blipFill>
          <a:blip r:embed="rId5" cstate="print"/>
          <a:stretch>
            <a:fillRect/>
          </a:stretch>
        </p:blipFill>
        <p:spPr>
          <a:xfrm>
            <a:off x="3337145" y="5143512"/>
            <a:ext cx="2857518" cy="857256"/>
          </a:xfrm>
          <a:prstGeom prst="rect">
            <a:avLst/>
          </a:prstGeom>
        </p:spPr>
      </p:pic>
      <p:sp>
        <p:nvSpPr>
          <p:cNvPr id="11" name="サブタイトル 2"/>
          <p:cNvSpPr txBox="1">
            <a:spLocks/>
          </p:cNvSpPr>
          <p:nvPr/>
        </p:nvSpPr>
        <p:spPr>
          <a:xfrm>
            <a:off x="1214414" y="2071678"/>
            <a:ext cx="6400800" cy="278608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mn-lt"/>
                <a:ea typeface="+mn-ea"/>
                <a:cs typeface="+mn-cs"/>
              </a:rPr>
              <a:t>えムナウ　（児玉宏之）</a:t>
            </a:r>
            <a:endParaRPr kumimoji="1"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http://mnow.jp/</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6"/>
              </a:rPr>
              <a:t>http://mnow.wankuma.com/</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7"/>
              </a:rPr>
              <a:t>http://blogs.wankuma.com/mnow/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ja-JP" sz="3200" b="0" i="0" u="none" strike="noStrike" kern="0" cap="none" spc="0" normalizeH="0" baseline="0" noProof="0" dirty="0" smtClean="0">
                <a:ln>
                  <a:noFill/>
                </a:ln>
                <a:solidFill>
                  <a:schemeClr val="tx2"/>
                </a:solidFill>
                <a:effectLst/>
                <a:uLnTx/>
                <a:uFillTx/>
                <a:latin typeface="+mn-lt"/>
                <a:ea typeface="+mn-ea"/>
                <a:cs typeface="+mn-cs"/>
                <a:hlinkClick r:id="rId8"/>
              </a:rPr>
              <a:t>http://www.ailight.jp/blog/mnow/</a:t>
            </a: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b="0" i="0" u="none" strike="noStrike" kern="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ja-JP" sz="3200" kern="0" dirty="0" smtClean="0">
              <a:solidFill>
                <a:schemeClr val="tx2"/>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えムナウ商会</a:t>
            </a:r>
            <a:r>
              <a:rPr lang="en-US" altLang="ja-JP" sz="2800" dirty="0" smtClean="0"/>
              <a:t>-</a:t>
            </a:r>
            <a:r>
              <a:rPr lang="ja-JP" altLang="en-US" sz="2800" dirty="0" smtClean="0"/>
              <a:t>業務プロセスモデル</a:t>
            </a:r>
            <a:endParaRPr lang="en-US" altLang="ja-JP" sz="2800" dirty="0" smtClean="0"/>
          </a:p>
          <a:p>
            <a:pPr lvl="1"/>
            <a:r>
              <a:rPr lang="ja-JP" altLang="en-US" sz="2400" dirty="0" smtClean="0"/>
              <a:t>業務アクター一覧</a:t>
            </a:r>
            <a:endParaRPr lang="en-US" altLang="ja-JP" sz="2400" dirty="0" smtClean="0"/>
          </a:p>
          <a:p>
            <a:pPr lvl="2"/>
            <a:r>
              <a:rPr kumimoji="1" lang="ja-JP" altLang="en-US" sz="2000" dirty="0" smtClean="0"/>
              <a:t>顧客（顧客、仕入先）、作業者（販売担当者、出荷担当者、仕入担当者）、サービス（仕入れ販売システム）、管理者、保守者</a:t>
            </a:r>
            <a:endParaRPr kumimoji="1" lang="en-US" altLang="ja-JP" sz="2000" dirty="0" smtClean="0"/>
          </a:p>
          <a:p>
            <a:pPr lvl="1"/>
            <a:r>
              <a:rPr lang="ja-JP" altLang="en-US" sz="2400" dirty="0" smtClean="0"/>
              <a:t>業務プロセス図</a:t>
            </a:r>
            <a:endParaRPr lang="en-US" altLang="ja-JP" sz="2400" dirty="0" smtClean="0"/>
          </a:p>
          <a:p>
            <a:pPr lvl="2"/>
            <a:r>
              <a:rPr kumimoji="1" lang="ja-JP" altLang="en-US" sz="2000" dirty="0" smtClean="0"/>
              <a:t>業務プロセスは顧客取引と</a:t>
            </a:r>
            <a:r>
              <a:rPr kumimoji="1" lang="en-US" altLang="ja-JP" sz="2000" dirty="0" smtClean="0"/>
              <a:t/>
            </a:r>
            <a:br>
              <a:rPr kumimoji="1" lang="en-US" altLang="ja-JP" sz="2000" dirty="0" smtClean="0"/>
            </a:br>
            <a:r>
              <a:rPr kumimoji="1" lang="ja-JP" altLang="en-US" sz="2000" dirty="0" smtClean="0"/>
              <a:t>仕入れ取引に分けて、</a:t>
            </a:r>
            <a:r>
              <a:rPr kumimoji="1" lang="en-US" altLang="ja-JP" sz="2000" dirty="0" smtClean="0"/>
              <a:t/>
            </a:r>
            <a:br>
              <a:rPr kumimoji="1" lang="en-US" altLang="ja-JP" sz="2000" dirty="0" smtClean="0"/>
            </a:br>
            <a:r>
              <a:rPr kumimoji="1" lang="ja-JP" altLang="en-US" sz="2000" dirty="0" smtClean="0"/>
              <a:t>各々の関係する</a:t>
            </a:r>
            <a:r>
              <a:rPr lang="ja-JP" altLang="en-US" sz="2000" dirty="0" smtClean="0"/>
              <a:t>アクター、リソース</a:t>
            </a:r>
            <a:r>
              <a:rPr lang="en-US" altLang="ja-JP" sz="2000" dirty="0" smtClean="0"/>
              <a:t/>
            </a:r>
            <a:br>
              <a:rPr lang="en-US" altLang="ja-JP" sz="2000" dirty="0" smtClean="0"/>
            </a:br>
            <a:r>
              <a:rPr lang="ja-JP" altLang="en-US" sz="2000" dirty="0" smtClean="0"/>
              <a:t>イベント、ドキュメント、サービスを、</a:t>
            </a:r>
            <a:r>
              <a:rPr lang="en-US" altLang="ja-JP" sz="2000" dirty="0" smtClean="0"/>
              <a:t/>
            </a:r>
            <a:br>
              <a:rPr lang="en-US" altLang="ja-JP" sz="2000" dirty="0" smtClean="0"/>
            </a:br>
            <a:r>
              <a:rPr lang="ja-JP" altLang="en-US" sz="2000" dirty="0" smtClean="0"/>
              <a:t>記述します。</a:t>
            </a:r>
            <a:endParaRPr lang="en-US" altLang="ja-JP" sz="2000" dirty="0" smtClean="0"/>
          </a:p>
          <a:p>
            <a:pPr lvl="2"/>
            <a:r>
              <a:rPr lang="ja-JP" altLang="en-US" sz="2000" dirty="0" smtClean="0"/>
              <a:t>たとえば右図。</a:t>
            </a:r>
            <a:endParaRPr lang="en-US" altLang="ja-JP" sz="2000" dirty="0" smtClean="0"/>
          </a:p>
          <a:p>
            <a:pPr lvl="2"/>
            <a:r>
              <a:rPr lang="ja-JP" altLang="en-US" sz="2000" dirty="0" smtClean="0"/>
              <a:t>いろんな書き方があります。</a:t>
            </a:r>
            <a:endParaRPr kumimoji="1" lang="en-US" altLang="ja-JP" sz="2000" dirty="0" smtClean="0"/>
          </a:p>
          <a:p>
            <a:pPr lvl="1"/>
            <a:endParaRPr kumimoji="1" lang="ja-JP" altLang="en-US" sz="2400" dirty="0"/>
          </a:p>
        </p:txBody>
      </p:sp>
      <p:pic>
        <p:nvPicPr>
          <p:cNvPr id="1026" name="Picture 2" descr="C:\Users\Public\Documents\User\KODAMA\わんくま\東京31\プロセス図.jpg"/>
          <p:cNvPicPr>
            <a:picLocks noChangeAspect="1" noChangeArrowheads="1"/>
          </p:cNvPicPr>
          <p:nvPr/>
        </p:nvPicPr>
        <p:blipFill>
          <a:blip r:embed="rId2"/>
          <a:srcRect/>
          <a:stretch>
            <a:fillRect/>
          </a:stretch>
        </p:blipFill>
        <p:spPr bwMode="auto">
          <a:xfrm>
            <a:off x="5286380" y="2714620"/>
            <a:ext cx="3167063" cy="304323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a:t>
            </a:r>
            <a:r>
              <a:rPr lang="en-US" altLang="ja-JP" dirty="0" smtClean="0"/>
              <a:t>-</a:t>
            </a:r>
            <a:r>
              <a:rPr lang="ja-JP" altLang="en-US" dirty="0" smtClean="0"/>
              <a:t>業務プロセスモデル</a:t>
            </a:r>
            <a:endParaRPr lang="en-US" altLang="ja-JP" sz="2800" dirty="0" smtClean="0"/>
          </a:p>
          <a:p>
            <a:pPr lvl="1"/>
            <a:r>
              <a:rPr lang="ja-JP" altLang="en-US" sz="2400" dirty="0" smtClean="0"/>
              <a:t>業務フロー図</a:t>
            </a:r>
            <a:endParaRPr lang="en-US" altLang="ja-JP" sz="2400" dirty="0" smtClean="0"/>
          </a:p>
          <a:p>
            <a:pPr lvl="2"/>
            <a:r>
              <a:rPr kumimoji="1" lang="ja-JP" altLang="en-US" sz="2000" dirty="0" smtClean="0"/>
              <a:t>業務の流れを、</a:t>
            </a:r>
            <a:r>
              <a:rPr kumimoji="1" lang="en-US" altLang="ja-JP" sz="2000" dirty="0" smtClean="0"/>
              <a:t/>
            </a:r>
            <a:br>
              <a:rPr kumimoji="1" lang="en-US" altLang="ja-JP" sz="2000" dirty="0" smtClean="0"/>
            </a:br>
            <a:r>
              <a:rPr kumimoji="1" lang="ja-JP" altLang="en-US" sz="2000" dirty="0" smtClean="0"/>
              <a:t>わかるようにする</a:t>
            </a:r>
            <a:endParaRPr kumimoji="1" lang="ja-JP" altLang="en-US" sz="2000" dirty="0"/>
          </a:p>
        </p:txBody>
      </p:sp>
      <p:pic>
        <p:nvPicPr>
          <p:cNvPr id="2050" name="Picture 2" descr="C:\Users\Public\Documents\User\KODAMA\わんくま\東京31\業務フロー1.jpg"/>
          <p:cNvPicPr>
            <a:picLocks noChangeAspect="1" noChangeArrowheads="1"/>
          </p:cNvPicPr>
          <p:nvPr/>
        </p:nvPicPr>
        <p:blipFill>
          <a:blip r:embed="rId2"/>
          <a:srcRect/>
          <a:stretch>
            <a:fillRect/>
          </a:stretch>
        </p:blipFill>
        <p:spPr bwMode="auto">
          <a:xfrm>
            <a:off x="3428992" y="2071678"/>
            <a:ext cx="5138738" cy="3790950"/>
          </a:xfrm>
          <a:prstGeom prst="rect">
            <a:avLst/>
          </a:prstGeom>
          <a:noFill/>
        </p:spPr>
      </p:pic>
      <p:pic>
        <p:nvPicPr>
          <p:cNvPr id="5" name="図 4" descr="納品ワークフロー.jpg"/>
          <p:cNvPicPr>
            <a:picLocks noChangeAspect="1"/>
          </p:cNvPicPr>
          <p:nvPr/>
        </p:nvPicPr>
        <p:blipFill>
          <a:blip r:embed="rId3"/>
          <a:stretch>
            <a:fillRect/>
          </a:stretch>
        </p:blipFill>
        <p:spPr>
          <a:xfrm>
            <a:off x="1142976" y="3214686"/>
            <a:ext cx="2214563" cy="255031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業務ユースケースモデル</a:t>
            </a:r>
            <a:endParaRPr lang="en-US" altLang="ja-JP" sz="2800" dirty="0" smtClean="0"/>
          </a:p>
          <a:p>
            <a:pPr lvl="1"/>
            <a:r>
              <a:rPr lang="ja-JP" altLang="en-US" sz="2000" dirty="0" smtClean="0"/>
              <a:t>業務ユースケースは開発者が作成するシステムユースケース（開発者はこちらを一般にユースケースと言います）の基礎になり、顧客と開発者の理解の橋渡しになる重要なものです。</a:t>
            </a:r>
            <a:endParaRPr lang="en-US" altLang="ja-JP" sz="2000" dirty="0" smtClean="0"/>
          </a:p>
          <a:p>
            <a:pPr lvl="1"/>
            <a:r>
              <a:rPr lang="ja-JP" altLang="en-US" sz="2400" dirty="0" smtClean="0"/>
              <a:t>ユースケース一覧表</a:t>
            </a:r>
            <a:endParaRPr lang="en-US" altLang="ja-JP" sz="2400" dirty="0" smtClean="0"/>
          </a:p>
          <a:p>
            <a:pPr lvl="2"/>
            <a:r>
              <a:rPr lang="ja-JP" altLang="en-US" sz="2000" dirty="0" smtClean="0"/>
              <a:t>ユースケースの一覧です。</a:t>
            </a:r>
            <a:endParaRPr lang="en-US" altLang="ja-JP" sz="2000" dirty="0" smtClean="0"/>
          </a:p>
          <a:p>
            <a:pPr lvl="1"/>
            <a:r>
              <a:rPr lang="ja-JP" altLang="en-US" sz="2400" dirty="0" smtClean="0"/>
              <a:t>ユースケース図</a:t>
            </a:r>
            <a:endParaRPr lang="en-US" altLang="ja-JP" sz="2400" dirty="0" smtClean="0"/>
          </a:p>
          <a:p>
            <a:pPr lvl="2"/>
            <a:r>
              <a:rPr lang="ja-JP" altLang="en-US" sz="2000" dirty="0" smtClean="0"/>
              <a:t>ユースケースを図にしたものです。</a:t>
            </a:r>
            <a:endParaRPr lang="en-US" altLang="ja-JP" sz="2000" dirty="0" smtClean="0"/>
          </a:p>
          <a:p>
            <a:pPr lvl="1"/>
            <a:r>
              <a:rPr lang="ja-JP" altLang="en-US" sz="2400" dirty="0" smtClean="0"/>
              <a:t>ユースケース</a:t>
            </a:r>
            <a:endParaRPr lang="en-US" altLang="ja-JP" sz="2400" dirty="0" smtClean="0"/>
          </a:p>
          <a:p>
            <a:pPr lvl="2"/>
            <a:r>
              <a:rPr lang="ja-JP" altLang="en-US" sz="2000" b="1" dirty="0" smtClean="0"/>
              <a:t>ユースケース名、</a:t>
            </a:r>
            <a:r>
              <a:rPr lang="ja-JP" altLang="en-US" sz="2000" dirty="0" smtClean="0"/>
              <a:t>アクター（かかわる人やサービス）、トリガー（起点）、ガード（事前条件）、目標（事後条件）、脚本、代わりの脚本、失敗の脚本について文章で共通認識を図ります。</a:t>
            </a:r>
          </a:p>
          <a:p>
            <a:pPr lvl="2"/>
            <a:endParaRPr kumimoji="1" lang="en-US" altLang="ja-JP" sz="2000" dirty="0" smtClean="0"/>
          </a:p>
          <a:p>
            <a:pPr lvl="2"/>
            <a:endParaRPr kumimoji="1" lang="ja-JP"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a:t>
            </a:r>
            <a:r>
              <a:rPr lang="en-US" altLang="ja-JP" dirty="0" smtClean="0"/>
              <a:t>-</a:t>
            </a:r>
            <a:r>
              <a:rPr lang="ja-JP" altLang="en-US" dirty="0" smtClean="0"/>
              <a:t>業務ユースケースモデル</a:t>
            </a:r>
            <a:endParaRPr lang="en-US" altLang="ja-JP" dirty="0" smtClean="0"/>
          </a:p>
          <a:p>
            <a:pPr lvl="1"/>
            <a:r>
              <a:rPr lang="ja-JP" altLang="en-US" dirty="0" smtClean="0"/>
              <a:t>ユースケース一覧表</a:t>
            </a:r>
            <a:endParaRPr lang="en-US" altLang="ja-JP" dirty="0" smtClean="0"/>
          </a:p>
          <a:p>
            <a:pPr lvl="2"/>
            <a:r>
              <a:rPr lang="ja-JP" altLang="en-US" dirty="0" smtClean="0"/>
              <a:t>受注、在庫確認、仕入指示、出荷指示、仕入照会、入荷、在庫増減、出荷照会、出荷</a:t>
            </a:r>
            <a:endParaRPr lang="en-US" altLang="ja-JP" dirty="0" smtClean="0"/>
          </a:p>
          <a:p>
            <a:pPr lvl="1"/>
            <a:r>
              <a:rPr lang="ja-JP" altLang="en-US" dirty="0" smtClean="0"/>
              <a:t>ユースケース図</a:t>
            </a:r>
            <a:endParaRPr kumimoji="1" lang="ja-JP" altLang="en-US" dirty="0"/>
          </a:p>
        </p:txBody>
      </p:sp>
      <p:pic>
        <p:nvPicPr>
          <p:cNvPr id="3074" name="Picture 2" descr="C:\Users\Public\Documents\User\KODAMA\わんくま\東京31\ユースケース.jpg"/>
          <p:cNvPicPr>
            <a:picLocks noChangeAspect="1" noChangeArrowheads="1"/>
          </p:cNvPicPr>
          <p:nvPr/>
        </p:nvPicPr>
        <p:blipFill>
          <a:blip r:embed="rId2"/>
          <a:srcRect/>
          <a:stretch>
            <a:fillRect/>
          </a:stretch>
        </p:blipFill>
        <p:spPr bwMode="auto">
          <a:xfrm>
            <a:off x="1571604" y="3429000"/>
            <a:ext cx="5589270" cy="232600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a:t>
            </a:r>
            <a:r>
              <a:rPr lang="en-US" altLang="ja-JP" dirty="0" smtClean="0"/>
              <a:t>-</a:t>
            </a:r>
            <a:r>
              <a:rPr lang="ja-JP" altLang="en-US" dirty="0" smtClean="0"/>
              <a:t>業務ユースケースモデル</a:t>
            </a:r>
            <a:endParaRPr lang="en-US" altLang="ja-JP" dirty="0" smtClean="0"/>
          </a:p>
          <a:p>
            <a:pPr lvl="1"/>
            <a:r>
              <a:rPr lang="ja-JP" altLang="en-US" dirty="0" smtClean="0"/>
              <a:t>ユースケース（受注のみ）</a:t>
            </a:r>
            <a:endParaRPr kumimoji="1" lang="ja-JP" altLang="en-US" dirty="0"/>
          </a:p>
        </p:txBody>
      </p:sp>
      <p:graphicFrame>
        <p:nvGraphicFramePr>
          <p:cNvPr id="4" name="表 3"/>
          <p:cNvGraphicFramePr>
            <a:graphicFrameLocks noGrp="1"/>
          </p:cNvGraphicFramePr>
          <p:nvPr/>
        </p:nvGraphicFramePr>
        <p:xfrm>
          <a:off x="1071538" y="2214554"/>
          <a:ext cx="7429552" cy="3449320"/>
        </p:xfrm>
        <a:graphic>
          <a:graphicData uri="http://schemas.openxmlformats.org/drawingml/2006/table">
            <a:tbl>
              <a:tblPr firstRow="1" bandRow="1">
                <a:tableStyleId>{22838BEF-8BB2-4498-84A7-C5851F593DF1}</a:tableStyleId>
              </a:tblPr>
              <a:tblGrid>
                <a:gridCol w="3571900"/>
                <a:gridCol w="3857652"/>
              </a:tblGrid>
              <a:tr h="272102">
                <a:tc>
                  <a:txBody>
                    <a:bodyPr/>
                    <a:lstStyle/>
                    <a:p>
                      <a:r>
                        <a:rPr kumimoji="1" lang="ja-JP" altLang="en-US" sz="1600" b="0" dirty="0" smtClean="0"/>
                        <a:t>ユースケース名</a:t>
                      </a:r>
                      <a:endParaRPr kumimoji="1" lang="ja-JP" altLang="en-US" sz="1600" b="0" dirty="0"/>
                    </a:p>
                  </a:txBody>
                  <a:tcPr/>
                </a:tc>
                <a:tc>
                  <a:txBody>
                    <a:bodyPr/>
                    <a:lstStyle/>
                    <a:p>
                      <a:r>
                        <a:rPr kumimoji="1" lang="ja-JP" altLang="en-US" sz="1600" b="0" dirty="0" smtClean="0"/>
                        <a:t>受注</a:t>
                      </a:r>
                      <a:endParaRPr kumimoji="1" lang="ja-JP" altLang="en-US" sz="1600" b="0" dirty="0"/>
                    </a:p>
                  </a:txBody>
                  <a:tcPr/>
                </a:tc>
              </a:tr>
              <a:tr h="283534">
                <a:tc>
                  <a:txBody>
                    <a:bodyPr/>
                    <a:lstStyle/>
                    <a:p>
                      <a:r>
                        <a:rPr kumimoji="1" lang="ja-JP" altLang="en-US" sz="1600" dirty="0" smtClean="0"/>
                        <a:t>アクター（かかわる人やサービス）</a:t>
                      </a:r>
                      <a:endParaRPr kumimoji="1" lang="ja-JP" altLang="en-US" sz="1600" dirty="0"/>
                    </a:p>
                  </a:txBody>
                  <a:tcPr/>
                </a:tc>
                <a:tc>
                  <a:txBody>
                    <a:bodyPr/>
                    <a:lstStyle/>
                    <a:p>
                      <a:r>
                        <a:rPr kumimoji="1" lang="ja-JP" altLang="en-US" sz="1600" dirty="0" smtClean="0"/>
                        <a:t>販売担当者、仕入販売システム</a:t>
                      </a:r>
                      <a:endParaRPr kumimoji="1" lang="ja-JP" altLang="en-US" sz="1600" dirty="0"/>
                    </a:p>
                  </a:txBody>
                  <a:tcPr/>
                </a:tc>
              </a:tr>
              <a:tr h="285752">
                <a:tc>
                  <a:txBody>
                    <a:bodyPr/>
                    <a:lstStyle/>
                    <a:p>
                      <a:r>
                        <a:rPr kumimoji="1" lang="ja-JP" altLang="en-US" sz="1600" dirty="0" smtClean="0"/>
                        <a:t>トリガー（起点）</a:t>
                      </a:r>
                      <a:endParaRPr kumimoji="1" lang="ja-JP" altLang="en-US" sz="1600" dirty="0"/>
                    </a:p>
                  </a:txBody>
                  <a:tcPr/>
                </a:tc>
                <a:tc>
                  <a:txBody>
                    <a:bodyPr/>
                    <a:lstStyle/>
                    <a:p>
                      <a:r>
                        <a:rPr kumimoji="1" lang="ja-JP" altLang="en-US" sz="1600" dirty="0" smtClean="0"/>
                        <a:t>顧客よりの受注</a:t>
                      </a:r>
                      <a:endParaRPr kumimoji="1" lang="ja-JP" altLang="en-US" sz="1600" dirty="0"/>
                    </a:p>
                  </a:txBody>
                  <a:tcPr/>
                </a:tc>
              </a:tr>
              <a:tr h="285752">
                <a:tc>
                  <a:txBody>
                    <a:bodyPr/>
                    <a:lstStyle/>
                    <a:p>
                      <a:r>
                        <a:rPr kumimoji="1" lang="ja-JP" altLang="en-US" sz="1600" dirty="0" smtClean="0"/>
                        <a:t>ガード（事前条件）</a:t>
                      </a:r>
                      <a:endParaRPr kumimoji="1" lang="ja-JP" altLang="en-US" sz="1600" dirty="0"/>
                    </a:p>
                  </a:txBody>
                  <a:tcPr/>
                </a:tc>
                <a:tc>
                  <a:txBody>
                    <a:bodyPr/>
                    <a:lstStyle/>
                    <a:p>
                      <a:r>
                        <a:rPr kumimoji="1" lang="ja-JP" altLang="en-US" sz="1600" dirty="0" smtClean="0"/>
                        <a:t>なし</a:t>
                      </a:r>
                      <a:endParaRPr kumimoji="1" lang="ja-JP" altLang="en-US" sz="1600" dirty="0"/>
                    </a:p>
                  </a:txBody>
                  <a:tcPr/>
                </a:tc>
              </a:tr>
              <a:tr h="285752">
                <a:tc>
                  <a:txBody>
                    <a:bodyPr/>
                    <a:lstStyle/>
                    <a:p>
                      <a:r>
                        <a:rPr kumimoji="1" lang="ja-JP" altLang="en-US" sz="1600" dirty="0" smtClean="0"/>
                        <a:t>目標（事後条件）</a:t>
                      </a:r>
                      <a:endParaRPr kumimoji="1" lang="ja-JP" altLang="en-US" sz="1600" dirty="0"/>
                    </a:p>
                  </a:txBody>
                  <a:tcPr/>
                </a:tc>
                <a:tc>
                  <a:txBody>
                    <a:bodyPr/>
                    <a:lstStyle/>
                    <a:p>
                      <a:r>
                        <a:rPr kumimoji="1" lang="ja-JP" altLang="en-US" sz="1600" dirty="0" smtClean="0"/>
                        <a:t>在庫不足があれば仕入指示して在庫不足を解消し出荷指示をする</a:t>
                      </a:r>
                      <a:endParaRPr kumimoji="1" lang="ja-JP" altLang="en-US" sz="1600" dirty="0"/>
                    </a:p>
                  </a:txBody>
                  <a:tcPr/>
                </a:tc>
              </a:tr>
              <a:tr h="442278">
                <a:tc>
                  <a:txBody>
                    <a:bodyPr/>
                    <a:lstStyle/>
                    <a:p>
                      <a:r>
                        <a:rPr kumimoji="1" lang="ja-JP" altLang="en-US" sz="1600" dirty="0" smtClean="0"/>
                        <a:t>脚本</a:t>
                      </a:r>
                      <a:endParaRPr kumimoji="1" lang="ja-JP" altLang="en-US" sz="1600" dirty="0"/>
                    </a:p>
                  </a:txBody>
                  <a:tcPr/>
                </a:tc>
                <a:tc>
                  <a:txBody>
                    <a:bodyPr/>
                    <a:lstStyle/>
                    <a:p>
                      <a:r>
                        <a:rPr kumimoji="1" lang="en-US" altLang="ja-JP" sz="1600" dirty="0" smtClean="0"/>
                        <a:t>1.</a:t>
                      </a:r>
                      <a:r>
                        <a:rPr kumimoji="1" lang="ja-JP" altLang="en-US" sz="1600" dirty="0" smtClean="0"/>
                        <a:t>在庫照会をする</a:t>
                      </a:r>
                      <a:endParaRPr kumimoji="1" lang="en-US" altLang="ja-JP" sz="1600" dirty="0" smtClean="0"/>
                    </a:p>
                    <a:p>
                      <a:r>
                        <a:rPr kumimoji="1" lang="en-US" altLang="ja-JP" sz="1600" dirty="0" smtClean="0"/>
                        <a:t>2.</a:t>
                      </a:r>
                      <a:r>
                        <a:rPr kumimoji="1" lang="ja-JP" altLang="en-US" sz="1600" dirty="0" smtClean="0"/>
                        <a:t>在庫があれば出荷指示する</a:t>
                      </a:r>
                      <a:endParaRPr kumimoji="1" lang="ja-JP" altLang="en-US" sz="1600" dirty="0"/>
                    </a:p>
                  </a:txBody>
                  <a:tcPr/>
                </a:tc>
              </a:tr>
              <a:tr h="261640">
                <a:tc>
                  <a:txBody>
                    <a:bodyPr/>
                    <a:lstStyle/>
                    <a:p>
                      <a:r>
                        <a:rPr kumimoji="1" lang="ja-JP" altLang="en-US" sz="1600" dirty="0" smtClean="0"/>
                        <a:t>代わりの脚本</a:t>
                      </a:r>
                      <a:endParaRPr kumimoji="1" lang="ja-JP" altLang="en-US" sz="1600" dirty="0"/>
                    </a:p>
                  </a:txBody>
                  <a:tcPr/>
                </a:tc>
                <a:tc>
                  <a:txBody>
                    <a:bodyPr/>
                    <a:lstStyle/>
                    <a:p>
                      <a:r>
                        <a:rPr kumimoji="1" lang="en-US" altLang="ja-JP" sz="1600" dirty="0" smtClean="0"/>
                        <a:t>2a.</a:t>
                      </a:r>
                      <a:r>
                        <a:rPr kumimoji="1" lang="ja-JP" altLang="en-US" sz="1600" dirty="0" smtClean="0"/>
                        <a:t>在庫が不足があれば仕入指示する</a:t>
                      </a:r>
                      <a:endParaRPr kumimoji="1" lang="en-US" altLang="ja-JP" sz="1600" dirty="0" smtClean="0"/>
                    </a:p>
                    <a:p>
                      <a:r>
                        <a:rPr kumimoji="1" lang="en-US" altLang="ja-JP" sz="1600" dirty="0" smtClean="0"/>
                        <a:t>3.</a:t>
                      </a:r>
                      <a:r>
                        <a:rPr kumimoji="1" lang="ja-JP" altLang="en-US" sz="1600" dirty="0" smtClean="0"/>
                        <a:t>出荷指示する</a:t>
                      </a:r>
                      <a:endParaRPr kumimoji="1" lang="ja-JP" altLang="en-US" sz="1600" dirty="0"/>
                    </a:p>
                  </a:txBody>
                  <a:tcPr/>
                </a:tc>
              </a:tr>
              <a:tr h="370840">
                <a:tc>
                  <a:txBody>
                    <a:bodyPr/>
                    <a:lstStyle/>
                    <a:p>
                      <a:r>
                        <a:rPr kumimoji="1" lang="ja-JP" altLang="en-US" sz="1600" dirty="0" smtClean="0"/>
                        <a:t>失敗の脚本</a:t>
                      </a: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ドメインモデリング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ドメインモデル</a:t>
            </a:r>
            <a:endParaRPr kumimoji="1" lang="en-US" altLang="ja-JP" dirty="0" smtClean="0"/>
          </a:p>
          <a:p>
            <a:pPr lvl="1"/>
            <a:r>
              <a:rPr kumimoji="1" lang="ja-JP" altLang="en-US" dirty="0" smtClean="0"/>
              <a:t>サービスモデル</a:t>
            </a:r>
            <a:endParaRPr kumimoji="1" lang="en-US" altLang="ja-JP" dirty="0" smtClean="0"/>
          </a:p>
          <a:p>
            <a:pPr lvl="2"/>
            <a:r>
              <a:rPr lang="ja-JP" altLang="en-US" dirty="0" smtClean="0"/>
              <a:t>現実の人の代わりに目標を達成してくれるもので、システムであったり通信であったりします。</a:t>
            </a:r>
            <a:endParaRPr kumimoji="1" lang="en-US" altLang="ja-JP" dirty="0" smtClean="0"/>
          </a:p>
          <a:p>
            <a:pPr lvl="1"/>
            <a:r>
              <a:rPr lang="ja-JP" altLang="en-US" dirty="0" smtClean="0"/>
              <a:t>ルールモデル</a:t>
            </a:r>
            <a:endParaRPr lang="en-US" altLang="ja-JP" dirty="0" smtClean="0"/>
          </a:p>
          <a:p>
            <a:pPr lvl="2"/>
            <a:r>
              <a:rPr kumimoji="1" lang="ja-JP" altLang="en-US" dirty="0" smtClean="0"/>
              <a:t>現実の規則を</a:t>
            </a:r>
            <a:r>
              <a:rPr lang="ja-JP" altLang="en-US" dirty="0" smtClean="0"/>
              <a:t>抽象化します、制約・演算・検索・探索・推論・監視に分類することが多いです。</a:t>
            </a:r>
            <a:endParaRPr lang="en-US" altLang="ja-JP" dirty="0" smtClean="0"/>
          </a:p>
          <a:p>
            <a:pPr lvl="1"/>
            <a:r>
              <a:rPr lang="ja-JP" altLang="en-US" dirty="0" smtClean="0"/>
              <a:t>エンティティモデル</a:t>
            </a:r>
            <a:endParaRPr lang="en-US" altLang="ja-JP" dirty="0" smtClean="0"/>
          </a:p>
          <a:p>
            <a:pPr lvl="2"/>
            <a:r>
              <a:rPr lang="ja-JP" altLang="en-US" dirty="0" smtClean="0"/>
              <a:t>現実の人・物・事を抽象化します、アクター、リソース</a:t>
            </a:r>
            <a:r>
              <a:rPr lang="en-US" altLang="ja-JP" dirty="0" smtClean="0"/>
              <a:t/>
            </a:r>
            <a:br>
              <a:rPr lang="en-US" altLang="ja-JP" dirty="0" smtClean="0"/>
            </a:br>
            <a:r>
              <a:rPr lang="ja-JP" altLang="en-US" dirty="0" smtClean="0"/>
              <a:t>イベントが一般的に候補となります。</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ドメインモデリング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サービスモデル</a:t>
            </a:r>
            <a:endParaRPr lang="en-US" altLang="ja-JP" dirty="0" smtClean="0"/>
          </a:p>
          <a:p>
            <a:pPr lvl="1"/>
            <a:r>
              <a:rPr kumimoji="1" lang="en-US" altLang="ja-JP" dirty="0" smtClean="0"/>
              <a:t>Web</a:t>
            </a:r>
            <a:r>
              <a:rPr kumimoji="1" lang="ja-JP" altLang="en-US" dirty="0" smtClean="0"/>
              <a:t>サ－ビスや</a:t>
            </a:r>
            <a:r>
              <a:rPr kumimoji="1" lang="en-US" altLang="ja-JP" dirty="0" smtClean="0"/>
              <a:t>REST</a:t>
            </a:r>
            <a:r>
              <a:rPr kumimoji="1" lang="ja-JP" altLang="en-US" dirty="0" err="1" smtClean="0"/>
              <a:t>、</a:t>
            </a:r>
            <a:r>
              <a:rPr kumimoji="1" lang="ja-JP" altLang="en-US" dirty="0" smtClean="0"/>
              <a:t>他システムとの連携など、本システム以外で利用する手段です。</a:t>
            </a:r>
            <a:endParaRPr kumimoji="1" lang="en-US" altLang="ja-JP" dirty="0" smtClean="0"/>
          </a:p>
          <a:p>
            <a:pPr lvl="1"/>
            <a:r>
              <a:rPr kumimoji="1" lang="ja-JP" altLang="en-US" dirty="0" smtClean="0"/>
              <a:t>郵便や電話、宅配などの物理的なサービスも含める場合もあります。</a:t>
            </a:r>
            <a:endParaRPr kumimoji="1" lang="en-US" altLang="ja-JP" dirty="0" smtClean="0"/>
          </a:p>
          <a:p>
            <a:r>
              <a:rPr lang="ja-JP" altLang="en-US" dirty="0" smtClean="0"/>
              <a:t>ルールモデル</a:t>
            </a:r>
            <a:endParaRPr lang="en-US" altLang="ja-JP" dirty="0" smtClean="0"/>
          </a:p>
          <a:p>
            <a:pPr lvl="1"/>
            <a:r>
              <a:rPr kumimoji="1" lang="ja-JP" altLang="en-US" dirty="0" smtClean="0"/>
              <a:t>消費税の計算や仕入れ販売間の利益率、売れ筋商品の最低在庫確保など、決まり事をモデル化したものです。</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ドメインモデリング</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sz="3200" dirty="0" smtClean="0"/>
              <a:t>エンティティモデル</a:t>
            </a:r>
            <a:endParaRPr lang="en-US" altLang="ja-JP" sz="3200" dirty="0" smtClean="0"/>
          </a:p>
          <a:p>
            <a:pPr lvl="1"/>
            <a:r>
              <a:rPr kumimoji="1" lang="ja-JP" altLang="en-US" dirty="0" smtClean="0"/>
              <a:t>ドメインモデルの主軸になるのがエンティティモデル、本セッションの主役の登場です。</a:t>
            </a:r>
            <a:endParaRPr kumimoji="1" lang="en-US" altLang="ja-JP" dirty="0" smtClean="0"/>
          </a:p>
          <a:p>
            <a:pPr lvl="1"/>
            <a:r>
              <a:rPr lang="ja-JP" altLang="en-US" dirty="0" smtClean="0"/>
              <a:t>現実の人・物・事を抽象化します、アクター、リソース、イベントが一般的に候補となります。</a:t>
            </a:r>
            <a:endParaRPr lang="en-US" altLang="ja-JP" dirty="0" smtClean="0"/>
          </a:p>
          <a:p>
            <a:pPr lvl="1"/>
            <a:r>
              <a:rPr kumimoji="1" lang="ja-JP" altLang="en-US" dirty="0" smtClean="0"/>
              <a:t>顧客が業務について語った言葉や文章を単語に分割すると</a:t>
            </a:r>
            <a:r>
              <a:rPr lang="ja-JP" altLang="en-US" dirty="0" smtClean="0"/>
              <a:t>エンティティモデルやその構成要素になることがよくあります。</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ドメインモデリング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a:t>
            </a:r>
            <a:r>
              <a:rPr lang="en-US" altLang="ja-JP" dirty="0" smtClean="0"/>
              <a:t>-</a:t>
            </a:r>
            <a:r>
              <a:rPr lang="ja-JP" altLang="en-US" dirty="0" smtClean="0"/>
              <a:t>サービスモデル</a:t>
            </a:r>
            <a:endParaRPr lang="en-US" altLang="ja-JP" dirty="0" smtClean="0"/>
          </a:p>
          <a:p>
            <a:pPr lvl="1"/>
            <a:r>
              <a:rPr lang="ja-JP" altLang="en-US" dirty="0" smtClean="0"/>
              <a:t>今回は特にありません、強いてあげるとすればデータベースとクライアントマシンが通信するのでそれを盛り込むかどうかでしょう。</a:t>
            </a:r>
            <a:endParaRPr lang="en-US" altLang="ja-JP" dirty="0" smtClean="0"/>
          </a:p>
          <a:p>
            <a:r>
              <a:rPr lang="ja-JP" altLang="en-US" dirty="0" smtClean="0"/>
              <a:t>えムナウ商会</a:t>
            </a:r>
            <a:r>
              <a:rPr lang="en-US" altLang="ja-JP" dirty="0" smtClean="0"/>
              <a:t>-</a:t>
            </a:r>
            <a:r>
              <a:rPr lang="ja-JP" altLang="en-US" dirty="0" smtClean="0"/>
              <a:t>ルールモデル</a:t>
            </a:r>
            <a:endParaRPr lang="en-US" altLang="ja-JP" dirty="0" smtClean="0"/>
          </a:p>
          <a:p>
            <a:pPr lvl="1"/>
            <a:r>
              <a:rPr lang="ja-JP" altLang="en-US" dirty="0" smtClean="0"/>
              <a:t>現段階ではルールは見えてきません、商品の販売価格は決まっていて、仕入とは連動しませんし、請求はシステムに入っていませんので消費税も関係ありません、もっと細かく設計すれば出てくるかもしれません。</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ドメインモデリング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a:t>
            </a:r>
            <a:r>
              <a:rPr lang="en-US" altLang="ja-JP" dirty="0" smtClean="0"/>
              <a:t>-</a:t>
            </a:r>
            <a:r>
              <a:rPr lang="ja-JP" altLang="en-US" dirty="0" smtClean="0"/>
              <a:t>エンティティモデル</a:t>
            </a:r>
            <a:endParaRPr lang="en-US" altLang="ja-JP" dirty="0" smtClean="0"/>
          </a:p>
          <a:p>
            <a:pPr lvl="1"/>
            <a:r>
              <a:rPr lang="ja-JP" altLang="en-US" dirty="0" smtClean="0"/>
              <a:t>アクター、リソース、イベント</a:t>
            </a:r>
            <a:endParaRPr lang="en-US" altLang="ja-JP" dirty="0" smtClean="0"/>
          </a:p>
          <a:p>
            <a:pPr lvl="2"/>
            <a:r>
              <a:rPr lang="ja-JP" altLang="en-US" dirty="0" smtClean="0"/>
              <a:t>アクター：顧客（顧客、仕入先）、作業者（販売担当者、出荷担当者、仕入担当者）</a:t>
            </a:r>
            <a:endParaRPr lang="en-US" altLang="ja-JP" dirty="0" smtClean="0"/>
          </a:p>
          <a:p>
            <a:pPr lvl="2"/>
            <a:r>
              <a:rPr kumimoji="1" lang="ja-JP" altLang="en-US" dirty="0" smtClean="0"/>
              <a:t>リソース：商品</a:t>
            </a:r>
            <a:endParaRPr kumimoji="1" lang="en-US" altLang="ja-JP" dirty="0" smtClean="0"/>
          </a:p>
          <a:p>
            <a:pPr lvl="2"/>
            <a:r>
              <a:rPr kumimoji="1" lang="ja-JP" altLang="en-US" dirty="0" smtClean="0"/>
              <a:t>イベント：受注、出荷、発注、入荷</a:t>
            </a:r>
            <a:endParaRPr kumimoji="1" lang="en-US" altLang="ja-JP" dirty="0" smtClean="0"/>
          </a:p>
          <a:p>
            <a:pPr lvl="1"/>
            <a:r>
              <a:rPr lang="ja-JP" altLang="en-US" dirty="0" smtClean="0"/>
              <a:t>顧客が業務について語った言葉や文章</a:t>
            </a:r>
            <a:endParaRPr lang="en-US" altLang="ja-JP" dirty="0" smtClean="0"/>
          </a:p>
          <a:p>
            <a:pPr lvl="2"/>
            <a:r>
              <a:rPr lang="ja-JP" altLang="en-US" dirty="0" smtClean="0"/>
              <a:t>台帳類：販売、在庫、仕入</a:t>
            </a:r>
            <a:endParaRPr lang="en-US" altLang="ja-JP" dirty="0" smtClean="0"/>
          </a:p>
          <a:p>
            <a:pPr lvl="2"/>
            <a:r>
              <a:rPr lang="ja-JP" altLang="en-US" dirty="0" smtClean="0"/>
              <a:t>在庫、仕入指示、出荷指示など</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自己紹介</a:t>
            </a:r>
            <a:endParaRPr kumimoji="1" lang="ja-JP" altLang="en-US" dirty="0"/>
          </a:p>
        </p:txBody>
      </p:sp>
      <p:sp>
        <p:nvSpPr>
          <p:cNvPr id="4" name="Content Placeholder 6"/>
          <p:cNvSpPr>
            <a:spLocks noGrp="1"/>
          </p:cNvSpPr>
          <p:nvPr>
            <p:ph idx="1"/>
          </p:nvPr>
        </p:nvSpPr>
        <p:spPr>
          <a:xfrm>
            <a:off x="357158" y="785794"/>
            <a:ext cx="8382000" cy="5214974"/>
          </a:xfrm>
        </p:spPr>
        <p:txBody>
          <a:bodyPr/>
          <a:lstStyle/>
          <a:p>
            <a:r>
              <a:rPr lang="ja-JP" altLang="en-US" sz="2800" dirty="0" smtClean="0"/>
              <a:t>福井県越前市（武生市）出身、東京都杉並区在住。</a:t>
            </a:r>
            <a:endParaRPr lang="en-US" altLang="ja-JP" sz="2800" dirty="0" smtClean="0"/>
          </a:p>
          <a:p>
            <a:r>
              <a:rPr lang="ja-JP" altLang="en-US" sz="2800" dirty="0" smtClean="0"/>
              <a:t>ソフトウェア業務歴３０年・フリ－技術者歴２０年以上、でも「</a:t>
            </a:r>
            <a:r>
              <a:rPr lang="ja-JP" altLang="en-US" sz="4800" dirty="0" smtClean="0">
                <a:solidFill>
                  <a:srgbClr val="7030A0"/>
                </a:solidFill>
              </a:rPr>
              <a:t>永遠の２８歳</a:t>
            </a:r>
            <a:r>
              <a:rPr lang="ja-JP" altLang="en-US" sz="2800" dirty="0" smtClean="0"/>
              <a:t>」。</a:t>
            </a:r>
            <a:endParaRPr lang="en-US" altLang="ja-JP" sz="2800" dirty="0" smtClean="0"/>
          </a:p>
          <a:p>
            <a:r>
              <a:rPr lang="ja-JP" altLang="en-US" sz="2800" dirty="0" smtClean="0"/>
              <a:t>４</a:t>
            </a:r>
            <a:r>
              <a:rPr lang="en-US" altLang="ja-JP" sz="2800" dirty="0" smtClean="0"/>
              <a:t>Bit</a:t>
            </a:r>
            <a:r>
              <a:rPr lang="ja-JP" altLang="en-US" sz="2800" dirty="0" smtClean="0"/>
              <a:t>ワンチップからワークステーションまで開発言語も多種多様、最近は</a:t>
            </a:r>
            <a:r>
              <a:rPr lang="en-US" altLang="ja-JP" sz="2800" dirty="0" smtClean="0"/>
              <a:t>SQL</a:t>
            </a:r>
            <a:r>
              <a:rPr lang="ja-JP" altLang="en-US" sz="2800" dirty="0" smtClean="0"/>
              <a:t>サーバー、</a:t>
            </a:r>
            <a:r>
              <a:rPr lang="en-US" altLang="ja-JP" sz="2800" dirty="0" smtClean="0"/>
              <a:t>Web</a:t>
            </a:r>
            <a:r>
              <a:rPr lang="ja-JP" altLang="en-US" sz="2800" dirty="0" err="1" smtClean="0"/>
              <a:t>、</a:t>
            </a:r>
            <a:r>
              <a:rPr lang="en-US" altLang="ja-JP" sz="2800" dirty="0" smtClean="0"/>
              <a:t>Windows</a:t>
            </a:r>
            <a:r>
              <a:rPr lang="ja-JP" altLang="en-US" sz="2800" dirty="0" smtClean="0"/>
              <a:t> </a:t>
            </a:r>
            <a:r>
              <a:rPr lang="en-US" altLang="ja-JP" sz="2800" dirty="0" smtClean="0"/>
              <a:t>Forms</a:t>
            </a:r>
            <a:r>
              <a:rPr lang="ja-JP" altLang="en-US" sz="2800" dirty="0" smtClean="0"/>
              <a:t> や </a:t>
            </a:r>
            <a:r>
              <a:rPr lang="en-US" altLang="ja-JP" sz="2800" dirty="0" smtClean="0"/>
              <a:t>WPF</a:t>
            </a:r>
            <a:r>
              <a:rPr lang="ja-JP" altLang="en-US" sz="2800" dirty="0" smtClean="0"/>
              <a:t>の </a:t>
            </a:r>
            <a:r>
              <a:rPr lang="en-US" altLang="ja-JP" sz="2800" dirty="0" smtClean="0"/>
              <a:t>Visual C#</a:t>
            </a:r>
            <a:r>
              <a:rPr lang="ja-JP" altLang="en-US" sz="2800" dirty="0" smtClean="0"/>
              <a:t> ソフト開発が多い。</a:t>
            </a:r>
            <a:endParaRPr lang="en-US" altLang="ja-JP" sz="2800" dirty="0" smtClean="0"/>
          </a:p>
          <a:p>
            <a:r>
              <a:rPr lang="en-US" altLang="ja-JP" sz="2800" dirty="0" smtClean="0"/>
              <a:t>Microsoft</a:t>
            </a:r>
            <a:r>
              <a:rPr lang="ja-JP" altLang="en-US" sz="2800" dirty="0" smtClean="0"/>
              <a:t> </a:t>
            </a:r>
            <a:r>
              <a:rPr lang="en-US" altLang="ja-JP" sz="2800" dirty="0" smtClean="0"/>
              <a:t>MVP</a:t>
            </a:r>
            <a:r>
              <a:rPr lang="ja-JP" altLang="en-US" sz="2800" dirty="0" smtClean="0"/>
              <a:t> </a:t>
            </a:r>
            <a:r>
              <a:rPr lang="en-US" altLang="ja-JP" sz="2800" dirty="0" smtClean="0"/>
              <a:t>for</a:t>
            </a:r>
            <a:r>
              <a:rPr lang="ja-JP" altLang="en-US" sz="2800" dirty="0" smtClean="0"/>
              <a:t> </a:t>
            </a:r>
            <a:r>
              <a:rPr lang="en-US" sz="2800" dirty="0" smtClean="0"/>
              <a:t>Development</a:t>
            </a:r>
            <a:r>
              <a:rPr lang="en-US" sz="2800" b="1" dirty="0" smtClean="0"/>
              <a:t> </a:t>
            </a:r>
            <a:r>
              <a:rPr lang="en-US" altLang="ja-JP" sz="2800" dirty="0" smtClean="0"/>
              <a:t>Tools</a:t>
            </a:r>
            <a:r>
              <a:rPr lang="ja-JP" altLang="en-US" sz="2800" dirty="0" smtClean="0"/>
              <a:t> </a:t>
            </a:r>
            <a:r>
              <a:rPr lang="en-US" altLang="ja-JP" sz="2800" dirty="0" smtClean="0"/>
              <a:t>Visual C#</a:t>
            </a:r>
            <a:r>
              <a:rPr lang="ja-JP" altLang="en-US" sz="2800" dirty="0" smtClean="0"/>
              <a:t> を５年連続で受賞。</a:t>
            </a:r>
            <a:endParaRPr lang="en-US" altLang="ja-JP" sz="2800" dirty="0" smtClean="0"/>
          </a:p>
          <a:p>
            <a:r>
              <a:rPr lang="en-US" altLang="ja-JP" sz="2800" dirty="0" smtClean="0"/>
              <a:t>INETAJ</a:t>
            </a:r>
            <a:r>
              <a:rPr lang="ja-JP" altLang="en-US" sz="2800" dirty="0" smtClean="0"/>
              <a:t> 理事、</a:t>
            </a:r>
            <a:r>
              <a:rPr lang="en-US" altLang="ja-JP" sz="2800" dirty="0" smtClean="0"/>
              <a:t>INETAJ</a:t>
            </a:r>
            <a:r>
              <a:rPr lang="ja-JP" altLang="en-US" sz="2800" dirty="0" smtClean="0"/>
              <a:t> スピーカビューロー登録。</a:t>
            </a:r>
            <a:endParaRPr lang="en-US" altLang="ja-JP" sz="2800" dirty="0" smtClean="0"/>
          </a:p>
          <a:p>
            <a:r>
              <a:rPr lang="ja-JP" altLang="en-US" sz="2800" dirty="0" err="1" smtClean="0"/>
              <a:t>わんくま</a:t>
            </a:r>
            <a:r>
              <a:rPr lang="ja-JP" altLang="en-US" sz="2800" dirty="0" smtClean="0"/>
              <a:t>同盟他でスピーカ経験多数。</a:t>
            </a:r>
            <a:endParaRPr lang="en-US"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えムナウ商会を例にエンティティモデル（概念モデル）を設計する</a:t>
            </a:r>
            <a:endParaRPr lang="en-US" altLang="ja-JP" dirty="0" smtClean="0"/>
          </a:p>
          <a:p>
            <a:pPr lvl="1"/>
            <a:r>
              <a:rPr kumimoji="1" lang="ja-JP" altLang="en-US" dirty="0" smtClean="0"/>
              <a:t>現状やっていることをヒアリング</a:t>
            </a:r>
            <a:endParaRPr kumimoji="1" lang="en-US" altLang="ja-JP" dirty="0" smtClean="0"/>
          </a:p>
          <a:p>
            <a:pPr lvl="2"/>
            <a:r>
              <a:rPr lang="ja-JP" altLang="en-US" sz="2000" dirty="0" smtClean="0"/>
              <a:t>顧客から注文書が郵送してくる</a:t>
            </a:r>
            <a:endParaRPr lang="en-US" altLang="ja-JP" sz="2000" dirty="0" smtClean="0"/>
          </a:p>
          <a:p>
            <a:pPr lvl="2"/>
            <a:r>
              <a:rPr kumimoji="1" lang="ja-JP" altLang="en-US" sz="2000" dirty="0" smtClean="0"/>
              <a:t>販売担当が注文書と在庫台帳を見比べて足りてれば出</a:t>
            </a:r>
            <a:r>
              <a:rPr lang="ja-JP" altLang="en-US" sz="2000" dirty="0" smtClean="0"/>
              <a:t>荷</a:t>
            </a:r>
            <a:r>
              <a:rPr kumimoji="1" lang="ja-JP" altLang="en-US" sz="2000" dirty="0" smtClean="0"/>
              <a:t>指示を出荷担当に行い、販売台帳に書く</a:t>
            </a:r>
            <a:endParaRPr kumimoji="1" lang="en-US" altLang="ja-JP" sz="2000" dirty="0" smtClean="0"/>
          </a:p>
          <a:p>
            <a:pPr lvl="2"/>
            <a:r>
              <a:rPr lang="ja-JP" altLang="en-US" sz="2000" dirty="0" smtClean="0"/>
              <a:t>足りなきゃ仕入担当に不足分仕入指示をして出荷指示を出荷担当に行い、販売台帳に書く</a:t>
            </a:r>
            <a:endParaRPr lang="en-US" altLang="ja-JP" sz="2000" dirty="0" smtClean="0"/>
          </a:p>
          <a:p>
            <a:pPr lvl="2"/>
            <a:r>
              <a:rPr lang="ja-JP" altLang="en-US" sz="2000" dirty="0" smtClean="0"/>
              <a:t>仕入担当は仕入指示を元に仕入先に発注して仕入台帳に追加し入荷したら在庫台帳の在庫を増加させる</a:t>
            </a:r>
            <a:endParaRPr lang="en-US" altLang="ja-JP" sz="2000" dirty="0" smtClean="0"/>
          </a:p>
          <a:p>
            <a:pPr lvl="2"/>
            <a:r>
              <a:rPr lang="ja-JP" altLang="en-US" sz="2000" dirty="0" smtClean="0"/>
              <a:t>出荷担当は販売台帳と在庫台帳を見比べて足りるなら顧客に納品書と一緒に出荷して在庫台帳の在庫を減少させる</a:t>
            </a:r>
            <a:endParaRPr lang="en-US" altLang="ja-JP" sz="2000" dirty="0" smtClean="0"/>
          </a:p>
          <a:p>
            <a:pPr lvl="2"/>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単語の羅列</a:t>
            </a:r>
            <a:endParaRPr kumimoji="1" lang="en-US" altLang="ja-JP" dirty="0" smtClean="0"/>
          </a:p>
          <a:p>
            <a:endParaRPr lang="en-US" altLang="ja-JP" dirty="0" smtClean="0"/>
          </a:p>
          <a:p>
            <a:endParaRPr kumimoji="1" lang="en-US" altLang="ja-JP" dirty="0" smtClean="0"/>
          </a:p>
          <a:p>
            <a:r>
              <a:rPr kumimoji="1" lang="ja-JP" altLang="en-US" dirty="0" smtClean="0"/>
              <a:t>単語の分類と不足の確認</a:t>
            </a:r>
            <a:endParaRPr kumimoji="1" lang="en-US" altLang="ja-JP" dirty="0" smtClean="0"/>
          </a:p>
          <a:p>
            <a:pPr lvl="1"/>
            <a:endParaRPr kumimoji="1" lang="ja-JP" altLang="en-US" dirty="0"/>
          </a:p>
        </p:txBody>
      </p:sp>
      <p:graphicFrame>
        <p:nvGraphicFramePr>
          <p:cNvPr id="4" name="表 3"/>
          <p:cNvGraphicFramePr>
            <a:graphicFrameLocks noGrp="1"/>
          </p:cNvGraphicFramePr>
          <p:nvPr/>
        </p:nvGraphicFramePr>
        <p:xfrm>
          <a:off x="928662" y="1714488"/>
          <a:ext cx="6310355" cy="1112520"/>
        </p:xfrm>
        <a:graphic>
          <a:graphicData uri="http://schemas.openxmlformats.org/drawingml/2006/table">
            <a:tbl>
              <a:tblPr firstRow="1" bandRow="1">
                <a:tableStyleId>{69CF1AB2-1976-4502-BF36-3FF5EA218861}</a:tableStyleId>
              </a:tblPr>
              <a:tblGrid>
                <a:gridCol w="1262071"/>
                <a:gridCol w="1262071"/>
                <a:gridCol w="1262071"/>
                <a:gridCol w="1262071"/>
                <a:gridCol w="1262071"/>
              </a:tblGrid>
              <a:tr h="370840">
                <a:tc>
                  <a:txBody>
                    <a:bodyPr/>
                    <a:lstStyle/>
                    <a:p>
                      <a:r>
                        <a:rPr lang="ja-JP" altLang="en-US" sz="1800" b="0" dirty="0" smtClean="0"/>
                        <a:t>顧客</a:t>
                      </a:r>
                      <a:endParaRPr kumimoji="1" lang="ja-JP" altLang="en-US" b="0" dirty="0"/>
                    </a:p>
                  </a:txBody>
                  <a:tcPr/>
                </a:tc>
                <a:tc>
                  <a:txBody>
                    <a:bodyPr/>
                    <a:lstStyle/>
                    <a:p>
                      <a:r>
                        <a:rPr lang="ja-JP" altLang="en-US" sz="1800" b="0" dirty="0" smtClean="0"/>
                        <a:t>注文書</a:t>
                      </a:r>
                      <a:endParaRPr kumimoji="1" lang="ja-JP" altLang="en-US" b="0" dirty="0"/>
                    </a:p>
                  </a:txBody>
                  <a:tcPr/>
                </a:tc>
                <a:tc>
                  <a:txBody>
                    <a:bodyPr/>
                    <a:lstStyle/>
                    <a:p>
                      <a:r>
                        <a:rPr lang="ja-JP" altLang="en-US" sz="1800" b="0" dirty="0" smtClean="0"/>
                        <a:t>郵送</a:t>
                      </a:r>
                      <a:endParaRPr kumimoji="1" lang="ja-JP" altLang="en-US" b="0" dirty="0"/>
                    </a:p>
                  </a:txBody>
                  <a:tcPr/>
                </a:tc>
                <a:tc>
                  <a:txBody>
                    <a:bodyPr/>
                    <a:lstStyle/>
                    <a:p>
                      <a:r>
                        <a:rPr kumimoji="1" lang="ja-JP" altLang="en-US" sz="1800" b="0" dirty="0" smtClean="0"/>
                        <a:t>販売担当</a:t>
                      </a:r>
                      <a:endParaRPr kumimoji="1" lang="ja-JP" altLang="en-US" b="0" dirty="0"/>
                    </a:p>
                  </a:txBody>
                  <a:tcPr/>
                </a:tc>
                <a:tc>
                  <a:txBody>
                    <a:bodyPr/>
                    <a:lstStyle/>
                    <a:p>
                      <a:r>
                        <a:rPr kumimoji="1" lang="ja-JP" altLang="en-US" sz="1800" b="0" dirty="0" smtClean="0"/>
                        <a:t>在庫台帳</a:t>
                      </a:r>
                      <a:endParaRPr kumimoji="1" lang="ja-JP" altLang="en-US" b="0" dirty="0"/>
                    </a:p>
                  </a:txBody>
                  <a:tcPr/>
                </a:tc>
              </a:tr>
              <a:tr h="370840">
                <a:tc>
                  <a:txBody>
                    <a:bodyPr/>
                    <a:lstStyle/>
                    <a:p>
                      <a:r>
                        <a:rPr kumimoji="1" lang="ja-JP" altLang="en-US" sz="1800" b="0" dirty="0" smtClean="0"/>
                        <a:t>出</a:t>
                      </a:r>
                      <a:r>
                        <a:rPr lang="ja-JP" altLang="en-US" sz="1800" dirty="0" smtClean="0"/>
                        <a:t>荷</a:t>
                      </a:r>
                      <a:r>
                        <a:rPr kumimoji="1" lang="ja-JP" altLang="en-US" sz="1800" b="0" dirty="0" smtClean="0"/>
                        <a:t>指示</a:t>
                      </a:r>
                      <a:endParaRPr kumimoji="1" lang="ja-JP" altLang="en-US" b="0" dirty="0"/>
                    </a:p>
                  </a:txBody>
                  <a:tcPr/>
                </a:tc>
                <a:tc>
                  <a:txBody>
                    <a:bodyPr/>
                    <a:lstStyle/>
                    <a:p>
                      <a:r>
                        <a:rPr kumimoji="1" lang="ja-JP" altLang="en-US" sz="1800" b="0" dirty="0" smtClean="0"/>
                        <a:t>出荷担当</a:t>
                      </a:r>
                      <a:endParaRPr kumimoji="1" lang="ja-JP" altLang="en-US" b="0" dirty="0"/>
                    </a:p>
                  </a:txBody>
                  <a:tcPr/>
                </a:tc>
                <a:tc>
                  <a:txBody>
                    <a:bodyPr/>
                    <a:lstStyle/>
                    <a:p>
                      <a:r>
                        <a:rPr kumimoji="1" lang="ja-JP" altLang="en-US" sz="1800" b="0" dirty="0" smtClean="0"/>
                        <a:t>販売台帳</a:t>
                      </a:r>
                      <a:endParaRPr kumimoji="1" lang="ja-JP" altLang="en-US" b="0" dirty="0"/>
                    </a:p>
                  </a:txBody>
                  <a:tcPr/>
                </a:tc>
                <a:tc>
                  <a:txBody>
                    <a:bodyPr/>
                    <a:lstStyle/>
                    <a:p>
                      <a:r>
                        <a:rPr lang="ja-JP" altLang="en-US" sz="1800" b="0" dirty="0" smtClean="0"/>
                        <a:t>仕入担当</a:t>
                      </a:r>
                      <a:endParaRPr kumimoji="1" lang="ja-JP" altLang="en-US" b="0" dirty="0"/>
                    </a:p>
                  </a:txBody>
                  <a:tcPr/>
                </a:tc>
                <a:tc>
                  <a:txBody>
                    <a:bodyPr/>
                    <a:lstStyle/>
                    <a:p>
                      <a:r>
                        <a:rPr lang="ja-JP" altLang="en-US" sz="1800" b="0" dirty="0" smtClean="0"/>
                        <a:t>仕入指示</a:t>
                      </a:r>
                      <a:endParaRPr kumimoji="1" lang="ja-JP" altLang="en-US" b="0" dirty="0"/>
                    </a:p>
                  </a:txBody>
                  <a:tcPr/>
                </a:tc>
              </a:tr>
              <a:tr h="370840">
                <a:tc>
                  <a:txBody>
                    <a:bodyPr/>
                    <a:lstStyle/>
                    <a:p>
                      <a:r>
                        <a:rPr lang="ja-JP" altLang="en-US" sz="1800" b="0" dirty="0" smtClean="0"/>
                        <a:t>仕入先</a:t>
                      </a:r>
                      <a:endParaRPr kumimoji="1" lang="ja-JP" altLang="en-US" b="0" dirty="0"/>
                    </a:p>
                  </a:txBody>
                  <a:tcPr/>
                </a:tc>
                <a:tc>
                  <a:txBody>
                    <a:bodyPr/>
                    <a:lstStyle/>
                    <a:p>
                      <a:r>
                        <a:rPr lang="ja-JP" altLang="en-US" sz="1800" b="0" dirty="0" smtClean="0"/>
                        <a:t>発注</a:t>
                      </a:r>
                      <a:endParaRPr kumimoji="1" lang="ja-JP" altLang="en-US" b="0" dirty="0"/>
                    </a:p>
                  </a:txBody>
                  <a:tcPr/>
                </a:tc>
                <a:tc>
                  <a:txBody>
                    <a:bodyPr/>
                    <a:lstStyle/>
                    <a:p>
                      <a:r>
                        <a:rPr lang="ja-JP" altLang="en-US" sz="1800" b="0" dirty="0" smtClean="0"/>
                        <a:t>入荷</a:t>
                      </a:r>
                      <a:endParaRPr kumimoji="1" lang="ja-JP" altLang="en-US" b="0" dirty="0"/>
                    </a:p>
                  </a:txBody>
                  <a:tcPr/>
                </a:tc>
                <a:tc>
                  <a:txBody>
                    <a:bodyPr/>
                    <a:lstStyle/>
                    <a:p>
                      <a:r>
                        <a:rPr lang="ja-JP" altLang="en-US" sz="1800" b="0" dirty="0" smtClean="0"/>
                        <a:t>仕入台帳</a:t>
                      </a:r>
                      <a:endParaRPr kumimoji="1" lang="ja-JP" altLang="en-US" b="0" dirty="0"/>
                    </a:p>
                  </a:txBody>
                  <a:tcPr/>
                </a:tc>
                <a:tc>
                  <a:txBody>
                    <a:bodyPr/>
                    <a:lstStyle/>
                    <a:p>
                      <a:r>
                        <a:rPr lang="ja-JP" altLang="en-US" sz="1800" b="0" dirty="0" smtClean="0"/>
                        <a:t>納品書</a:t>
                      </a:r>
                      <a:endParaRPr kumimoji="1" lang="ja-JP" altLang="en-US" b="0" dirty="0"/>
                    </a:p>
                  </a:txBody>
                  <a:tcPr/>
                </a:tc>
              </a:tr>
            </a:tbl>
          </a:graphicData>
        </a:graphic>
      </p:graphicFrame>
      <p:graphicFrame>
        <p:nvGraphicFramePr>
          <p:cNvPr id="5" name="表 4"/>
          <p:cNvGraphicFramePr>
            <a:graphicFrameLocks noGrp="1"/>
          </p:cNvGraphicFramePr>
          <p:nvPr/>
        </p:nvGraphicFramePr>
        <p:xfrm>
          <a:off x="500034" y="3308686"/>
          <a:ext cx="8001056" cy="2021840"/>
        </p:xfrm>
        <a:graphic>
          <a:graphicData uri="http://schemas.openxmlformats.org/drawingml/2006/table">
            <a:tbl>
              <a:tblPr firstRow="1" bandRow="1">
                <a:tableStyleId>{69CF1AB2-1976-4502-BF36-3FF5EA218861}</a:tableStyleId>
              </a:tblPr>
              <a:tblGrid>
                <a:gridCol w="1357322"/>
                <a:gridCol w="1143008"/>
                <a:gridCol w="1214446"/>
                <a:gridCol w="1143008"/>
                <a:gridCol w="1214446"/>
                <a:gridCol w="1000132"/>
                <a:gridCol w="928694"/>
              </a:tblGrid>
              <a:tr h="370840">
                <a:tc>
                  <a:txBody>
                    <a:bodyPr/>
                    <a:lstStyle/>
                    <a:p>
                      <a:r>
                        <a:rPr kumimoji="1" lang="ja-JP" altLang="en-US" b="0" dirty="0" smtClean="0"/>
                        <a:t>アクター</a:t>
                      </a:r>
                      <a:endParaRPr kumimoji="1" lang="ja-JP" altLang="en-US"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t>顧客</a:t>
                      </a:r>
                      <a:endParaRPr kumimoji="1" lang="ja-JP" altLang="en-US" b="0" dirty="0" smtClean="0"/>
                    </a:p>
                  </a:txBody>
                  <a:tcPr/>
                </a:tc>
                <a:tc>
                  <a:txBody>
                    <a:bodyPr/>
                    <a:lstStyle/>
                    <a:p>
                      <a:r>
                        <a:rPr kumimoji="1" lang="ja-JP" altLang="en-US" sz="1800" b="0" dirty="0" smtClean="0"/>
                        <a:t>販売担当</a:t>
                      </a:r>
                      <a:endParaRPr kumimoji="1" lang="ja-JP" altLang="en-US"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出荷担当</a:t>
                      </a:r>
                      <a:endParaRPr kumimoji="1" lang="ja-JP" altLang="en-US" b="0" dirty="0" smtClean="0"/>
                    </a:p>
                  </a:txBody>
                  <a:tcPr/>
                </a:tc>
                <a:tc>
                  <a:txBody>
                    <a:bodyPr/>
                    <a:lstStyle/>
                    <a:p>
                      <a:r>
                        <a:rPr lang="ja-JP" altLang="en-US" sz="1800" b="0" dirty="0" smtClean="0"/>
                        <a:t>仕入担当</a:t>
                      </a:r>
                      <a:endParaRPr kumimoji="1" lang="ja-JP" altLang="en-US"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t>仕入先</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800" b="0" dirty="0" smtClean="0"/>
                    </a:p>
                  </a:txBody>
                  <a:tcPr/>
                </a:tc>
              </a:tr>
              <a:tr h="370840">
                <a:tc>
                  <a:txBody>
                    <a:bodyPr/>
                    <a:lstStyle/>
                    <a:p>
                      <a:r>
                        <a:rPr kumimoji="1" lang="ja-JP" altLang="en-US" dirty="0" smtClean="0"/>
                        <a:t>リソース</a:t>
                      </a:r>
                      <a:endParaRPr kumimoji="1" lang="ja-JP" altLang="en-US" dirty="0"/>
                    </a:p>
                  </a:txBody>
                  <a:tcPr/>
                </a:tc>
                <a:tc>
                  <a:txBody>
                    <a:bodyPr/>
                    <a:lstStyle/>
                    <a:p>
                      <a:r>
                        <a:rPr kumimoji="1" lang="ja-JP" altLang="en-US" sz="1800" b="0" dirty="0" smtClean="0"/>
                        <a:t>在庫</a:t>
                      </a:r>
                      <a:endParaRPr kumimoji="1" lang="en-US" altLang="ja-JP" sz="1800" b="0" dirty="0" smtClean="0"/>
                    </a:p>
                    <a:p>
                      <a:r>
                        <a:rPr kumimoji="1" lang="ja-JP" altLang="en-US" sz="1800" b="0" dirty="0" smtClean="0">
                          <a:solidFill>
                            <a:srgbClr val="00B050"/>
                          </a:solidFill>
                        </a:rPr>
                        <a:t>（台帳）</a:t>
                      </a:r>
                      <a:endParaRPr kumimoji="1" lang="ja-JP" altLang="en-US"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販売</a:t>
                      </a:r>
                      <a:endParaRPr kumimoji="1" lang="en-US" altLang="ja-JP" sz="1800" b="0" dirty="0" smtClean="0"/>
                    </a:p>
                    <a:p>
                      <a:r>
                        <a:rPr kumimoji="1" lang="ja-JP" altLang="en-US" sz="1800" b="0" dirty="0" smtClean="0">
                          <a:solidFill>
                            <a:srgbClr val="00B050"/>
                          </a:solidFill>
                        </a:rPr>
                        <a:t>（台帳）</a:t>
                      </a:r>
                      <a:endParaRPr kumimoji="1" lang="ja-JP" altLang="en-US" dirty="0">
                        <a:solidFill>
                          <a:srgbClr val="00B05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t>仕入</a:t>
                      </a:r>
                      <a:endParaRPr lang="en-US" altLang="ja-JP" sz="18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solidFill>
                            <a:srgbClr val="00B050"/>
                          </a:solidFill>
                        </a:rPr>
                        <a:t>（台帳）</a:t>
                      </a:r>
                      <a:endParaRPr kumimoji="1" lang="ja-JP" altLang="en-US" dirty="0" smtClean="0">
                        <a:solidFill>
                          <a:srgbClr val="00B050"/>
                        </a:solidFill>
                      </a:endParaRPr>
                    </a:p>
                  </a:txBody>
                  <a:tcPr/>
                </a:tc>
                <a:tc>
                  <a:txBody>
                    <a:bodyPr/>
                    <a:lstStyle/>
                    <a:p>
                      <a:r>
                        <a:rPr kumimoji="1" lang="ja-JP" altLang="en-US" dirty="0" smtClean="0">
                          <a:solidFill>
                            <a:srgbClr val="00B050"/>
                          </a:solidFill>
                        </a:rPr>
                        <a:t>商品</a:t>
                      </a:r>
                      <a:endParaRPr kumimoji="1" lang="ja-JP" altLang="en-US" dirty="0">
                        <a:solidFill>
                          <a:srgbClr val="00B050"/>
                        </a:solidFill>
                      </a:endParaRPr>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r>
                        <a:rPr kumimoji="1" lang="ja-JP" altLang="en-US" dirty="0" smtClean="0"/>
                        <a:t>ドキュメント</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t>注文書</a:t>
                      </a:r>
                      <a:endParaRPr kumimoji="1" lang="ja-JP" altLang="en-US" b="0" dirty="0" smtClean="0"/>
                    </a:p>
                  </a:txBody>
                  <a:tcPr/>
                </a:tc>
                <a:tc>
                  <a:txBody>
                    <a:bodyPr/>
                    <a:lstStyle/>
                    <a:p>
                      <a:r>
                        <a:rPr lang="ja-JP" altLang="en-US" sz="1800" b="0" dirty="0" smtClean="0"/>
                        <a:t>納品書</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solidFill>
                            <a:srgbClr val="00B050"/>
                          </a:solidFill>
                        </a:rPr>
                        <a:t>注文書（仕入）</a:t>
                      </a:r>
                      <a:endParaRPr kumimoji="1" lang="ja-JP" altLang="en-US" b="0" dirty="0" smtClean="0">
                        <a:solidFill>
                          <a:srgbClr val="00B050"/>
                        </a:solidFill>
                      </a:endParaRPr>
                    </a:p>
                  </a:txBody>
                  <a:tcPr/>
                </a:tc>
                <a:tc>
                  <a:txBody>
                    <a:bodyPr/>
                    <a:lstStyle/>
                    <a:p>
                      <a:r>
                        <a:rPr lang="ja-JP" altLang="en-US" sz="1800" b="0" dirty="0" smtClean="0">
                          <a:solidFill>
                            <a:srgbClr val="00B050"/>
                          </a:solidFill>
                        </a:rPr>
                        <a:t>納品書</a:t>
                      </a:r>
                      <a:endParaRPr lang="en-US" altLang="ja-JP" sz="1800" b="0" dirty="0" smtClean="0">
                        <a:solidFill>
                          <a:srgbClr val="00B050"/>
                        </a:solidFill>
                      </a:endParaRPr>
                    </a:p>
                    <a:p>
                      <a:r>
                        <a:rPr lang="ja-JP" altLang="en-US" sz="1800" b="0" dirty="0" smtClean="0">
                          <a:solidFill>
                            <a:srgbClr val="00B050"/>
                          </a:solidFill>
                        </a:rPr>
                        <a:t>（仕入）</a:t>
                      </a:r>
                      <a:endParaRPr kumimoji="1" lang="ja-JP" altLang="en-US" dirty="0">
                        <a:solidFill>
                          <a:srgbClr val="00B050"/>
                        </a:solidFill>
                      </a:endParaRPr>
                    </a:p>
                  </a:txBody>
                  <a:tcPr/>
                </a:tc>
                <a:tc>
                  <a:txBody>
                    <a:bodyPr/>
                    <a:lstStyle/>
                    <a:p>
                      <a:endParaRPr kumimoji="1" lang="ja-JP" altLang="en-US" dirty="0"/>
                    </a:p>
                  </a:txBody>
                  <a:tcPr/>
                </a:tc>
                <a:tc>
                  <a:txBody>
                    <a:bodyPr/>
                    <a:lstStyle/>
                    <a:p>
                      <a:endParaRPr kumimoji="1" lang="ja-JP" altLang="en-US" dirty="0"/>
                    </a:p>
                  </a:txBody>
                  <a:tcPr/>
                </a:tc>
              </a:tr>
              <a:tr h="370840">
                <a:tc>
                  <a:txBody>
                    <a:bodyPr/>
                    <a:lstStyle/>
                    <a:p>
                      <a:r>
                        <a:rPr kumimoji="1" lang="ja-JP" altLang="en-US" dirty="0" smtClean="0"/>
                        <a:t>イベント</a:t>
                      </a:r>
                      <a:endParaRPr kumimoji="1" lang="ja-JP" altLang="en-US" dirty="0"/>
                    </a:p>
                  </a:txBody>
                  <a:tcPr/>
                </a:tc>
                <a:tc>
                  <a:txBody>
                    <a:bodyPr/>
                    <a:lstStyle/>
                    <a:p>
                      <a:r>
                        <a:rPr lang="ja-JP" altLang="en-US" sz="1800" b="0" dirty="0" smtClean="0"/>
                        <a:t>発注</a:t>
                      </a:r>
                      <a:endParaRPr kumimoji="1" lang="ja-JP" altLang="en-US" b="0" dirty="0"/>
                    </a:p>
                  </a:txBody>
                  <a:tcPr/>
                </a:tc>
                <a:tc>
                  <a:txBody>
                    <a:bodyPr/>
                    <a:lstStyle/>
                    <a:p>
                      <a:r>
                        <a:rPr lang="ja-JP" altLang="en-US" sz="1800" b="0" dirty="0" smtClean="0"/>
                        <a:t>入荷</a:t>
                      </a:r>
                      <a:endParaRPr kumimoji="1" lang="ja-JP" altLang="en-US"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t>出</a:t>
                      </a:r>
                      <a:r>
                        <a:rPr lang="ja-JP" altLang="en-US" sz="1800" dirty="0" smtClean="0"/>
                        <a:t>荷</a:t>
                      </a:r>
                      <a:r>
                        <a:rPr kumimoji="1" lang="ja-JP" altLang="en-US" sz="1800" b="0" dirty="0" smtClean="0"/>
                        <a:t>指示</a:t>
                      </a:r>
                      <a:endParaRPr kumimoji="1" lang="ja-JP" altLang="en-US" b="0" dirty="0" smtClean="0"/>
                    </a:p>
                  </a:txBody>
                  <a:tcPr/>
                </a:tc>
                <a:tc>
                  <a:txBody>
                    <a:bodyPr/>
                    <a:lstStyle/>
                    <a:p>
                      <a:r>
                        <a:rPr lang="ja-JP" altLang="en-US" sz="1800" b="0" dirty="0" smtClean="0"/>
                        <a:t>仕入指示</a:t>
                      </a:r>
                      <a:endParaRPr kumimoji="1" lang="ja-JP" altLang="en-US" dirty="0"/>
                    </a:p>
                  </a:txBody>
                  <a:tcPr/>
                </a:tc>
                <a:tc>
                  <a:txBody>
                    <a:bodyPr/>
                    <a:lstStyle/>
                    <a:p>
                      <a:r>
                        <a:rPr kumimoji="1" lang="ja-JP" altLang="en-US" dirty="0" smtClean="0">
                          <a:solidFill>
                            <a:srgbClr val="00B050"/>
                          </a:solidFill>
                        </a:rPr>
                        <a:t>受注</a:t>
                      </a:r>
                      <a:endParaRPr kumimoji="1" lang="ja-JP" altLang="en-US" dirty="0">
                        <a:solidFill>
                          <a:srgbClr val="00B050"/>
                        </a:solidFill>
                      </a:endParaRPr>
                    </a:p>
                  </a:txBody>
                  <a:tcPr/>
                </a:tc>
                <a:tc>
                  <a:txBody>
                    <a:bodyPr/>
                    <a:lstStyle/>
                    <a:p>
                      <a:r>
                        <a:rPr kumimoji="1" lang="ja-JP" altLang="en-US" dirty="0" smtClean="0">
                          <a:solidFill>
                            <a:srgbClr val="00B050"/>
                          </a:solidFill>
                        </a:rPr>
                        <a:t>出荷</a:t>
                      </a:r>
                      <a:endParaRPr kumimoji="1" lang="ja-JP" altLang="en-US" dirty="0">
                        <a:solidFill>
                          <a:srgbClr val="00B050"/>
                        </a:solidFill>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図にしてみる</a:t>
            </a:r>
            <a:endParaRPr kumimoji="1" lang="ja-JP" altLang="en-US" dirty="0"/>
          </a:p>
        </p:txBody>
      </p:sp>
      <p:pic>
        <p:nvPicPr>
          <p:cNvPr id="4" name="図 3" descr="ヒヤリング.jpg"/>
          <p:cNvPicPr>
            <a:picLocks noChangeAspect="1"/>
          </p:cNvPicPr>
          <p:nvPr/>
        </p:nvPicPr>
        <p:blipFill>
          <a:blip r:embed="rId2"/>
          <a:stretch>
            <a:fillRect/>
          </a:stretch>
        </p:blipFill>
        <p:spPr>
          <a:xfrm>
            <a:off x="428596" y="1928802"/>
            <a:ext cx="8074152" cy="369417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エンティティ関係図を書いてみる</a:t>
            </a:r>
            <a:endParaRPr kumimoji="1" lang="ja-JP" altLang="en-US" dirty="0"/>
          </a:p>
        </p:txBody>
      </p:sp>
      <p:pic>
        <p:nvPicPr>
          <p:cNvPr id="1026" name="Picture 2" descr="C:\Users\Public\Documents\User\KODAMA\わんくま\東京31\エンティティ.jpg"/>
          <p:cNvPicPr>
            <a:picLocks noChangeAspect="1" noChangeArrowheads="1"/>
          </p:cNvPicPr>
          <p:nvPr/>
        </p:nvPicPr>
        <p:blipFill>
          <a:blip r:embed="rId2"/>
          <a:srcRect/>
          <a:stretch>
            <a:fillRect/>
          </a:stretch>
        </p:blipFill>
        <p:spPr bwMode="auto">
          <a:xfrm>
            <a:off x="785786" y="1643050"/>
            <a:ext cx="6657976" cy="406717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カテゴライズ</a:t>
            </a:r>
            <a:endParaRPr kumimoji="1" lang="en-US" altLang="ja-JP" dirty="0" smtClean="0"/>
          </a:p>
          <a:p>
            <a:pPr lvl="1"/>
            <a:r>
              <a:rPr lang="ja-JP" altLang="en-US" sz="2400" dirty="0" smtClean="0"/>
              <a:t>注文書と納品書は、</a:t>
            </a:r>
            <a:r>
              <a:rPr lang="en-US" altLang="ja-JP" sz="2400" dirty="0" smtClean="0"/>
              <a:t/>
            </a:r>
            <a:br>
              <a:rPr lang="en-US" altLang="ja-JP" sz="2400" dirty="0" smtClean="0"/>
            </a:br>
            <a:r>
              <a:rPr lang="ja-JP" altLang="en-US" sz="2400" dirty="0" smtClean="0"/>
              <a:t>同じ形式、販売仕入は、</a:t>
            </a:r>
            <a:r>
              <a:rPr lang="en-US" altLang="ja-JP" sz="2400" dirty="0" smtClean="0"/>
              <a:t/>
            </a:r>
            <a:br>
              <a:rPr lang="en-US" altLang="ja-JP" sz="2400" dirty="0" smtClean="0"/>
            </a:br>
            <a:r>
              <a:rPr lang="ja-JP" altLang="en-US" sz="2400" dirty="0" smtClean="0"/>
              <a:t>転記しただけ</a:t>
            </a:r>
            <a:endParaRPr lang="en-US" altLang="ja-JP" sz="2400" dirty="0" smtClean="0"/>
          </a:p>
          <a:p>
            <a:pPr lvl="1"/>
            <a:r>
              <a:rPr lang="ja-JP" altLang="en-US" sz="2400" dirty="0" smtClean="0"/>
              <a:t>顧客注文書納品書は、</a:t>
            </a:r>
            <a:r>
              <a:rPr lang="en-US" altLang="ja-JP" sz="2400" dirty="0" smtClean="0"/>
              <a:t/>
            </a:r>
            <a:br>
              <a:rPr lang="en-US" altLang="ja-JP" sz="2400" dirty="0" smtClean="0"/>
            </a:br>
            <a:r>
              <a:rPr lang="ja-JP" altLang="en-US" sz="2400" dirty="0" smtClean="0"/>
              <a:t>販売で代用できる</a:t>
            </a:r>
            <a:endParaRPr lang="en-US" altLang="ja-JP" sz="2400" dirty="0" smtClean="0"/>
          </a:p>
          <a:p>
            <a:pPr lvl="1"/>
            <a:r>
              <a:rPr lang="ja-JP" altLang="en-US" sz="2400" dirty="0" smtClean="0"/>
              <a:t>仕入先注文書納品書は、</a:t>
            </a:r>
            <a:r>
              <a:rPr lang="en-US" altLang="ja-JP" sz="2400" dirty="0" smtClean="0"/>
              <a:t/>
            </a:r>
            <a:br>
              <a:rPr lang="en-US" altLang="ja-JP" sz="2400" dirty="0" smtClean="0"/>
            </a:br>
            <a:r>
              <a:rPr lang="ja-JP" altLang="en-US" sz="2400" dirty="0" smtClean="0"/>
              <a:t>仕入で代用できる</a:t>
            </a:r>
            <a:endParaRPr lang="en-US" altLang="ja-JP" sz="2400" dirty="0" smtClean="0"/>
          </a:p>
          <a:p>
            <a:pPr lvl="1"/>
            <a:r>
              <a:rPr lang="ja-JP" altLang="en-US" sz="2400" dirty="0" smtClean="0"/>
              <a:t>担当者はまとめて考え</a:t>
            </a:r>
            <a:r>
              <a:rPr lang="en-US" altLang="ja-JP" sz="2400" dirty="0" smtClean="0"/>
              <a:t/>
            </a:r>
            <a:br>
              <a:rPr lang="en-US" altLang="ja-JP" sz="2400" dirty="0" smtClean="0"/>
            </a:br>
            <a:r>
              <a:rPr lang="ja-JP" altLang="en-US" sz="2400" dirty="0" err="1" smtClean="0"/>
              <a:t>られる</a:t>
            </a:r>
            <a:endParaRPr lang="en-US" altLang="ja-JP" sz="2400" dirty="0" smtClean="0"/>
          </a:p>
          <a:p>
            <a:pPr lvl="1"/>
            <a:r>
              <a:rPr lang="ja-JP" altLang="en-US" sz="2400" dirty="0" smtClean="0"/>
              <a:t>顧客と仕入先も同一</a:t>
            </a:r>
            <a:r>
              <a:rPr lang="en-US" altLang="ja-JP" sz="2400" dirty="0" smtClean="0"/>
              <a:t/>
            </a:r>
            <a:br>
              <a:rPr lang="en-US" altLang="ja-JP" sz="2400" dirty="0" smtClean="0"/>
            </a:br>
            <a:r>
              <a:rPr lang="ja-JP" altLang="en-US" sz="2400" dirty="0" smtClean="0"/>
              <a:t>要素が多い</a:t>
            </a:r>
            <a:endParaRPr lang="en-US" altLang="ja-JP" sz="2400" dirty="0" smtClean="0"/>
          </a:p>
          <a:p>
            <a:pPr lvl="1"/>
            <a:endParaRPr lang="en-US" altLang="ja-JP" sz="2400" dirty="0" smtClean="0"/>
          </a:p>
        </p:txBody>
      </p:sp>
      <p:pic>
        <p:nvPicPr>
          <p:cNvPr id="2050" name="Picture 2" descr="C:\Users\Public\Documents\User\KODAMA\わんくま\東京31\エンティティ2.jpg"/>
          <p:cNvPicPr>
            <a:picLocks noChangeAspect="1" noChangeArrowheads="1"/>
          </p:cNvPicPr>
          <p:nvPr/>
        </p:nvPicPr>
        <p:blipFill>
          <a:blip r:embed="rId2"/>
          <a:srcRect/>
          <a:stretch>
            <a:fillRect/>
          </a:stretch>
        </p:blipFill>
        <p:spPr bwMode="auto">
          <a:xfrm>
            <a:off x="5857884" y="928670"/>
            <a:ext cx="2667000" cy="2786063"/>
          </a:xfrm>
          <a:prstGeom prst="rect">
            <a:avLst/>
          </a:prstGeom>
          <a:noFill/>
        </p:spPr>
      </p:pic>
      <p:pic>
        <p:nvPicPr>
          <p:cNvPr id="2051" name="Picture 3" descr="C:\Users\Public\Documents\User\KODAMA\わんくま\東京31\エンティティ3.jpg"/>
          <p:cNvPicPr>
            <a:picLocks noChangeAspect="1" noChangeArrowheads="1"/>
          </p:cNvPicPr>
          <p:nvPr/>
        </p:nvPicPr>
        <p:blipFill>
          <a:blip r:embed="rId3"/>
          <a:srcRect/>
          <a:stretch>
            <a:fillRect/>
          </a:stretch>
        </p:blipFill>
        <p:spPr bwMode="auto">
          <a:xfrm>
            <a:off x="4929190" y="3571876"/>
            <a:ext cx="1865376" cy="2402967"/>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項目を作成する</a:t>
            </a:r>
            <a:endParaRPr kumimoji="1" lang="en-US" altLang="ja-JP" dirty="0" smtClean="0"/>
          </a:p>
          <a:p>
            <a:pPr lvl="1"/>
            <a:r>
              <a:rPr lang="ja-JP" altLang="en-US" dirty="0" smtClean="0"/>
              <a:t>各種伝票や台帳を入手してヒアリングする</a:t>
            </a:r>
            <a:endParaRPr kumimoji="1" lang="en-US" altLang="ja-JP" dirty="0" smtClean="0"/>
          </a:p>
        </p:txBody>
      </p:sp>
      <p:graphicFrame>
        <p:nvGraphicFramePr>
          <p:cNvPr id="4" name="表 3"/>
          <p:cNvGraphicFramePr>
            <a:graphicFrameLocks noGrp="1"/>
          </p:cNvGraphicFramePr>
          <p:nvPr/>
        </p:nvGraphicFramePr>
        <p:xfrm>
          <a:off x="642910" y="2214554"/>
          <a:ext cx="1285884" cy="1112520"/>
        </p:xfrm>
        <a:graphic>
          <a:graphicData uri="http://schemas.openxmlformats.org/drawingml/2006/table">
            <a:tbl>
              <a:tblPr firstRow="1" bandRow="1">
                <a:tableStyleId>{5C22544A-7EE6-4342-B048-85BDC9FD1C3A}</a:tableStyleId>
              </a:tblPr>
              <a:tblGrid>
                <a:gridCol w="1285884"/>
              </a:tblGrid>
              <a:tr h="370840">
                <a:tc>
                  <a:txBody>
                    <a:bodyPr/>
                    <a:lstStyle/>
                    <a:p>
                      <a:r>
                        <a:rPr kumimoji="1" lang="ja-JP" altLang="en-US" dirty="0" smtClean="0">
                          <a:solidFill>
                            <a:schemeClr val="tx1"/>
                          </a:solidFill>
                        </a:rPr>
                        <a:t>担当者</a:t>
                      </a:r>
                      <a:endParaRPr kumimoji="1" lang="ja-JP" altLang="en-US" dirty="0">
                        <a:solidFill>
                          <a:schemeClr val="tx1"/>
                        </a:solidFill>
                      </a:endParaRPr>
                    </a:p>
                  </a:txBody>
                  <a:tcPr/>
                </a:tc>
              </a:tr>
              <a:tr h="370840">
                <a:tc>
                  <a:txBody>
                    <a:bodyPr/>
                    <a:lstStyle/>
                    <a:p>
                      <a:r>
                        <a:rPr kumimoji="1" lang="ja-JP" altLang="en-US" sz="1800" b="1" kern="1200" dirty="0" smtClean="0">
                          <a:solidFill>
                            <a:schemeClr val="tx1"/>
                          </a:solidFill>
                          <a:latin typeface="+mn-lt"/>
                          <a:ea typeface="+mn-ea"/>
                          <a:cs typeface="+mn-cs"/>
                        </a:rPr>
                        <a:t>社員番号</a:t>
                      </a:r>
                    </a:p>
                  </a:txBody>
                  <a:tcPr/>
                </a:tc>
              </a:tr>
              <a:tr h="370840">
                <a:tc>
                  <a:txBody>
                    <a:bodyPr/>
                    <a:lstStyle/>
                    <a:p>
                      <a:r>
                        <a:rPr kumimoji="1" lang="ja-JP" altLang="en-US" dirty="0" smtClean="0"/>
                        <a:t>氏名</a:t>
                      </a:r>
                      <a:endParaRPr kumimoji="1" lang="ja-JP" altLang="en-US" dirty="0"/>
                    </a:p>
                  </a:txBody>
                  <a:tcPr/>
                </a:tc>
              </a:tr>
            </a:tbl>
          </a:graphicData>
        </a:graphic>
      </p:graphicFrame>
      <p:graphicFrame>
        <p:nvGraphicFramePr>
          <p:cNvPr id="5" name="表 4"/>
          <p:cNvGraphicFramePr>
            <a:graphicFrameLocks noGrp="1"/>
          </p:cNvGraphicFramePr>
          <p:nvPr/>
        </p:nvGraphicFramePr>
        <p:xfrm>
          <a:off x="2214546" y="2214554"/>
          <a:ext cx="1285884" cy="3337560"/>
        </p:xfrm>
        <a:graphic>
          <a:graphicData uri="http://schemas.openxmlformats.org/drawingml/2006/table">
            <a:tbl>
              <a:tblPr firstRow="1" bandRow="1">
                <a:tableStyleId>{5C22544A-7EE6-4342-B048-85BDC9FD1C3A}</a:tableStyleId>
              </a:tblPr>
              <a:tblGrid>
                <a:gridCol w="1285884"/>
              </a:tblGrid>
              <a:tr h="370840">
                <a:tc>
                  <a:txBody>
                    <a:bodyPr/>
                    <a:lstStyle/>
                    <a:p>
                      <a:r>
                        <a:rPr kumimoji="1" lang="ja-JP" altLang="en-US" dirty="0" smtClean="0">
                          <a:solidFill>
                            <a:schemeClr val="tx1"/>
                          </a:solidFill>
                        </a:rPr>
                        <a:t>伝票</a:t>
                      </a:r>
                      <a:endParaRPr kumimoji="1" lang="ja-JP" altLang="en-US" dirty="0">
                        <a:solidFill>
                          <a:schemeClr val="tx1"/>
                        </a:solidFill>
                      </a:endParaRPr>
                    </a:p>
                  </a:txBody>
                  <a:tcPr/>
                </a:tc>
              </a:tr>
              <a:tr h="370840">
                <a:tc>
                  <a:txBody>
                    <a:bodyPr/>
                    <a:lstStyle/>
                    <a:p>
                      <a:r>
                        <a:rPr kumimoji="1" lang="ja-JP" altLang="en-US" sz="1800" b="1" kern="1200" dirty="0" smtClean="0">
                          <a:solidFill>
                            <a:schemeClr val="tx1"/>
                          </a:solidFill>
                          <a:latin typeface="+mn-lt"/>
                          <a:ea typeface="+mn-ea"/>
                          <a:cs typeface="+mn-cs"/>
                        </a:rPr>
                        <a:t>伝票番号</a:t>
                      </a:r>
                    </a:p>
                  </a:txBody>
                  <a:tcPr/>
                </a:tc>
              </a:tr>
              <a:tr h="370840">
                <a:tc>
                  <a:txBody>
                    <a:bodyPr/>
                    <a:lstStyle/>
                    <a:p>
                      <a:r>
                        <a:rPr kumimoji="1" lang="ja-JP" altLang="en-US" dirty="0" smtClean="0"/>
                        <a:t>発行日</a:t>
                      </a:r>
                      <a:endParaRPr kumimoji="1" lang="ja-JP" altLang="en-US" dirty="0"/>
                    </a:p>
                  </a:txBody>
                  <a:tcPr/>
                </a:tc>
              </a:tr>
              <a:tr h="370840">
                <a:tc>
                  <a:txBody>
                    <a:bodyPr/>
                    <a:lstStyle/>
                    <a:p>
                      <a:r>
                        <a:rPr kumimoji="1" lang="ja-JP" altLang="en-US" dirty="0" smtClean="0"/>
                        <a:t>取引先</a:t>
                      </a:r>
                      <a:endParaRPr kumimoji="1" lang="ja-JP" altLang="en-US" dirty="0"/>
                    </a:p>
                  </a:txBody>
                  <a:tcPr/>
                </a:tc>
              </a:tr>
              <a:tr h="370840">
                <a:tc>
                  <a:txBody>
                    <a:bodyPr/>
                    <a:lstStyle/>
                    <a:p>
                      <a:r>
                        <a:rPr kumimoji="1" lang="ja-JP" altLang="en-US" dirty="0" smtClean="0"/>
                        <a:t>担当者</a:t>
                      </a:r>
                      <a:endParaRPr kumimoji="1" lang="ja-JP" altLang="en-US" dirty="0"/>
                    </a:p>
                  </a:txBody>
                  <a:tcPr/>
                </a:tc>
              </a:tr>
              <a:tr h="370840">
                <a:tc>
                  <a:txBody>
                    <a:bodyPr/>
                    <a:lstStyle/>
                    <a:p>
                      <a:r>
                        <a:rPr kumimoji="1" lang="ja-JP" altLang="en-US" dirty="0" smtClean="0"/>
                        <a:t>型名１</a:t>
                      </a:r>
                      <a:endParaRPr kumimoji="1" lang="ja-JP" altLang="en-US" dirty="0"/>
                    </a:p>
                  </a:txBody>
                  <a:tcPr/>
                </a:tc>
              </a:tr>
              <a:tr h="370840">
                <a:tc>
                  <a:txBody>
                    <a:bodyPr/>
                    <a:lstStyle/>
                    <a:p>
                      <a:r>
                        <a:rPr kumimoji="1" lang="ja-JP" altLang="en-US" dirty="0" smtClean="0"/>
                        <a:t>数量</a:t>
                      </a:r>
                      <a:r>
                        <a:rPr kumimoji="1" lang="en-US" altLang="ja-JP" dirty="0" smtClean="0"/>
                        <a:t>1</a:t>
                      </a:r>
                      <a:endParaRPr kumimoji="1" lang="ja-JP" altLang="en-US" dirty="0"/>
                    </a:p>
                  </a:txBody>
                  <a:tcPr/>
                </a:tc>
              </a:tr>
              <a:tr h="370840">
                <a:tc>
                  <a:txBody>
                    <a:bodyPr/>
                    <a:lstStyle/>
                    <a:p>
                      <a:r>
                        <a:rPr kumimoji="1" lang="ja-JP" altLang="en-US" dirty="0" smtClean="0"/>
                        <a:t>単価１</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a:t>
                      </a:r>
                    </a:p>
                  </a:txBody>
                  <a:tcPr/>
                </a:tc>
              </a:tr>
            </a:tbl>
          </a:graphicData>
        </a:graphic>
      </p:graphicFrame>
      <p:graphicFrame>
        <p:nvGraphicFramePr>
          <p:cNvPr id="7" name="表 6"/>
          <p:cNvGraphicFramePr>
            <a:graphicFrameLocks noGrp="1"/>
          </p:cNvGraphicFramePr>
          <p:nvPr/>
        </p:nvGraphicFramePr>
        <p:xfrm>
          <a:off x="3857620" y="2214554"/>
          <a:ext cx="1285884" cy="1483360"/>
        </p:xfrm>
        <a:graphic>
          <a:graphicData uri="http://schemas.openxmlformats.org/drawingml/2006/table">
            <a:tbl>
              <a:tblPr firstRow="1" bandRow="1">
                <a:tableStyleId>{5C22544A-7EE6-4342-B048-85BDC9FD1C3A}</a:tableStyleId>
              </a:tblPr>
              <a:tblGrid>
                <a:gridCol w="1285884"/>
              </a:tblGrid>
              <a:tr h="370840">
                <a:tc>
                  <a:txBody>
                    <a:bodyPr/>
                    <a:lstStyle/>
                    <a:p>
                      <a:r>
                        <a:rPr kumimoji="1" lang="ja-JP" altLang="en-US" dirty="0" smtClean="0">
                          <a:solidFill>
                            <a:schemeClr val="tx1"/>
                          </a:solidFill>
                        </a:rPr>
                        <a:t>商品</a:t>
                      </a:r>
                      <a:endParaRPr kumimoji="1" lang="ja-JP" altLang="en-US" dirty="0">
                        <a:solidFill>
                          <a:schemeClr val="tx1"/>
                        </a:solidFill>
                      </a:endParaRPr>
                    </a:p>
                  </a:txBody>
                  <a:tcPr/>
                </a:tc>
              </a:tr>
              <a:tr h="370840">
                <a:tc>
                  <a:txBody>
                    <a:bodyPr/>
                    <a:lstStyle/>
                    <a:p>
                      <a:r>
                        <a:rPr kumimoji="1" lang="ja-JP" altLang="en-US" sz="1800" b="1" kern="1200" dirty="0" smtClean="0">
                          <a:solidFill>
                            <a:schemeClr val="tx1"/>
                          </a:solidFill>
                          <a:latin typeface="+mn-lt"/>
                          <a:ea typeface="+mn-ea"/>
                          <a:cs typeface="+mn-cs"/>
                        </a:rPr>
                        <a:t>型名</a:t>
                      </a:r>
                    </a:p>
                  </a:txBody>
                  <a:tcPr/>
                </a:tc>
              </a:tr>
              <a:tr h="370840">
                <a:tc>
                  <a:txBody>
                    <a:bodyPr/>
                    <a:lstStyle/>
                    <a:p>
                      <a:r>
                        <a:rPr kumimoji="1" lang="ja-JP" altLang="en-US" dirty="0" smtClean="0"/>
                        <a:t>単位</a:t>
                      </a:r>
                      <a:endParaRPr kumimoji="1" lang="ja-JP" altLang="en-US" dirty="0"/>
                    </a:p>
                  </a:txBody>
                  <a:tcPr/>
                </a:tc>
              </a:tr>
              <a:tr h="370840">
                <a:tc>
                  <a:txBody>
                    <a:bodyPr/>
                    <a:lstStyle/>
                    <a:p>
                      <a:r>
                        <a:rPr kumimoji="1" lang="ja-JP" altLang="en-US" dirty="0" smtClean="0"/>
                        <a:t>売価</a:t>
                      </a:r>
                      <a:endParaRPr kumimoji="1" lang="ja-JP" altLang="en-US" dirty="0"/>
                    </a:p>
                  </a:txBody>
                  <a:tcPr/>
                </a:tc>
              </a:tr>
            </a:tbl>
          </a:graphicData>
        </a:graphic>
      </p:graphicFrame>
      <p:graphicFrame>
        <p:nvGraphicFramePr>
          <p:cNvPr id="8" name="表 7"/>
          <p:cNvGraphicFramePr>
            <a:graphicFrameLocks noGrp="1"/>
          </p:cNvGraphicFramePr>
          <p:nvPr/>
        </p:nvGraphicFramePr>
        <p:xfrm>
          <a:off x="6858016" y="2176792"/>
          <a:ext cx="1285884" cy="2966720"/>
        </p:xfrm>
        <a:graphic>
          <a:graphicData uri="http://schemas.openxmlformats.org/drawingml/2006/table">
            <a:tbl>
              <a:tblPr firstRow="1" bandRow="1">
                <a:tableStyleId>{5C22544A-7EE6-4342-B048-85BDC9FD1C3A}</a:tableStyleId>
              </a:tblPr>
              <a:tblGrid>
                <a:gridCol w="1285884"/>
              </a:tblGrid>
              <a:tr h="370840">
                <a:tc>
                  <a:txBody>
                    <a:bodyPr/>
                    <a:lstStyle/>
                    <a:p>
                      <a:r>
                        <a:rPr kumimoji="1" lang="ja-JP" altLang="en-US" dirty="0" smtClean="0">
                          <a:solidFill>
                            <a:schemeClr val="tx1"/>
                          </a:solidFill>
                        </a:rPr>
                        <a:t>取引先</a:t>
                      </a:r>
                      <a:endParaRPr kumimoji="1" lang="ja-JP" altLang="en-US" dirty="0">
                        <a:solidFill>
                          <a:schemeClr val="tx1"/>
                        </a:solidFill>
                      </a:endParaRPr>
                    </a:p>
                  </a:txBody>
                  <a:tcPr/>
                </a:tc>
              </a:tr>
              <a:tr h="370840">
                <a:tc>
                  <a:txBody>
                    <a:bodyPr/>
                    <a:lstStyle/>
                    <a:p>
                      <a:r>
                        <a:rPr kumimoji="1" lang="ja-JP" altLang="en-US" sz="1800" b="1" kern="1200" dirty="0" smtClean="0">
                          <a:solidFill>
                            <a:schemeClr val="tx1"/>
                          </a:solidFill>
                          <a:latin typeface="+mn-lt"/>
                          <a:ea typeface="+mn-ea"/>
                          <a:cs typeface="+mn-cs"/>
                        </a:rPr>
                        <a:t>名称</a:t>
                      </a:r>
                    </a:p>
                  </a:txBody>
                  <a:tcPr/>
                </a:tc>
              </a:tr>
              <a:tr h="370840">
                <a:tc>
                  <a:txBody>
                    <a:bodyPr/>
                    <a:lstStyle/>
                    <a:p>
                      <a:r>
                        <a:rPr kumimoji="1" lang="ja-JP" altLang="en-US" dirty="0" smtClean="0"/>
                        <a:t>担当</a:t>
                      </a:r>
                      <a:endParaRPr kumimoji="1" lang="ja-JP" altLang="en-US" dirty="0"/>
                    </a:p>
                  </a:txBody>
                  <a:tcPr/>
                </a:tc>
              </a:tr>
              <a:tr h="370840">
                <a:tc>
                  <a:txBody>
                    <a:bodyPr/>
                    <a:lstStyle/>
                    <a:p>
                      <a:r>
                        <a:rPr kumimoji="1" lang="ja-JP" altLang="en-US" dirty="0" smtClean="0"/>
                        <a:t>郵便番号</a:t>
                      </a:r>
                      <a:endParaRPr kumimoji="1" lang="ja-JP" altLang="en-US" dirty="0"/>
                    </a:p>
                  </a:txBody>
                  <a:tcPr/>
                </a:tc>
              </a:tr>
              <a:tr h="370840">
                <a:tc>
                  <a:txBody>
                    <a:bodyPr/>
                    <a:lstStyle/>
                    <a:p>
                      <a:r>
                        <a:rPr kumimoji="1" lang="ja-JP" altLang="en-US" dirty="0" smtClean="0"/>
                        <a:t>住所</a:t>
                      </a:r>
                      <a:r>
                        <a:rPr kumimoji="1" lang="en-US" altLang="ja-JP" dirty="0" smtClean="0"/>
                        <a:t>1</a:t>
                      </a:r>
                      <a:endParaRPr kumimoji="1" lang="ja-JP" altLang="en-US" dirty="0"/>
                    </a:p>
                  </a:txBody>
                  <a:tcPr/>
                </a:tc>
              </a:tr>
              <a:tr h="370840">
                <a:tc>
                  <a:txBody>
                    <a:bodyPr/>
                    <a:lstStyle/>
                    <a:p>
                      <a:r>
                        <a:rPr kumimoji="1" lang="ja-JP" altLang="en-US" dirty="0" smtClean="0"/>
                        <a:t>住所</a:t>
                      </a:r>
                      <a:r>
                        <a:rPr kumimoji="1" lang="en-US" altLang="ja-JP" dirty="0" smtClean="0"/>
                        <a:t>2</a:t>
                      </a:r>
                      <a:endParaRPr kumimoji="1" lang="ja-JP" altLang="en-US" dirty="0"/>
                    </a:p>
                  </a:txBody>
                  <a:tcPr/>
                </a:tc>
              </a:tr>
              <a:tr h="370840">
                <a:tc>
                  <a:txBody>
                    <a:bodyPr/>
                    <a:lstStyle/>
                    <a:p>
                      <a:r>
                        <a:rPr kumimoji="1" lang="ja-JP" altLang="en-US" dirty="0" smtClean="0"/>
                        <a:t>電話番号</a:t>
                      </a:r>
                      <a:endParaRPr kumimoji="1" lang="ja-JP" altLang="en-US" dirty="0"/>
                    </a:p>
                  </a:txBody>
                  <a:tcPr/>
                </a:tc>
              </a:tr>
              <a:tr h="370840">
                <a:tc>
                  <a:txBody>
                    <a:bodyPr/>
                    <a:lstStyle/>
                    <a:p>
                      <a:r>
                        <a:rPr kumimoji="1" lang="en-US" altLang="ja-JP" dirty="0" smtClean="0"/>
                        <a:t>FAX</a:t>
                      </a:r>
                      <a:endParaRPr kumimoji="1" lang="ja-JP" altLang="en-US" dirty="0"/>
                    </a:p>
                  </a:txBody>
                  <a:tcPr/>
                </a:tc>
              </a:tr>
            </a:tbl>
          </a:graphicData>
        </a:graphic>
      </p:graphicFrame>
      <p:graphicFrame>
        <p:nvGraphicFramePr>
          <p:cNvPr id="9" name="表 8"/>
          <p:cNvGraphicFramePr>
            <a:graphicFrameLocks noGrp="1"/>
          </p:cNvGraphicFramePr>
          <p:nvPr/>
        </p:nvGraphicFramePr>
        <p:xfrm>
          <a:off x="5357818" y="2214554"/>
          <a:ext cx="1285884" cy="1112520"/>
        </p:xfrm>
        <a:graphic>
          <a:graphicData uri="http://schemas.openxmlformats.org/drawingml/2006/table">
            <a:tbl>
              <a:tblPr firstRow="1" bandRow="1">
                <a:tableStyleId>{5C22544A-7EE6-4342-B048-85BDC9FD1C3A}</a:tableStyleId>
              </a:tblPr>
              <a:tblGrid>
                <a:gridCol w="1285884"/>
              </a:tblGrid>
              <a:tr h="370840">
                <a:tc>
                  <a:txBody>
                    <a:bodyPr/>
                    <a:lstStyle/>
                    <a:p>
                      <a:r>
                        <a:rPr kumimoji="1" lang="ja-JP" altLang="en-US" dirty="0" smtClean="0">
                          <a:solidFill>
                            <a:schemeClr val="tx1"/>
                          </a:solidFill>
                        </a:rPr>
                        <a:t>在庫</a:t>
                      </a:r>
                      <a:endParaRPr kumimoji="1" lang="ja-JP" altLang="en-US" dirty="0">
                        <a:solidFill>
                          <a:schemeClr val="tx1"/>
                        </a:solidFill>
                      </a:endParaRPr>
                    </a:p>
                  </a:txBody>
                  <a:tcPr/>
                </a:tc>
              </a:tr>
              <a:tr h="370840">
                <a:tc>
                  <a:txBody>
                    <a:bodyPr/>
                    <a:lstStyle/>
                    <a:p>
                      <a:r>
                        <a:rPr kumimoji="1" lang="ja-JP" altLang="en-US" sz="1800" b="1" kern="1200" dirty="0" smtClean="0">
                          <a:solidFill>
                            <a:schemeClr val="tx1"/>
                          </a:solidFill>
                          <a:latin typeface="+mn-lt"/>
                          <a:ea typeface="+mn-ea"/>
                          <a:cs typeface="+mn-cs"/>
                        </a:rPr>
                        <a:t>型名</a:t>
                      </a:r>
                    </a:p>
                  </a:txBody>
                  <a:tcPr/>
                </a:tc>
              </a:tr>
              <a:tr h="370840">
                <a:tc>
                  <a:txBody>
                    <a:bodyPr/>
                    <a:lstStyle/>
                    <a:p>
                      <a:r>
                        <a:rPr kumimoji="1" lang="ja-JP" altLang="en-US" dirty="0" smtClean="0"/>
                        <a:t>数量</a:t>
                      </a:r>
                      <a:endParaRPr kumimoji="1" lang="ja-JP" altLang="en-US"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キーを考える</a:t>
            </a:r>
            <a:endParaRPr kumimoji="1" lang="en-US" altLang="ja-JP" dirty="0" smtClean="0"/>
          </a:p>
          <a:p>
            <a:pPr lvl="1"/>
            <a:r>
              <a:rPr lang="ja-JP" altLang="en-US" dirty="0" smtClean="0"/>
              <a:t>キーになりそうなものがない場合は</a:t>
            </a:r>
            <a:r>
              <a:rPr lang="en-US" altLang="ja-JP" dirty="0" smtClean="0"/>
              <a:t>ID</a:t>
            </a:r>
          </a:p>
          <a:p>
            <a:r>
              <a:rPr kumimoji="1" lang="ja-JP" altLang="en-US" dirty="0" smtClean="0"/>
              <a:t>正規形を作成する</a:t>
            </a:r>
            <a:endParaRPr kumimoji="1" lang="en-US" altLang="ja-JP" dirty="0" smtClean="0"/>
          </a:p>
          <a:p>
            <a:pPr lvl="1"/>
            <a:r>
              <a:rPr lang="ja-JP" altLang="en-US" dirty="0" smtClean="0"/>
              <a:t>第</a:t>
            </a:r>
            <a:r>
              <a:rPr lang="en-US" altLang="ja-JP" dirty="0" smtClean="0"/>
              <a:t>1</a:t>
            </a:r>
            <a:r>
              <a:rPr lang="ja-JP" altLang="en-US" dirty="0" smtClean="0"/>
              <a:t>から第</a:t>
            </a:r>
            <a:r>
              <a:rPr lang="en-US" altLang="ja-JP" dirty="0" smtClean="0"/>
              <a:t>3</a:t>
            </a:r>
            <a:r>
              <a:rPr lang="ja-JP" altLang="en-US" dirty="0" smtClean="0"/>
              <a:t>まで</a:t>
            </a:r>
            <a:endParaRPr lang="en-US" altLang="ja-JP" dirty="0" smtClean="0"/>
          </a:p>
          <a:p>
            <a:pPr lvl="1"/>
            <a:r>
              <a:rPr kumimoji="1" lang="ja-JP" altLang="en-US" dirty="0" smtClean="0"/>
              <a:t>今日の初音さんの話や私の東京</a:t>
            </a:r>
            <a:r>
              <a:rPr kumimoji="1" lang="en-US" altLang="ja-JP" dirty="0" smtClean="0"/>
              <a:t>27</a:t>
            </a:r>
            <a:r>
              <a:rPr kumimoji="1" lang="ja-JP" altLang="en-US" dirty="0" smtClean="0"/>
              <a:t>の「</a:t>
            </a:r>
            <a:r>
              <a:rPr lang="en-US" altLang="ja-JP" dirty="0" err="1" smtClean="0"/>
              <a:t>Linq</a:t>
            </a:r>
            <a:r>
              <a:rPr lang="en-US" altLang="ja-JP" dirty="0" smtClean="0"/>
              <a:t> to Entities </a:t>
            </a:r>
            <a:r>
              <a:rPr lang="ja-JP" altLang="en-US" dirty="0" smtClean="0"/>
              <a:t>をつかってみよう」を参考に</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エンティティモデル（概念モデル）</a:t>
            </a:r>
            <a:endParaRPr kumimoji="1" lang="ja-JP" altLang="en-US" dirty="0"/>
          </a:p>
        </p:txBody>
      </p:sp>
      <p:pic>
        <p:nvPicPr>
          <p:cNvPr id="3076" name="Picture 4" descr="C:\Users\Public\Documents\User\KODAMA\わんくま\東京31\エンティティ４.jpg"/>
          <p:cNvPicPr>
            <a:picLocks noChangeAspect="1" noChangeArrowheads="1"/>
          </p:cNvPicPr>
          <p:nvPr/>
        </p:nvPicPr>
        <p:blipFill>
          <a:blip r:embed="rId2"/>
          <a:srcRect/>
          <a:stretch>
            <a:fillRect/>
          </a:stretch>
        </p:blipFill>
        <p:spPr bwMode="auto">
          <a:xfrm>
            <a:off x="571472" y="1643050"/>
            <a:ext cx="7886700" cy="4086226"/>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論理モデルを作成</a:t>
            </a:r>
            <a:endParaRPr kumimoji="1" lang="en-US" altLang="ja-JP" dirty="0" smtClean="0"/>
          </a:p>
          <a:p>
            <a:pPr lvl="1"/>
            <a:r>
              <a:rPr lang="ja-JP" altLang="en-US" dirty="0" smtClean="0"/>
              <a:t>論理モデルはユーザーインターフェースを固めながら作成していきます。</a:t>
            </a:r>
            <a:endParaRPr lang="en-US" altLang="ja-JP" dirty="0" smtClean="0"/>
          </a:p>
          <a:p>
            <a:pPr lvl="1"/>
            <a:r>
              <a:rPr kumimoji="1" lang="ja-JP" altLang="en-US" dirty="0" smtClean="0"/>
              <a:t>ボトムアップな作成</a:t>
            </a:r>
            <a:r>
              <a:rPr kumimoji="1" lang="en-US" altLang="ja-JP" dirty="0" smtClean="0"/>
              <a:t/>
            </a:r>
            <a:br>
              <a:rPr kumimoji="1" lang="en-US" altLang="ja-JP" dirty="0" smtClean="0"/>
            </a:br>
            <a:r>
              <a:rPr kumimoji="1" lang="ja-JP" altLang="en-US" dirty="0" smtClean="0"/>
              <a:t>方法をとります。</a:t>
            </a:r>
            <a:endParaRPr kumimoji="1" lang="en-US" altLang="ja-JP" dirty="0" smtClean="0"/>
          </a:p>
          <a:p>
            <a:pPr lvl="1"/>
            <a:r>
              <a:rPr kumimoji="1" lang="ja-JP" altLang="en-US" dirty="0" smtClean="0"/>
              <a:t>例えばこんな納品書</a:t>
            </a:r>
            <a:r>
              <a:rPr kumimoji="1" lang="en-US" altLang="ja-JP" dirty="0" smtClean="0"/>
              <a:t/>
            </a:r>
            <a:br>
              <a:rPr kumimoji="1" lang="en-US" altLang="ja-JP" dirty="0" smtClean="0"/>
            </a:br>
            <a:r>
              <a:rPr lang="ja-JP" altLang="en-US" dirty="0" smtClean="0"/>
              <a:t>に販売納品書が</a:t>
            </a:r>
            <a:r>
              <a:rPr lang="en-US" altLang="ja-JP" dirty="0" smtClean="0"/>
              <a:t/>
            </a:r>
            <a:br>
              <a:rPr lang="en-US" altLang="ja-JP" dirty="0" smtClean="0"/>
            </a:br>
            <a:r>
              <a:rPr lang="ja-JP" altLang="en-US" dirty="0" smtClean="0"/>
              <a:t>決まります。</a:t>
            </a:r>
            <a:endParaRPr kumimoji="1" lang="ja-JP" altLang="en-US" dirty="0"/>
          </a:p>
        </p:txBody>
      </p:sp>
      <p:pic>
        <p:nvPicPr>
          <p:cNvPr id="4" name="Picture 2"/>
          <p:cNvPicPr>
            <a:picLocks noChangeAspect="1" noChangeArrowheads="1"/>
          </p:cNvPicPr>
          <p:nvPr/>
        </p:nvPicPr>
        <p:blipFill>
          <a:blip r:embed="rId2"/>
          <a:srcRect/>
          <a:stretch>
            <a:fillRect/>
          </a:stretch>
        </p:blipFill>
        <p:spPr bwMode="auto">
          <a:xfrm>
            <a:off x="4286248" y="2714620"/>
            <a:ext cx="4329113" cy="3190875"/>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販売納品書</a:t>
            </a:r>
            <a:endParaRPr lang="en-US" altLang="ja-JP" dirty="0" smtClean="0"/>
          </a:p>
          <a:p>
            <a:pPr lvl="1"/>
            <a:r>
              <a:rPr kumimoji="1" lang="ja-JP" altLang="en-US" dirty="0" smtClean="0"/>
              <a:t>消費税計算が必要になります。</a:t>
            </a:r>
            <a:endParaRPr kumimoji="1" lang="en-US" altLang="ja-JP" dirty="0" smtClean="0"/>
          </a:p>
          <a:p>
            <a:pPr lvl="1"/>
            <a:r>
              <a:rPr lang="ja-JP" altLang="en-US" dirty="0" smtClean="0"/>
              <a:t>自社の情報が必要です。</a:t>
            </a:r>
            <a:endParaRPr lang="en-US" altLang="ja-JP" dirty="0" smtClean="0"/>
          </a:p>
          <a:p>
            <a:pPr lvl="1"/>
            <a:r>
              <a:rPr kumimoji="1" lang="ja-JP" altLang="en-US" dirty="0" smtClean="0"/>
              <a:t>発送用の情報が必要です。</a:t>
            </a:r>
            <a:endParaRPr kumimoji="1" lang="en-US" altLang="ja-JP" dirty="0" smtClean="0"/>
          </a:p>
          <a:p>
            <a:pPr lvl="1"/>
            <a:r>
              <a:rPr lang="ja-JP" altLang="en-US" dirty="0" smtClean="0"/>
              <a:t>顧客の締め日が必要です。</a:t>
            </a:r>
            <a:endParaRPr kumimoji="1" lang="en-US" altLang="ja-JP" dirty="0" smtClean="0"/>
          </a:p>
          <a:p>
            <a:pPr lvl="1"/>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はじめに</a:t>
            </a:r>
            <a:endParaRPr lang="en-US" altLang="ja-JP" dirty="0" smtClean="0"/>
          </a:p>
          <a:p>
            <a:r>
              <a:rPr lang="ja-JP" altLang="en-US" dirty="0" smtClean="0"/>
              <a:t>業務モデリング</a:t>
            </a:r>
            <a:endParaRPr lang="en-US" altLang="ja-JP" dirty="0" smtClean="0"/>
          </a:p>
          <a:p>
            <a:r>
              <a:rPr lang="ja-JP" altLang="en-US" dirty="0" smtClean="0"/>
              <a:t>ドメインモデリング</a:t>
            </a:r>
            <a:endParaRPr lang="en-US" altLang="ja-JP" dirty="0" smtClean="0"/>
          </a:p>
          <a:p>
            <a:r>
              <a:rPr lang="ja-JP" altLang="en-US" dirty="0" smtClean="0"/>
              <a:t>エンティティモデルの設計方法</a:t>
            </a:r>
            <a:endParaRPr lang="en-US" altLang="ja-JP" dirty="0" smtClean="0"/>
          </a:p>
          <a:p>
            <a:r>
              <a:rPr lang="ja-JP" altLang="en-US" dirty="0" smtClean="0"/>
              <a:t>まとめ</a:t>
            </a:r>
            <a:endParaRPr lang="en-US" altLang="ja-JP" dirty="0" smtClean="0"/>
          </a:p>
          <a:p>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論理モデル</a:t>
            </a:r>
            <a:endParaRPr kumimoji="1" lang="en-US" altLang="ja-JP" dirty="0" smtClean="0"/>
          </a:p>
          <a:p>
            <a:pPr lvl="1"/>
            <a:r>
              <a:rPr kumimoji="1" lang="ja-JP" altLang="en-US" dirty="0" smtClean="0"/>
              <a:t>概念モデルを修正した論理モデルです。</a:t>
            </a:r>
            <a:endParaRPr kumimoji="1" lang="ja-JP" altLang="en-US" dirty="0"/>
          </a:p>
        </p:txBody>
      </p:sp>
      <p:pic>
        <p:nvPicPr>
          <p:cNvPr id="4098" name="Picture 2" descr="C:\Users\Public\Documents\User\KODAMA\わんくま\東京31\エンティティ５.jpg"/>
          <p:cNvPicPr>
            <a:picLocks noChangeAspect="1" noChangeArrowheads="1"/>
          </p:cNvPicPr>
          <p:nvPr/>
        </p:nvPicPr>
        <p:blipFill>
          <a:blip r:embed="rId2"/>
          <a:srcRect/>
          <a:stretch>
            <a:fillRect/>
          </a:stretch>
        </p:blipFill>
        <p:spPr bwMode="auto">
          <a:xfrm>
            <a:off x="1428728" y="2143116"/>
            <a:ext cx="6492240" cy="370332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物理モデルを作成</a:t>
            </a:r>
            <a:endParaRPr kumimoji="1" lang="en-US" altLang="ja-JP" dirty="0" smtClean="0"/>
          </a:p>
          <a:p>
            <a:pPr lvl="1"/>
            <a:r>
              <a:rPr lang="en-US" altLang="ja-JP" dirty="0" smtClean="0"/>
              <a:t>SQL</a:t>
            </a:r>
            <a:r>
              <a:rPr lang="ja-JP" altLang="en-US" dirty="0" smtClean="0"/>
              <a:t>サーバー用にカスタマイズする。</a:t>
            </a:r>
            <a:endParaRPr lang="en-US" altLang="ja-JP" dirty="0" smtClean="0"/>
          </a:p>
          <a:p>
            <a:pPr lvl="1"/>
            <a:r>
              <a:rPr kumimoji="1" lang="ja-JP" altLang="en-US" dirty="0" smtClean="0"/>
              <a:t>不変のキーと言われているものを信じないで</a:t>
            </a:r>
            <a:r>
              <a:rPr kumimoji="1" lang="en-US" altLang="ja-JP" dirty="0" smtClean="0"/>
              <a:t>ID</a:t>
            </a:r>
            <a:r>
              <a:rPr kumimoji="1" lang="ja-JP" altLang="en-US" dirty="0" smtClean="0"/>
              <a:t>列をつける。</a:t>
            </a:r>
            <a:endParaRPr kumimoji="1" lang="en-US" altLang="ja-JP" dirty="0" smtClean="0"/>
          </a:p>
          <a:p>
            <a:pPr lvl="1"/>
            <a:r>
              <a:rPr lang="ja-JP" altLang="en-US" dirty="0" smtClean="0"/>
              <a:t>排他処理は先更新を有効、後更新をエラーにするなら、</a:t>
            </a:r>
            <a:r>
              <a:rPr lang="en-US" altLang="ja-JP" dirty="0" smtClean="0"/>
              <a:t>timestamp</a:t>
            </a:r>
            <a:r>
              <a:rPr lang="ja-JP" altLang="en-US" dirty="0" smtClean="0"/>
              <a:t>が便利。</a:t>
            </a:r>
            <a:endParaRPr lang="en-US" altLang="ja-JP" dirty="0" smtClean="0"/>
          </a:p>
          <a:p>
            <a:pPr lvl="1"/>
            <a:r>
              <a:rPr lang="ja-JP" altLang="en-US" dirty="0" smtClean="0"/>
              <a:t>データベースの配置やインデックスなど決めていく。</a:t>
            </a: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4" name="コンテンツ プレースホルダ 2"/>
          <p:cNvSpPr>
            <a:spLocks noGrp="1"/>
          </p:cNvSpPr>
          <p:nvPr>
            <p:ph idx="1"/>
          </p:nvPr>
        </p:nvSpPr>
        <p:spPr>
          <a:xfrm>
            <a:off x="357158" y="1052513"/>
            <a:ext cx="8286808" cy="4948255"/>
          </a:xfrm>
        </p:spPr>
        <p:txBody>
          <a:bodyPr/>
          <a:lstStyle/>
          <a:p>
            <a:r>
              <a:rPr kumimoji="1" lang="ja-JP" altLang="en-US" dirty="0" smtClean="0"/>
              <a:t>マスターとトランザクションに分類する。</a:t>
            </a:r>
            <a:endParaRPr kumimoji="1" lang="en-US" altLang="ja-JP" dirty="0" smtClean="0"/>
          </a:p>
          <a:p>
            <a:pPr lvl="1"/>
            <a:r>
              <a:rPr lang="ja-JP" altLang="en-US" dirty="0" smtClean="0"/>
              <a:t>マスターは物や事柄の名前で名詞が基本。</a:t>
            </a:r>
            <a:endParaRPr lang="en-US" altLang="ja-JP" dirty="0" smtClean="0"/>
          </a:p>
          <a:p>
            <a:pPr lvl="2"/>
            <a:r>
              <a:rPr lang="ja-JP" altLang="en-US" dirty="0" smtClean="0"/>
              <a:t>顧客、仕入先、自社、商品、担当者、消費税率、在庫</a:t>
            </a:r>
            <a:endParaRPr lang="en-US" altLang="ja-JP" dirty="0" smtClean="0"/>
          </a:p>
          <a:p>
            <a:pPr lvl="2"/>
            <a:r>
              <a:rPr lang="ja-JP" altLang="en-US" dirty="0" smtClean="0"/>
              <a:t>削除は行わない、有効期限や削除済みフラグを持つ。</a:t>
            </a:r>
            <a:endParaRPr lang="en-US" altLang="ja-JP" dirty="0" smtClean="0"/>
          </a:p>
          <a:p>
            <a:pPr lvl="2"/>
            <a:r>
              <a:rPr lang="ja-JP" altLang="en-US" dirty="0" smtClean="0"/>
              <a:t>作成者と最終更新者や更新履歴をもつか考慮する。</a:t>
            </a:r>
            <a:endParaRPr lang="en-US" altLang="ja-JP" dirty="0" smtClean="0"/>
          </a:p>
          <a:p>
            <a:pPr lvl="2"/>
            <a:r>
              <a:rPr lang="ja-JP" altLang="en-US" dirty="0" smtClean="0"/>
              <a:t>排他制御を考慮する。</a:t>
            </a:r>
            <a:endParaRPr lang="en-US" altLang="ja-JP" dirty="0" smtClean="0"/>
          </a:p>
          <a:p>
            <a:pPr lvl="1"/>
            <a:r>
              <a:rPr kumimoji="1" lang="ja-JP" altLang="en-US" dirty="0" smtClean="0"/>
              <a:t>トランザクションは「する」がついて動詞化できる。</a:t>
            </a:r>
            <a:endParaRPr kumimoji="1" lang="en-US" altLang="ja-JP" dirty="0" smtClean="0"/>
          </a:p>
          <a:p>
            <a:pPr lvl="2"/>
            <a:r>
              <a:rPr lang="ja-JP" altLang="en-US" dirty="0" smtClean="0"/>
              <a:t>販売、販売明細、仕入、仕入明細、発送</a:t>
            </a:r>
            <a:endParaRPr lang="en-US" altLang="ja-JP" dirty="0" smtClean="0"/>
          </a:p>
          <a:p>
            <a:pPr lvl="2"/>
            <a:r>
              <a:rPr lang="ja-JP" altLang="en-US" dirty="0" smtClean="0"/>
              <a:t>発生時刻を明確化、必要なら完了時刻も付加する。</a:t>
            </a:r>
            <a:endParaRPr lang="en-US" altLang="ja-JP" dirty="0" smtClean="0"/>
          </a:p>
          <a:p>
            <a:pPr lvl="2"/>
            <a:r>
              <a:rPr lang="ja-JP" altLang="en-US" dirty="0" smtClean="0"/>
              <a:t>修正や削除を行わない、赤伝票を発行する。</a:t>
            </a:r>
            <a:endParaRPr lang="en-US" altLang="ja-JP" dirty="0" smtClean="0"/>
          </a:p>
          <a:p>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カテゴリの親を残すか子に吸収するか決定</a:t>
            </a:r>
            <a:endParaRPr kumimoji="1" lang="en-US" altLang="ja-JP" dirty="0" smtClean="0"/>
          </a:p>
          <a:p>
            <a:pPr lvl="1"/>
            <a:r>
              <a:rPr lang="ja-JP" altLang="en-US" dirty="0" smtClean="0"/>
              <a:t>親に残すと会社のレコードが増加する</a:t>
            </a:r>
            <a:endParaRPr lang="en-US" altLang="ja-JP" dirty="0" smtClean="0"/>
          </a:p>
          <a:p>
            <a:pPr lvl="1"/>
            <a:r>
              <a:rPr kumimoji="1" lang="ja-JP" altLang="en-US" dirty="0" smtClean="0"/>
              <a:t>子に吸収すると、顧客でも仕入先でもある場合</a:t>
            </a:r>
            <a:r>
              <a:rPr kumimoji="1" lang="en-US" altLang="ja-JP" dirty="0" smtClean="0"/>
              <a:t>2</a:t>
            </a:r>
            <a:r>
              <a:rPr kumimoji="1" lang="ja-JP" altLang="en-US" dirty="0" smtClean="0"/>
              <a:t>重に必要</a:t>
            </a:r>
            <a:endParaRPr kumimoji="1" lang="ja-JP" altLang="en-US" dirty="0"/>
          </a:p>
        </p:txBody>
      </p:sp>
      <p:pic>
        <p:nvPicPr>
          <p:cNvPr id="5122" name="Picture 2" descr="C:\Users\Public\Documents\User\KODAMA\わんくま\東京31\エンティティ６.jpg"/>
          <p:cNvPicPr>
            <a:picLocks noChangeAspect="1" noChangeArrowheads="1"/>
          </p:cNvPicPr>
          <p:nvPr/>
        </p:nvPicPr>
        <p:blipFill>
          <a:blip r:embed="rId2"/>
          <a:srcRect/>
          <a:stretch>
            <a:fillRect/>
          </a:stretch>
        </p:blipFill>
        <p:spPr bwMode="auto">
          <a:xfrm>
            <a:off x="2928926" y="2928934"/>
            <a:ext cx="5684520" cy="294894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エンティティモデルの設計方法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物理モデル</a:t>
            </a:r>
            <a:endParaRPr kumimoji="1" lang="ja-JP" altLang="en-US" dirty="0"/>
          </a:p>
        </p:txBody>
      </p:sp>
      <p:pic>
        <p:nvPicPr>
          <p:cNvPr id="6146" name="Picture 2" descr="C:\Users\Public\Documents\User\KODAMA\わんくま\東京31\エンティティ7.jpg"/>
          <p:cNvPicPr>
            <a:picLocks noChangeAspect="1" noChangeArrowheads="1"/>
          </p:cNvPicPr>
          <p:nvPr/>
        </p:nvPicPr>
        <p:blipFill>
          <a:blip r:embed="rId2"/>
          <a:srcRect/>
          <a:stretch>
            <a:fillRect/>
          </a:stretch>
        </p:blipFill>
        <p:spPr bwMode="auto">
          <a:xfrm>
            <a:off x="3214678" y="785794"/>
            <a:ext cx="5441633" cy="5601843"/>
          </a:xfrm>
          <a:prstGeom prst="rect">
            <a:avLst/>
          </a:prstGeom>
          <a:noFill/>
        </p:spPr>
      </p:pic>
      <p:pic>
        <p:nvPicPr>
          <p:cNvPr id="6147" name="Picture 3"/>
          <p:cNvPicPr>
            <a:picLocks noChangeAspect="1" noChangeArrowheads="1"/>
          </p:cNvPicPr>
          <p:nvPr/>
        </p:nvPicPr>
        <p:blipFill>
          <a:blip r:embed="rId3"/>
          <a:srcRect/>
          <a:stretch>
            <a:fillRect/>
          </a:stretch>
        </p:blipFill>
        <p:spPr bwMode="auto">
          <a:xfrm>
            <a:off x="142844" y="4214818"/>
            <a:ext cx="3143240" cy="1811063"/>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業務モデリング・ドメインモデリングという上流設計をながめながら概念データモデルの位置づけを確認しました。</a:t>
            </a:r>
            <a:endParaRPr lang="en-US" altLang="ja-JP" dirty="0" smtClean="0"/>
          </a:p>
          <a:p>
            <a:r>
              <a:rPr kumimoji="1" lang="ja-JP" altLang="en-US" dirty="0" smtClean="0"/>
              <a:t>ユーザーインターフェースにあった論理モデルの作成を確認しました。</a:t>
            </a:r>
            <a:endParaRPr kumimoji="1" lang="en-US" altLang="ja-JP" dirty="0" smtClean="0"/>
          </a:p>
          <a:p>
            <a:r>
              <a:rPr lang="ja-JP" altLang="en-US" dirty="0" smtClean="0"/>
              <a:t>実際のデータベースの特性に合わせて物理データベースの設計を行いました。</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皆さんはこのようなステップを踏んでデータベースを作ってきていますか？</a:t>
            </a:r>
            <a:endParaRPr kumimoji="1" lang="en-US" altLang="ja-JP" dirty="0" smtClean="0"/>
          </a:p>
          <a:p>
            <a:r>
              <a:rPr lang="ja-JP" altLang="en-US" dirty="0" smtClean="0"/>
              <a:t>今日は実際にグループに分かれてデータベースを作ってもらおうと思います。</a:t>
            </a:r>
            <a:endParaRPr lang="en-US" altLang="ja-JP" smtClean="0"/>
          </a:p>
          <a:p>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顧客と開発者のギャップを埋める</a:t>
            </a:r>
            <a:endParaRPr kumimoji="1" lang="en-US" altLang="ja-JP" dirty="0" smtClean="0"/>
          </a:p>
          <a:p>
            <a:pPr lvl="1"/>
            <a:r>
              <a:rPr lang="ja-JP" altLang="en-US" dirty="0" smtClean="0"/>
              <a:t>顧客のやりたい事と開発者の作るものには大きな壁があります。</a:t>
            </a:r>
            <a:endParaRPr lang="en-US" altLang="ja-JP" dirty="0" smtClean="0"/>
          </a:p>
          <a:p>
            <a:pPr lvl="1"/>
            <a:r>
              <a:rPr kumimoji="1" lang="ja-JP" altLang="en-US" dirty="0" smtClean="0"/>
              <a:t>この壁を越えるためにやりたいことをモデル化して開発者にわかりやすくする必要があります。</a:t>
            </a:r>
            <a:endParaRPr kumimoji="1" lang="en-US" altLang="ja-JP" dirty="0" smtClean="0"/>
          </a:p>
          <a:p>
            <a:pPr lvl="1"/>
            <a:r>
              <a:rPr kumimoji="1" lang="ja-JP" altLang="en-US" dirty="0" smtClean="0"/>
              <a:t>家を建てる場合でも平面図やパースを</a:t>
            </a:r>
            <a:r>
              <a:rPr kumimoji="1" lang="en-US" altLang="ja-JP" dirty="0" smtClean="0"/>
              <a:t/>
            </a:r>
            <a:br>
              <a:rPr kumimoji="1" lang="en-US" altLang="ja-JP" dirty="0" smtClean="0"/>
            </a:br>
            <a:r>
              <a:rPr kumimoji="1" lang="ja-JP" altLang="en-US" dirty="0" smtClean="0"/>
              <a:t>使って顧客にわかりやすく確認して</a:t>
            </a:r>
            <a:r>
              <a:rPr kumimoji="1" lang="en-US" altLang="ja-JP" dirty="0" smtClean="0"/>
              <a:t/>
            </a:r>
            <a:br>
              <a:rPr kumimoji="1" lang="en-US" altLang="ja-JP" dirty="0" smtClean="0"/>
            </a:br>
            <a:r>
              <a:rPr kumimoji="1" lang="ja-JP" altLang="en-US" dirty="0" smtClean="0"/>
              <a:t>もらいながら設計を進めていきます。</a:t>
            </a:r>
            <a:endParaRPr kumimoji="1" lang="en-US" altLang="ja-JP" dirty="0" smtClean="0"/>
          </a:p>
          <a:p>
            <a:pPr lvl="1"/>
            <a:r>
              <a:rPr kumimoji="1" lang="ja-JP" altLang="en-US" dirty="0" smtClean="0"/>
              <a:t>顧客もこんなものができるというイメージ</a:t>
            </a:r>
            <a:r>
              <a:rPr kumimoji="1" lang="en-US" altLang="ja-JP" dirty="0" smtClean="0"/>
              <a:t/>
            </a:r>
            <a:br>
              <a:rPr kumimoji="1" lang="en-US" altLang="ja-JP" dirty="0" smtClean="0"/>
            </a:br>
            <a:r>
              <a:rPr kumimoji="1" lang="ja-JP" altLang="en-US" dirty="0" smtClean="0"/>
              <a:t>が湧いて安心できます。</a:t>
            </a:r>
            <a:endParaRPr kumimoji="1" lang="ja-JP" altLang="en-US" dirty="0"/>
          </a:p>
        </p:txBody>
      </p:sp>
      <p:pic>
        <p:nvPicPr>
          <p:cNvPr id="1026" name="Picture 2" descr="C:\Users\Public\Documents\User\KODAMA\わんくま\東京31\heimen.gif"/>
          <p:cNvPicPr>
            <a:picLocks noChangeAspect="1" noChangeArrowheads="1"/>
          </p:cNvPicPr>
          <p:nvPr/>
        </p:nvPicPr>
        <p:blipFill>
          <a:blip r:embed="rId2"/>
          <a:srcRect/>
          <a:stretch>
            <a:fillRect/>
          </a:stretch>
        </p:blipFill>
        <p:spPr bwMode="auto">
          <a:xfrm>
            <a:off x="7000892" y="3429000"/>
            <a:ext cx="1571625" cy="1114425"/>
          </a:xfrm>
          <a:prstGeom prst="rect">
            <a:avLst/>
          </a:prstGeom>
          <a:noFill/>
        </p:spPr>
      </p:pic>
      <p:pic>
        <p:nvPicPr>
          <p:cNvPr id="1027" name="Picture 3" descr="C:\Users\Public\Documents\User\KODAMA\わんくま\東京31\pers3.jpg"/>
          <p:cNvPicPr>
            <a:picLocks noChangeAspect="1" noChangeArrowheads="1"/>
          </p:cNvPicPr>
          <p:nvPr/>
        </p:nvPicPr>
        <p:blipFill>
          <a:blip r:embed="rId3"/>
          <a:srcRect/>
          <a:stretch>
            <a:fillRect/>
          </a:stretch>
        </p:blipFill>
        <p:spPr bwMode="auto">
          <a:xfrm>
            <a:off x="7143768" y="4572008"/>
            <a:ext cx="1419225" cy="14097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業務モデリングとドメインモデル</a:t>
            </a:r>
            <a:endParaRPr kumimoji="1" lang="en-US" altLang="ja-JP" dirty="0" smtClean="0"/>
          </a:p>
          <a:p>
            <a:pPr lvl="1"/>
            <a:r>
              <a:rPr kumimoji="1" lang="ja-JP" altLang="en-US" dirty="0" smtClean="0"/>
              <a:t>顧客のやりたいことをモデル化していくのが</a:t>
            </a:r>
            <a:r>
              <a:rPr lang="ja-JP" altLang="en-US" dirty="0" smtClean="0"/>
              <a:t>業務モデリング（アプリケーションモデル）</a:t>
            </a:r>
            <a:endParaRPr lang="en-US" altLang="ja-JP" dirty="0" smtClean="0"/>
          </a:p>
          <a:p>
            <a:pPr lvl="2"/>
            <a:r>
              <a:rPr lang="ja-JP" altLang="en-US" dirty="0" smtClean="0"/>
              <a:t>業務の目標や問題点を明確化し業務の全体像と作成するシステムとの境界と利用範囲を明らかにします。</a:t>
            </a:r>
            <a:endParaRPr lang="en-US" altLang="ja-JP" dirty="0" smtClean="0"/>
          </a:p>
          <a:p>
            <a:pPr lvl="1"/>
            <a:r>
              <a:rPr kumimoji="1" lang="ja-JP" altLang="en-US" dirty="0" smtClean="0"/>
              <a:t>顧客の現実世界を</a:t>
            </a:r>
            <a:r>
              <a:rPr lang="ja-JP" altLang="en-US" dirty="0" smtClean="0"/>
              <a:t>モデル化していくのがドメインモデリング（ドメインモデル）</a:t>
            </a:r>
            <a:endParaRPr lang="en-US" altLang="ja-JP" dirty="0" smtClean="0"/>
          </a:p>
          <a:p>
            <a:pPr lvl="2"/>
            <a:r>
              <a:rPr lang="ja-JP" altLang="en-US" dirty="0" smtClean="0"/>
              <a:t>業務における事象をソフトウェアが扱えるように抽象化します。</a:t>
            </a:r>
            <a:endParaRPr lang="en-US" altLang="ja-JP" dirty="0" smtClean="0"/>
          </a:p>
          <a:p>
            <a:pPr lvl="1"/>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業務モデル</a:t>
            </a:r>
            <a:endParaRPr kumimoji="1" lang="en-US" altLang="ja-JP" dirty="0" smtClean="0"/>
          </a:p>
          <a:p>
            <a:pPr lvl="1"/>
            <a:r>
              <a:rPr lang="ja-JP" altLang="en-US" dirty="0" smtClean="0"/>
              <a:t>業務ビジョンモデル</a:t>
            </a:r>
            <a:endParaRPr lang="en-US" altLang="ja-JP" dirty="0" smtClean="0"/>
          </a:p>
          <a:p>
            <a:pPr lvl="2"/>
            <a:r>
              <a:rPr lang="ja-JP" altLang="en-US" dirty="0" smtClean="0"/>
              <a:t>顧客の目的や導入利益を明確化し開発のゴールを記述しビジョンを共有します。</a:t>
            </a:r>
            <a:endParaRPr lang="en-US" altLang="ja-JP" dirty="0" smtClean="0"/>
          </a:p>
          <a:p>
            <a:pPr lvl="1"/>
            <a:r>
              <a:rPr kumimoji="1" lang="ja-JP" altLang="en-US" dirty="0" smtClean="0"/>
              <a:t>業務プロセスモデル</a:t>
            </a:r>
            <a:endParaRPr kumimoji="1" lang="en-US" altLang="ja-JP" dirty="0" smtClean="0"/>
          </a:p>
          <a:p>
            <a:pPr lvl="2"/>
            <a:r>
              <a:rPr lang="ja-JP" altLang="en-US" dirty="0" smtClean="0"/>
              <a:t>どんな人が何を使ってどんなタイミングでどんなことをやるというのを記述します。</a:t>
            </a:r>
            <a:endParaRPr kumimoji="1" lang="en-US" altLang="ja-JP" dirty="0" smtClean="0"/>
          </a:p>
          <a:p>
            <a:pPr lvl="1"/>
            <a:r>
              <a:rPr lang="ja-JP" altLang="en-US" dirty="0" smtClean="0"/>
              <a:t>業務ユースケースモデル</a:t>
            </a:r>
            <a:endParaRPr lang="en-US" altLang="ja-JP" dirty="0" smtClean="0"/>
          </a:p>
          <a:p>
            <a:pPr lvl="2"/>
            <a:r>
              <a:rPr lang="ja-JP" altLang="en-US" dirty="0" smtClean="0"/>
              <a:t>顧客のやりたいことを達成するための手順を描いた物語です。</a:t>
            </a:r>
            <a:endParaRPr lang="en-US" altLang="ja-JP" dirty="0" smtClean="0"/>
          </a:p>
          <a:p>
            <a:pPr lvl="2"/>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a:xfrm>
            <a:off x="357158" y="1052513"/>
            <a:ext cx="8286808" cy="4948255"/>
          </a:xfrm>
        </p:spPr>
        <p:txBody>
          <a:bodyPr/>
          <a:lstStyle/>
          <a:p>
            <a:r>
              <a:rPr lang="ja-JP" altLang="en-US" dirty="0" smtClean="0"/>
              <a:t>業務ビジョンモデル</a:t>
            </a:r>
            <a:endParaRPr lang="en-US" altLang="ja-JP" dirty="0" smtClean="0"/>
          </a:p>
          <a:p>
            <a:pPr lvl="1"/>
            <a:r>
              <a:rPr lang="ja-JP" altLang="en-US" dirty="0" smtClean="0"/>
              <a:t>業務ポジション</a:t>
            </a:r>
            <a:endParaRPr lang="en-US" altLang="ja-JP" dirty="0" smtClean="0"/>
          </a:p>
          <a:p>
            <a:pPr lvl="2"/>
            <a:r>
              <a:rPr lang="ja-JP" altLang="en-US" dirty="0" smtClean="0"/>
              <a:t>対象者、</a:t>
            </a:r>
            <a:r>
              <a:rPr kumimoji="1" lang="ja-JP" altLang="en-US" dirty="0" smtClean="0"/>
              <a:t>対象者のやってほしいこと、</a:t>
            </a:r>
            <a:r>
              <a:rPr lang="ja-JP" altLang="en-US" dirty="0" smtClean="0"/>
              <a:t>使うメリット、代わりの方法、</a:t>
            </a:r>
            <a:r>
              <a:rPr kumimoji="1" lang="ja-JP" altLang="en-US" dirty="0" smtClean="0"/>
              <a:t>優位となる相違点を記述します。</a:t>
            </a:r>
            <a:endParaRPr kumimoji="1" lang="en-US" altLang="ja-JP" dirty="0" smtClean="0"/>
          </a:p>
          <a:p>
            <a:pPr lvl="1"/>
            <a:r>
              <a:rPr lang="ja-JP" altLang="en-US" dirty="0" smtClean="0"/>
              <a:t>コンテキスト図</a:t>
            </a:r>
            <a:endParaRPr lang="en-US" altLang="ja-JP" dirty="0" smtClean="0"/>
          </a:p>
          <a:p>
            <a:pPr lvl="2"/>
            <a:r>
              <a:rPr lang="ja-JP" altLang="en-US" dirty="0" smtClean="0"/>
              <a:t>従来と導入後の対比を行います。</a:t>
            </a:r>
            <a:endParaRPr lang="en-US" altLang="ja-JP" dirty="0" smtClean="0"/>
          </a:p>
          <a:p>
            <a:pPr lvl="1"/>
            <a:r>
              <a:rPr kumimoji="1" lang="ja-JP" altLang="en-US" dirty="0" smtClean="0"/>
              <a:t>業務ゴール</a:t>
            </a:r>
            <a:endParaRPr kumimoji="1" lang="en-US" altLang="ja-JP" dirty="0" smtClean="0"/>
          </a:p>
          <a:p>
            <a:pPr lvl="2"/>
            <a:r>
              <a:rPr lang="ja-JP" altLang="en-US" dirty="0" smtClean="0"/>
              <a:t>財務、顧客、業務プロセス、学習と成長の分野での問題と目標を整理します。</a:t>
            </a:r>
            <a:endParaRPr kumimoji="1" lang="en-US" altLang="ja-JP" dirty="0" smtClean="0"/>
          </a:p>
          <a:p>
            <a:pPr lvl="2"/>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a:xfrm>
            <a:off x="357158" y="1052513"/>
            <a:ext cx="6286544" cy="4948255"/>
          </a:xfrm>
        </p:spPr>
        <p:txBody>
          <a:bodyPr/>
          <a:lstStyle/>
          <a:p>
            <a:r>
              <a:rPr lang="ja-JP" altLang="en-US" sz="2800" dirty="0" smtClean="0"/>
              <a:t>えムナウ商会</a:t>
            </a:r>
            <a:r>
              <a:rPr lang="en-US" altLang="ja-JP" sz="2800" dirty="0" smtClean="0"/>
              <a:t>-</a:t>
            </a:r>
            <a:r>
              <a:rPr lang="ja-JP" altLang="en-US" sz="2800" dirty="0" smtClean="0"/>
              <a:t>業務ビジョンモデル</a:t>
            </a:r>
            <a:endParaRPr lang="en-US" altLang="ja-JP" sz="2800" dirty="0" smtClean="0"/>
          </a:p>
          <a:p>
            <a:pPr lvl="1"/>
            <a:r>
              <a:rPr lang="ja-JP" altLang="en-US" sz="2400" dirty="0" smtClean="0"/>
              <a:t>業務ポジション</a:t>
            </a:r>
            <a:endParaRPr lang="en-US" altLang="ja-JP" sz="2400" dirty="0" smtClean="0"/>
          </a:p>
          <a:p>
            <a:pPr lvl="2"/>
            <a:r>
              <a:rPr kumimoji="1" lang="ja-JP" altLang="en-US" sz="2000" dirty="0" smtClean="0"/>
              <a:t>お客さんが待たされないで購入できる、会社内の遅滞の軽減で仕入れ販売をスムーズに、今までの伝票による社内依頼を代用し、購入から出荷までを迅速に処理する。</a:t>
            </a:r>
            <a:endParaRPr kumimoji="1" lang="en-US" altLang="ja-JP" sz="2000" dirty="0" smtClean="0"/>
          </a:p>
          <a:p>
            <a:pPr lvl="1"/>
            <a:r>
              <a:rPr lang="ja-JP" altLang="en-US" sz="2400" dirty="0" smtClean="0"/>
              <a:t>コンテキスト図</a:t>
            </a:r>
            <a:endParaRPr lang="en-US" altLang="ja-JP" sz="2400" dirty="0" smtClean="0"/>
          </a:p>
          <a:p>
            <a:pPr lvl="2"/>
            <a:r>
              <a:rPr kumimoji="1" lang="ja-JP" altLang="en-US" sz="2000" dirty="0" smtClean="0"/>
              <a:t>右図</a:t>
            </a:r>
            <a:endParaRPr kumimoji="1" lang="en-US" altLang="ja-JP" sz="2000" dirty="0" smtClean="0"/>
          </a:p>
          <a:p>
            <a:pPr lvl="1"/>
            <a:r>
              <a:rPr lang="ja-JP" altLang="en-US" sz="2400" dirty="0" smtClean="0"/>
              <a:t>業務ゴール</a:t>
            </a:r>
            <a:endParaRPr lang="en-US" altLang="ja-JP" sz="2400" dirty="0" smtClean="0"/>
          </a:p>
          <a:p>
            <a:pPr lvl="2"/>
            <a:r>
              <a:rPr kumimoji="1" lang="ja-JP" altLang="en-US" sz="2000" dirty="0" smtClean="0"/>
              <a:t>財務：社内工数の削減、顧客：迅速な購入、業務プロセス：伝票確認漏れ、転記ミスの軽減、</a:t>
            </a:r>
            <a:r>
              <a:rPr lang="ja-JP" altLang="en-US" sz="2000" dirty="0" smtClean="0"/>
              <a:t>学習と成長：購入品目の蓄積調査、先行仕入の情報収集</a:t>
            </a:r>
            <a:endParaRPr kumimoji="1" lang="ja-JP" altLang="en-US" sz="2000" dirty="0"/>
          </a:p>
        </p:txBody>
      </p:sp>
      <p:sp>
        <p:nvSpPr>
          <p:cNvPr id="6" name="下矢印 5"/>
          <p:cNvSpPr/>
          <p:nvPr/>
        </p:nvSpPr>
        <p:spPr>
          <a:xfrm>
            <a:off x="7358082" y="3143248"/>
            <a:ext cx="42862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C:\Users\Public\Documents\User\KODAMA\わんくま\東京31\コンテキスト図1.jpg"/>
          <p:cNvPicPr>
            <a:picLocks noChangeAspect="1" noChangeArrowheads="1"/>
          </p:cNvPicPr>
          <p:nvPr/>
        </p:nvPicPr>
        <p:blipFill>
          <a:blip r:embed="rId2"/>
          <a:srcRect/>
          <a:stretch>
            <a:fillRect/>
          </a:stretch>
        </p:blipFill>
        <p:spPr bwMode="auto">
          <a:xfrm>
            <a:off x="6643702" y="857232"/>
            <a:ext cx="1900238" cy="2019300"/>
          </a:xfrm>
          <a:prstGeom prst="rect">
            <a:avLst/>
          </a:prstGeom>
          <a:noFill/>
        </p:spPr>
      </p:pic>
      <p:pic>
        <p:nvPicPr>
          <p:cNvPr id="1027" name="Picture 3" descr="C:\Users\Public\Documents\User\KODAMA\わんくま\東京31\コンテキスト図2.jpg"/>
          <p:cNvPicPr>
            <a:picLocks noChangeAspect="1" noChangeArrowheads="1"/>
          </p:cNvPicPr>
          <p:nvPr/>
        </p:nvPicPr>
        <p:blipFill>
          <a:blip r:embed="rId3"/>
          <a:srcRect/>
          <a:stretch>
            <a:fillRect/>
          </a:stretch>
        </p:blipFill>
        <p:spPr bwMode="auto">
          <a:xfrm>
            <a:off x="6643702" y="3786190"/>
            <a:ext cx="1900238" cy="20193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業務モデリング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業務プロセスモデル</a:t>
            </a:r>
            <a:endParaRPr lang="en-US" altLang="ja-JP" dirty="0" smtClean="0"/>
          </a:p>
          <a:p>
            <a:pPr lvl="1"/>
            <a:r>
              <a:rPr kumimoji="1" lang="ja-JP" altLang="en-US" dirty="0" smtClean="0"/>
              <a:t>業務アクター一覧</a:t>
            </a:r>
            <a:endParaRPr kumimoji="1" lang="en-US" altLang="ja-JP" dirty="0" smtClean="0"/>
          </a:p>
          <a:p>
            <a:pPr lvl="2"/>
            <a:r>
              <a:rPr lang="ja-JP" altLang="en-US" dirty="0" smtClean="0"/>
              <a:t>業務にかかわる人を一覧にして役割を確認します。</a:t>
            </a:r>
            <a:endParaRPr lang="en-US" altLang="ja-JP" dirty="0" smtClean="0"/>
          </a:p>
          <a:p>
            <a:pPr lvl="1"/>
            <a:r>
              <a:rPr kumimoji="1" lang="ja-JP" altLang="en-US" dirty="0" smtClean="0"/>
              <a:t>業務プロセス図</a:t>
            </a:r>
            <a:endParaRPr kumimoji="1" lang="en-US" altLang="ja-JP" dirty="0" smtClean="0"/>
          </a:p>
          <a:p>
            <a:pPr lvl="2"/>
            <a:r>
              <a:rPr kumimoji="1" lang="ja-JP" altLang="en-US" dirty="0" smtClean="0"/>
              <a:t>アクター、リソース、イベント、ドキュメント、サービスを記述して関係を整理します。</a:t>
            </a:r>
            <a:endParaRPr kumimoji="1" lang="en-US" altLang="ja-JP" dirty="0" smtClean="0"/>
          </a:p>
          <a:p>
            <a:pPr lvl="1"/>
            <a:r>
              <a:rPr lang="ja-JP" altLang="en-US" dirty="0" smtClean="0"/>
              <a:t>業務フロー図</a:t>
            </a:r>
            <a:endParaRPr lang="en-US" altLang="ja-JP" dirty="0" smtClean="0"/>
          </a:p>
          <a:p>
            <a:pPr lvl="2"/>
            <a:r>
              <a:rPr kumimoji="1" lang="ja-JP" altLang="en-US" dirty="0" smtClean="0"/>
              <a:t>業務プロセスを達成するための業務の流れを記述します。</a:t>
            </a:r>
            <a:endParaRPr kumimoji="1" lang="ja-JP" altLang="en-US" dirty="0"/>
          </a:p>
        </p:txBody>
      </p:sp>
    </p:spTree>
  </p:cSld>
  <p:clrMapOvr>
    <a:masterClrMapping/>
  </p:clrMapOvr>
</p:sld>
</file>

<file path=ppt/theme/theme1.xml><?xml version="1.0" encoding="utf-8"?>
<a:theme xmlns:a="http://schemas.openxmlformats.org/drawingml/2006/main" name="スライドマスタT3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スライドマスタT31</Template>
  <TotalTime>1141</TotalTime>
  <Words>1874</Words>
  <Application>Microsoft Office PowerPoint</Application>
  <PresentationFormat>画面に合わせる (4:3)</PresentationFormat>
  <Paragraphs>292</Paragraphs>
  <Slides>36</Slides>
  <Notes>1</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スライドマスタT31</vt:lpstr>
      <vt:lpstr>スライド 1</vt:lpstr>
      <vt:lpstr>自己紹介</vt:lpstr>
      <vt:lpstr>アジェンダ</vt:lpstr>
      <vt:lpstr>はじめに</vt:lpstr>
      <vt:lpstr>はじめに</vt:lpstr>
      <vt:lpstr>業務モデリング</vt:lpstr>
      <vt:lpstr>業務モデリング</vt:lpstr>
      <vt:lpstr>業務モデリング</vt:lpstr>
      <vt:lpstr>業務モデリング</vt:lpstr>
      <vt:lpstr>業務モデリング</vt:lpstr>
      <vt:lpstr>業務モデリング</vt:lpstr>
      <vt:lpstr>業務モデリング</vt:lpstr>
      <vt:lpstr>業務モデリング</vt:lpstr>
      <vt:lpstr>業務モデリング</vt:lpstr>
      <vt:lpstr>ドメインモデリング</vt:lpstr>
      <vt:lpstr>ドメインモデリング</vt:lpstr>
      <vt:lpstr>ドメインモデリング</vt:lpstr>
      <vt:lpstr>ドメインモデリング</vt:lpstr>
      <vt:lpstr>ドメインモデリング</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エンティティモデルの設計方法</vt:lpstr>
      <vt:lpstr>まとめ</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えムナウ</dc:creator>
  <cp:lastModifiedBy>えムナウ</cp:lastModifiedBy>
  <cp:revision>113</cp:revision>
  <dcterms:created xsi:type="dcterms:W3CDTF">2009-03-21T06:52:28Z</dcterms:created>
  <dcterms:modified xsi:type="dcterms:W3CDTF">2009-03-23T13:43:47Z</dcterms:modified>
</cp:coreProperties>
</file>