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3"/>
  </p:notes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  <p:sldId id="257" r:id="rId9"/>
    <p:sldId id="264" r:id="rId10"/>
    <p:sldId id="265" r:id="rId11"/>
    <p:sldId id="266" r:id="rId12"/>
    <p:sldId id="267" r:id="rId13"/>
    <p:sldId id="268" r:id="rId14"/>
    <p:sldId id="269" r:id="rId15"/>
    <p:sldId id="284" r:id="rId16"/>
    <p:sldId id="277" r:id="rId17"/>
    <p:sldId id="278" r:id="rId18"/>
    <p:sldId id="279" r:id="rId19"/>
    <p:sldId id="280" r:id="rId20"/>
    <p:sldId id="281" r:id="rId21"/>
    <p:sldId id="283" r:id="rId22"/>
    <p:sldId id="282" r:id="rId23"/>
    <p:sldId id="274" r:id="rId24"/>
    <p:sldId id="275" r:id="rId25"/>
    <p:sldId id="286" r:id="rId26"/>
    <p:sldId id="276" r:id="rId27"/>
    <p:sldId id="285" r:id="rId28"/>
    <p:sldId id="270" r:id="rId29"/>
    <p:sldId id="271" r:id="rId30"/>
    <p:sldId id="273" r:id="rId31"/>
    <p:sldId id="272" r:id="rId3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3300"/>
    <a:srgbClr val="009900"/>
    <a:srgbClr val="0000F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37A103-4482-4FBE-A9C3-4F4D4C7D9AAB}" type="datetimeFigureOut">
              <a:rPr lang="ja-JP" altLang="en-US"/>
              <a:pPr>
                <a:defRPr/>
              </a:pPr>
              <a:t>2009/3/27</a:t>
            </a:fld>
            <a:endParaRPr lang="en-US" altLang="ja-JP"/>
          </a:p>
        </p:txBody>
      </p:sp>
      <p:sp>
        <p:nvSpPr>
          <p:cNvPr id="1536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3C178A-BB16-4A86-A74E-15732DF3D82E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ja-JP" altLang="en-US" smtClean="0"/>
              <a:t>ここまで１０分を目処に説明する。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smtClean="0"/>
              <a:t>Microsoft </a:t>
            </a:r>
            <a:r>
              <a:rPr lang="ja-JP" altLang="en-US" smtClean="0"/>
              <a:t>社はサービスを直接販売するのではなく、サービスのプラットフォームをレンタルする方向を選択した。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ja-JP" altLang="en-US" smtClean="0"/>
              <a:t>２０分から３０分まで。サンプルワーキングモデルのデモ。５分程度で動作について説明する。</a:t>
            </a:r>
          </a:p>
          <a:p>
            <a:pPr eaLnBrk="1" hangingPunct="1"/>
            <a:r>
              <a:rPr lang="ja-JP" altLang="en-US" smtClean="0"/>
              <a:t>実行は開発環境上で行う。ローカルに対して、ファブリックが複数存在し、テーブル・キューを経由して、</a:t>
            </a:r>
            <a:r>
              <a:rPr lang="en-US" altLang="ja-JP" smtClean="0"/>
              <a:t>Blob</a:t>
            </a:r>
            <a:r>
              <a:rPr lang="ja-JP" altLang="en-US" smtClean="0"/>
              <a:t>にデータが保持されることを示す。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ja-JP" altLang="en-US" smtClean="0"/>
              <a:t>４０分から４５分。時間がなければデモはテーブルへの</a:t>
            </a:r>
            <a:r>
              <a:rPr lang="en-US" altLang="ja-JP" smtClean="0"/>
              <a:t>REST</a:t>
            </a:r>
            <a:r>
              <a:rPr lang="ja-JP" altLang="en-US" smtClean="0"/>
              <a:t>アクセスの結果を見るだけとする。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ja-JP" altLang="en-US" smtClean="0"/>
              <a:t>４５分。時間がなければ、デモはデータの表示だけを行う。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86750" cy="7064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357188" y="1052513"/>
            <a:ext cx="8286750" cy="4948237"/>
          </a:xfrm>
        </p:spPr>
        <p:txBody>
          <a:bodyPr/>
          <a:lstStyle/>
          <a:p>
            <a:pPr lvl="0"/>
            <a:endParaRPr lang="ja-JP" alt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#07</a:t>
            </a: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89" r:id="rId3"/>
    <p:sldLayoutId id="2147483688" r:id="rId4"/>
    <p:sldLayoutId id="2147483687" r:id="rId5"/>
    <p:sldLayoutId id="2147483686" r:id="rId6"/>
    <p:sldLayoutId id="2147483685" r:id="rId7"/>
    <p:sldLayoutId id="2147483684" r:id="rId8"/>
    <p:sldLayoutId id="2147483683" r:id="rId9"/>
    <p:sldLayoutId id="2147483682" r:id="rId10"/>
    <p:sldLayoutId id="2147483681" r:id="rId11"/>
    <p:sldLayoutId id="2147483680" r:id="rId12"/>
    <p:sldLayoutId id="2147483679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w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izmole.table.core.windows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izmole.blob.core.windows.net/MAP/Map_01.bin" TargetMode="External"/><Relationship Id="rId2" Type="http://schemas.openxmlformats.org/officeDocument/2006/relationships/hyperlink" Target="http://wizmole.blob.core.windows.net/BBS/Upload001.jp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msdn.microsoft.com/en-us/library/dd179335.aspx" TargetMode="External"/><Relationship Id="rId13" Type="http://schemas.openxmlformats.org/officeDocument/2006/relationships/hyperlink" Target="http://msdn.microsoft.com/en-us/library/dd179336.aspx" TargetMode="External"/><Relationship Id="rId3" Type="http://schemas.openxmlformats.org/officeDocument/2006/relationships/hyperlink" Target="http://msdn.microsoft.com/en-us/library/cc305075.aspx" TargetMode="External"/><Relationship Id="rId7" Type="http://schemas.openxmlformats.org/officeDocument/2006/relationships/hyperlink" Target="http://msdn.microsoft.com/en-us/library/bb404787.aspx" TargetMode="External"/><Relationship Id="rId12" Type="http://schemas.openxmlformats.org/officeDocument/2006/relationships/hyperlink" Target="http://msdn.microsoft.com/en-us/library/bb406005.aspx" TargetMode="External"/><Relationship Id="rId2" Type="http://schemas.openxmlformats.org/officeDocument/2006/relationships/hyperlink" Target="http://msdn.microsoft.com/en-us/library/dd156996.aspx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msdn.microsoft.com/en-us/library/aa905675.aspx" TargetMode="External"/><Relationship Id="rId11" Type="http://schemas.openxmlformats.org/officeDocument/2006/relationships/hyperlink" Target="http://msdn.microsoft.com/en-us/library/cc305087.aspx" TargetMode="External"/><Relationship Id="rId5" Type="http://schemas.openxmlformats.org/officeDocument/2006/relationships/hyperlink" Target="http://msdn.microsoft.com/en-us/library/aa905676.aspx" TargetMode="External"/><Relationship Id="rId10" Type="http://schemas.openxmlformats.org/officeDocument/2006/relationships/hyperlink" Target="http://msdn.microsoft.com/en-us/library/bb259721.aspx" TargetMode="External"/><Relationship Id="rId4" Type="http://schemas.openxmlformats.org/officeDocument/2006/relationships/hyperlink" Target="http://msdn.microsoft.com/en-us/library/aa905677.aspx" TargetMode="External"/><Relationship Id="rId9" Type="http://schemas.openxmlformats.org/officeDocument/2006/relationships/hyperlink" Target="http://msdn.microsoft.com/en-us/library/bb851621.aspx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dotnetservices.com/" TargetMode="External"/><Relationship Id="rId7" Type="http://schemas.openxmlformats.org/officeDocument/2006/relationships/hyperlink" Target="http://www.microsoft.com/japan/powerpro/techdays/" TargetMode="External"/><Relationship Id="rId2" Type="http://schemas.openxmlformats.org/officeDocument/2006/relationships/hyperlink" Target="http://www.azur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v.live.com/" TargetMode="External"/><Relationship Id="rId5" Type="http://schemas.openxmlformats.org/officeDocument/2006/relationships/hyperlink" Target="http://msdn.microsoft.com/en-us/sqlserver/dataservices/default.aspx" TargetMode="External"/><Relationship Id="rId4" Type="http://schemas.openxmlformats.org/officeDocument/2006/relationships/hyperlink" Target="http://www.dotnetservicesruby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Windows Azure </a:t>
            </a:r>
            <a:r>
              <a:rPr lang="ja-JP" altLang="en-US" smtClean="0"/>
              <a:t>を試す？</a:t>
            </a:r>
          </a:p>
        </p:txBody>
      </p:sp>
      <p:sp>
        <p:nvSpPr>
          <p:cNvPr id="16386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Microsoft </a:t>
            </a:r>
            <a:r>
              <a:rPr lang="ja-JP" altLang="en-US" smtClean="0"/>
              <a:t>の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クラウド・コンピューティング戦略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２．２　</a:t>
            </a:r>
            <a:r>
              <a:rPr lang="en-US" altLang="ja-JP" smtClean="0"/>
              <a:t>Azure </a:t>
            </a:r>
            <a:r>
              <a:rPr lang="ja-JP" altLang="en-US" smtClean="0"/>
              <a:t>プラットフォーム</a:t>
            </a:r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000" smtClean="0"/>
              <a:t>コンピューティング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900" smtClean="0"/>
              <a:t>仮想化によるホスト提供</a:t>
            </a:r>
            <a:br>
              <a:rPr lang="ja-JP" altLang="en-US" sz="1900" smtClean="0"/>
            </a:br>
            <a:r>
              <a:rPr lang="en-US" altLang="ja-JP" sz="1900" smtClean="0"/>
              <a:t>Hyper-V</a:t>
            </a:r>
            <a:r>
              <a:rPr lang="ja-JP" altLang="en-US" sz="1900" smtClean="0"/>
              <a:t>によって仮想化されたコンピューティング環境が提供されます。このホストの数は必要に応じて動的に変更が可能です。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900" smtClean="0"/>
              <a:t>フロントエンドとしての</a:t>
            </a:r>
            <a:r>
              <a:rPr lang="en-US" altLang="ja-JP" sz="1900" b="1" smtClean="0"/>
              <a:t>Web</a:t>
            </a:r>
            <a:r>
              <a:rPr lang="ja-JP" altLang="en-US" sz="1900" b="1" smtClean="0"/>
              <a:t>ロール</a:t>
            </a:r>
            <a:br>
              <a:rPr lang="ja-JP" altLang="en-US" sz="1900" b="1" smtClean="0"/>
            </a:br>
            <a:r>
              <a:rPr lang="ja-JP" altLang="en-US" sz="1900" smtClean="0"/>
              <a:t>ユーザーのアクセスを受け取る</a:t>
            </a:r>
            <a:r>
              <a:rPr lang="en-US" altLang="ja-JP" sz="1900" smtClean="0"/>
              <a:t>UI</a:t>
            </a:r>
            <a:r>
              <a:rPr lang="ja-JP" altLang="en-US" sz="1900" smtClean="0"/>
              <a:t>部分を作成します。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900" smtClean="0"/>
              <a:t>バックエンドとしての</a:t>
            </a:r>
            <a:r>
              <a:rPr lang="ja-JP" altLang="en-US" sz="1900" b="1" smtClean="0"/>
              <a:t>作業ロール</a:t>
            </a:r>
            <a:br>
              <a:rPr lang="ja-JP" altLang="en-US" sz="1900" b="1" smtClean="0"/>
            </a:br>
            <a:r>
              <a:rPr lang="ja-JP" altLang="en-US" sz="1900" smtClean="0"/>
              <a:t>ユーザーのリクエストに対して必要な作業を実行します。</a:t>
            </a:r>
            <a:endParaRPr lang="en-US" altLang="ja-JP" sz="190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000" smtClean="0"/>
              <a:t>分散ファイルシステム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900" smtClean="0"/>
              <a:t>テーブル・ストレージ</a:t>
            </a:r>
            <a:br>
              <a:rPr lang="ja-JP" altLang="en-US" sz="1900" smtClean="0"/>
            </a:br>
            <a:r>
              <a:rPr lang="ja-JP" altLang="en-US" sz="1900" smtClean="0"/>
              <a:t>表形式の構造化ストレージを提供します。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900" smtClean="0"/>
              <a:t>Blob </a:t>
            </a:r>
            <a:r>
              <a:rPr lang="ja-JP" altLang="en-US" sz="1900" smtClean="0"/>
              <a:t>ストレージ</a:t>
            </a:r>
            <a:br>
              <a:rPr lang="ja-JP" altLang="en-US" sz="1900" smtClean="0"/>
            </a:br>
            <a:r>
              <a:rPr lang="ja-JP" altLang="en-US" sz="1900" smtClean="0"/>
              <a:t>大容量バイナリデータを保持するストレージを提供します。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900" smtClean="0"/>
              <a:t>キュー</a:t>
            </a:r>
            <a:br>
              <a:rPr lang="ja-JP" altLang="en-US" sz="1900" smtClean="0"/>
            </a:br>
            <a:r>
              <a:rPr lang="en-US" altLang="ja-JP" sz="1900" smtClean="0"/>
              <a:t>Web</a:t>
            </a:r>
            <a:r>
              <a:rPr lang="ja-JP" altLang="en-US" sz="1900" smtClean="0"/>
              <a:t>ロールと作業ロールのメッセージングを行うキューを提供します。</a:t>
            </a:r>
          </a:p>
          <a:p>
            <a:pPr eaLnBrk="1" hangingPunct="1">
              <a:lnSpc>
                <a:spcPct val="90000"/>
              </a:lnSpc>
            </a:pPr>
            <a:endParaRPr lang="ja-JP" altLang="en-US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２．２．１ サンプル・ワーキング・モデル</a:t>
            </a:r>
          </a:p>
        </p:txBody>
      </p:sp>
      <p:pic>
        <p:nvPicPr>
          <p:cNvPr id="28674" name="Picture 4" descr="j04348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9388" y="4957763"/>
            <a:ext cx="1081087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5" descr="MCj043482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357346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6" descr="MCj0223422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2638" y="2636838"/>
            <a:ext cx="8636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7" descr="MCj0223422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1484313"/>
            <a:ext cx="9366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8" descr="MCj0223422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5150" y="3716338"/>
            <a:ext cx="9366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11" descr="MCj0290191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6163" y="1789113"/>
            <a:ext cx="841375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12" descr="MCj0290191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7963" y="1771650"/>
            <a:ext cx="841375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13" descr="MCj0290191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51350" y="1789113"/>
            <a:ext cx="841375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4" descr="MCj0290191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9338" y="1771650"/>
            <a:ext cx="841375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5" descr="MCj0290191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1771650"/>
            <a:ext cx="841375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4" name="Picture 16" descr="MCj0290191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4525" y="1771650"/>
            <a:ext cx="841375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4" name="AutoShape 18"/>
          <p:cNvSpPr>
            <a:spLocks noChangeArrowheads="1"/>
          </p:cNvSpPr>
          <p:nvPr/>
        </p:nvSpPr>
        <p:spPr bwMode="auto">
          <a:xfrm>
            <a:off x="4067175" y="1628775"/>
            <a:ext cx="2160588" cy="1152525"/>
          </a:xfrm>
          <a:prstGeom prst="chevron">
            <a:avLst>
              <a:gd name="adj" fmla="val 46866"/>
            </a:avLst>
          </a:prstGeom>
          <a:solidFill>
            <a:schemeClr val="accent2">
              <a:lumMod val="60000"/>
              <a:lumOff val="40000"/>
              <a:alpha val="60001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28686" name="Picture 19" descr="MCj0335659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0113" y="2781300"/>
            <a:ext cx="5064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687" name="AutoShape 21"/>
          <p:cNvCxnSpPr>
            <a:cxnSpLocks noChangeShapeType="1"/>
          </p:cNvCxnSpPr>
          <p:nvPr/>
        </p:nvCxnSpPr>
        <p:spPr bwMode="auto">
          <a:xfrm>
            <a:off x="1406525" y="3182938"/>
            <a:ext cx="428625" cy="927100"/>
          </a:xfrm>
          <a:prstGeom prst="bentConnector3">
            <a:avLst>
              <a:gd name="adj1" fmla="val 4963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28688" name="AutoShape 22"/>
          <p:cNvCxnSpPr>
            <a:cxnSpLocks noChangeShapeType="1"/>
          </p:cNvCxnSpPr>
          <p:nvPr/>
        </p:nvCxnSpPr>
        <p:spPr bwMode="auto">
          <a:xfrm flipV="1">
            <a:off x="1406525" y="1878013"/>
            <a:ext cx="573088" cy="1304925"/>
          </a:xfrm>
          <a:prstGeom prst="bentConnector3">
            <a:avLst>
              <a:gd name="adj1" fmla="val 49861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28689" name="AutoShape 23"/>
          <p:cNvCxnSpPr>
            <a:cxnSpLocks noChangeShapeType="1"/>
          </p:cNvCxnSpPr>
          <p:nvPr/>
        </p:nvCxnSpPr>
        <p:spPr bwMode="auto">
          <a:xfrm flipV="1">
            <a:off x="1406525" y="2998788"/>
            <a:ext cx="646113" cy="184150"/>
          </a:xfrm>
          <a:prstGeom prst="bentConnector3">
            <a:avLst>
              <a:gd name="adj1" fmla="val 49875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28690" name="AutoShape 24"/>
          <p:cNvCxnSpPr>
            <a:cxnSpLocks noChangeShapeType="1"/>
          </p:cNvCxnSpPr>
          <p:nvPr/>
        </p:nvCxnSpPr>
        <p:spPr bwMode="auto">
          <a:xfrm flipV="1">
            <a:off x="2916238" y="2249488"/>
            <a:ext cx="669925" cy="749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28691" name="AutoShape 25"/>
          <p:cNvCxnSpPr>
            <a:cxnSpLocks noChangeShapeType="1"/>
          </p:cNvCxnSpPr>
          <p:nvPr/>
        </p:nvCxnSpPr>
        <p:spPr bwMode="auto">
          <a:xfrm>
            <a:off x="2916238" y="1878013"/>
            <a:ext cx="669925" cy="37147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28692" name="AutoShape 26"/>
          <p:cNvCxnSpPr>
            <a:cxnSpLocks noChangeShapeType="1"/>
          </p:cNvCxnSpPr>
          <p:nvPr/>
        </p:nvCxnSpPr>
        <p:spPr bwMode="auto">
          <a:xfrm rot="10800000">
            <a:off x="2771775" y="4110038"/>
            <a:ext cx="1223963" cy="3175"/>
          </a:xfrm>
          <a:prstGeom prst="bentConnector3">
            <a:avLst>
              <a:gd name="adj1" fmla="val 49935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pic>
        <p:nvPicPr>
          <p:cNvPr id="28693" name="Picture 27" descr="MCj02927300000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24525" y="4292600"/>
            <a:ext cx="11287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4" name="Picture 28" descr="MCj02927300000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31075" y="4273550"/>
            <a:ext cx="11287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695" name="AutoShape 29"/>
          <p:cNvCxnSpPr>
            <a:cxnSpLocks noChangeShapeType="1"/>
          </p:cNvCxnSpPr>
          <p:nvPr/>
        </p:nvCxnSpPr>
        <p:spPr bwMode="auto">
          <a:xfrm rot="10800000" flipV="1">
            <a:off x="5070475" y="5103813"/>
            <a:ext cx="1219200" cy="395287"/>
          </a:xfrm>
          <a:prstGeom prst="bentConnector3">
            <a:avLst>
              <a:gd name="adj1" fmla="val 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28696" name="AutoShape 30"/>
          <p:cNvCxnSpPr>
            <a:cxnSpLocks noChangeShapeType="1"/>
          </p:cNvCxnSpPr>
          <p:nvPr/>
        </p:nvCxnSpPr>
        <p:spPr bwMode="auto">
          <a:xfrm rot="10800000">
            <a:off x="5075238" y="4113213"/>
            <a:ext cx="649287" cy="585787"/>
          </a:xfrm>
          <a:prstGeom prst="bentConnector3">
            <a:avLst>
              <a:gd name="adj1" fmla="val 4988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28697" name="AutoShape 33"/>
          <p:cNvCxnSpPr>
            <a:cxnSpLocks noChangeShapeType="1"/>
          </p:cNvCxnSpPr>
          <p:nvPr/>
        </p:nvCxnSpPr>
        <p:spPr bwMode="auto">
          <a:xfrm rot="16200000" flipH="1">
            <a:off x="5416550" y="3419476"/>
            <a:ext cx="1601787" cy="144462"/>
          </a:xfrm>
          <a:prstGeom prst="bentConnector3">
            <a:avLst>
              <a:gd name="adj1" fmla="val 49949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28698" name="AutoShape 34"/>
          <p:cNvCxnSpPr>
            <a:cxnSpLocks noChangeShapeType="1"/>
          </p:cNvCxnSpPr>
          <p:nvPr/>
        </p:nvCxnSpPr>
        <p:spPr bwMode="auto">
          <a:xfrm>
            <a:off x="6565900" y="2232025"/>
            <a:ext cx="1330325" cy="2041525"/>
          </a:xfrm>
          <a:prstGeom prst="bentConnector2">
            <a:avLst/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sp>
        <p:nvSpPr>
          <p:cNvPr id="28699" name="Text Box 35"/>
          <p:cNvSpPr txBox="1">
            <a:spLocks noChangeArrowheads="1"/>
          </p:cNvSpPr>
          <p:nvPr/>
        </p:nvSpPr>
        <p:spPr bwMode="auto">
          <a:xfrm>
            <a:off x="539750" y="3573463"/>
            <a:ext cx="1152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000"/>
              <a:t>ロードバランサー</a:t>
            </a:r>
          </a:p>
        </p:txBody>
      </p:sp>
      <p:sp>
        <p:nvSpPr>
          <p:cNvPr id="28700" name="Text Box 37"/>
          <p:cNvSpPr txBox="1">
            <a:spLocks noChangeArrowheads="1"/>
          </p:cNvSpPr>
          <p:nvPr/>
        </p:nvSpPr>
        <p:spPr bwMode="auto">
          <a:xfrm>
            <a:off x="4572000" y="1239838"/>
            <a:ext cx="1152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/>
              <a:t>Azure </a:t>
            </a:r>
            <a:r>
              <a:rPr lang="ja-JP" altLang="en-US" sz="1000" b="1"/>
              <a:t>キュー</a:t>
            </a:r>
          </a:p>
        </p:txBody>
      </p:sp>
      <p:sp>
        <p:nvSpPr>
          <p:cNvPr id="28701" name="Text Box 38"/>
          <p:cNvSpPr txBox="1">
            <a:spLocks noChangeArrowheads="1"/>
          </p:cNvSpPr>
          <p:nvPr/>
        </p:nvSpPr>
        <p:spPr bwMode="auto">
          <a:xfrm>
            <a:off x="7380288" y="5056188"/>
            <a:ext cx="1152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000"/>
              <a:t>作業ロール</a:t>
            </a:r>
          </a:p>
        </p:txBody>
      </p:sp>
      <p:sp>
        <p:nvSpPr>
          <p:cNvPr id="28702" name="Text Box 39"/>
          <p:cNvSpPr txBox="1">
            <a:spLocks noChangeArrowheads="1"/>
          </p:cNvSpPr>
          <p:nvPr/>
        </p:nvSpPr>
        <p:spPr bwMode="auto">
          <a:xfrm>
            <a:off x="5795963" y="5056188"/>
            <a:ext cx="1152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000"/>
              <a:t>作業ロール</a:t>
            </a:r>
          </a:p>
        </p:txBody>
      </p:sp>
      <p:sp>
        <p:nvSpPr>
          <p:cNvPr id="28703" name="Text Box 40"/>
          <p:cNvSpPr txBox="1">
            <a:spLocks noChangeArrowheads="1"/>
          </p:cNvSpPr>
          <p:nvPr/>
        </p:nvSpPr>
        <p:spPr bwMode="auto">
          <a:xfrm>
            <a:off x="1763713" y="4479925"/>
            <a:ext cx="1152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/>
              <a:t>Web</a:t>
            </a:r>
            <a:r>
              <a:rPr lang="ja-JP" altLang="en-US" sz="1000"/>
              <a:t>ロール</a:t>
            </a:r>
          </a:p>
        </p:txBody>
      </p:sp>
      <p:sp>
        <p:nvSpPr>
          <p:cNvPr id="28704" name="Text Box 41"/>
          <p:cNvSpPr txBox="1">
            <a:spLocks noChangeArrowheads="1"/>
          </p:cNvSpPr>
          <p:nvPr/>
        </p:nvSpPr>
        <p:spPr bwMode="auto">
          <a:xfrm>
            <a:off x="1763713" y="3284538"/>
            <a:ext cx="1152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/>
              <a:t>Web</a:t>
            </a:r>
            <a:r>
              <a:rPr lang="ja-JP" altLang="en-US" sz="1000"/>
              <a:t>ロール</a:t>
            </a:r>
          </a:p>
        </p:txBody>
      </p:sp>
      <p:sp>
        <p:nvSpPr>
          <p:cNvPr id="28705" name="Text Box 42"/>
          <p:cNvSpPr txBox="1">
            <a:spLocks noChangeArrowheads="1"/>
          </p:cNvSpPr>
          <p:nvPr/>
        </p:nvSpPr>
        <p:spPr bwMode="auto">
          <a:xfrm>
            <a:off x="1763713" y="2205038"/>
            <a:ext cx="11525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/>
              <a:t>Web</a:t>
            </a:r>
            <a:r>
              <a:rPr lang="ja-JP" altLang="en-US" sz="1000"/>
              <a:t>ロール</a:t>
            </a:r>
          </a:p>
        </p:txBody>
      </p:sp>
      <p:sp>
        <p:nvSpPr>
          <p:cNvPr id="28706" name="Text Box 43"/>
          <p:cNvSpPr txBox="1">
            <a:spLocks noChangeArrowheads="1"/>
          </p:cNvSpPr>
          <p:nvPr/>
        </p:nvSpPr>
        <p:spPr bwMode="auto">
          <a:xfrm>
            <a:off x="3492500" y="3429000"/>
            <a:ext cx="20161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/>
              <a:t>Azure </a:t>
            </a:r>
            <a:r>
              <a:rPr lang="ja-JP" altLang="en-US" sz="1000" b="1"/>
              <a:t>テーブルストレージ</a:t>
            </a:r>
          </a:p>
        </p:txBody>
      </p:sp>
      <p:sp>
        <p:nvSpPr>
          <p:cNvPr id="28707" name="Text Box 44"/>
          <p:cNvSpPr txBox="1">
            <a:spLocks noChangeArrowheads="1"/>
          </p:cNvSpPr>
          <p:nvPr/>
        </p:nvSpPr>
        <p:spPr bwMode="auto">
          <a:xfrm>
            <a:off x="3779838" y="4857750"/>
            <a:ext cx="150653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 b="1"/>
              <a:t>Azure Blob</a:t>
            </a:r>
            <a:r>
              <a:rPr lang="ja-JP" altLang="en-US" sz="1000" b="1"/>
              <a:t>ストレージ</a:t>
            </a:r>
          </a:p>
        </p:txBody>
      </p:sp>
      <p:cxnSp>
        <p:nvCxnSpPr>
          <p:cNvPr id="28708" name="AutoShape 26"/>
          <p:cNvCxnSpPr>
            <a:cxnSpLocks noChangeShapeType="1"/>
          </p:cNvCxnSpPr>
          <p:nvPr/>
        </p:nvCxnSpPr>
        <p:spPr bwMode="auto">
          <a:xfrm rot="10800000">
            <a:off x="2771775" y="4110038"/>
            <a:ext cx="1217613" cy="1389062"/>
          </a:xfrm>
          <a:prstGeom prst="bentConnector3">
            <a:avLst>
              <a:gd name="adj1" fmla="val 49935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sp>
        <p:nvSpPr>
          <p:cNvPr id="28709" name="Oval 38"/>
          <p:cNvSpPr>
            <a:spLocks noChangeArrowheads="1"/>
          </p:cNvSpPr>
          <p:nvPr/>
        </p:nvSpPr>
        <p:spPr bwMode="auto">
          <a:xfrm>
            <a:off x="3492500" y="1196975"/>
            <a:ext cx="3240088" cy="1800225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0" name="Oval 39"/>
          <p:cNvSpPr>
            <a:spLocks noChangeArrowheads="1"/>
          </p:cNvSpPr>
          <p:nvPr/>
        </p:nvSpPr>
        <p:spPr bwMode="auto">
          <a:xfrm>
            <a:off x="3348038" y="3357563"/>
            <a:ext cx="2376487" cy="12954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1" name="Oval 40"/>
          <p:cNvSpPr>
            <a:spLocks noChangeArrowheads="1"/>
          </p:cNvSpPr>
          <p:nvPr/>
        </p:nvSpPr>
        <p:spPr bwMode="auto">
          <a:xfrm>
            <a:off x="3419475" y="4654550"/>
            <a:ext cx="2376488" cy="12954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２．２．２ サンプル・デモ</a:t>
            </a:r>
          </a:p>
        </p:txBody>
      </p:sp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1908175" y="2636838"/>
            <a:ext cx="5257800" cy="2530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4000" b="1">
                <a:latin typeface="Pericles Light" pitchFamily="34" charset="0"/>
                <a:ea typeface="Gulim" pitchFamily="34" charset="-127"/>
              </a:rPr>
              <a:t>Windows Azure</a:t>
            </a:r>
          </a:p>
          <a:p>
            <a:pPr algn="r">
              <a:spcBef>
                <a:spcPct val="50000"/>
              </a:spcBef>
            </a:pPr>
            <a:r>
              <a:rPr lang="en-US" altLang="ja-JP" sz="4000" b="1">
                <a:latin typeface="Pericles Light" pitchFamily="34" charset="0"/>
              </a:rPr>
              <a:t>Demo</a:t>
            </a:r>
            <a:r>
              <a:rPr lang="ja-JP" altLang="en-US" sz="4000" b="1">
                <a:latin typeface="Pericles Light" pitchFamily="34" charset="0"/>
              </a:rPr>
              <a:t>１</a:t>
            </a:r>
            <a:endParaRPr lang="ja-JP" altLang="en-US" sz="4000" b="1">
              <a:latin typeface="Pericles Light" pitchFamily="34" charset="0"/>
              <a:ea typeface="Gulim" pitchFamily="34" charset="-127"/>
            </a:endParaRPr>
          </a:p>
          <a:p>
            <a:pPr algn="r">
              <a:spcBef>
                <a:spcPct val="50000"/>
              </a:spcBef>
            </a:pPr>
            <a:endParaRPr lang="ja-JP" altLang="en-US" sz="4000" b="1">
              <a:latin typeface="Pericles Light" pitchFamily="34" charset="0"/>
              <a:ea typeface="Gulim" pitchFamily="34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２．３ コンピューティング環境</a:t>
            </a:r>
          </a:p>
        </p:txBody>
      </p:sp>
      <p:sp>
        <p:nvSpPr>
          <p:cNvPr id="3174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7188" y="1052513"/>
            <a:ext cx="4067175" cy="4948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1600" smtClean="0"/>
              <a:t>Windows Azure </a:t>
            </a:r>
            <a:r>
              <a:rPr lang="ja-JP" altLang="en-US" sz="1600" smtClean="0"/>
              <a:t>では演算能力は </a:t>
            </a:r>
            <a:r>
              <a:rPr lang="en-US" altLang="ja-JP" sz="1600" smtClean="0"/>
              <a:t>Windows Azure </a:t>
            </a:r>
            <a:r>
              <a:rPr lang="ja-JP" altLang="en-US" sz="1600" smtClean="0"/>
              <a:t>ファブリック上の</a:t>
            </a:r>
            <a:r>
              <a:rPr lang="en-US" altLang="ja-JP" sz="1600" smtClean="0"/>
              <a:t>VM</a:t>
            </a:r>
            <a:r>
              <a:rPr lang="ja-JP" altLang="en-US" sz="1600" smtClean="0"/>
              <a:t>として提供されます。</a:t>
            </a:r>
            <a:br>
              <a:rPr lang="ja-JP" altLang="en-US" sz="1600" smtClean="0"/>
            </a:br>
            <a:r>
              <a:rPr lang="ja-JP" altLang="en-US" sz="1600" smtClean="0"/>
              <a:t>仮想マシンは </a:t>
            </a:r>
            <a:r>
              <a:rPr lang="en-US" altLang="ja-JP" sz="1600" smtClean="0"/>
              <a:t>Windows Server 2008</a:t>
            </a:r>
            <a:r>
              <a:rPr lang="ja-JP" altLang="en-US" sz="1600" smtClean="0"/>
              <a:t>相当の</a:t>
            </a:r>
            <a:r>
              <a:rPr lang="en-US" altLang="ja-JP" sz="1600" smtClean="0"/>
              <a:t>OS</a:t>
            </a:r>
            <a:r>
              <a:rPr lang="ja-JP" altLang="en-US" sz="1600" smtClean="0"/>
              <a:t>です。</a:t>
            </a:r>
          </a:p>
          <a:p>
            <a:pPr>
              <a:lnSpc>
                <a:spcPct val="80000"/>
              </a:lnSpc>
            </a:pPr>
            <a:r>
              <a:rPr lang="ja-JP" altLang="en-US" sz="1600" smtClean="0"/>
              <a:t>演算機能の提供の仕方</a:t>
            </a:r>
          </a:p>
          <a:p>
            <a:pPr lvl="1">
              <a:lnSpc>
                <a:spcPct val="80000"/>
              </a:lnSpc>
            </a:pPr>
            <a:r>
              <a:rPr lang="en-US" altLang="ja-JP" sz="1400" smtClean="0"/>
              <a:t>Web</a:t>
            </a:r>
            <a:r>
              <a:rPr lang="ja-JP" altLang="en-US" sz="1400" smtClean="0"/>
              <a:t>ロール</a:t>
            </a:r>
            <a:br>
              <a:rPr lang="ja-JP" altLang="en-US" sz="1400" smtClean="0"/>
            </a:br>
            <a:r>
              <a:rPr lang="en-US" altLang="ja-JP" sz="1400" smtClean="0"/>
              <a:t>IE7 </a:t>
            </a:r>
            <a:r>
              <a:rPr lang="ja-JP" altLang="en-US" sz="1400" smtClean="0"/>
              <a:t>を想定した</a:t>
            </a:r>
            <a:r>
              <a:rPr lang="en-US" altLang="ja-JP" sz="1400" smtClean="0"/>
              <a:t>Web</a:t>
            </a:r>
            <a:r>
              <a:rPr lang="ja-JP" altLang="en-US" sz="1400" smtClean="0"/>
              <a:t>／</a:t>
            </a:r>
            <a:r>
              <a:rPr lang="en-US" altLang="ja-JP" sz="1400" smtClean="0"/>
              <a:t>HTTP</a:t>
            </a:r>
            <a:r>
              <a:rPr lang="ja-JP" altLang="en-US" sz="1400" smtClean="0"/>
              <a:t>アクセスを受け付けます。</a:t>
            </a:r>
            <a:r>
              <a:rPr lang="en-US" altLang="ja-JP" sz="1400" smtClean="0"/>
              <a:t>IIS7</a:t>
            </a:r>
            <a:r>
              <a:rPr lang="ja-JP" altLang="en-US" sz="1400" smtClean="0"/>
              <a:t>を</a:t>
            </a:r>
            <a:r>
              <a:rPr lang="en-US" altLang="ja-JP" sz="1400" smtClean="0"/>
              <a:t>Web</a:t>
            </a:r>
            <a:r>
              <a:rPr lang="ja-JP" altLang="en-US" sz="1400" smtClean="0"/>
              <a:t>サーバーとして提供します。</a:t>
            </a:r>
          </a:p>
          <a:p>
            <a:pPr lvl="1">
              <a:lnSpc>
                <a:spcPct val="80000"/>
              </a:lnSpc>
            </a:pPr>
            <a:r>
              <a:rPr lang="en-US" altLang="ja-JP" sz="1400" smtClean="0"/>
              <a:t>Worker</a:t>
            </a:r>
            <a:r>
              <a:rPr lang="ja-JP" altLang="en-US" sz="1400" smtClean="0"/>
              <a:t>ロール</a:t>
            </a:r>
            <a:br>
              <a:rPr lang="ja-JP" altLang="en-US" sz="1400" smtClean="0"/>
            </a:br>
            <a:r>
              <a:rPr lang="ja-JP" altLang="en-US" sz="1400" smtClean="0"/>
              <a:t>バッチ処理を行う機能で、</a:t>
            </a:r>
            <a:r>
              <a:rPr lang="en-US" altLang="ja-JP" sz="1400" smtClean="0"/>
              <a:t>HTTP</a:t>
            </a:r>
            <a:r>
              <a:rPr lang="ja-JP" altLang="en-US" sz="1400" smtClean="0"/>
              <a:t>アクセスを受け付けません。ネットワーク的にインターネットとは接続していません。</a:t>
            </a:r>
          </a:p>
          <a:p>
            <a:pPr>
              <a:lnSpc>
                <a:spcPct val="80000"/>
              </a:lnSpc>
            </a:pPr>
            <a:r>
              <a:rPr lang="ja-JP" altLang="en-US" sz="1600" smtClean="0"/>
              <a:t>プログラミング環境</a:t>
            </a:r>
            <a:br>
              <a:rPr lang="ja-JP" altLang="en-US" sz="1600" smtClean="0"/>
            </a:br>
            <a:r>
              <a:rPr lang="en-US" altLang="ja-JP" sz="1600" smtClean="0"/>
              <a:t>.NET Framework 3.5 </a:t>
            </a:r>
            <a:r>
              <a:rPr lang="ja-JP" altLang="en-US" sz="1600" smtClean="0"/>
              <a:t>によるプログラミングが可能ですが、ストレージ周りは</a:t>
            </a:r>
            <a:r>
              <a:rPr lang="en-US" altLang="ja-JP" sz="1600" smtClean="0"/>
              <a:t>Windows Azure </a:t>
            </a:r>
            <a:r>
              <a:rPr lang="ja-JP" altLang="en-US" sz="1600" smtClean="0"/>
              <a:t>プラットフォーム用のサービスを使用する必要があります。</a:t>
            </a:r>
          </a:p>
          <a:p>
            <a:pPr>
              <a:lnSpc>
                <a:spcPct val="80000"/>
              </a:lnSpc>
            </a:pPr>
            <a:r>
              <a:rPr lang="ja-JP" altLang="en-US" sz="1600" smtClean="0"/>
              <a:t>実行権限</a:t>
            </a:r>
            <a:br>
              <a:rPr lang="ja-JP" altLang="en-US" sz="1600" smtClean="0"/>
            </a:br>
            <a:r>
              <a:rPr lang="en-US" altLang="ja-JP" sz="1600" smtClean="0"/>
              <a:t>VM</a:t>
            </a:r>
            <a:r>
              <a:rPr lang="ja-JP" altLang="en-US" sz="1600" smtClean="0"/>
              <a:t>の権限をフルに使えるわけではなく、</a:t>
            </a:r>
            <a:r>
              <a:rPr lang="en-US" altLang="ja-JP" sz="1600" smtClean="0"/>
              <a:t>Windows Azure </a:t>
            </a:r>
            <a:r>
              <a:rPr lang="ja-JP" altLang="en-US" sz="1600" smtClean="0"/>
              <a:t>権限で実行されます。</a:t>
            </a:r>
          </a:p>
        </p:txBody>
      </p:sp>
      <p:pic>
        <p:nvPicPr>
          <p:cNvPr id="31747" name="Picture 6" descr="j04289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508500"/>
            <a:ext cx="6350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7" descr="j04289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4508500"/>
            <a:ext cx="6350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8" descr="j04289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2050" y="4508500"/>
            <a:ext cx="6350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9" descr="j04289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4508500"/>
            <a:ext cx="6350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10" descr="j04289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4508500"/>
            <a:ext cx="6350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Rectangle 11"/>
          <p:cNvSpPr>
            <a:spLocks noChangeArrowheads="1"/>
          </p:cNvSpPr>
          <p:nvPr/>
        </p:nvSpPr>
        <p:spPr bwMode="auto">
          <a:xfrm>
            <a:off x="4572000" y="3716338"/>
            <a:ext cx="38877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Windows Azure </a:t>
            </a:r>
            <a:r>
              <a:rPr lang="ja-JP" altLang="en-US"/>
              <a:t>ファブリック</a:t>
            </a:r>
          </a:p>
        </p:txBody>
      </p:sp>
      <p:sp>
        <p:nvSpPr>
          <p:cNvPr id="31753" name="AutoShape 12"/>
          <p:cNvSpPr>
            <a:spLocks noChangeArrowheads="1"/>
          </p:cNvSpPr>
          <p:nvPr/>
        </p:nvSpPr>
        <p:spPr bwMode="auto">
          <a:xfrm>
            <a:off x="4572000" y="1125538"/>
            <a:ext cx="2087563" cy="2232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4" name="AutoShape 13"/>
          <p:cNvSpPr>
            <a:spLocks noChangeArrowheads="1"/>
          </p:cNvSpPr>
          <p:nvPr/>
        </p:nvSpPr>
        <p:spPr bwMode="auto">
          <a:xfrm>
            <a:off x="6948488" y="1125538"/>
            <a:ext cx="1439862" cy="2232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5" name="AutoShape 15"/>
          <p:cNvSpPr>
            <a:spLocks noChangeArrowheads="1"/>
          </p:cNvSpPr>
          <p:nvPr/>
        </p:nvSpPr>
        <p:spPr bwMode="auto">
          <a:xfrm>
            <a:off x="7092950" y="1268413"/>
            <a:ext cx="1439863" cy="2232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6" name="AutoShape 16"/>
          <p:cNvSpPr>
            <a:spLocks noChangeArrowheads="1"/>
          </p:cNvSpPr>
          <p:nvPr/>
        </p:nvSpPr>
        <p:spPr bwMode="auto">
          <a:xfrm>
            <a:off x="4716463" y="1268413"/>
            <a:ext cx="2087562" cy="2232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7" name="Oval 17"/>
          <p:cNvSpPr>
            <a:spLocks noChangeArrowheads="1"/>
          </p:cNvSpPr>
          <p:nvPr/>
        </p:nvSpPr>
        <p:spPr bwMode="auto">
          <a:xfrm>
            <a:off x="7596188" y="2997200"/>
            <a:ext cx="792162" cy="3603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bg1"/>
                </a:solidFill>
              </a:rPr>
              <a:t>エージェント</a:t>
            </a:r>
          </a:p>
        </p:txBody>
      </p:sp>
      <p:sp>
        <p:nvSpPr>
          <p:cNvPr id="31758" name="Oval 18"/>
          <p:cNvSpPr>
            <a:spLocks noChangeArrowheads="1"/>
          </p:cNvSpPr>
          <p:nvPr/>
        </p:nvSpPr>
        <p:spPr bwMode="auto">
          <a:xfrm>
            <a:off x="5795963" y="2997200"/>
            <a:ext cx="792162" cy="3603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bg1"/>
                </a:solidFill>
              </a:rPr>
              <a:t>エージェント</a:t>
            </a:r>
          </a:p>
        </p:txBody>
      </p:sp>
      <p:sp>
        <p:nvSpPr>
          <p:cNvPr id="31759" name="Oval 19"/>
          <p:cNvSpPr>
            <a:spLocks noChangeArrowheads="1"/>
          </p:cNvSpPr>
          <p:nvPr/>
        </p:nvSpPr>
        <p:spPr bwMode="auto">
          <a:xfrm>
            <a:off x="7308850" y="1628775"/>
            <a:ext cx="1079500" cy="1008063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</a:rPr>
              <a:t>Worker</a:t>
            </a:r>
            <a:br>
              <a:rPr lang="en-US" altLang="ja-JP" sz="1200" b="1">
                <a:solidFill>
                  <a:schemeClr val="bg1"/>
                </a:solidFill>
              </a:rPr>
            </a:br>
            <a:r>
              <a:rPr lang="ja-JP" altLang="en-US" sz="1200" b="1">
                <a:solidFill>
                  <a:schemeClr val="bg1"/>
                </a:solidFill>
              </a:rPr>
              <a:t>ロール</a:t>
            </a:r>
            <a:br>
              <a:rPr lang="ja-JP" altLang="en-US" sz="1200" b="1">
                <a:solidFill>
                  <a:schemeClr val="bg1"/>
                </a:solidFill>
              </a:rPr>
            </a:br>
            <a:r>
              <a:rPr lang="ja-JP" altLang="en-US" sz="1200" b="1">
                <a:solidFill>
                  <a:schemeClr val="bg1"/>
                </a:solidFill>
              </a:rPr>
              <a:t>インスタンス</a:t>
            </a:r>
          </a:p>
        </p:txBody>
      </p:sp>
      <p:sp>
        <p:nvSpPr>
          <p:cNvPr id="31760" name="AutoShape 20"/>
          <p:cNvSpPr>
            <a:spLocks noChangeArrowheads="1"/>
          </p:cNvSpPr>
          <p:nvPr/>
        </p:nvSpPr>
        <p:spPr bwMode="auto">
          <a:xfrm>
            <a:off x="4787900" y="1989138"/>
            <a:ext cx="720725" cy="504825"/>
          </a:xfrm>
          <a:prstGeom prst="cube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IIS</a:t>
            </a:r>
          </a:p>
        </p:txBody>
      </p:sp>
      <p:sp>
        <p:nvSpPr>
          <p:cNvPr id="31761" name="Oval 21"/>
          <p:cNvSpPr>
            <a:spLocks noChangeArrowheads="1"/>
          </p:cNvSpPr>
          <p:nvPr/>
        </p:nvSpPr>
        <p:spPr bwMode="auto">
          <a:xfrm>
            <a:off x="5651500" y="1628775"/>
            <a:ext cx="1079500" cy="1008063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</a:rPr>
              <a:t>Web</a:t>
            </a:r>
            <a:br>
              <a:rPr lang="en-US" altLang="ja-JP" sz="1200" b="1">
                <a:solidFill>
                  <a:schemeClr val="bg1"/>
                </a:solidFill>
              </a:rPr>
            </a:br>
            <a:r>
              <a:rPr lang="ja-JP" altLang="en-US" sz="1200" b="1">
                <a:solidFill>
                  <a:schemeClr val="bg1"/>
                </a:solidFill>
              </a:rPr>
              <a:t>ロール</a:t>
            </a:r>
            <a:br>
              <a:rPr lang="ja-JP" altLang="en-US" sz="1200" b="1">
                <a:solidFill>
                  <a:schemeClr val="bg1"/>
                </a:solidFill>
              </a:rPr>
            </a:br>
            <a:r>
              <a:rPr lang="ja-JP" altLang="en-US" sz="1200" b="1">
                <a:solidFill>
                  <a:schemeClr val="bg1"/>
                </a:solidFill>
              </a:rPr>
              <a:t>インスタンス</a:t>
            </a:r>
          </a:p>
        </p:txBody>
      </p:sp>
      <p:cxnSp>
        <p:nvCxnSpPr>
          <p:cNvPr id="31762" name="AutoShape 22"/>
          <p:cNvCxnSpPr>
            <a:cxnSpLocks noChangeShapeType="1"/>
            <a:stCxn id="31759" idx="5"/>
            <a:endCxn id="31757" idx="0"/>
          </p:cNvCxnSpPr>
          <p:nvPr/>
        </p:nvCxnSpPr>
        <p:spPr bwMode="auto">
          <a:xfrm rot="5400000">
            <a:off x="7857332" y="2624931"/>
            <a:ext cx="508000" cy="236537"/>
          </a:xfrm>
          <a:prstGeom prst="curvedConnector3">
            <a:avLst>
              <a:gd name="adj1" fmla="val 6437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3" name="AutoShape 23"/>
          <p:cNvCxnSpPr>
            <a:cxnSpLocks noChangeShapeType="1"/>
            <a:stCxn id="31757" idx="4"/>
            <a:endCxn id="31752" idx="0"/>
          </p:cNvCxnSpPr>
          <p:nvPr/>
        </p:nvCxnSpPr>
        <p:spPr bwMode="auto">
          <a:xfrm rot="5400000">
            <a:off x="7075488" y="2798763"/>
            <a:ext cx="358775" cy="1476375"/>
          </a:xfrm>
          <a:prstGeom prst="curvedConnector3">
            <a:avLst>
              <a:gd name="adj1" fmla="val 495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4" name="AutoShape 24"/>
          <p:cNvCxnSpPr>
            <a:cxnSpLocks noChangeShapeType="1"/>
            <a:stCxn id="31758" idx="4"/>
            <a:endCxn id="31752" idx="0"/>
          </p:cNvCxnSpPr>
          <p:nvPr/>
        </p:nvCxnSpPr>
        <p:spPr bwMode="auto">
          <a:xfrm rot="16200000" flipH="1">
            <a:off x="6175375" y="3375026"/>
            <a:ext cx="358775" cy="323850"/>
          </a:xfrm>
          <a:prstGeom prst="curvedConnector3">
            <a:avLst>
              <a:gd name="adj1" fmla="val 495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5" name="AutoShape 25"/>
          <p:cNvCxnSpPr>
            <a:cxnSpLocks noChangeShapeType="1"/>
            <a:stCxn id="31761" idx="5"/>
            <a:endCxn id="31758" idx="0"/>
          </p:cNvCxnSpPr>
          <p:nvPr/>
        </p:nvCxnSpPr>
        <p:spPr bwMode="auto">
          <a:xfrm rot="5400000">
            <a:off x="6128544" y="2553494"/>
            <a:ext cx="508000" cy="379412"/>
          </a:xfrm>
          <a:prstGeom prst="curvedConnector3">
            <a:avLst>
              <a:gd name="adj1" fmla="val 6437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6" name="AutoShape 26"/>
          <p:cNvCxnSpPr>
            <a:cxnSpLocks noChangeShapeType="1"/>
            <a:stCxn id="31760" idx="4"/>
            <a:endCxn id="31761" idx="2"/>
          </p:cNvCxnSpPr>
          <p:nvPr/>
        </p:nvCxnSpPr>
        <p:spPr bwMode="auto">
          <a:xfrm flipV="1">
            <a:off x="5383213" y="2133600"/>
            <a:ext cx="268287" cy="171450"/>
          </a:xfrm>
          <a:prstGeom prst="curvedConnector3">
            <a:avLst>
              <a:gd name="adj1" fmla="val 7337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767" name="Text Box 27"/>
          <p:cNvSpPr txBox="1">
            <a:spLocks noChangeArrowheads="1"/>
          </p:cNvSpPr>
          <p:nvPr/>
        </p:nvSpPr>
        <p:spPr bwMode="auto">
          <a:xfrm>
            <a:off x="5076825" y="126841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VM</a:t>
            </a:r>
            <a:endParaRPr lang="ja-JP" altLang="en-US" b="1"/>
          </a:p>
        </p:txBody>
      </p:sp>
      <p:sp>
        <p:nvSpPr>
          <p:cNvPr id="31768" name="Text Box 28"/>
          <p:cNvSpPr txBox="1">
            <a:spLocks noChangeArrowheads="1"/>
          </p:cNvSpPr>
          <p:nvPr/>
        </p:nvSpPr>
        <p:spPr bwMode="auto">
          <a:xfrm>
            <a:off x="7308850" y="126841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VM</a:t>
            </a:r>
            <a:endParaRPr lang="ja-JP" altLang="en-US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２．４ 分散ストレージ</a:t>
            </a:r>
          </a:p>
        </p:txBody>
      </p:sp>
      <p:sp>
        <p:nvSpPr>
          <p:cNvPr id="3277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7188" y="1052513"/>
            <a:ext cx="4067175" cy="4948237"/>
          </a:xfrm>
        </p:spPr>
        <p:txBody>
          <a:bodyPr/>
          <a:lstStyle/>
          <a:p>
            <a:pPr marL="271463" indent="-271463">
              <a:lnSpc>
                <a:spcPct val="80000"/>
              </a:lnSpc>
            </a:pPr>
            <a:r>
              <a:rPr lang="en-US" altLang="ja-JP" sz="2000" smtClean="0"/>
              <a:t>Windows Azure </a:t>
            </a:r>
            <a:r>
              <a:rPr lang="ja-JP" altLang="en-US" sz="2000" smtClean="0"/>
              <a:t>ではストレージは分散ストレージで構成されています。</a:t>
            </a:r>
          </a:p>
          <a:p>
            <a:pPr marL="271463" indent="-271463">
              <a:lnSpc>
                <a:spcPct val="80000"/>
              </a:lnSpc>
            </a:pPr>
            <a:r>
              <a:rPr lang="ja-JP" altLang="en-US" sz="2000" smtClean="0"/>
              <a:t>分散ストレージはすべてオン・メモリにデータが保持され、データ自体がチェインされています。</a:t>
            </a:r>
          </a:p>
          <a:p>
            <a:pPr marL="711200" lvl="1" indent="-260350">
              <a:lnSpc>
                <a:spcPct val="80000"/>
              </a:lnSpc>
            </a:pPr>
            <a:r>
              <a:rPr lang="ja-JP" altLang="en-US" sz="1800" smtClean="0"/>
              <a:t>利点</a:t>
            </a:r>
          </a:p>
          <a:p>
            <a:pPr marL="1074738" lvl="2" indent="-184150">
              <a:lnSpc>
                <a:spcPct val="80000"/>
              </a:lnSpc>
            </a:pPr>
            <a:r>
              <a:rPr lang="ja-JP" altLang="en-US" sz="1600" smtClean="0"/>
              <a:t>スケーラビリティ</a:t>
            </a:r>
          </a:p>
          <a:p>
            <a:pPr marL="1074738" lvl="2" indent="-184150">
              <a:lnSpc>
                <a:spcPct val="80000"/>
              </a:lnSpc>
            </a:pPr>
            <a:r>
              <a:rPr lang="ja-JP" altLang="en-US" sz="1600" smtClean="0"/>
              <a:t>耐久性</a:t>
            </a:r>
          </a:p>
          <a:p>
            <a:pPr marL="711200" lvl="1" indent="-260350">
              <a:lnSpc>
                <a:spcPct val="80000"/>
              </a:lnSpc>
            </a:pPr>
            <a:r>
              <a:rPr lang="ja-JP" altLang="en-US" sz="1800" smtClean="0"/>
              <a:t>欠点</a:t>
            </a:r>
          </a:p>
          <a:p>
            <a:pPr marL="1074738" lvl="2" indent="-184150">
              <a:lnSpc>
                <a:spcPct val="80000"/>
              </a:lnSpc>
            </a:pPr>
            <a:r>
              <a:rPr lang="ja-JP" altLang="en-US" sz="1600" smtClean="0"/>
              <a:t>即応性</a:t>
            </a:r>
          </a:p>
          <a:p>
            <a:pPr marL="271463" indent="-271463">
              <a:lnSpc>
                <a:spcPct val="80000"/>
              </a:lnSpc>
            </a:pPr>
            <a:r>
              <a:rPr lang="ja-JP" altLang="en-US" sz="2000" smtClean="0"/>
              <a:t>ストレージ・タイプ</a:t>
            </a:r>
          </a:p>
          <a:p>
            <a:pPr marL="711200" lvl="1" indent="-260350">
              <a:lnSpc>
                <a:spcPct val="80000"/>
              </a:lnSpc>
              <a:buFontTx/>
              <a:buAutoNum type="arabicPeriod"/>
            </a:pPr>
            <a:r>
              <a:rPr lang="ja-JP" altLang="en-US" sz="1800" smtClean="0"/>
              <a:t>テーブル</a:t>
            </a:r>
          </a:p>
          <a:p>
            <a:pPr marL="711200" lvl="1" indent="-260350">
              <a:lnSpc>
                <a:spcPct val="80000"/>
              </a:lnSpc>
              <a:buFontTx/>
              <a:buAutoNum type="arabicPeriod"/>
            </a:pPr>
            <a:r>
              <a:rPr lang="en-US" altLang="ja-JP" sz="1800" smtClean="0"/>
              <a:t>Blob</a:t>
            </a:r>
          </a:p>
          <a:p>
            <a:pPr marL="711200" lvl="1" indent="-260350">
              <a:lnSpc>
                <a:spcPct val="80000"/>
              </a:lnSpc>
              <a:buFontTx/>
              <a:buAutoNum type="arabicPeriod"/>
            </a:pPr>
            <a:r>
              <a:rPr lang="ja-JP" altLang="en-US" sz="1800" smtClean="0"/>
              <a:t>キュー</a:t>
            </a:r>
          </a:p>
          <a:p>
            <a:pPr marL="271463" indent="-271463">
              <a:lnSpc>
                <a:spcPct val="80000"/>
              </a:lnSpc>
            </a:pPr>
            <a:r>
              <a:rPr lang="ja-JP" altLang="en-US" sz="2000" smtClean="0"/>
              <a:t>複数のコピーがバージョン管理されており、多数決によって整合性が判別されます。</a:t>
            </a:r>
          </a:p>
        </p:txBody>
      </p:sp>
      <p:sp>
        <p:nvSpPr>
          <p:cNvPr id="32771" name="Oval 6"/>
          <p:cNvSpPr>
            <a:spLocks noChangeArrowheads="1"/>
          </p:cNvSpPr>
          <p:nvPr/>
        </p:nvSpPr>
        <p:spPr bwMode="auto">
          <a:xfrm>
            <a:off x="4643438" y="1916113"/>
            <a:ext cx="3743325" cy="2592387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2" name="AutoShape 7"/>
          <p:cNvSpPr>
            <a:spLocks noChangeArrowheads="1"/>
          </p:cNvSpPr>
          <p:nvPr/>
        </p:nvSpPr>
        <p:spPr bwMode="auto">
          <a:xfrm>
            <a:off x="6253163" y="1052513"/>
            <a:ext cx="431800" cy="360362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3" name="AutoShape 8"/>
          <p:cNvSpPr>
            <a:spLocks noChangeArrowheads="1"/>
          </p:cNvSpPr>
          <p:nvPr/>
        </p:nvSpPr>
        <p:spPr bwMode="auto">
          <a:xfrm>
            <a:off x="6156325" y="1700213"/>
            <a:ext cx="576263" cy="433387"/>
          </a:xfrm>
          <a:prstGeom prst="cube">
            <a:avLst>
              <a:gd name="adj" fmla="val 10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4" name="AutoShape 9"/>
          <p:cNvSpPr>
            <a:spLocks noChangeArrowheads="1"/>
          </p:cNvSpPr>
          <p:nvPr/>
        </p:nvSpPr>
        <p:spPr bwMode="auto">
          <a:xfrm>
            <a:off x="5292725" y="1843088"/>
            <a:ext cx="576263" cy="433387"/>
          </a:xfrm>
          <a:prstGeom prst="cube">
            <a:avLst>
              <a:gd name="adj" fmla="val 10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5" name="AutoShape 10"/>
          <p:cNvSpPr>
            <a:spLocks noChangeArrowheads="1"/>
          </p:cNvSpPr>
          <p:nvPr/>
        </p:nvSpPr>
        <p:spPr bwMode="auto">
          <a:xfrm>
            <a:off x="4572000" y="3429000"/>
            <a:ext cx="576263" cy="433388"/>
          </a:xfrm>
          <a:prstGeom prst="cube">
            <a:avLst>
              <a:gd name="adj" fmla="val 10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6" name="AutoShape 11"/>
          <p:cNvSpPr>
            <a:spLocks noChangeArrowheads="1"/>
          </p:cNvSpPr>
          <p:nvPr/>
        </p:nvSpPr>
        <p:spPr bwMode="auto">
          <a:xfrm>
            <a:off x="6300788" y="4292600"/>
            <a:ext cx="576262" cy="433388"/>
          </a:xfrm>
          <a:prstGeom prst="cube">
            <a:avLst>
              <a:gd name="adj" fmla="val 10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7" name="AutoShape 12"/>
          <p:cNvSpPr>
            <a:spLocks noChangeArrowheads="1"/>
          </p:cNvSpPr>
          <p:nvPr/>
        </p:nvSpPr>
        <p:spPr bwMode="auto">
          <a:xfrm>
            <a:off x="7956550" y="3357563"/>
            <a:ext cx="576263" cy="433387"/>
          </a:xfrm>
          <a:prstGeom prst="cube">
            <a:avLst>
              <a:gd name="adj" fmla="val 10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8" name="AutoShape 13"/>
          <p:cNvSpPr>
            <a:spLocks noChangeArrowheads="1"/>
          </p:cNvSpPr>
          <p:nvPr/>
        </p:nvSpPr>
        <p:spPr bwMode="auto">
          <a:xfrm>
            <a:off x="7019925" y="1773238"/>
            <a:ext cx="576263" cy="433387"/>
          </a:xfrm>
          <a:prstGeom prst="cube">
            <a:avLst>
              <a:gd name="adj" fmla="val 10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32779" name="AutoShape 14"/>
          <p:cNvCxnSpPr>
            <a:cxnSpLocks noChangeShapeType="1"/>
            <a:stCxn id="32772" idx="2"/>
            <a:endCxn id="32773" idx="0"/>
          </p:cNvCxnSpPr>
          <p:nvPr/>
        </p:nvCxnSpPr>
        <p:spPr bwMode="auto">
          <a:xfrm flipH="1">
            <a:off x="6467475" y="1412875"/>
            <a:ext cx="1588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0" name="AutoShape 15"/>
          <p:cNvCxnSpPr>
            <a:cxnSpLocks noChangeShapeType="1"/>
            <a:stCxn id="32773" idx="3"/>
            <a:endCxn id="32778" idx="3"/>
          </p:cNvCxnSpPr>
          <p:nvPr/>
        </p:nvCxnSpPr>
        <p:spPr bwMode="auto">
          <a:xfrm rot="16200000" flipH="1">
            <a:off x="6816725" y="1738313"/>
            <a:ext cx="73025" cy="863600"/>
          </a:xfrm>
          <a:prstGeom prst="curvedConnector3">
            <a:avLst>
              <a:gd name="adj1" fmla="val 41087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1" name="AutoShape 16"/>
          <p:cNvCxnSpPr>
            <a:cxnSpLocks noChangeShapeType="1"/>
            <a:stCxn id="32773" idx="3"/>
            <a:endCxn id="32774" idx="3"/>
          </p:cNvCxnSpPr>
          <p:nvPr/>
        </p:nvCxnSpPr>
        <p:spPr bwMode="auto">
          <a:xfrm rot="5400000">
            <a:off x="5918200" y="1773238"/>
            <a:ext cx="142875" cy="863600"/>
          </a:xfrm>
          <a:prstGeom prst="curvedConnector3">
            <a:avLst>
              <a:gd name="adj1" fmla="val 25888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2" name="AutoShape 17"/>
          <p:cNvCxnSpPr>
            <a:cxnSpLocks noChangeShapeType="1"/>
            <a:stCxn id="32773" idx="3"/>
            <a:endCxn id="32777" idx="2"/>
          </p:cNvCxnSpPr>
          <p:nvPr/>
        </p:nvCxnSpPr>
        <p:spPr bwMode="auto">
          <a:xfrm rot="16200000" flipH="1">
            <a:off x="6457156" y="2097882"/>
            <a:ext cx="1463675" cy="15351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3" name="AutoShape 18"/>
          <p:cNvCxnSpPr>
            <a:cxnSpLocks noChangeShapeType="1"/>
            <a:stCxn id="32773" idx="3"/>
            <a:endCxn id="32776" idx="0"/>
          </p:cNvCxnSpPr>
          <p:nvPr/>
        </p:nvCxnSpPr>
        <p:spPr bwMode="auto">
          <a:xfrm rot="16200000" flipH="1">
            <a:off x="5437188" y="3117850"/>
            <a:ext cx="2159000" cy="190500"/>
          </a:xfrm>
          <a:prstGeom prst="curved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4" name="AutoShape 19"/>
          <p:cNvCxnSpPr>
            <a:cxnSpLocks noChangeShapeType="1"/>
            <a:stCxn id="32773" idx="3"/>
            <a:endCxn id="32775" idx="5"/>
          </p:cNvCxnSpPr>
          <p:nvPr/>
        </p:nvCxnSpPr>
        <p:spPr bwMode="auto">
          <a:xfrm rot="5400000">
            <a:off x="5040313" y="2241550"/>
            <a:ext cx="1489075" cy="12731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785" name="Text Box 20"/>
          <p:cNvSpPr txBox="1">
            <a:spLocks noChangeArrowheads="1"/>
          </p:cNvSpPr>
          <p:nvPr/>
        </p:nvSpPr>
        <p:spPr bwMode="auto">
          <a:xfrm>
            <a:off x="6802438" y="2392363"/>
            <a:ext cx="649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コピー</a:t>
            </a:r>
          </a:p>
        </p:txBody>
      </p:sp>
      <p:sp>
        <p:nvSpPr>
          <p:cNvPr id="32786" name="Text Box 21"/>
          <p:cNvSpPr txBox="1">
            <a:spLocks noChangeArrowheads="1"/>
          </p:cNvSpPr>
          <p:nvPr/>
        </p:nvSpPr>
        <p:spPr bwMode="auto">
          <a:xfrm>
            <a:off x="7018338" y="3113088"/>
            <a:ext cx="649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コピー</a:t>
            </a:r>
          </a:p>
        </p:txBody>
      </p:sp>
      <p:sp>
        <p:nvSpPr>
          <p:cNvPr id="32787" name="Text Box 22"/>
          <p:cNvSpPr txBox="1">
            <a:spLocks noChangeArrowheads="1"/>
          </p:cNvSpPr>
          <p:nvPr/>
        </p:nvSpPr>
        <p:spPr bwMode="auto">
          <a:xfrm>
            <a:off x="6156325" y="3976688"/>
            <a:ext cx="649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コピー</a:t>
            </a:r>
          </a:p>
        </p:txBody>
      </p:sp>
      <p:sp>
        <p:nvSpPr>
          <p:cNvPr id="32788" name="Text Box 23"/>
          <p:cNvSpPr txBox="1">
            <a:spLocks noChangeArrowheads="1"/>
          </p:cNvSpPr>
          <p:nvPr/>
        </p:nvSpPr>
        <p:spPr bwMode="auto">
          <a:xfrm>
            <a:off x="5364163" y="3184525"/>
            <a:ext cx="649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コピー</a:t>
            </a:r>
          </a:p>
        </p:txBody>
      </p:sp>
      <p:sp>
        <p:nvSpPr>
          <p:cNvPr id="32789" name="Text Box 24"/>
          <p:cNvSpPr txBox="1">
            <a:spLocks noChangeArrowheads="1"/>
          </p:cNvSpPr>
          <p:nvPr/>
        </p:nvSpPr>
        <p:spPr bwMode="auto">
          <a:xfrm>
            <a:off x="5722938" y="2247900"/>
            <a:ext cx="649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コピー</a:t>
            </a:r>
          </a:p>
        </p:txBody>
      </p:sp>
      <p:sp>
        <p:nvSpPr>
          <p:cNvPr id="32790" name="Text Box 25"/>
          <p:cNvSpPr txBox="1">
            <a:spLocks noChangeArrowheads="1"/>
          </p:cNvSpPr>
          <p:nvPr/>
        </p:nvSpPr>
        <p:spPr bwMode="auto">
          <a:xfrm>
            <a:off x="4716463" y="4724400"/>
            <a:ext cx="3816350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b="1">
                <a:latin typeface="HGSｺﾞｼｯｸM" pitchFamily="50" charset="-128"/>
                <a:ea typeface="HGSｺﾞｼｯｸM" pitchFamily="50" charset="-128"/>
              </a:rPr>
              <a:t>データを保存すると、少なくとも</a:t>
            </a:r>
            <a:r>
              <a:rPr lang="en-US" altLang="ja-JP" sz="1400" b="1">
                <a:latin typeface="HGSｺﾞｼｯｸM" pitchFamily="50" charset="-128"/>
                <a:ea typeface="HGSｺﾞｼｯｸM" pitchFamily="50" charset="-128"/>
              </a:rPr>
              <a:t>6</a:t>
            </a:r>
            <a:r>
              <a:rPr lang="ja-JP" altLang="en-US" sz="1400" b="1">
                <a:latin typeface="HGSｺﾞｼｯｸM" pitchFamily="50" charset="-128"/>
                <a:ea typeface="HGSｺﾞｼｯｸM" pitchFamily="50" charset="-128"/>
              </a:rPr>
              <a:t>つの</a:t>
            </a:r>
            <a:br>
              <a:rPr lang="ja-JP" altLang="en-US" sz="1400" b="1">
                <a:latin typeface="HGSｺﾞｼｯｸM" pitchFamily="50" charset="-128"/>
                <a:ea typeface="HGSｺﾞｼｯｸM" pitchFamily="50" charset="-128"/>
              </a:rPr>
            </a:br>
            <a:r>
              <a:rPr lang="ja-JP" altLang="en-US" sz="1400" b="1">
                <a:latin typeface="HGSｺﾞｼｯｸM" pitchFamily="50" charset="-128"/>
                <a:ea typeface="HGSｺﾞｼｯｸM" pitchFamily="50" charset="-128"/>
              </a:rPr>
              <a:t>コピーが作成されます。</a:t>
            </a:r>
          </a:p>
          <a:p>
            <a:pPr>
              <a:spcBef>
                <a:spcPct val="50000"/>
              </a:spcBef>
            </a:pPr>
            <a:r>
              <a:rPr lang="ja-JP" altLang="en-US" sz="1400" b="1">
                <a:latin typeface="HGSｺﾞｼｯｸM" pitchFamily="50" charset="-128"/>
                <a:ea typeface="HGSｺﾞｼｯｸM" pitchFamily="50" charset="-128"/>
              </a:rPr>
              <a:t>これらのデータは連結されており、アクセスのたびにデータの安全性が確認されます。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２．４．０．１　</a:t>
            </a:r>
            <a:r>
              <a:rPr lang="en-US" altLang="ja-JP" smtClean="0"/>
              <a:t>Azure </a:t>
            </a:r>
            <a:r>
              <a:rPr lang="ja-JP" altLang="en-US" smtClean="0"/>
              <a:t>プロジェクト</a:t>
            </a:r>
          </a:p>
        </p:txBody>
      </p:sp>
      <p:pic>
        <p:nvPicPr>
          <p:cNvPr id="3379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214438"/>
            <a:ext cx="8251825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角丸四角形 8"/>
          <p:cNvSpPr/>
          <p:nvPr/>
        </p:nvSpPr>
        <p:spPr>
          <a:xfrm>
            <a:off x="2214563" y="4286250"/>
            <a:ext cx="2786062" cy="5715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2214563" y="4929188"/>
            <a:ext cx="2786062" cy="5715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214563" y="3643313"/>
            <a:ext cx="2786062" cy="5715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２．４．１　テーブル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052513"/>
            <a:ext cx="4067175" cy="4948237"/>
          </a:xfrm>
        </p:spPr>
        <p:txBody>
          <a:bodyPr/>
          <a:lstStyle/>
          <a:p>
            <a:r>
              <a:rPr lang="ja-JP" altLang="en-US" sz="1600" smtClean="0"/>
              <a:t>テーブルはリレーショナルではありません。</a:t>
            </a:r>
          </a:p>
          <a:p>
            <a:r>
              <a:rPr lang="ja-JP" altLang="en-US" sz="1600" smtClean="0"/>
              <a:t>テーブルは固定スキーマではありません。そのため、行のデータを全て埋める必要はありません。</a:t>
            </a:r>
          </a:p>
          <a:p>
            <a:r>
              <a:rPr lang="en-US" altLang="ja-JP" sz="1600" smtClean="0"/>
              <a:t>ADO.NET </a:t>
            </a:r>
            <a:r>
              <a:rPr lang="ja-JP" altLang="en-US" sz="1600" smtClean="0"/>
              <a:t>サービスを利用してテーブルに対してアクセスすることができます。</a:t>
            </a:r>
          </a:p>
          <a:p>
            <a:r>
              <a:rPr lang="ja-JP" altLang="en-US" sz="1600" smtClean="0"/>
              <a:t>テーブルのエンティティ（一行）のデータサイズはトータルで</a:t>
            </a:r>
            <a:r>
              <a:rPr lang="en-US" altLang="ja-JP" sz="1600" smtClean="0"/>
              <a:t>1MB</a:t>
            </a:r>
            <a:r>
              <a:rPr lang="ja-JP" altLang="en-US" sz="1600" smtClean="0"/>
              <a:t>までに制限されています。</a:t>
            </a:r>
          </a:p>
          <a:p>
            <a:r>
              <a:rPr lang="ja-JP" altLang="en-US" sz="1600" smtClean="0"/>
              <a:t>最初のカラムはパーティション・キーと呼び、このパーティション・キーが同一なデータは物理的に同一のエリアに配置されることが保証されています。</a:t>
            </a:r>
          </a:p>
          <a:p>
            <a:r>
              <a:rPr lang="ja-JP" altLang="en-US" sz="1600" smtClean="0"/>
              <a:t>二番目のカラムはロウ・キーと呼び、同一パーティション内でユニークです。</a:t>
            </a:r>
          </a:p>
          <a:p>
            <a:r>
              <a:rPr lang="ja-JP" altLang="en-US" sz="1600" smtClean="0"/>
              <a:t>パーティション・キーとロウ・キーは文字列型です。</a:t>
            </a: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6763" y="1052513"/>
            <a:ext cx="4067175" cy="4948237"/>
          </a:xfrm>
        </p:spPr>
        <p:txBody>
          <a:bodyPr/>
          <a:lstStyle/>
          <a:p>
            <a:r>
              <a:rPr lang="ja-JP" altLang="en-US" sz="1800" smtClean="0"/>
              <a:t>プロパティとして使用可能なデータ型</a:t>
            </a:r>
          </a:p>
          <a:p>
            <a:pPr lvl="1"/>
            <a:r>
              <a:rPr lang="en-US" altLang="ja-JP" sz="1600" smtClean="0"/>
              <a:t>Binary</a:t>
            </a:r>
            <a:br>
              <a:rPr lang="en-US" altLang="ja-JP" sz="1600" smtClean="0"/>
            </a:br>
            <a:r>
              <a:rPr lang="ja-JP" altLang="en-US" sz="1600" smtClean="0"/>
              <a:t>バイト配列（最大</a:t>
            </a:r>
            <a:r>
              <a:rPr lang="en-US" altLang="ja-JP" sz="1600" smtClean="0"/>
              <a:t>64KB</a:t>
            </a:r>
            <a:r>
              <a:rPr lang="ja-JP" altLang="en-US" sz="1600" smtClean="0"/>
              <a:t>）</a:t>
            </a:r>
          </a:p>
          <a:p>
            <a:pPr lvl="1"/>
            <a:r>
              <a:rPr lang="en-US" altLang="ja-JP" sz="1600" smtClean="0"/>
              <a:t>Bool</a:t>
            </a:r>
            <a:br>
              <a:rPr lang="en-US" altLang="ja-JP" sz="1600" smtClean="0"/>
            </a:br>
            <a:r>
              <a:rPr lang="ja-JP" altLang="en-US" sz="1600" smtClean="0"/>
              <a:t>真偽値</a:t>
            </a:r>
          </a:p>
          <a:p>
            <a:pPr lvl="1"/>
            <a:r>
              <a:rPr lang="en-US" altLang="ja-JP" sz="1600" smtClean="0"/>
              <a:t>DateTime</a:t>
            </a:r>
            <a:br>
              <a:rPr lang="en-US" altLang="ja-JP" sz="1600" smtClean="0"/>
            </a:br>
            <a:r>
              <a:rPr lang="en-US" altLang="ja-JP" sz="1600" smtClean="0"/>
              <a:t>64-bit UTC</a:t>
            </a:r>
            <a:r>
              <a:rPr lang="ja-JP" altLang="en-US" sz="1600" smtClean="0"/>
              <a:t>時間</a:t>
            </a:r>
            <a:br>
              <a:rPr lang="ja-JP" altLang="en-US" sz="1600" smtClean="0"/>
            </a:br>
            <a:r>
              <a:rPr lang="en-US" altLang="ja-JP" sz="1600" smtClean="0"/>
              <a:t>1600/1/1</a:t>
            </a:r>
            <a:r>
              <a:rPr lang="ja-JP" altLang="en-US" sz="1600" smtClean="0"/>
              <a:t>～</a:t>
            </a:r>
            <a:r>
              <a:rPr lang="en-US" altLang="ja-JP" sz="1600" smtClean="0"/>
              <a:t>9999/12/31</a:t>
            </a:r>
          </a:p>
          <a:p>
            <a:pPr lvl="1"/>
            <a:r>
              <a:rPr lang="en-US" altLang="ja-JP" sz="1600" smtClean="0"/>
              <a:t>Double</a:t>
            </a:r>
            <a:br>
              <a:rPr lang="en-US" altLang="ja-JP" sz="1600" smtClean="0"/>
            </a:br>
            <a:r>
              <a:rPr lang="en-US" altLang="ja-JP" sz="1600" smtClean="0"/>
              <a:t>64-bit </a:t>
            </a:r>
            <a:r>
              <a:rPr lang="ja-JP" altLang="en-US" sz="1600" smtClean="0"/>
              <a:t>浮動小数点値</a:t>
            </a:r>
          </a:p>
          <a:p>
            <a:pPr lvl="1"/>
            <a:r>
              <a:rPr lang="en-US" altLang="ja-JP" sz="1600" smtClean="0"/>
              <a:t>GUID</a:t>
            </a:r>
            <a:br>
              <a:rPr lang="en-US" altLang="ja-JP" sz="1600" smtClean="0"/>
            </a:br>
            <a:r>
              <a:rPr lang="en-US" altLang="ja-JP" sz="1600" smtClean="0"/>
              <a:t>128-bit </a:t>
            </a:r>
            <a:r>
              <a:rPr lang="ja-JP" altLang="en-US" sz="1600" smtClean="0"/>
              <a:t>ユニーク</a:t>
            </a:r>
            <a:r>
              <a:rPr lang="en-US" altLang="ja-JP" sz="1600" smtClean="0"/>
              <a:t>ID</a:t>
            </a:r>
          </a:p>
          <a:p>
            <a:pPr lvl="1"/>
            <a:r>
              <a:rPr lang="en-US" altLang="ja-JP" sz="1600" smtClean="0"/>
              <a:t>Int</a:t>
            </a:r>
            <a:br>
              <a:rPr lang="en-US" altLang="ja-JP" sz="1600" smtClean="0"/>
            </a:br>
            <a:r>
              <a:rPr lang="en-US" altLang="ja-JP" sz="1600" smtClean="0"/>
              <a:t>32-bit </a:t>
            </a:r>
            <a:r>
              <a:rPr lang="ja-JP" altLang="en-US" sz="1600" smtClean="0"/>
              <a:t>整数値</a:t>
            </a:r>
          </a:p>
          <a:p>
            <a:pPr lvl="1"/>
            <a:r>
              <a:rPr lang="en-US" altLang="ja-JP" sz="1600" smtClean="0"/>
              <a:t>Int64</a:t>
            </a:r>
            <a:br>
              <a:rPr lang="en-US" altLang="ja-JP" sz="1600" smtClean="0"/>
            </a:br>
            <a:r>
              <a:rPr lang="en-US" altLang="ja-JP" sz="1600" smtClean="0"/>
              <a:t>64-bit </a:t>
            </a:r>
            <a:r>
              <a:rPr lang="ja-JP" altLang="en-US" sz="1600" smtClean="0"/>
              <a:t>整数値</a:t>
            </a:r>
          </a:p>
          <a:p>
            <a:pPr lvl="1"/>
            <a:r>
              <a:rPr lang="en-US" altLang="ja-JP" sz="1600" smtClean="0"/>
              <a:t>String</a:t>
            </a:r>
            <a:br>
              <a:rPr lang="en-US" altLang="ja-JP" sz="1600" smtClean="0"/>
            </a:br>
            <a:r>
              <a:rPr lang="en-US" altLang="ja-JP" sz="1600" smtClean="0"/>
              <a:t>UTF-16 </a:t>
            </a:r>
            <a:r>
              <a:rPr lang="ja-JP" altLang="en-US" sz="1600" smtClean="0"/>
              <a:t>文字列（最大</a:t>
            </a:r>
            <a:r>
              <a:rPr lang="en-US" altLang="ja-JP" sz="1600" smtClean="0"/>
              <a:t>64KB</a:t>
            </a:r>
            <a:r>
              <a:rPr lang="ja-JP" altLang="en-US" sz="1600" smtClean="0"/>
              <a:t>）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262"/>
          <p:cNvSpPr>
            <a:spLocks noChangeArrowheads="1"/>
          </p:cNvSpPr>
          <p:nvPr/>
        </p:nvSpPr>
        <p:spPr bwMode="auto">
          <a:xfrm>
            <a:off x="6804025" y="5157788"/>
            <a:ext cx="1728788" cy="431800"/>
          </a:xfrm>
          <a:prstGeom prst="wedgeRoundRectCallout">
            <a:avLst>
              <a:gd name="adj1" fmla="val -28514"/>
              <a:gd name="adj2" fmla="val -236398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ja-JP" sz="1000"/>
              <a:t>1</a:t>
            </a:r>
            <a:r>
              <a:rPr lang="ja-JP" altLang="en-US" sz="1000"/>
              <a:t>行のデータサイズは</a:t>
            </a:r>
            <a:r>
              <a:rPr lang="en-US" altLang="ja-JP" sz="1000"/>
              <a:t>1MB</a:t>
            </a:r>
            <a:r>
              <a:rPr lang="ja-JP" altLang="en-US" sz="1000"/>
              <a:t>まで</a:t>
            </a:r>
          </a:p>
        </p:txBody>
      </p:sp>
      <p:sp>
        <p:nvSpPr>
          <p:cNvPr id="35842" name="AutoShape 253"/>
          <p:cNvSpPr>
            <a:spLocks noChangeArrowheads="1"/>
          </p:cNvSpPr>
          <p:nvPr/>
        </p:nvSpPr>
        <p:spPr bwMode="auto">
          <a:xfrm>
            <a:off x="2484438" y="5373688"/>
            <a:ext cx="1728787" cy="503237"/>
          </a:xfrm>
          <a:prstGeom prst="wedgeRoundRectCallout">
            <a:avLst>
              <a:gd name="adj1" fmla="val -66528"/>
              <a:gd name="adj2" fmla="val -255995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000"/>
              <a:t>パーティション・キー、ロウ・キーがセットでユニーク・キーとなる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２．４．１．１ テーブル・サンプル</a:t>
            </a:r>
          </a:p>
        </p:txBody>
      </p:sp>
      <p:graphicFrame>
        <p:nvGraphicFramePr>
          <p:cNvPr id="40199" name="Group 263"/>
          <p:cNvGraphicFramePr>
            <a:graphicFrameLocks noGrp="1"/>
          </p:cNvGraphicFramePr>
          <p:nvPr>
            <p:ph idx="1"/>
          </p:nvPr>
        </p:nvGraphicFramePr>
        <p:xfrm>
          <a:off x="357188" y="1052513"/>
          <a:ext cx="8193087" cy="3452812"/>
        </p:xfrm>
        <a:graphic>
          <a:graphicData uri="http://schemas.openxmlformats.org/drawingml/2006/table">
            <a:tbl>
              <a:tblPr/>
              <a:tblGrid>
                <a:gridCol w="1190625"/>
                <a:gridCol w="827087"/>
                <a:gridCol w="1200150"/>
                <a:gridCol w="893763"/>
                <a:gridCol w="1038225"/>
                <a:gridCol w="1014412"/>
                <a:gridCol w="1014413"/>
                <a:gridCol w="1014412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PartitionKey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開催地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Row Key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回数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開催日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場所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予約人数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資料数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・・・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PropertyN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Osaka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#28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2009/03/20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大阪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Osaka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#29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2009/05/23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大阪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Hukuoka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#06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2009/03/28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福岡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Nagoya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#07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2009/04/11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名古屋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Tokyo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#30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2009/03/14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東京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Tokyo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#31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2009/04/04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東京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Tokyo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#32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2009/04/25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東京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Tokyo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#33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2009/05/16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東京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5936" name="AutoShape 243"/>
          <p:cNvSpPr>
            <a:spLocks noChangeArrowheads="1"/>
          </p:cNvSpPr>
          <p:nvPr/>
        </p:nvSpPr>
        <p:spPr bwMode="auto">
          <a:xfrm>
            <a:off x="468313" y="5373688"/>
            <a:ext cx="1728787" cy="503237"/>
          </a:xfrm>
          <a:prstGeom prst="wedgeRoundRectCallout">
            <a:avLst>
              <a:gd name="adj1" fmla="val -33194"/>
              <a:gd name="adj2" fmla="val -255995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000"/>
              <a:t>パーティション・キー、ロウ・キーは文字列データ型</a:t>
            </a:r>
          </a:p>
        </p:txBody>
      </p:sp>
      <p:sp>
        <p:nvSpPr>
          <p:cNvPr id="35937" name="AutoShape 244"/>
          <p:cNvSpPr>
            <a:spLocks noChangeArrowheads="1"/>
          </p:cNvSpPr>
          <p:nvPr/>
        </p:nvSpPr>
        <p:spPr bwMode="auto">
          <a:xfrm>
            <a:off x="468313" y="5373688"/>
            <a:ext cx="1728787" cy="503237"/>
          </a:xfrm>
          <a:prstGeom prst="wedgeRoundRectCallout">
            <a:avLst>
              <a:gd name="adj1" fmla="val 23278"/>
              <a:gd name="adj2" fmla="val -255995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000"/>
              <a:t>パーティション・キー、ロウ・キーは文字列データ型</a:t>
            </a:r>
          </a:p>
        </p:txBody>
      </p:sp>
      <p:sp>
        <p:nvSpPr>
          <p:cNvPr id="35938" name="AutoShape 249"/>
          <p:cNvSpPr>
            <a:spLocks noChangeArrowheads="1"/>
          </p:cNvSpPr>
          <p:nvPr/>
        </p:nvSpPr>
        <p:spPr bwMode="auto">
          <a:xfrm>
            <a:off x="755650" y="4797425"/>
            <a:ext cx="1728788" cy="431800"/>
          </a:xfrm>
          <a:prstGeom prst="wedgeRoundRectCallout">
            <a:avLst>
              <a:gd name="adj1" fmla="val 29431"/>
              <a:gd name="adj2" fmla="val -163236"/>
              <a:gd name="adj3" fmla="val 16667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000"/>
              <a:t>ロウ・キーは同一パーティション内でユニーク</a:t>
            </a:r>
          </a:p>
        </p:txBody>
      </p:sp>
      <p:sp>
        <p:nvSpPr>
          <p:cNvPr id="35939" name="AutoShape 252"/>
          <p:cNvSpPr>
            <a:spLocks noChangeArrowheads="1"/>
          </p:cNvSpPr>
          <p:nvPr/>
        </p:nvSpPr>
        <p:spPr bwMode="auto">
          <a:xfrm>
            <a:off x="2843213" y="4652963"/>
            <a:ext cx="1728787" cy="720725"/>
          </a:xfrm>
          <a:prstGeom prst="wedgeRoundRectCallout">
            <a:avLst>
              <a:gd name="adj1" fmla="val -44032"/>
              <a:gd name="adj2" fmla="val -95815"/>
              <a:gd name="adj3" fmla="val 16667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000"/>
              <a:t>データはパーティション・キー、ロウ・キーとプロパティ順に順列にソートされている</a:t>
            </a:r>
          </a:p>
        </p:txBody>
      </p:sp>
      <p:sp>
        <p:nvSpPr>
          <p:cNvPr id="35940" name="AutoShape 260"/>
          <p:cNvSpPr>
            <a:spLocks noChangeArrowheads="1"/>
          </p:cNvSpPr>
          <p:nvPr/>
        </p:nvSpPr>
        <p:spPr bwMode="auto">
          <a:xfrm>
            <a:off x="4643438" y="5084763"/>
            <a:ext cx="1728787" cy="720725"/>
          </a:xfrm>
          <a:prstGeom prst="wedgeRoundRectCallout">
            <a:avLst>
              <a:gd name="adj1" fmla="val -25481"/>
              <a:gd name="adj2" fmla="val -157046"/>
              <a:gd name="adj3" fmla="val 16667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000"/>
              <a:t>使用可能なデータ型は</a:t>
            </a:r>
            <a:r>
              <a:rPr lang="en-US" altLang="ja-JP" sz="1000"/>
              <a:t>Binary,Bool,DateTime,Double,GUID,Int,Int64,String</a:t>
            </a:r>
          </a:p>
        </p:txBody>
      </p:sp>
      <p:sp>
        <p:nvSpPr>
          <p:cNvPr id="35941" name="AutoShape 261"/>
          <p:cNvSpPr>
            <a:spLocks noChangeArrowheads="1"/>
          </p:cNvSpPr>
          <p:nvPr/>
        </p:nvSpPr>
        <p:spPr bwMode="auto">
          <a:xfrm>
            <a:off x="6804025" y="4508500"/>
            <a:ext cx="1728788" cy="360363"/>
          </a:xfrm>
          <a:prstGeom prst="wedgeRoundRectCallout">
            <a:avLst>
              <a:gd name="adj1" fmla="val 10699"/>
              <a:gd name="adj2" fmla="val -97134"/>
              <a:gd name="adj3" fmla="val 16667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000"/>
              <a:t>カラム数は最大</a:t>
            </a:r>
            <a:r>
              <a:rPr lang="en-US" altLang="ja-JP" sz="1000"/>
              <a:t>255</a:t>
            </a:r>
            <a:r>
              <a:rPr lang="ja-JP" altLang="en-US" sz="1000"/>
              <a:t>まで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２．４．１．２ テーブルへのアクセス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400" smtClean="0"/>
              <a:t>Demo</a:t>
            </a:r>
          </a:p>
          <a:p>
            <a:r>
              <a:rPr lang="ja-JP" altLang="en-US" sz="2400" smtClean="0"/>
              <a:t>テーブル参照のためのエンド・ポイント</a:t>
            </a:r>
            <a:br>
              <a:rPr lang="ja-JP" altLang="en-US" sz="2400" smtClean="0"/>
            </a:br>
            <a:r>
              <a:rPr lang="en-US" altLang="ja-JP" sz="2400" smtClean="0">
                <a:latin typeface="Calibri" pitchFamily="34" charset="0"/>
                <a:hlinkClick r:id="rId3"/>
              </a:rPr>
              <a:t>http://wizmole.table.core.windows.net/</a:t>
            </a:r>
            <a:endParaRPr lang="en-US" altLang="ja-JP" sz="2400" smtClean="0">
              <a:latin typeface="Calibri" pitchFamily="34" charset="0"/>
            </a:endParaRPr>
          </a:p>
          <a:p>
            <a:r>
              <a:rPr lang="ja-JP" altLang="en-US" sz="2400" smtClean="0">
                <a:latin typeface="Calibri" pitchFamily="34" charset="0"/>
              </a:rPr>
              <a:t>エンド・ポイントの書式（現在の</a:t>
            </a:r>
            <a:r>
              <a:rPr lang="en-US" altLang="ja-JP" sz="2400" smtClean="0">
                <a:latin typeface="Calibri" pitchFamily="34" charset="0"/>
              </a:rPr>
              <a:t>CTP</a:t>
            </a:r>
            <a:r>
              <a:rPr lang="ja-JP" altLang="en-US" sz="2400" smtClean="0">
                <a:latin typeface="Calibri" pitchFamily="34" charset="0"/>
              </a:rPr>
              <a:t>では）</a:t>
            </a:r>
            <a:br>
              <a:rPr lang="ja-JP" altLang="en-US" sz="2400" smtClean="0">
                <a:latin typeface="Calibri" pitchFamily="34" charset="0"/>
              </a:rPr>
            </a:br>
            <a:r>
              <a:rPr lang="en-US" altLang="ja-JP" sz="2400" smtClean="0">
                <a:latin typeface="Calibri" pitchFamily="34" charset="0"/>
              </a:rPr>
              <a:t>http://&lt;</a:t>
            </a:r>
            <a:r>
              <a:rPr lang="ja-JP" altLang="en-US" sz="2400" smtClean="0">
                <a:latin typeface="Calibri" pitchFamily="34" charset="0"/>
              </a:rPr>
              <a:t>アカウント名</a:t>
            </a:r>
            <a:r>
              <a:rPr lang="en-US" altLang="ja-JP" sz="2400" smtClean="0">
                <a:latin typeface="Calibri" pitchFamily="34" charset="0"/>
              </a:rPr>
              <a:t>&gt;.table.core.windows.net/</a:t>
            </a:r>
            <a:br>
              <a:rPr lang="en-US" altLang="ja-JP" sz="2400" smtClean="0">
                <a:latin typeface="Calibri" pitchFamily="34" charset="0"/>
              </a:rPr>
            </a:br>
            <a:r>
              <a:rPr lang="ja-JP" altLang="en-US" sz="2400" smtClean="0">
                <a:latin typeface="Calibri" pitchFamily="34" charset="0"/>
              </a:rPr>
              <a:t>となります。</a:t>
            </a:r>
          </a:p>
          <a:p>
            <a:endParaRPr lang="ja-JP" altLang="en-US" sz="24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２．４．２　ブロブ（</a:t>
            </a:r>
            <a:r>
              <a:rPr lang="en-US" altLang="ja-JP" smtClean="0"/>
              <a:t>Blob</a:t>
            </a:r>
            <a:r>
              <a:rPr lang="ja-JP" altLang="en-US" smtClean="0"/>
              <a:t>）</a:t>
            </a:r>
          </a:p>
        </p:txBody>
      </p:sp>
      <p:sp>
        <p:nvSpPr>
          <p:cNvPr id="3891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052513"/>
            <a:ext cx="4067175" cy="4948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000" smtClean="0"/>
              <a:t>ブロブ（</a:t>
            </a:r>
            <a:r>
              <a:rPr lang="en-US" altLang="ja-JP" sz="2000" smtClean="0"/>
              <a:t>blob</a:t>
            </a:r>
            <a:r>
              <a:rPr lang="ja-JP" altLang="en-US" sz="2000" smtClean="0"/>
              <a:t>）とはバイナリー形式の大規模データを保持する領域です。</a:t>
            </a:r>
          </a:p>
          <a:p>
            <a:pPr>
              <a:lnSpc>
                <a:spcPct val="80000"/>
              </a:lnSpc>
            </a:pPr>
            <a:r>
              <a:rPr lang="ja-JP" altLang="en-US" sz="2000" smtClean="0"/>
              <a:t>ブロブは次の</a:t>
            </a:r>
            <a:r>
              <a:rPr lang="en-US" altLang="ja-JP" sz="2000" smtClean="0"/>
              <a:t>4</a:t>
            </a:r>
            <a:r>
              <a:rPr lang="ja-JP" altLang="en-US" sz="2000" smtClean="0"/>
              <a:t>階層の構成を持っています。</a:t>
            </a:r>
          </a:p>
          <a:p>
            <a:pPr lvl="1">
              <a:lnSpc>
                <a:spcPct val="80000"/>
              </a:lnSpc>
            </a:pPr>
            <a:r>
              <a:rPr lang="ja-JP" altLang="en-US" sz="1800" smtClean="0"/>
              <a:t>アカウント</a:t>
            </a:r>
            <a:br>
              <a:rPr lang="ja-JP" altLang="en-US" sz="1800" smtClean="0"/>
            </a:br>
            <a:r>
              <a:rPr lang="ja-JP" altLang="en-US" sz="1800" smtClean="0"/>
              <a:t>ユーザー（プロジェクト）毎のデータ領域を指し示します。</a:t>
            </a:r>
          </a:p>
          <a:p>
            <a:pPr lvl="1">
              <a:lnSpc>
                <a:spcPct val="80000"/>
              </a:lnSpc>
            </a:pPr>
            <a:r>
              <a:rPr lang="ja-JP" altLang="en-US" sz="1800" smtClean="0"/>
              <a:t>コンテナ</a:t>
            </a:r>
            <a:br>
              <a:rPr lang="ja-JP" altLang="en-US" sz="1800" smtClean="0"/>
            </a:br>
            <a:r>
              <a:rPr lang="ja-JP" altLang="en-US" sz="1800" smtClean="0"/>
              <a:t>ユーザーが保持するデータをグループ化する単位です。</a:t>
            </a:r>
          </a:p>
          <a:p>
            <a:pPr lvl="1">
              <a:lnSpc>
                <a:spcPct val="80000"/>
              </a:lnSpc>
            </a:pPr>
            <a:r>
              <a:rPr lang="ja-JP" altLang="en-US" sz="1800" smtClean="0"/>
              <a:t>ブロブ</a:t>
            </a:r>
            <a:br>
              <a:rPr lang="ja-JP" altLang="en-US" sz="1800" smtClean="0"/>
            </a:br>
            <a:r>
              <a:rPr lang="ja-JP" altLang="en-US" sz="1800" smtClean="0"/>
              <a:t>実際に保持するデータです。</a:t>
            </a:r>
          </a:p>
          <a:p>
            <a:pPr lvl="1">
              <a:lnSpc>
                <a:spcPct val="80000"/>
              </a:lnSpc>
            </a:pPr>
            <a:r>
              <a:rPr lang="ja-JP" altLang="en-US" sz="1800" smtClean="0"/>
              <a:t>ブロック</a:t>
            </a:r>
            <a:br>
              <a:rPr lang="ja-JP" altLang="en-US" sz="1800" smtClean="0"/>
            </a:br>
            <a:r>
              <a:rPr lang="ja-JP" altLang="en-US" sz="1800" smtClean="0"/>
              <a:t>ブロブ・データを分割したデータ単位です。</a:t>
            </a:r>
          </a:p>
          <a:p>
            <a:pPr>
              <a:lnSpc>
                <a:spcPct val="80000"/>
              </a:lnSpc>
            </a:pPr>
            <a:endParaRPr lang="ja-JP" altLang="en-US" sz="2000" smtClean="0"/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6763" y="1052513"/>
            <a:ext cx="4067175" cy="4948237"/>
          </a:xfrm>
        </p:spPr>
        <p:txBody>
          <a:bodyPr/>
          <a:lstStyle/>
          <a:p>
            <a:r>
              <a:rPr lang="ja-JP" altLang="en-US" sz="2000" smtClean="0"/>
              <a:t>アカウント毎に</a:t>
            </a:r>
            <a:r>
              <a:rPr lang="en-US" altLang="ja-JP" sz="2000" smtClean="0"/>
              <a:t>50GB</a:t>
            </a:r>
            <a:r>
              <a:rPr lang="ja-JP" altLang="en-US" sz="2000" smtClean="0"/>
              <a:t>までの容量のデータを格納できます。</a:t>
            </a:r>
          </a:p>
          <a:p>
            <a:r>
              <a:rPr lang="ja-JP" altLang="en-US" sz="2000" smtClean="0"/>
              <a:t>アップロードの可能なブロブのサイズは最大</a:t>
            </a:r>
            <a:r>
              <a:rPr lang="en-US" altLang="ja-JP" sz="2000" smtClean="0"/>
              <a:t>64MB</a:t>
            </a:r>
            <a:r>
              <a:rPr lang="ja-JP" altLang="en-US" sz="2000" smtClean="0"/>
              <a:t>となります。これ以上のデータをアップしたい場合には、ブロックに分割して登録します。</a:t>
            </a:r>
          </a:p>
          <a:p>
            <a:r>
              <a:rPr lang="ja-JP" altLang="en-US" sz="2000" smtClean="0"/>
              <a:t>ブロブ・データは分割して格納することが可能です。この分割したデータのことをブロックと言います。</a:t>
            </a:r>
          </a:p>
          <a:p>
            <a:r>
              <a:rPr lang="ja-JP" altLang="en-US" sz="2000" smtClean="0"/>
              <a:t>ブロックの</a:t>
            </a:r>
            <a:r>
              <a:rPr lang="en-US" altLang="ja-JP" sz="2000" smtClean="0"/>
              <a:t>ID</a:t>
            </a:r>
            <a:r>
              <a:rPr lang="ja-JP" altLang="en-US" sz="2000" smtClean="0"/>
              <a:t>は最大</a:t>
            </a:r>
            <a:r>
              <a:rPr lang="en-US" altLang="ja-JP" sz="2000" smtClean="0"/>
              <a:t>64</a:t>
            </a:r>
            <a:r>
              <a:rPr lang="ja-JP" altLang="en-US" sz="2000" smtClean="0"/>
              <a:t>バイトです。</a:t>
            </a:r>
          </a:p>
          <a:p>
            <a:r>
              <a:rPr lang="ja-JP" altLang="en-US" sz="2000" smtClean="0"/>
              <a:t>ブロブを分割したブロックの転送は順不同です。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/>
          </p:cNvSpPr>
          <p:nvPr>
            <p:ph type="ctrTitle"/>
          </p:nvPr>
        </p:nvSpPr>
        <p:spPr>
          <a:xfrm>
            <a:off x="571500" y="4286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ja-JP" smtClean="0"/>
              <a:t>Agenda</a:t>
            </a:r>
          </a:p>
        </p:txBody>
      </p:sp>
      <p:sp>
        <p:nvSpPr>
          <p:cNvPr id="17410" name="Rectangle 5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3657600" cy="4257675"/>
          </a:xfrm>
        </p:spPr>
        <p:txBody>
          <a:bodyPr/>
          <a:lstStyle/>
          <a:p>
            <a:pPr marL="381000" indent="-38100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ja-JP" altLang="en-US" sz="2000" smtClean="0"/>
              <a:t>クラウド・コンピューティングとはなにか？</a:t>
            </a:r>
          </a:p>
          <a:p>
            <a:pPr marL="728663" lvl="1" indent="-36195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ja-JP" altLang="en-US" sz="1800" smtClean="0"/>
              <a:t>クラウド・コンピューティング環境の構成</a:t>
            </a:r>
          </a:p>
          <a:p>
            <a:pPr marL="728663" lvl="1" indent="-36195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ja-JP" altLang="en-US" sz="1800" smtClean="0"/>
              <a:t>現在のクラウド・サービス</a:t>
            </a:r>
          </a:p>
          <a:p>
            <a:pPr marL="728663" lvl="1" indent="-36195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ja-JP" altLang="en-US" sz="1800" smtClean="0"/>
              <a:t>どのような形でサービスを提供できるのか？</a:t>
            </a:r>
          </a:p>
          <a:p>
            <a:pPr marL="728663" lvl="1" indent="-36195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ja-JP" altLang="en-US" sz="1800" smtClean="0"/>
              <a:t>クラウド環境でのアプリケーション開発</a:t>
            </a:r>
          </a:p>
          <a:p>
            <a:pPr marL="381000" indent="-38100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ja-JP" sz="2000" smtClean="0"/>
              <a:t>Windows Azure</a:t>
            </a:r>
          </a:p>
          <a:p>
            <a:pPr marL="728663" lvl="1" indent="-36195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ja-JP" sz="1800" smtClean="0"/>
              <a:t>Windows Azure </a:t>
            </a:r>
            <a:r>
              <a:rPr lang="ja-JP" altLang="en-US" sz="1800" smtClean="0"/>
              <a:t>とサービス構成</a:t>
            </a:r>
          </a:p>
          <a:p>
            <a:pPr marL="728663" lvl="1" indent="-36195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ja-JP" sz="1800" smtClean="0"/>
              <a:t>Azure </a:t>
            </a:r>
            <a:r>
              <a:rPr lang="ja-JP" altLang="en-US" sz="1800" smtClean="0"/>
              <a:t>プラットフォーム</a:t>
            </a:r>
          </a:p>
          <a:p>
            <a:pPr marL="728663" lvl="1" indent="-36195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ja-JP" altLang="en-US" sz="1800" smtClean="0"/>
              <a:t>コンピューティング環境</a:t>
            </a:r>
          </a:p>
          <a:p>
            <a:pPr marL="728663" lvl="1" indent="-361950" algn="l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ja-JP" altLang="en-US" sz="1800" smtClean="0"/>
              <a:t>分散ストレージ</a:t>
            </a:r>
          </a:p>
        </p:txBody>
      </p:sp>
      <p:sp>
        <p:nvSpPr>
          <p:cNvPr id="17411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914900" y="1600200"/>
            <a:ext cx="3657600" cy="4257675"/>
          </a:xfrm>
        </p:spPr>
        <p:txBody>
          <a:bodyPr/>
          <a:lstStyle/>
          <a:p>
            <a:pPr marL="381000" indent="-381000" eaLnBrk="1" hangingPunct="1">
              <a:buFont typeface="Wingdings" pitchFamily="2" charset="2"/>
              <a:buAutoNum type="arabicPeriod" startAt="3"/>
            </a:pPr>
            <a:r>
              <a:rPr lang="en-US" altLang="ja-JP" sz="2000" smtClean="0"/>
              <a:t>.NET</a:t>
            </a:r>
            <a:r>
              <a:rPr lang="ja-JP" altLang="en-US" sz="2000" smtClean="0"/>
              <a:t>サービス</a:t>
            </a:r>
          </a:p>
          <a:p>
            <a:pPr marL="800100" lvl="1" indent="-342900" eaLnBrk="1" hangingPunct="1">
              <a:buFont typeface="Wingdings 2" pitchFamily="18" charset="2"/>
              <a:buAutoNum type="arabicPeriod"/>
            </a:pPr>
            <a:r>
              <a:rPr lang="en-US" altLang="ja-JP" sz="1900" smtClean="0"/>
              <a:t>Service Bus</a:t>
            </a:r>
          </a:p>
          <a:p>
            <a:pPr marL="800100" lvl="1" indent="-342900" eaLnBrk="1" hangingPunct="1">
              <a:buFont typeface="Wingdings 2" pitchFamily="18" charset="2"/>
              <a:buAutoNum type="arabicPeriod"/>
            </a:pPr>
            <a:r>
              <a:rPr lang="ja-JP" altLang="en-US" sz="1900" smtClean="0"/>
              <a:t>アクセス制御サービス</a:t>
            </a:r>
          </a:p>
          <a:p>
            <a:pPr marL="800100" lvl="1" indent="-342900" eaLnBrk="1" hangingPunct="1">
              <a:buFont typeface="Wingdings 2" pitchFamily="18" charset="2"/>
              <a:buAutoNum type="arabicPeriod"/>
            </a:pPr>
            <a:r>
              <a:rPr lang="ja-JP" altLang="en-US" sz="1900" smtClean="0"/>
              <a:t>ワークフロー・サービス</a:t>
            </a:r>
          </a:p>
          <a:p>
            <a:pPr marL="381000" indent="-381000" eaLnBrk="1" hangingPunct="1">
              <a:buFont typeface="Wingdings" pitchFamily="2" charset="2"/>
              <a:buAutoNum type="arabicPeriod" startAt="3"/>
            </a:pPr>
            <a:r>
              <a:rPr lang="en-US" altLang="ja-JP" sz="2000" smtClean="0"/>
              <a:t>SQL </a:t>
            </a:r>
            <a:r>
              <a:rPr lang="ja-JP" altLang="en-US" sz="2000" smtClean="0"/>
              <a:t>データサービス</a:t>
            </a:r>
          </a:p>
          <a:p>
            <a:pPr marL="381000" indent="-381000" eaLnBrk="1" hangingPunct="1">
              <a:buFont typeface="Wingdings" pitchFamily="2" charset="2"/>
              <a:buAutoNum type="arabicPeriod" startAt="3"/>
            </a:pPr>
            <a:r>
              <a:rPr lang="en-US" altLang="ja-JP" sz="2000" smtClean="0"/>
              <a:t>Live </a:t>
            </a:r>
            <a:r>
              <a:rPr lang="ja-JP" altLang="en-US" sz="2000" smtClean="0"/>
              <a:t>サービス</a:t>
            </a:r>
          </a:p>
          <a:p>
            <a:pPr marL="381000" indent="-381000" eaLnBrk="1" hangingPunct="1">
              <a:buFont typeface="Wingdings" pitchFamily="2" charset="2"/>
              <a:buAutoNum type="arabicPeriod" startAt="3"/>
            </a:pPr>
            <a:r>
              <a:rPr lang="ja-JP" altLang="en-US" sz="2000" smtClean="0"/>
              <a:t>まとめ</a:t>
            </a:r>
          </a:p>
          <a:p>
            <a:pPr marL="381000" indent="-381000" eaLnBrk="1" hangingPunct="1">
              <a:buFont typeface="Wingdings" pitchFamily="2" charset="2"/>
              <a:buAutoNum type="arabicPeriod" startAt="3"/>
            </a:pPr>
            <a:endParaRPr lang="ja-JP" altLang="en-US" sz="2000" smtClean="0"/>
          </a:p>
          <a:p>
            <a:pPr marL="381000" indent="-381000" eaLnBrk="1" hangingPunct="1">
              <a:buFont typeface="Wingdings" pitchFamily="2" charset="2"/>
              <a:buChar char="u"/>
            </a:pPr>
            <a:r>
              <a:rPr lang="en-US" altLang="ja-JP" sz="2000" smtClean="0"/>
              <a:t>Windows Azure CTP</a:t>
            </a:r>
          </a:p>
          <a:p>
            <a:pPr marL="381000" indent="-381000" eaLnBrk="1" hangingPunct="1">
              <a:buFont typeface="Wingdings" pitchFamily="2" charset="2"/>
              <a:buChar char="u"/>
            </a:pPr>
            <a:r>
              <a:rPr lang="ja-JP" altLang="en-US" sz="2000" smtClean="0"/>
              <a:t>プロジェクト構成</a:t>
            </a:r>
          </a:p>
          <a:p>
            <a:pPr marL="381000" indent="-381000" eaLnBrk="1" hangingPunct="1">
              <a:buFont typeface="Wingdings" pitchFamily="2" charset="2"/>
              <a:buChar char="u"/>
            </a:pPr>
            <a:r>
              <a:rPr lang="ja-JP" altLang="en-US" sz="2000" smtClean="0"/>
              <a:t>リソース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86750" cy="706438"/>
          </a:xfrm>
        </p:spPr>
        <p:txBody>
          <a:bodyPr/>
          <a:lstStyle/>
          <a:p>
            <a:r>
              <a:rPr lang="ja-JP" altLang="en-US" smtClean="0"/>
              <a:t>２．４．２．１　ブロブの構造</a:t>
            </a:r>
          </a:p>
        </p:txBody>
      </p:sp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1116013" y="1484313"/>
            <a:ext cx="1655762" cy="2590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1403350" y="2492375"/>
            <a:ext cx="10080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Wizmole</a:t>
            </a: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2771775" y="1484313"/>
            <a:ext cx="1655763" cy="25908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3059113" y="1987550"/>
            <a:ext cx="10080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BBS</a:t>
            </a:r>
          </a:p>
        </p:txBody>
      </p:sp>
      <p:sp>
        <p:nvSpPr>
          <p:cNvPr id="39942" name="Rectangle 8"/>
          <p:cNvSpPr>
            <a:spLocks noChangeArrowheads="1"/>
          </p:cNvSpPr>
          <p:nvPr/>
        </p:nvSpPr>
        <p:spPr bwMode="auto">
          <a:xfrm>
            <a:off x="4427538" y="1484313"/>
            <a:ext cx="1655762" cy="25908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943" name="Rectangle 9"/>
          <p:cNvSpPr>
            <a:spLocks noChangeArrowheads="1"/>
          </p:cNvSpPr>
          <p:nvPr/>
        </p:nvSpPr>
        <p:spPr bwMode="auto">
          <a:xfrm>
            <a:off x="6084888" y="1484313"/>
            <a:ext cx="1655762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944" name="Text Box 10"/>
          <p:cNvSpPr txBox="1">
            <a:spLocks noChangeArrowheads="1"/>
          </p:cNvSpPr>
          <p:nvPr/>
        </p:nvSpPr>
        <p:spPr bwMode="auto">
          <a:xfrm>
            <a:off x="1331913" y="1125538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アカウント</a:t>
            </a:r>
          </a:p>
        </p:txBody>
      </p:sp>
      <p:sp>
        <p:nvSpPr>
          <p:cNvPr id="39945" name="Text Box 11"/>
          <p:cNvSpPr txBox="1">
            <a:spLocks noChangeArrowheads="1"/>
          </p:cNvSpPr>
          <p:nvPr/>
        </p:nvSpPr>
        <p:spPr bwMode="auto">
          <a:xfrm>
            <a:off x="2914650" y="1117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コンテナ</a:t>
            </a:r>
          </a:p>
        </p:txBody>
      </p:sp>
      <p:sp>
        <p:nvSpPr>
          <p:cNvPr id="39946" name="Text Box 12"/>
          <p:cNvSpPr txBox="1">
            <a:spLocks noChangeArrowheads="1"/>
          </p:cNvSpPr>
          <p:nvPr/>
        </p:nvSpPr>
        <p:spPr bwMode="auto">
          <a:xfrm>
            <a:off x="4572000" y="1125538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ブロブ</a:t>
            </a:r>
          </a:p>
        </p:txBody>
      </p:sp>
      <p:sp>
        <p:nvSpPr>
          <p:cNvPr id="39947" name="Text Box 13"/>
          <p:cNvSpPr txBox="1">
            <a:spLocks noChangeArrowheads="1"/>
          </p:cNvSpPr>
          <p:nvPr/>
        </p:nvSpPr>
        <p:spPr bwMode="auto">
          <a:xfrm>
            <a:off x="6227763" y="1125538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ブロック</a:t>
            </a:r>
          </a:p>
        </p:txBody>
      </p:sp>
      <p:sp>
        <p:nvSpPr>
          <p:cNvPr id="39948" name="AutoShape 17"/>
          <p:cNvSpPr>
            <a:spLocks noChangeArrowheads="1"/>
          </p:cNvSpPr>
          <p:nvPr/>
        </p:nvSpPr>
        <p:spPr bwMode="auto">
          <a:xfrm>
            <a:off x="4787900" y="1773238"/>
            <a:ext cx="935038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  <a:ea typeface="Gulim" pitchFamily="34" charset="-127"/>
              </a:rPr>
              <a:t>Upload001.jpg</a:t>
            </a:r>
          </a:p>
        </p:txBody>
      </p:sp>
      <p:sp>
        <p:nvSpPr>
          <p:cNvPr id="39949" name="AutoShape 18"/>
          <p:cNvSpPr>
            <a:spLocks noChangeArrowheads="1"/>
          </p:cNvSpPr>
          <p:nvPr/>
        </p:nvSpPr>
        <p:spPr bwMode="auto">
          <a:xfrm>
            <a:off x="4787900" y="2133600"/>
            <a:ext cx="935038" cy="287338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  <a:ea typeface="Gulim" pitchFamily="34" charset="-127"/>
              </a:rPr>
              <a:t>Upload00</a:t>
            </a:r>
            <a:r>
              <a:rPr lang="en-US" altLang="ja-JP" sz="1000">
                <a:latin typeface="Calibri" pitchFamily="34" charset="0"/>
              </a:rPr>
              <a:t>3</a:t>
            </a:r>
            <a:r>
              <a:rPr lang="en-US" altLang="ja-JP" sz="1000">
                <a:latin typeface="Calibri" pitchFamily="34" charset="0"/>
                <a:ea typeface="Gulim" pitchFamily="34" charset="-127"/>
              </a:rPr>
              <a:t>.jpg</a:t>
            </a:r>
          </a:p>
        </p:txBody>
      </p:sp>
      <p:sp>
        <p:nvSpPr>
          <p:cNvPr id="39950" name="AutoShape 19"/>
          <p:cNvSpPr>
            <a:spLocks noChangeArrowheads="1"/>
          </p:cNvSpPr>
          <p:nvPr/>
        </p:nvSpPr>
        <p:spPr bwMode="auto">
          <a:xfrm>
            <a:off x="4787900" y="2493963"/>
            <a:ext cx="935038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  <a:ea typeface="Gulim" pitchFamily="34" charset="-127"/>
              </a:rPr>
              <a:t>Upload0</a:t>
            </a:r>
            <a:r>
              <a:rPr lang="en-US" altLang="ja-JP" sz="1000">
                <a:latin typeface="Calibri" pitchFamily="34" charset="0"/>
              </a:rPr>
              <a:t>10</a:t>
            </a:r>
            <a:r>
              <a:rPr lang="en-US" altLang="ja-JP" sz="1000">
                <a:latin typeface="Calibri" pitchFamily="34" charset="0"/>
                <a:ea typeface="Gulim" pitchFamily="34" charset="-127"/>
              </a:rPr>
              <a:t>.</a:t>
            </a:r>
            <a:r>
              <a:rPr lang="en-US" altLang="ja-JP" sz="1000">
                <a:latin typeface="Calibri" pitchFamily="34" charset="0"/>
              </a:rPr>
              <a:t>avi</a:t>
            </a:r>
          </a:p>
        </p:txBody>
      </p:sp>
      <p:sp>
        <p:nvSpPr>
          <p:cNvPr id="39951" name="AutoShape 20"/>
          <p:cNvSpPr>
            <a:spLocks noChangeArrowheads="1"/>
          </p:cNvSpPr>
          <p:nvPr/>
        </p:nvSpPr>
        <p:spPr bwMode="auto">
          <a:xfrm>
            <a:off x="6443663" y="1700213"/>
            <a:ext cx="1008062" cy="28733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</a:rPr>
              <a:t>010_001</a:t>
            </a:r>
          </a:p>
        </p:txBody>
      </p:sp>
      <p:sp>
        <p:nvSpPr>
          <p:cNvPr id="39952" name="AutoShape 22"/>
          <p:cNvSpPr>
            <a:spLocks noChangeArrowheads="1"/>
          </p:cNvSpPr>
          <p:nvPr/>
        </p:nvSpPr>
        <p:spPr bwMode="auto">
          <a:xfrm>
            <a:off x="6443663" y="2062163"/>
            <a:ext cx="1008062" cy="28733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</a:rPr>
              <a:t>010_002</a:t>
            </a:r>
          </a:p>
        </p:txBody>
      </p:sp>
      <p:sp>
        <p:nvSpPr>
          <p:cNvPr id="39953" name="AutoShape 23"/>
          <p:cNvSpPr>
            <a:spLocks noChangeArrowheads="1"/>
          </p:cNvSpPr>
          <p:nvPr/>
        </p:nvSpPr>
        <p:spPr bwMode="auto">
          <a:xfrm>
            <a:off x="6443663" y="2420938"/>
            <a:ext cx="1008062" cy="28733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</a:rPr>
              <a:t>010_003</a:t>
            </a:r>
          </a:p>
        </p:txBody>
      </p:sp>
      <p:sp>
        <p:nvSpPr>
          <p:cNvPr id="39954" name="AutoShape 24"/>
          <p:cNvSpPr>
            <a:spLocks noChangeArrowheads="1"/>
          </p:cNvSpPr>
          <p:nvPr/>
        </p:nvSpPr>
        <p:spPr bwMode="auto">
          <a:xfrm>
            <a:off x="6443663" y="2781300"/>
            <a:ext cx="1008062" cy="28733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</a:rPr>
              <a:t>010_004</a:t>
            </a:r>
          </a:p>
        </p:txBody>
      </p:sp>
      <p:cxnSp>
        <p:nvCxnSpPr>
          <p:cNvPr id="39955" name="AutoShape 25"/>
          <p:cNvCxnSpPr>
            <a:cxnSpLocks noChangeShapeType="1"/>
            <a:stCxn id="39951" idx="2"/>
            <a:endCxn id="39950" idx="3"/>
          </p:cNvCxnSpPr>
          <p:nvPr/>
        </p:nvCxnSpPr>
        <p:spPr bwMode="auto">
          <a:xfrm rot="10800000" flipV="1">
            <a:off x="5722938" y="1879600"/>
            <a:ext cx="720725" cy="758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9956" name="AutoShape 26"/>
          <p:cNvCxnSpPr>
            <a:cxnSpLocks noChangeShapeType="1"/>
            <a:stCxn id="39952" idx="2"/>
            <a:endCxn id="39950" idx="3"/>
          </p:cNvCxnSpPr>
          <p:nvPr/>
        </p:nvCxnSpPr>
        <p:spPr bwMode="auto">
          <a:xfrm rot="10800000" flipV="1">
            <a:off x="5722938" y="2241550"/>
            <a:ext cx="720725" cy="3968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9957" name="AutoShape 27"/>
          <p:cNvCxnSpPr>
            <a:cxnSpLocks noChangeShapeType="1"/>
            <a:stCxn id="39953" idx="2"/>
            <a:endCxn id="39950" idx="3"/>
          </p:cNvCxnSpPr>
          <p:nvPr/>
        </p:nvCxnSpPr>
        <p:spPr bwMode="auto">
          <a:xfrm rot="10800000" flipV="1">
            <a:off x="5722938" y="2600325"/>
            <a:ext cx="720725" cy="38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9958" name="AutoShape 28"/>
          <p:cNvCxnSpPr>
            <a:cxnSpLocks noChangeShapeType="1"/>
            <a:stCxn id="39954" idx="2"/>
            <a:endCxn id="39950" idx="3"/>
          </p:cNvCxnSpPr>
          <p:nvPr/>
        </p:nvCxnSpPr>
        <p:spPr bwMode="auto">
          <a:xfrm rot="10800000">
            <a:off x="5722938" y="2638425"/>
            <a:ext cx="720725" cy="322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9959" name="AutoShape 29"/>
          <p:cNvSpPr>
            <a:spLocks noChangeArrowheads="1"/>
          </p:cNvSpPr>
          <p:nvPr/>
        </p:nvSpPr>
        <p:spPr bwMode="auto">
          <a:xfrm>
            <a:off x="3059113" y="2997200"/>
            <a:ext cx="1008062" cy="576263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MAP</a:t>
            </a:r>
          </a:p>
        </p:txBody>
      </p:sp>
      <p:sp>
        <p:nvSpPr>
          <p:cNvPr id="39960" name="AutoShape 30"/>
          <p:cNvSpPr>
            <a:spLocks noChangeArrowheads="1"/>
          </p:cNvSpPr>
          <p:nvPr/>
        </p:nvSpPr>
        <p:spPr bwMode="auto">
          <a:xfrm>
            <a:off x="4787900" y="3429000"/>
            <a:ext cx="935038" cy="287338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</a:rPr>
              <a:t>Map_01.bin</a:t>
            </a:r>
          </a:p>
        </p:txBody>
      </p:sp>
      <p:cxnSp>
        <p:nvCxnSpPr>
          <p:cNvPr id="39961" name="AutoShape 31"/>
          <p:cNvCxnSpPr>
            <a:cxnSpLocks noChangeShapeType="1"/>
            <a:stCxn id="39950" idx="1"/>
            <a:endCxn id="39941" idx="3"/>
          </p:cNvCxnSpPr>
          <p:nvPr/>
        </p:nvCxnSpPr>
        <p:spPr bwMode="auto">
          <a:xfrm flipH="1" flipV="1">
            <a:off x="4067175" y="2203450"/>
            <a:ext cx="720725" cy="434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62" name="AutoShape 32"/>
          <p:cNvCxnSpPr>
            <a:cxnSpLocks noChangeShapeType="1"/>
            <a:stCxn id="39949" idx="1"/>
            <a:endCxn id="39941" idx="3"/>
          </p:cNvCxnSpPr>
          <p:nvPr/>
        </p:nvCxnSpPr>
        <p:spPr bwMode="auto">
          <a:xfrm flipH="1" flipV="1">
            <a:off x="4067175" y="2203450"/>
            <a:ext cx="720725" cy="74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63" name="AutoShape 33"/>
          <p:cNvCxnSpPr>
            <a:cxnSpLocks noChangeShapeType="1"/>
            <a:stCxn id="39948" idx="1"/>
            <a:endCxn id="39941" idx="3"/>
          </p:cNvCxnSpPr>
          <p:nvPr/>
        </p:nvCxnSpPr>
        <p:spPr bwMode="auto">
          <a:xfrm flipH="1">
            <a:off x="4067175" y="1917700"/>
            <a:ext cx="720725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64" name="AutoShape 35"/>
          <p:cNvCxnSpPr>
            <a:cxnSpLocks noChangeShapeType="1"/>
            <a:stCxn id="39939" idx="3"/>
            <a:endCxn id="39959" idx="2"/>
          </p:cNvCxnSpPr>
          <p:nvPr/>
        </p:nvCxnSpPr>
        <p:spPr bwMode="auto">
          <a:xfrm>
            <a:off x="2411413" y="2708275"/>
            <a:ext cx="647700" cy="577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65" name="AutoShape 36"/>
          <p:cNvCxnSpPr>
            <a:cxnSpLocks noChangeShapeType="1"/>
            <a:stCxn id="39939" idx="3"/>
            <a:endCxn id="39941" idx="1"/>
          </p:cNvCxnSpPr>
          <p:nvPr/>
        </p:nvCxnSpPr>
        <p:spPr bwMode="auto">
          <a:xfrm flipV="1">
            <a:off x="2411413" y="2203450"/>
            <a:ext cx="647700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66" name="AutoShape 37"/>
          <p:cNvCxnSpPr>
            <a:cxnSpLocks noChangeShapeType="1"/>
            <a:stCxn id="39959" idx="4"/>
            <a:endCxn id="39960" idx="1"/>
          </p:cNvCxnSpPr>
          <p:nvPr/>
        </p:nvCxnSpPr>
        <p:spPr bwMode="auto">
          <a:xfrm>
            <a:off x="4067175" y="3286125"/>
            <a:ext cx="720725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67" name="AutoShape 38"/>
          <p:cNvSpPr>
            <a:spLocks noChangeArrowheads="1"/>
          </p:cNvSpPr>
          <p:nvPr/>
        </p:nvSpPr>
        <p:spPr bwMode="auto">
          <a:xfrm>
            <a:off x="6443663" y="3213100"/>
            <a:ext cx="1008062" cy="28733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</a:rPr>
              <a:t>01-001</a:t>
            </a:r>
          </a:p>
        </p:txBody>
      </p:sp>
      <p:sp>
        <p:nvSpPr>
          <p:cNvPr id="39968" name="AutoShape 39"/>
          <p:cNvSpPr>
            <a:spLocks noChangeArrowheads="1"/>
          </p:cNvSpPr>
          <p:nvPr/>
        </p:nvSpPr>
        <p:spPr bwMode="auto">
          <a:xfrm>
            <a:off x="6443663" y="3573463"/>
            <a:ext cx="1008062" cy="28733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000">
                <a:latin typeface="Calibri" pitchFamily="34" charset="0"/>
              </a:rPr>
              <a:t>01-001</a:t>
            </a:r>
          </a:p>
        </p:txBody>
      </p:sp>
      <p:cxnSp>
        <p:nvCxnSpPr>
          <p:cNvPr id="39969" name="AutoShape 40"/>
          <p:cNvCxnSpPr>
            <a:cxnSpLocks noChangeShapeType="1"/>
            <a:stCxn id="39967" idx="2"/>
            <a:endCxn id="39960" idx="3"/>
          </p:cNvCxnSpPr>
          <p:nvPr/>
        </p:nvCxnSpPr>
        <p:spPr bwMode="auto">
          <a:xfrm rot="10800000" flipV="1">
            <a:off x="5722938" y="3392488"/>
            <a:ext cx="720725" cy="1809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9970" name="AutoShape 41"/>
          <p:cNvCxnSpPr>
            <a:cxnSpLocks noChangeShapeType="1"/>
            <a:stCxn id="39968" idx="2"/>
            <a:endCxn id="39960" idx="3"/>
          </p:cNvCxnSpPr>
          <p:nvPr/>
        </p:nvCxnSpPr>
        <p:spPr bwMode="auto">
          <a:xfrm rot="10800000">
            <a:off x="5722938" y="3573463"/>
            <a:ext cx="720725" cy="1793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1116013" y="4292600"/>
            <a:ext cx="6624637" cy="1328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n"/>
            </a:pPr>
            <a:r>
              <a:rPr lang="ja-JP" altLang="en-US"/>
              <a:t>エンドポイント</a:t>
            </a:r>
            <a:r>
              <a:rPr lang="en-US" altLang="ja-JP"/>
              <a:t>1</a:t>
            </a:r>
            <a:br>
              <a:rPr lang="en-US" altLang="ja-JP"/>
            </a:br>
            <a:r>
              <a:rPr lang="en-US" altLang="ja-JP">
                <a:hlinkClick r:id="rId2"/>
              </a:rPr>
              <a:t>http://wizmole.blob.core.windows.net/BBS/Upload001.jpg</a:t>
            </a:r>
            <a:endParaRPr lang="en-US" altLang="ja-JP"/>
          </a:p>
          <a:p>
            <a:pPr marL="174625" indent="-174625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n"/>
            </a:pPr>
            <a:r>
              <a:rPr lang="ja-JP" altLang="en-US"/>
              <a:t>エンドポイント</a:t>
            </a:r>
            <a:r>
              <a:rPr lang="en-US" altLang="ja-JP"/>
              <a:t>2</a:t>
            </a:r>
            <a:br>
              <a:rPr lang="en-US" altLang="ja-JP"/>
            </a:br>
            <a:r>
              <a:rPr lang="en-US" altLang="ja-JP">
                <a:hlinkClick r:id="rId3"/>
              </a:rPr>
              <a:t>http://wizmole.blob.core.windows.net/MAP/Map_01.bin</a:t>
            </a:r>
            <a:endParaRPr lang="en-US" altLang="ja-JP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4857750" y="1000125"/>
            <a:ext cx="1500188" cy="20716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/>
          </a:p>
        </p:txBody>
      </p:sp>
      <p:sp>
        <p:nvSpPr>
          <p:cNvPr id="409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２．４．２．２　ブロブのブロック化</a:t>
            </a:r>
          </a:p>
        </p:txBody>
      </p:sp>
      <p:sp>
        <p:nvSpPr>
          <p:cNvPr id="40963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sz="1800" smtClean="0"/>
              <a:t>Blob </a:t>
            </a:r>
            <a:r>
              <a:rPr lang="ja-JP" altLang="en-US" sz="1800" smtClean="0"/>
              <a:t>を分割して保存する場合、次の手順を行います。</a:t>
            </a:r>
            <a:endParaRPr lang="en-US" altLang="ja-JP" sz="1800" smtClean="0"/>
          </a:p>
          <a:p>
            <a:pPr marL="800100" lvl="1" indent="-342900">
              <a:buFontTx/>
              <a:buAutoNum type="arabicPeriod"/>
            </a:pPr>
            <a:r>
              <a:rPr lang="ja-JP" altLang="en-US" sz="1600" smtClean="0"/>
              <a:t>保存するデータを</a:t>
            </a:r>
            <a:r>
              <a:rPr lang="en-US" altLang="ja-JP" sz="1600" smtClean="0"/>
              <a:t>64MB</a:t>
            </a:r>
            <a:r>
              <a:rPr lang="ja-JP" altLang="en-US" sz="1600" smtClean="0"/>
              <a:t>を最大サイズとして分割する。</a:t>
            </a:r>
            <a:endParaRPr lang="en-US" altLang="ja-JP" sz="1600" smtClean="0"/>
          </a:p>
          <a:p>
            <a:pPr marL="800100" lvl="1" indent="-342900">
              <a:buFontTx/>
              <a:buAutoNum type="arabicPeriod"/>
            </a:pPr>
            <a:r>
              <a:rPr lang="ja-JP" altLang="en-US" sz="1600" smtClean="0"/>
              <a:t>分割したデータにラベル付けをする。これがブロック</a:t>
            </a:r>
            <a:r>
              <a:rPr lang="en-US" altLang="ja-JP" sz="1600" smtClean="0"/>
              <a:t>ID</a:t>
            </a:r>
            <a:r>
              <a:rPr lang="ja-JP" altLang="en-US" sz="1600" smtClean="0"/>
              <a:t>となる。</a:t>
            </a:r>
            <a:endParaRPr lang="en-US" altLang="ja-JP" sz="1600" smtClean="0"/>
          </a:p>
          <a:p>
            <a:pPr marL="800100" lvl="1" indent="-342900">
              <a:buFontTx/>
              <a:buAutoNum type="arabicPeriod"/>
            </a:pPr>
            <a:r>
              <a:rPr lang="ja-JP" altLang="en-US" sz="1600" smtClean="0"/>
              <a:t>分割したデータを保存する。</a:t>
            </a:r>
            <a:endParaRPr lang="en-US" altLang="ja-JP" sz="1600" smtClean="0"/>
          </a:p>
          <a:p>
            <a:pPr marL="800100" lvl="1" indent="-342900">
              <a:buFontTx/>
              <a:buAutoNum type="arabicPeriod"/>
            </a:pPr>
            <a:r>
              <a:rPr lang="ja-JP" altLang="en-US" sz="1600" smtClean="0"/>
              <a:t>分割したデータのブロックリストを作成し、保存する。</a:t>
            </a:r>
            <a:endParaRPr lang="en-US" altLang="ja-JP" sz="1600" smtClean="0"/>
          </a:p>
          <a:p>
            <a:r>
              <a:rPr lang="ja-JP" altLang="en-US" sz="1800" smtClean="0"/>
              <a:t>ブロック</a:t>
            </a:r>
            <a:r>
              <a:rPr lang="en-US" altLang="ja-JP" sz="1800" smtClean="0"/>
              <a:t>ID</a:t>
            </a:r>
            <a:r>
              <a:rPr lang="ja-JP" altLang="en-US" sz="1800" smtClean="0"/>
              <a:t>は </a:t>
            </a:r>
            <a:r>
              <a:rPr lang="en-US" altLang="ja-JP" sz="1800" smtClean="0"/>
              <a:t>Blob </a:t>
            </a:r>
            <a:r>
              <a:rPr lang="ja-JP" altLang="en-US" sz="1800" smtClean="0"/>
              <a:t>に対してユニークでなければなりません。</a:t>
            </a:r>
            <a:endParaRPr lang="en-US" altLang="ja-JP" sz="1800" smtClean="0"/>
          </a:p>
          <a:p>
            <a:r>
              <a:rPr lang="ja-JP" altLang="en-US" sz="1800" smtClean="0"/>
              <a:t>ブロックリストの記述されていない、</a:t>
            </a:r>
            <a:r>
              <a:rPr lang="en-US" altLang="ja-JP" sz="1800" smtClean="0"/>
              <a:t>Blob </a:t>
            </a:r>
            <a:r>
              <a:rPr lang="ja-JP" altLang="en-US" sz="1800" smtClean="0"/>
              <a:t>のものとして保存されたデータは削除されます。</a:t>
            </a:r>
            <a:endParaRPr lang="en-US" altLang="ja-JP" sz="1800" smtClean="0"/>
          </a:p>
          <a:p>
            <a:r>
              <a:rPr lang="ja-JP" altLang="en-US" sz="1800" smtClean="0"/>
              <a:t>ブロックリストを保存するまでは、データは後に入れたものが有効です。</a:t>
            </a:r>
            <a:endParaRPr lang="en-US" altLang="ja-JP" sz="1800" smtClean="0"/>
          </a:p>
          <a:p>
            <a:r>
              <a:rPr lang="en-US" altLang="ja-JP" sz="1800" smtClean="0"/>
              <a:t>Demo</a:t>
            </a:r>
            <a:endParaRPr lang="ja-JP" altLang="en-US" sz="1800" smtClean="0"/>
          </a:p>
        </p:txBody>
      </p:sp>
      <p:sp>
        <p:nvSpPr>
          <p:cNvPr id="7" name="メモ 6"/>
          <p:cNvSpPr/>
          <p:nvPr/>
        </p:nvSpPr>
        <p:spPr>
          <a:xfrm>
            <a:off x="6572250" y="1357313"/>
            <a:ext cx="1571625" cy="135731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800" dirty="0">
                <a:solidFill>
                  <a:schemeClr val="tx1"/>
                </a:solidFill>
              </a:rPr>
              <a:t>&lt;?xml version=“1.0” encoding=“utf-8”?&gt;</a:t>
            </a:r>
          </a:p>
          <a:p>
            <a:pPr>
              <a:defRPr/>
            </a:pPr>
            <a:r>
              <a:rPr lang="en-US" sz="800" dirty="0">
                <a:solidFill>
                  <a:schemeClr val="tx1"/>
                </a:solidFill>
              </a:rPr>
              <a:t>&lt;</a:t>
            </a:r>
            <a:r>
              <a:rPr lang="en-US" sz="800" dirty="0" err="1">
                <a:solidFill>
                  <a:schemeClr val="tx1"/>
                </a:solidFill>
              </a:rPr>
              <a:t>BlockList</a:t>
            </a:r>
            <a:r>
              <a:rPr lang="en-US" sz="800" dirty="0">
                <a:solidFill>
                  <a:schemeClr val="tx1"/>
                </a:solidFill>
              </a:rPr>
              <a:t>&gt;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　　</a:t>
            </a:r>
            <a:r>
              <a:rPr lang="en-US" sz="800" dirty="0">
                <a:solidFill>
                  <a:schemeClr val="tx1"/>
                </a:solidFill>
              </a:rPr>
              <a:t> &lt;Block&gt;Block</a:t>
            </a:r>
            <a:r>
              <a:rPr lang="en-US" altLang="ja-JP" sz="800" dirty="0">
                <a:solidFill>
                  <a:schemeClr val="tx1"/>
                </a:solidFill>
              </a:rPr>
              <a:t>01</a:t>
            </a:r>
            <a:r>
              <a:rPr lang="en-US" sz="800" dirty="0">
                <a:solidFill>
                  <a:schemeClr val="tx1"/>
                </a:solidFill>
              </a:rPr>
              <a:t>&lt;/Block&gt;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　　</a:t>
            </a:r>
            <a:r>
              <a:rPr lang="en-US" sz="800" dirty="0">
                <a:solidFill>
                  <a:schemeClr val="tx1"/>
                </a:solidFill>
              </a:rPr>
              <a:t> &lt;Block&gt;Block</a:t>
            </a:r>
            <a:r>
              <a:rPr lang="en-US" altLang="ja-JP" sz="800" dirty="0">
                <a:solidFill>
                  <a:schemeClr val="tx1"/>
                </a:solidFill>
              </a:rPr>
              <a:t>02</a:t>
            </a:r>
            <a:r>
              <a:rPr lang="en-US" sz="800" dirty="0">
                <a:solidFill>
                  <a:schemeClr val="tx1"/>
                </a:solidFill>
              </a:rPr>
              <a:t>&lt;/Block&gt;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　　</a:t>
            </a:r>
            <a:r>
              <a:rPr lang="en-US" sz="800" dirty="0">
                <a:solidFill>
                  <a:schemeClr val="tx1"/>
                </a:solidFill>
              </a:rPr>
              <a:t> &lt;Block&gt;Block</a:t>
            </a:r>
            <a:r>
              <a:rPr lang="en-US" altLang="ja-JP" sz="800" dirty="0">
                <a:solidFill>
                  <a:schemeClr val="tx1"/>
                </a:solidFill>
              </a:rPr>
              <a:t>03</a:t>
            </a:r>
            <a:r>
              <a:rPr lang="en-US" sz="800" dirty="0">
                <a:solidFill>
                  <a:schemeClr val="tx1"/>
                </a:solidFill>
              </a:rPr>
              <a:t>&lt;/Block&gt;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　　</a:t>
            </a:r>
            <a:r>
              <a:rPr lang="en-US" sz="800" dirty="0">
                <a:solidFill>
                  <a:schemeClr val="tx1"/>
                </a:solidFill>
              </a:rPr>
              <a:t> &lt;Block&gt;Block</a:t>
            </a:r>
            <a:r>
              <a:rPr lang="en-US" altLang="ja-JP" sz="800" dirty="0">
                <a:solidFill>
                  <a:schemeClr val="tx1"/>
                </a:solidFill>
              </a:rPr>
              <a:t>04</a:t>
            </a:r>
            <a:r>
              <a:rPr lang="en-US" sz="800" dirty="0">
                <a:solidFill>
                  <a:schemeClr val="tx1"/>
                </a:solidFill>
              </a:rPr>
              <a:t>&lt;/Block&gt;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　　</a:t>
            </a:r>
            <a:r>
              <a:rPr lang="en-US" sz="800" dirty="0">
                <a:solidFill>
                  <a:schemeClr val="tx1"/>
                </a:solidFill>
              </a:rPr>
              <a:t> &lt;Block&gt;Block</a:t>
            </a:r>
            <a:r>
              <a:rPr lang="en-US" altLang="ja-JP" sz="800" dirty="0">
                <a:solidFill>
                  <a:schemeClr val="tx1"/>
                </a:solidFill>
              </a:rPr>
              <a:t>05</a:t>
            </a:r>
            <a:r>
              <a:rPr lang="en-US" sz="800" dirty="0">
                <a:solidFill>
                  <a:schemeClr val="tx1"/>
                </a:solidFill>
              </a:rPr>
              <a:t>&lt;/Block&gt;</a:t>
            </a:r>
          </a:p>
          <a:p>
            <a:pPr>
              <a:defRPr/>
            </a:pPr>
            <a:r>
              <a:rPr lang="en-US" sz="800" dirty="0">
                <a:solidFill>
                  <a:schemeClr val="tx1"/>
                </a:solidFill>
              </a:rPr>
              <a:t>&lt;</a:t>
            </a:r>
            <a:r>
              <a:rPr lang="en-US" altLang="ja-JP" sz="800" dirty="0">
                <a:solidFill>
                  <a:schemeClr val="tx1"/>
                </a:solidFill>
              </a:rPr>
              <a:t>/</a:t>
            </a:r>
            <a:r>
              <a:rPr lang="en-US" sz="800" dirty="0" err="1">
                <a:solidFill>
                  <a:schemeClr val="tx1"/>
                </a:solidFill>
              </a:rPr>
              <a:t>BlockList</a:t>
            </a:r>
            <a:r>
              <a:rPr lang="en-US" sz="800" dirty="0">
                <a:solidFill>
                  <a:schemeClr val="tx1"/>
                </a:solidFill>
              </a:rPr>
              <a:t>&gt;</a:t>
            </a:r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000625" y="1071563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Block01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000625" y="1428750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Block02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000625" y="1785938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Block03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000625" y="2143125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Block04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000625" y="2500313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Block05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0970" name="テキスト ボックス 14"/>
          <p:cNvSpPr txBox="1">
            <a:spLocks noChangeArrowheads="1"/>
          </p:cNvSpPr>
          <p:nvPr/>
        </p:nvSpPr>
        <p:spPr bwMode="auto">
          <a:xfrm>
            <a:off x="5072063" y="2786063"/>
            <a:ext cx="10715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1100"/>
              <a:t>BinData.mpg</a:t>
            </a:r>
            <a:endParaRPr lang="ja-JP" altLang="en-US" sz="1100"/>
          </a:p>
        </p:txBody>
      </p:sp>
      <p:sp>
        <p:nvSpPr>
          <p:cNvPr id="40971" name="テキスト ボックス 15"/>
          <p:cNvSpPr txBox="1">
            <a:spLocks noChangeArrowheads="1"/>
          </p:cNvSpPr>
          <p:nvPr/>
        </p:nvSpPr>
        <p:spPr bwMode="auto">
          <a:xfrm>
            <a:off x="6786563" y="2714625"/>
            <a:ext cx="1143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100" b="1"/>
              <a:t>ブロックリスト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4786313" y="4071938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Block01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786313" y="4429125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Block02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786313" y="4786313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Block03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786313" y="5143500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Block04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786313" y="5500688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Block05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上矢印 21"/>
          <p:cNvSpPr/>
          <p:nvPr/>
        </p:nvSpPr>
        <p:spPr>
          <a:xfrm>
            <a:off x="4929188" y="3714750"/>
            <a:ext cx="857250" cy="285750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00" dirty="0"/>
          </a:p>
        </p:txBody>
      </p:sp>
      <p:sp>
        <p:nvSpPr>
          <p:cNvPr id="40978" name="テキスト ボックス 22"/>
          <p:cNvSpPr txBox="1">
            <a:spLocks noChangeArrowheads="1"/>
          </p:cNvSpPr>
          <p:nvPr/>
        </p:nvSpPr>
        <p:spPr bwMode="auto">
          <a:xfrm>
            <a:off x="4857750" y="335756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solidFill>
                  <a:schemeClr val="tx2"/>
                </a:solidFill>
              </a:rPr>
              <a:t>Upload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24" name="メモ 23"/>
          <p:cNvSpPr/>
          <p:nvPr/>
        </p:nvSpPr>
        <p:spPr>
          <a:xfrm>
            <a:off x="6143625" y="4500563"/>
            <a:ext cx="785813" cy="85725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215063" y="4572000"/>
            <a:ext cx="642937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900" dirty="0">
                <a:solidFill>
                  <a:schemeClr val="tx1"/>
                </a:solidFill>
              </a:rPr>
              <a:t>Block02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6215063" y="4830763"/>
            <a:ext cx="642937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900" dirty="0">
                <a:solidFill>
                  <a:schemeClr val="tx1"/>
                </a:solidFill>
              </a:rPr>
              <a:t>Block04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215063" y="5072063"/>
            <a:ext cx="642937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900" dirty="0">
                <a:solidFill>
                  <a:schemeClr val="tx1"/>
                </a:solidFill>
              </a:rPr>
              <a:t>Block05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0" name="上矢印 29"/>
          <p:cNvSpPr/>
          <p:nvPr/>
        </p:nvSpPr>
        <p:spPr>
          <a:xfrm>
            <a:off x="6072188" y="3714750"/>
            <a:ext cx="857250" cy="642938"/>
          </a:xfrm>
          <a:prstGeom prst="upArrow">
            <a:avLst>
              <a:gd name="adj1" fmla="val 50000"/>
              <a:gd name="adj2" fmla="val 3745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00" dirty="0"/>
          </a:p>
        </p:txBody>
      </p:sp>
      <p:sp>
        <p:nvSpPr>
          <p:cNvPr id="40984" name="テキスト ボックス 30"/>
          <p:cNvSpPr txBox="1">
            <a:spLocks noChangeArrowheads="1"/>
          </p:cNvSpPr>
          <p:nvPr/>
        </p:nvSpPr>
        <p:spPr bwMode="auto">
          <a:xfrm>
            <a:off x="6000750" y="335756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>
                <a:solidFill>
                  <a:schemeClr val="tx2"/>
                </a:solidFill>
              </a:rPr>
              <a:t>登録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7215188" y="4071938"/>
            <a:ext cx="1143000" cy="285750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Block01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7215188" y="4429125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Block02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215188" y="4786313"/>
            <a:ext cx="1143000" cy="285750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Block03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7215188" y="5143500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Block04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7215188" y="5500688"/>
            <a:ext cx="11430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Block05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右矢印 36"/>
          <p:cNvSpPr/>
          <p:nvPr/>
        </p:nvSpPr>
        <p:spPr>
          <a:xfrm>
            <a:off x="8143875" y="4000500"/>
            <a:ext cx="57150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00" dirty="0">
                <a:solidFill>
                  <a:srgbClr val="FF0000"/>
                </a:solidFill>
              </a:rPr>
              <a:t>削除</a:t>
            </a:r>
          </a:p>
        </p:txBody>
      </p:sp>
      <p:sp>
        <p:nvSpPr>
          <p:cNvPr id="39" name="右矢印 38"/>
          <p:cNvSpPr/>
          <p:nvPr/>
        </p:nvSpPr>
        <p:spPr>
          <a:xfrm>
            <a:off x="8143875" y="4714875"/>
            <a:ext cx="57150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00" dirty="0">
                <a:solidFill>
                  <a:srgbClr val="FF0000"/>
                </a:solidFill>
              </a:rPr>
              <a:t>削除</a:t>
            </a:r>
          </a:p>
        </p:txBody>
      </p:sp>
      <p:sp>
        <p:nvSpPr>
          <p:cNvPr id="40" name="上矢印 39"/>
          <p:cNvSpPr/>
          <p:nvPr/>
        </p:nvSpPr>
        <p:spPr>
          <a:xfrm rot="10800000">
            <a:off x="7358063" y="3714750"/>
            <a:ext cx="857250" cy="285750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00" dirty="0"/>
          </a:p>
        </p:txBody>
      </p:sp>
      <p:sp>
        <p:nvSpPr>
          <p:cNvPr id="40993" name="テキスト ボックス 40"/>
          <p:cNvSpPr txBox="1">
            <a:spLocks noChangeArrowheads="1"/>
          </p:cNvSpPr>
          <p:nvPr/>
        </p:nvSpPr>
        <p:spPr bwMode="auto">
          <a:xfrm>
            <a:off x="7286625" y="335756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>
                <a:solidFill>
                  <a:schemeClr val="tx2"/>
                </a:solidFill>
              </a:rPr>
              <a:t>保存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２．４．３．１　キュー</a:t>
            </a:r>
          </a:p>
        </p:txBody>
      </p:sp>
      <p:sp>
        <p:nvSpPr>
          <p:cNvPr id="43010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sz="1800" smtClean="0"/>
              <a:t>キューは処理のシーケンシャルな実行を目的とした領域です。</a:t>
            </a:r>
            <a:endParaRPr lang="en-US" altLang="ja-JP" sz="1800" smtClean="0"/>
          </a:p>
          <a:p>
            <a:r>
              <a:rPr lang="ja-JP" altLang="en-US" sz="1800" smtClean="0"/>
              <a:t>フロントエンドとなる</a:t>
            </a:r>
            <a:r>
              <a:rPr lang="en-US" altLang="ja-JP" sz="1800" smtClean="0"/>
              <a:t>Web</a:t>
            </a:r>
            <a:r>
              <a:rPr lang="ja-JP" altLang="en-US" sz="1800" smtClean="0"/>
              <a:t>ロールとバックエンドとなる</a:t>
            </a:r>
            <a:r>
              <a:rPr lang="en-US" altLang="ja-JP" sz="1800" smtClean="0"/>
              <a:t>Worker</a:t>
            </a:r>
            <a:r>
              <a:rPr lang="ja-JP" altLang="en-US" sz="1800" smtClean="0"/>
              <a:t>ロール間の通信はキューを介して実行します。</a:t>
            </a:r>
            <a:endParaRPr lang="en-US" altLang="ja-JP" sz="1800" smtClean="0"/>
          </a:p>
          <a:p>
            <a:r>
              <a:rPr lang="ja-JP" altLang="en-US" sz="1800" smtClean="0"/>
              <a:t>キューはメッセージを受け取り、受け取った順にバックエンドからアクセス可能となります。</a:t>
            </a:r>
            <a:endParaRPr lang="en-US" altLang="ja-JP" sz="1800" smtClean="0"/>
          </a:p>
          <a:p>
            <a:pPr lvl="1"/>
            <a:r>
              <a:rPr lang="ja-JP" altLang="en-US" sz="1400" smtClean="0"/>
              <a:t>保持できるメッセージ数に上限はありません。</a:t>
            </a:r>
            <a:endParaRPr lang="en-US" altLang="ja-JP" sz="1400" smtClean="0"/>
          </a:p>
          <a:p>
            <a:pPr lvl="1"/>
            <a:r>
              <a:rPr lang="ja-JP" altLang="en-US" sz="1400" smtClean="0"/>
              <a:t>メッセージは一週間保持されます。一週間を経過したメッセージはシステムに破棄されます。</a:t>
            </a:r>
            <a:endParaRPr lang="en-US" altLang="ja-JP" sz="1400" smtClean="0"/>
          </a:p>
          <a:p>
            <a:pPr lvl="1"/>
            <a:r>
              <a:rPr lang="ja-JP" altLang="en-US" sz="1400" smtClean="0"/>
              <a:t>メッセージのサイズは</a:t>
            </a:r>
            <a:r>
              <a:rPr lang="en-US" altLang="ja-JP" sz="1400" smtClean="0"/>
              <a:t>8KB</a:t>
            </a:r>
            <a:r>
              <a:rPr lang="ja-JP" altLang="en-US" sz="1400" smtClean="0"/>
              <a:t>までです。</a:t>
            </a:r>
            <a:endParaRPr lang="en-US" altLang="ja-JP" sz="1400" smtClean="0"/>
          </a:p>
          <a:p>
            <a:pPr lvl="1"/>
            <a:r>
              <a:rPr lang="ja-JP" altLang="en-US" sz="1400" smtClean="0"/>
              <a:t>取得されるメッセージは</a:t>
            </a:r>
            <a:r>
              <a:rPr lang="en-US" altLang="ja-JP" sz="1400" smtClean="0"/>
              <a:t>XML</a:t>
            </a:r>
            <a:r>
              <a:rPr lang="ja-JP" altLang="en-US" sz="1400" smtClean="0"/>
              <a:t>化されます。</a:t>
            </a:r>
            <a:endParaRPr lang="en-US" altLang="ja-JP" sz="1400" smtClean="0"/>
          </a:p>
          <a:p>
            <a:r>
              <a:rPr lang="en-US" altLang="ja-JP" sz="1800" smtClean="0"/>
              <a:t>XML</a:t>
            </a:r>
            <a:r>
              <a:rPr lang="ja-JP" altLang="en-US" sz="1800" smtClean="0"/>
              <a:t>にはメッセージのメタデータとして指定した（キー、値）のペアが保持されます。</a:t>
            </a:r>
          </a:p>
        </p:txBody>
      </p:sp>
      <p:sp>
        <p:nvSpPr>
          <p:cNvPr id="43011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sz="1800" smtClean="0"/>
              <a:t>メッセージのプロパティ</a:t>
            </a:r>
            <a:endParaRPr lang="en-US" altLang="ja-JP" sz="1800" smtClean="0"/>
          </a:p>
          <a:p>
            <a:pPr lvl="1"/>
            <a:r>
              <a:rPr lang="en-US" altLang="ja-JP" sz="1400" smtClean="0"/>
              <a:t>MessageID</a:t>
            </a:r>
            <a:br>
              <a:rPr lang="en-US" altLang="ja-JP" sz="1400" smtClean="0"/>
            </a:br>
            <a:r>
              <a:rPr lang="ja-JP" altLang="en-US" sz="1400" smtClean="0"/>
              <a:t>メッセージのユニークな識別子</a:t>
            </a:r>
            <a:r>
              <a:rPr lang="en-US" altLang="ja-JP" sz="1400" smtClean="0"/>
              <a:t/>
            </a:r>
            <a:br>
              <a:rPr lang="en-US" altLang="ja-JP" sz="1400" smtClean="0"/>
            </a:br>
            <a:r>
              <a:rPr lang="en-US" altLang="ja-JP" sz="1400" smtClean="0"/>
              <a:t>GUID</a:t>
            </a:r>
            <a:r>
              <a:rPr lang="ja-JP" altLang="en-US" sz="1400" smtClean="0"/>
              <a:t>値</a:t>
            </a:r>
            <a:endParaRPr lang="en-US" altLang="ja-JP" sz="1400" smtClean="0"/>
          </a:p>
          <a:p>
            <a:pPr lvl="1"/>
            <a:r>
              <a:rPr lang="en-US" altLang="ja-JP" sz="1400" smtClean="0"/>
              <a:t>VisibilityTimeout</a:t>
            </a:r>
            <a:br>
              <a:rPr lang="en-US" altLang="ja-JP" sz="1400" smtClean="0"/>
            </a:br>
            <a:r>
              <a:rPr lang="ja-JP" altLang="en-US" sz="1400" smtClean="0"/>
              <a:t>取得されたメッセージが再表示されるまでの時間。デフォルトでは</a:t>
            </a:r>
            <a:r>
              <a:rPr lang="en-US" altLang="ja-JP" sz="1400" smtClean="0"/>
              <a:t>30</a:t>
            </a:r>
            <a:r>
              <a:rPr lang="ja-JP" altLang="en-US" sz="1400" smtClean="0"/>
              <a:t>秒。最大</a:t>
            </a:r>
            <a:r>
              <a:rPr lang="en-US" altLang="ja-JP" sz="1400" smtClean="0"/>
              <a:t>2</a:t>
            </a:r>
            <a:r>
              <a:rPr lang="ja-JP" altLang="en-US" sz="1400" smtClean="0"/>
              <a:t>時間。</a:t>
            </a:r>
            <a:endParaRPr lang="en-US" altLang="ja-JP" sz="1400" smtClean="0"/>
          </a:p>
          <a:p>
            <a:pPr lvl="1"/>
            <a:r>
              <a:rPr lang="en-US" altLang="ja-JP" sz="1400" smtClean="0"/>
              <a:t>PopReceipt</a:t>
            </a:r>
            <a:br>
              <a:rPr lang="en-US" altLang="ja-JP" sz="1400" smtClean="0"/>
            </a:br>
            <a:r>
              <a:rPr lang="ja-JP" altLang="en-US" sz="1400" smtClean="0"/>
              <a:t>メッセージの制御を取得したことを表す文字列。メッセージを削除するとき、この文字列を入力する必要がある。</a:t>
            </a:r>
            <a:endParaRPr lang="en-US" altLang="ja-JP" sz="1400" smtClean="0"/>
          </a:p>
          <a:p>
            <a:pPr lvl="1"/>
            <a:r>
              <a:rPr lang="en-US" altLang="ja-JP" sz="1400" smtClean="0"/>
              <a:t>MessageTTL</a:t>
            </a:r>
            <a:br>
              <a:rPr lang="en-US" altLang="ja-JP" sz="1400" smtClean="0"/>
            </a:br>
            <a:r>
              <a:rPr lang="ja-JP" altLang="en-US" sz="1400" smtClean="0"/>
              <a:t>メッセージのキューの中での生存期間。最大</a:t>
            </a:r>
            <a:r>
              <a:rPr lang="en-US" altLang="ja-JP" sz="1400" smtClean="0"/>
              <a:t>7</a:t>
            </a:r>
            <a:r>
              <a:rPr lang="ja-JP" altLang="en-US" sz="1400" smtClean="0"/>
              <a:t>日間。デフォルト値も</a:t>
            </a:r>
            <a:r>
              <a:rPr lang="en-US" altLang="ja-JP" sz="1400" smtClean="0"/>
              <a:t>7</a:t>
            </a:r>
            <a:r>
              <a:rPr lang="ja-JP" altLang="en-US" sz="1400" smtClean="0"/>
              <a:t>日間。</a:t>
            </a:r>
            <a:r>
              <a:rPr lang="en-US" altLang="ja-JP" sz="1400" smtClean="0"/>
              <a:t/>
            </a:r>
            <a:br>
              <a:rPr lang="en-US" altLang="ja-JP" sz="1400" smtClean="0"/>
            </a:br>
            <a:r>
              <a:rPr lang="ja-JP" altLang="en-US" sz="1400" smtClean="0"/>
              <a:t>この期間を過ぎたメッセージはシステムが削除します。</a:t>
            </a:r>
            <a:endParaRPr lang="en-US" altLang="ja-JP" sz="1400" smtClean="0"/>
          </a:p>
          <a:p>
            <a:endParaRPr lang="ja-JP" altLang="en-US" sz="18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4929188" y="1071563"/>
            <a:ext cx="1500187" cy="17145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solidFill>
              <a:srgbClr val="0099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.NET 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440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３．</a:t>
            </a:r>
            <a:r>
              <a:rPr lang="en-US" altLang="ja-JP" smtClean="0"/>
              <a:t>.NET </a:t>
            </a:r>
            <a:r>
              <a:rPr lang="ja-JP" altLang="en-US" smtClean="0"/>
              <a:t>サービス</a:t>
            </a:r>
          </a:p>
        </p:txBody>
      </p:sp>
      <p:sp>
        <p:nvSpPr>
          <p:cNvPr id="44035" name="コンテンツ プレースホルダ 27"/>
          <p:cNvSpPr>
            <a:spLocks noGrp="1"/>
          </p:cNvSpPr>
          <p:nvPr>
            <p:ph sz="half" idx="1"/>
          </p:nvPr>
        </p:nvSpPr>
        <p:spPr>
          <a:xfrm>
            <a:off x="457200" y="2857500"/>
            <a:ext cx="4038600" cy="3268663"/>
          </a:xfrm>
        </p:spPr>
        <p:txBody>
          <a:bodyPr/>
          <a:lstStyle/>
          <a:p>
            <a:pPr eaLnBrk="1" hangingPunct="1"/>
            <a:r>
              <a:rPr lang="en-US" altLang="ja-JP" sz="2000" smtClean="0"/>
              <a:t>.NET </a:t>
            </a:r>
            <a:r>
              <a:rPr lang="ja-JP" altLang="en-US" sz="2000" smtClean="0"/>
              <a:t>サービスとは何か？</a:t>
            </a:r>
            <a:r>
              <a:rPr lang="en-US" altLang="ja-JP" sz="2000" smtClean="0"/>
              <a:t/>
            </a:r>
            <a:br>
              <a:rPr lang="en-US" altLang="ja-JP" sz="2000" smtClean="0"/>
            </a:br>
            <a:r>
              <a:rPr lang="en-US" altLang="ja-JP" sz="1800" smtClean="0"/>
              <a:t>.NET </a:t>
            </a:r>
            <a:r>
              <a:rPr lang="ja-JP" altLang="en-US" sz="1800" smtClean="0"/>
              <a:t>サービスとはクラウド環境におけるフレームワークです。</a:t>
            </a:r>
            <a:r>
              <a:rPr lang="en-US" altLang="ja-JP" sz="1800" smtClean="0"/>
              <a:t/>
            </a:r>
            <a:br>
              <a:rPr lang="en-US" altLang="ja-JP" sz="1800" smtClean="0"/>
            </a:br>
            <a:r>
              <a:rPr lang="ja-JP" altLang="en-US" sz="1800" smtClean="0"/>
              <a:t>何らかクラウド環境としての構造的なサービスが必要な場合、この</a:t>
            </a:r>
            <a:r>
              <a:rPr lang="en-US" altLang="ja-JP" sz="1800" smtClean="0"/>
              <a:t>.NET </a:t>
            </a:r>
            <a:r>
              <a:rPr lang="ja-JP" altLang="en-US" sz="1800" smtClean="0"/>
              <a:t>サービスに追加されていくことになります。</a:t>
            </a:r>
            <a:r>
              <a:rPr lang="en-US" altLang="ja-JP" sz="1800" smtClean="0"/>
              <a:t/>
            </a:r>
            <a:br>
              <a:rPr lang="en-US" altLang="ja-JP" sz="1800" smtClean="0"/>
            </a:br>
            <a:r>
              <a:rPr lang="ja-JP" altLang="en-US" sz="1800" smtClean="0"/>
              <a:t>このサービスでは </a:t>
            </a:r>
            <a:r>
              <a:rPr lang="en-US" altLang="ja-JP" sz="1800" smtClean="0"/>
              <a:t>WCF </a:t>
            </a:r>
            <a:r>
              <a:rPr lang="ja-JP" altLang="en-US" sz="1800" smtClean="0"/>
              <a:t>と </a:t>
            </a:r>
            <a:r>
              <a:rPr lang="en-US" altLang="ja-JP" sz="1800" smtClean="0"/>
              <a:t>WF </a:t>
            </a:r>
            <a:r>
              <a:rPr lang="ja-JP" altLang="en-US" sz="1800" smtClean="0"/>
              <a:t>を提供しています。</a:t>
            </a:r>
            <a:endParaRPr lang="en-US" altLang="ja-JP" sz="2000" smtClean="0"/>
          </a:p>
          <a:p>
            <a:pPr eaLnBrk="1" hangingPunct="1"/>
            <a:endParaRPr lang="ja-JP" altLang="en-US" sz="2000" smtClean="0"/>
          </a:p>
        </p:txBody>
      </p:sp>
      <p:sp>
        <p:nvSpPr>
          <p:cNvPr id="44036" name="コンテンツ プレースホルダ 28"/>
          <p:cNvSpPr>
            <a:spLocks noGrp="1"/>
          </p:cNvSpPr>
          <p:nvPr>
            <p:ph sz="half" idx="2"/>
          </p:nvPr>
        </p:nvSpPr>
        <p:spPr>
          <a:xfrm>
            <a:off x="4648200" y="2857500"/>
            <a:ext cx="4038600" cy="3268663"/>
          </a:xfrm>
        </p:spPr>
        <p:txBody>
          <a:bodyPr/>
          <a:lstStyle/>
          <a:p>
            <a:pPr eaLnBrk="1" hangingPunct="1"/>
            <a:r>
              <a:rPr lang="ja-JP" altLang="en-US" sz="2000" smtClean="0"/>
              <a:t>現在、</a:t>
            </a:r>
            <a:r>
              <a:rPr lang="en-US" altLang="ja-JP" sz="2000" smtClean="0"/>
              <a:t>.NET </a:t>
            </a:r>
            <a:r>
              <a:rPr lang="ja-JP" altLang="en-US" sz="2000" smtClean="0"/>
              <a:t>サービスに追加されている機能は次の三つです。</a:t>
            </a:r>
            <a:endParaRPr lang="en-US" altLang="ja-JP" sz="2000" smtClean="0"/>
          </a:p>
          <a:p>
            <a:pPr lvl="1" eaLnBrk="1" hangingPunct="1"/>
            <a:r>
              <a:rPr lang="ja-JP" altLang="en-US" sz="1600" smtClean="0"/>
              <a:t>アクセス制御サービス</a:t>
            </a:r>
            <a:r>
              <a:rPr lang="en-US" altLang="ja-JP" sz="1600" smtClean="0"/>
              <a:t/>
            </a:r>
            <a:br>
              <a:rPr lang="en-US" altLang="ja-JP" sz="1600" smtClean="0"/>
            </a:br>
            <a:r>
              <a:rPr lang="ja-JP" altLang="en-US" sz="1600" smtClean="0"/>
              <a:t>権限変更や統合認証を行います。</a:t>
            </a:r>
            <a:endParaRPr lang="en-US" altLang="ja-JP" sz="1600" smtClean="0"/>
          </a:p>
          <a:p>
            <a:pPr lvl="1" eaLnBrk="1" hangingPunct="1"/>
            <a:r>
              <a:rPr lang="ja-JP" altLang="en-US" sz="1600" smtClean="0"/>
              <a:t>サービス・バス</a:t>
            </a:r>
            <a:r>
              <a:rPr lang="en-US" altLang="ja-JP" sz="1600" smtClean="0"/>
              <a:t/>
            </a:r>
            <a:br>
              <a:rPr lang="en-US" altLang="ja-JP" sz="1600" smtClean="0"/>
            </a:br>
            <a:r>
              <a:rPr lang="ja-JP" altLang="en-US" sz="1600" smtClean="0"/>
              <a:t>クラウド上のエンドポイントによる通信リレーを提供します。</a:t>
            </a:r>
            <a:endParaRPr lang="en-US" altLang="ja-JP" sz="1600" smtClean="0"/>
          </a:p>
          <a:p>
            <a:pPr lvl="1" eaLnBrk="1" hangingPunct="1"/>
            <a:r>
              <a:rPr lang="ja-JP" altLang="en-US" sz="1600" smtClean="0"/>
              <a:t>ワークフロー・サービス</a:t>
            </a:r>
            <a:r>
              <a:rPr lang="en-US" altLang="ja-JP" sz="1600" smtClean="0"/>
              <a:t/>
            </a:r>
            <a:br>
              <a:rPr lang="en-US" altLang="ja-JP" sz="1600" smtClean="0"/>
            </a:br>
            <a:r>
              <a:rPr lang="ja-JP" altLang="en-US" sz="1600" smtClean="0"/>
              <a:t>クラウド環境におけるワークフローを提供します。</a:t>
            </a:r>
            <a:endParaRPr lang="en-US" altLang="ja-JP" sz="1600" smtClean="0"/>
          </a:p>
          <a:p>
            <a:pPr eaLnBrk="1" hangingPunct="1"/>
            <a:endParaRPr lang="ja-JP" altLang="en-US" smtClean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928688" y="1214438"/>
            <a:ext cx="3357562" cy="1500187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038" name="AutoShape 7"/>
          <p:cNvSpPr>
            <a:spLocks noChangeArrowheads="1"/>
          </p:cNvSpPr>
          <p:nvPr/>
        </p:nvSpPr>
        <p:spPr bwMode="auto">
          <a:xfrm>
            <a:off x="1214438" y="2286000"/>
            <a:ext cx="2852737" cy="32543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</a:rPr>
              <a:t>Windows Azure </a:t>
            </a:r>
            <a:r>
              <a:rPr lang="ja-JP" altLang="en-US" sz="1200" b="1">
                <a:solidFill>
                  <a:schemeClr val="bg1"/>
                </a:solidFill>
              </a:rPr>
              <a:t>プラットフォーム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1258888" y="1360488"/>
            <a:ext cx="792162" cy="87947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Live 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2165350" y="1357313"/>
            <a:ext cx="750888" cy="879475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solidFill>
              <a:srgbClr val="0099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.NET 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>
            <a:off x="3071813" y="1357313"/>
            <a:ext cx="779462" cy="87947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SQL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072063" y="1285875"/>
            <a:ext cx="1143000" cy="35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2"/>
                </a:solidFill>
              </a:rPr>
              <a:t>アクセス制御サービス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5072063" y="1785938"/>
            <a:ext cx="1143000" cy="357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2"/>
                </a:solidFill>
              </a:rPr>
              <a:t>サービスバス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5072063" y="2286000"/>
            <a:ext cx="1143000" cy="35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2"/>
                </a:solidFill>
              </a:rPr>
              <a:t>ワークフロー</a:t>
            </a:r>
            <a:endParaRPr lang="en-US" altLang="ja-JP" sz="12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ja-JP" altLang="en-US" sz="1200" b="1" dirty="0">
                <a:solidFill>
                  <a:schemeClr val="tx2"/>
                </a:solidFill>
              </a:rPr>
              <a:t>サービス</a:t>
            </a:r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2857500" y="1071563"/>
            <a:ext cx="2286000" cy="285750"/>
          </a:xfrm>
          <a:prstGeom prst="line">
            <a:avLst/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786063" y="2214563"/>
            <a:ext cx="2357437" cy="571500"/>
          </a:xfrm>
          <a:prstGeom prst="line">
            <a:avLst/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４．</a:t>
            </a:r>
            <a:r>
              <a:rPr lang="en-US" altLang="ja-JP" smtClean="0"/>
              <a:t>SQL </a:t>
            </a:r>
            <a:r>
              <a:rPr lang="ja-JP" altLang="en-US" smtClean="0"/>
              <a:t>サービス</a:t>
            </a:r>
          </a:p>
        </p:txBody>
      </p:sp>
      <p:sp>
        <p:nvSpPr>
          <p:cNvPr id="45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2928938"/>
            <a:ext cx="4038600" cy="3197225"/>
          </a:xfrm>
        </p:spPr>
        <p:txBody>
          <a:bodyPr/>
          <a:lstStyle/>
          <a:p>
            <a:pPr eaLnBrk="1" hangingPunct="1"/>
            <a:r>
              <a:rPr lang="en-US" altLang="ja-JP" sz="2000" smtClean="0"/>
              <a:t>SQL </a:t>
            </a:r>
            <a:r>
              <a:rPr lang="ja-JP" altLang="en-US" sz="2000" smtClean="0"/>
              <a:t>サービスとは何か？</a:t>
            </a:r>
          </a:p>
          <a:p>
            <a:r>
              <a:rPr lang="en-US" altLang="ja-JP" sz="1800" smtClean="0"/>
              <a:t>SQL Server </a:t>
            </a:r>
            <a:r>
              <a:rPr lang="ja-JP" altLang="en-US" sz="1800" smtClean="0"/>
              <a:t>の機能をサービス化したものです。</a:t>
            </a:r>
          </a:p>
          <a:p>
            <a:r>
              <a:rPr lang="ja-JP" altLang="en-US" sz="1800" smtClean="0"/>
              <a:t>使用可能なアクセサ</a:t>
            </a:r>
          </a:p>
          <a:p>
            <a:pPr lvl="1"/>
            <a:r>
              <a:rPr lang="en-US" altLang="ja-JP" sz="1600" smtClean="0"/>
              <a:t>SOAP</a:t>
            </a:r>
            <a:r>
              <a:rPr lang="ja-JP" altLang="en-US" sz="1600" smtClean="0"/>
              <a:t>、</a:t>
            </a:r>
            <a:r>
              <a:rPr lang="en-US" altLang="ja-JP" sz="1600" smtClean="0"/>
              <a:t>REST</a:t>
            </a:r>
          </a:p>
          <a:p>
            <a:pPr lvl="1"/>
            <a:r>
              <a:rPr lang="en-US" altLang="ja-JP" sz="1600" smtClean="0"/>
              <a:t>LINQ</a:t>
            </a:r>
            <a:r>
              <a:rPr lang="ja-JP" altLang="en-US" sz="1600" smtClean="0"/>
              <a:t>、</a:t>
            </a:r>
            <a:r>
              <a:rPr lang="en-US" altLang="ja-JP" sz="1600" smtClean="0"/>
              <a:t>ADO.NET </a:t>
            </a:r>
            <a:r>
              <a:rPr lang="ja-JP" altLang="en-US" sz="1600" smtClean="0"/>
              <a:t>データ・サービス</a:t>
            </a:r>
          </a:p>
          <a:p>
            <a:r>
              <a:rPr lang="ja-JP" altLang="en-US" sz="1800" smtClean="0"/>
              <a:t>スキーマが不要。</a:t>
            </a:r>
          </a:p>
          <a:p>
            <a:r>
              <a:rPr lang="ja-JP" altLang="en-US" sz="1800" smtClean="0"/>
              <a:t>データのサイズ制限は無し。</a:t>
            </a:r>
          </a:p>
          <a:p>
            <a:r>
              <a:rPr lang="ja-JP" altLang="en-US" sz="1800" smtClean="0"/>
              <a:t>アクセスは</a:t>
            </a:r>
            <a:r>
              <a:rPr lang="en-US" altLang="ja-JP" sz="1800" smtClean="0"/>
              <a:t>SSL</a:t>
            </a:r>
            <a:r>
              <a:rPr lang="ja-JP" altLang="en-US" sz="1800" smtClean="0"/>
              <a:t>のみ。</a:t>
            </a:r>
          </a:p>
        </p:txBody>
      </p:sp>
      <p:sp>
        <p:nvSpPr>
          <p:cNvPr id="45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3068638"/>
            <a:ext cx="4038600" cy="2913062"/>
          </a:xfrm>
        </p:spPr>
        <p:txBody>
          <a:bodyPr/>
          <a:lstStyle/>
          <a:p>
            <a:r>
              <a:rPr lang="en-US" altLang="ja-JP" sz="1800" smtClean="0"/>
              <a:t>Authority</a:t>
            </a:r>
            <a:br>
              <a:rPr lang="en-US" altLang="ja-JP" sz="1800" smtClean="0"/>
            </a:br>
            <a:r>
              <a:rPr lang="ja-JP" altLang="en-US" sz="1800" smtClean="0"/>
              <a:t>コンテナのセット。</a:t>
            </a:r>
            <a:r>
              <a:rPr lang="en-US" altLang="ja-JP" sz="1800" smtClean="0"/>
              <a:t>SQL Server </a:t>
            </a:r>
            <a:r>
              <a:rPr lang="ja-JP" altLang="en-US" sz="1800" smtClean="0"/>
              <a:t>のインスタンスに対応します。</a:t>
            </a:r>
          </a:p>
          <a:p>
            <a:r>
              <a:rPr lang="en-US" altLang="ja-JP" sz="1800" smtClean="0"/>
              <a:t>Container</a:t>
            </a:r>
            <a:br>
              <a:rPr lang="en-US" altLang="ja-JP" sz="1800" smtClean="0"/>
            </a:br>
            <a:r>
              <a:rPr lang="ja-JP" altLang="en-US" sz="1800" smtClean="0"/>
              <a:t>エンティティーのセット。個別のデータベースを表現します。</a:t>
            </a:r>
          </a:p>
          <a:p>
            <a:r>
              <a:rPr lang="en-US" altLang="ja-JP" sz="1800" smtClean="0"/>
              <a:t>Entity</a:t>
            </a:r>
            <a:br>
              <a:rPr lang="en-US" altLang="ja-JP" sz="1800" smtClean="0"/>
            </a:br>
            <a:r>
              <a:rPr lang="ja-JP" altLang="en-US" sz="1800" smtClean="0"/>
              <a:t>プロパティのバッグ。個別のレコードを意味します。</a:t>
            </a:r>
          </a:p>
          <a:p>
            <a:pPr eaLnBrk="1" hangingPunct="1"/>
            <a:endParaRPr lang="ja-JP" altLang="en-US" sz="1800" smtClean="0"/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4929188" y="1071563"/>
            <a:ext cx="1658937" cy="17145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solidFill>
              <a:srgbClr val="0099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SQL</a:t>
            </a:r>
            <a:br>
              <a:rPr lang="en-US" altLang="ja-JP" sz="1200" b="1" dirty="0">
                <a:solidFill>
                  <a:schemeClr val="bg1"/>
                </a:solidFill>
              </a:rPr>
            </a:b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928688" y="1214438"/>
            <a:ext cx="3357562" cy="1500187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062" name="AutoShape 7"/>
          <p:cNvSpPr>
            <a:spLocks noChangeArrowheads="1"/>
          </p:cNvSpPr>
          <p:nvPr/>
        </p:nvSpPr>
        <p:spPr bwMode="auto">
          <a:xfrm>
            <a:off x="1214438" y="2286000"/>
            <a:ext cx="2714625" cy="32543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</a:rPr>
              <a:t>Windows Azure </a:t>
            </a:r>
            <a:r>
              <a:rPr lang="ja-JP" altLang="en-US" sz="1200" b="1">
                <a:solidFill>
                  <a:schemeClr val="bg1"/>
                </a:solidFill>
              </a:rPr>
              <a:t>プラットフォーム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258888" y="1360488"/>
            <a:ext cx="792162" cy="87947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Live 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165350" y="1357313"/>
            <a:ext cx="822325" cy="87947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.NET 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45065" name="AutoShape 10"/>
          <p:cNvSpPr>
            <a:spLocks noChangeArrowheads="1"/>
          </p:cNvSpPr>
          <p:nvPr/>
        </p:nvSpPr>
        <p:spPr bwMode="auto">
          <a:xfrm>
            <a:off x="3071813" y="1357313"/>
            <a:ext cx="852487" cy="879475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</a:rPr>
              <a:t>SQL</a:t>
            </a:r>
          </a:p>
          <a:p>
            <a:pPr algn="ctr"/>
            <a:r>
              <a:rPr lang="ja-JP" altLang="en-US" sz="1200" b="1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5157788" y="1285875"/>
            <a:ext cx="1143000" cy="35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tx2"/>
                </a:solidFill>
              </a:rPr>
              <a:t>SQL </a:t>
            </a:r>
            <a:r>
              <a:rPr lang="ja-JP" altLang="en-US" sz="1200" b="1" dirty="0">
                <a:solidFill>
                  <a:schemeClr val="tx2"/>
                </a:solidFill>
              </a:rPr>
              <a:t>データサービス</a:t>
            </a: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3714750" y="1071563"/>
            <a:ext cx="1428750" cy="285750"/>
          </a:xfrm>
          <a:prstGeom prst="line">
            <a:avLst/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714750" y="2214563"/>
            <a:ext cx="1428750" cy="571500"/>
          </a:xfrm>
          <a:prstGeom prst="line">
            <a:avLst/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6659563" y="1108075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latin typeface="Verdana" pitchFamily="34" charset="0"/>
              </a:rPr>
              <a:t>Authority</a:t>
            </a:r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6659563" y="1641475"/>
            <a:ext cx="1905000" cy="533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latin typeface="Verdana" pitchFamily="34" charset="0"/>
              </a:rPr>
              <a:t>Container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6659563" y="2174875"/>
            <a:ext cx="1905000" cy="533400"/>
          </a:xfrm>
          <a:prstGeom prst="rect">
            <a:avLst/>
          </a:prstGeom>
          <a:solidFill>
            <a:srgbClr val="99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latin typeface="Verdana" pitchFamily="34" charset="0"/>
              </a:rPr>
              <a:t>Entity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４．１　</a:t>
            </a:r>
            <a:r>
              <a:rPr lang="en-US" altLang="ja-JP" smtClean="0"/>
              <a:t>SQL</a:t>
            </a:r>
            <a:r>
              <a:rPr lang="ja-JP" altLang="en-US" smtClean="0"/>
              <a:t>データ・サービスの構成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9938" y="1052513"/>
            <a:ext cx="4064000" cy="4948237"/>
          </a:xfrm>
        </p:spPr>
        <p:txBody>
          <a:bodyPr/>
          <a:lstStyle/>
          <a:p>
            <a:r>
              <a:rPr lang="en-US" altLang="ja-JP" sz="2200" smtClean="0"/>
              <a:t>SQL</a:t>
            </a:r>
            <a:r>
              <a:rPr lang="ja-JP" altLang="en-US" sz="2200" smtClean="0"/>
              <a:t>データ・サービスは</a:t>
            </a:r>
            <a:r>
              <a:rPr lang="en-US" altLang="ja-JP" sz="2200" smtClean="0"/>
              <a:t>SQL Server</a:t>
            </a:r>
            <a:r>
              <a:rPr lang="ja-JP" altLang="en-US" sz="2200" smtClean="0"/>
              <a:t>を動作させる多数のファブリックが連結したストレージ層へのクライアントのアクセスを提供する中間サービスに当たります。</a:t>
            </a:r>
          </a:p>
          <a:p>
            <a:r>
              <a:rPr lang="ja-JP" altLang="en-US" sz="2200" smtClean="0"/>
              <a:t>その他のデータ中心サービスは将来対応予定とのことです。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539750" y="1385888"/>
            <a:ext cx="3581400" cy="99060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539750" y="2376488"/>
            <a:ext cx="3581400" cy="3124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1149350" y="1690688"/>
            <a:ext cx="23622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400" b="1">
                <a:latin typeface="Verdana" pitchFamily="34" charset="0"/>
              </a:rPr>
              <a:t>クライアント・アプリケーション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1149350" y="2681288"/>
            <a:ext cx="2362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1377950" y="2833688"/>
            <a:ext cx="9144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  <a:latin typeface="Verdana" pitchFamily="34" charset="0"/>
              </a:rPr>
              <a:t>SOAP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2368550" y="2833688"/>
            <a:ext cx="9144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  <a:latin typeface="Verdana" pitchFamily="34" charset="0"/>
              </a:rPr>
              <a:t>REST</a:t>
            </a: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 rot="16200000">
            <a:off x="1530350" y="2224088"/>
            <a:ext cx="533400" cy="5334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377950" y="3138488"/>
            <a:ext cx="1905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  <a:latin typeface="Verdana" pitchFamily="34" charset="0"/>
              </a:rPr>
              <a:t>SDS </a:t>
            </a:r>
            <a:r>
              <a:rPr lang="ja-JP" altLang="en-US" sz="1200" b="1">
                <a:solidFill>
                  <a:schemeClr val="bg1"/>
                </a:solidFill>
                <a:latin typeface="Verdana" pitchFamily="34" charset="0"/>
              </a:rPr>
              <a:t>ランタイム</a:t>
            </a:r>
          </a:p>
        </p:txBody>
      </p:sp>
      <p:sp>
        <p:nvSpPr>
          <p:cNvPr id="52236" name="AutoShape 12"/>
          <p:cNvSpPr>
            <a:spLocks noChangeArrowheads="1"/>
          </p:cNvSpPr>
          <p:nvPr/>
        </p:nvSpPr>
        <p:spPr bwMode="auto">
          <a:xfrm rot="16200000">
            <a:off x="2520950" y="2224088"/>
            <a:ext cx="533400" cy="5334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1377950" y="3519488"/>
            <a:ext cx="19050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  <a:latin typeface="Verdana" pitchFamily="34" charset="0"/>
              </a:rPr>
              <a:t>ADO.NET </a:t>
            </a:r>
            <a:r>
              <a:rPr lang="ja-JP" altLang="en-US" sz="1200" b="1">
                <a:solidFill>
                  <a:schemeClr val="bg1"/>
                </a:solidFill>
                <a:latin typeface="Verdana" pitchFamily="34" charset="0"/>
              </a:rPr>
              <a:t>サービス</a:t>
            </a: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539750" y="4205288"/>
            <a:ext cx="3581400" cy="106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15950" y="4160838"/>
            <a:ext cx="2286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000">
                <a:latin typeface="Verdana" pitchFamily="34" charset="0"/>
              </a:rPr>
              <a:t>SDS</a:t>
            </a:r>
            <a:r>
              <a:rPr lang="ja-JP" altLang="en-US" sz="1000">
                <a:latin typeface="Verdana" pitchFamily="34" charset="0"/>
              </a:rPr>
              <a:t>プラットフォーム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1758950" y="4433888"/>
            <a:ext cx="1143000" cy="685800"/>
            <a:chOff x="1296" y="3024"/>
            <a:chExt cx="720" cy="432"/>
          </a:xfrm>
        </p:grpSpPr>
        <p:sp>
          <p:nvSpPr>
            <p:cNvPr id="52241" name="AutoShape 17"/>
            <p:cNvSpPr>
              <a:spLocks noChangeArrowheads="1"/>
            </p:cNvSpPr>
            <p:nvPr/>
          </p:nvSpPr>
          <p:spPr bwMode="auto">
            <a:xfrm>
              <a:off x="1296" y="3024"/>
              <a:ext cx="720" cy="432"/>
            </a:xfrm>
            <a:prstGeom prst="roundRect">
              <a:avLst>
                <a:gd name="adj" fmla="val 16667"/>
              </a:avLst>
            </a:prstGeom>
            <a:solidFill>
              <a:srgbClr val="99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2" name="AutoShape 18"/>
            <p:cNvSpPr>
              <a:spLocks noChangeArrowheads="1"/>
            </p:cNvSpPr>
            <p:nvPr/>
          </p:nvSpPr>
          <p:spPr bwMode="auto">
            <a:xfrm>
              <a:off x="1344" y="3072"/>
              <a:ext cx="288" cy="192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ja-JP" sz="800">
                  <a:latin typeface="Verdana" pitchFamily="34" charset="0"/>
                </a:rPr>
                <a:t>SQL</a:t>
              </a:r>
              <a:br>
                <a:rPr lang="en-US" altLang="ja-JP" sz="800">
                  <a:latin typeface="Verdana" pitchFamily="34" charset="0"/>
                </a:rPr>
              </a:br>
              <a:r>
                <a:rPr lang="en-US" altLang="ja-JP" sz="800">
                  <a:latin typeface="Verdana" pitchFamily="34" charset="0"/>
                </a:rPr>
                <a:t>Server</a:t>
              </a:r>
            </a:p>
          </p:txBody>
        </p:sp>
        <p:sp>
          <p:nvSpPr>
            <p:cNvPr id="52243" name="AutoShape 19"/>
            <p:cNvSpPr>
              <a:spLocks noChangeArrowheads="1"/>
            </p:cNvSpPr>
            <p:nvPr/>
          </p:nvSpPr>
          <p:spPr bwMode="auto">
            <a:xfrm>
              <a:off x="1680" y="3072"/>
              <a:ext cx="288" cy="336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800">
                  <a:latin typeface="Verdana" pitchFamily="34" charset="0"/>
                </a:rPr>
                <a:t>管理</a:t>
              </a:r>
              <a:br>
                <a:rPr lang="ja-JP" altLang="en-US" sz="800">
                  <a:latin typeface="Verdana" pitchFamily="34" charset="0"/>
                </a:rPr>
              </a:br>
              <a:r>
                <a:rPr lang="ja-JP" altLang="en-US" sz="800">
                  <a:latin typeface="Verdana" pitchFamily="34" charset="0"/>
                </a:rPr>
                <a:t>サービス</a:t>
              </a:r>
            </a:p>
          </p:txBody>
        </p:sp>
        <p:sp>
          <p:nvSpPr>
            <p:cNvPr id="52244" name="AutoShape 20"/>
            <p:cNvSpPr>
              <a:spLocks noChangeArrowheads="1"/>
            </p:cNvSpPr>
            <p:nvPr/>
          </p:nvSpPr>
          <p:spPr bwMode="auto">
            <a:xfrm>
              <a:off x="1344" y="3276"/>
              <a:ext cx="288" cy="14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800">
                  <a:latin typeface="Verdana" pitchFamily="34" charset="0"/>
                </a:rPr>
                <a:t>ファブ</a:t>
              </a:r>
            </a:p>
          </p:txBody>
        </p:sp>
      </p:grpSp>
      <p:grpSp>
        <p:nvGrpSpPr>
          <p:cNvPr id="52245" name="Group 21"/>
          <p:cNvGrpSpPr>
            <a:grpSpLocks/>
          </p:cNvGrpSpPr>
          <p:nvPr/>
        </p:nvGrpSpPr>
        <p:grpSpPr bwMode="auto">
          <a:xfrm>
            <a:off x="2978150" y="4433888"/>
            <a:ext cx="1143000" cy="685800"/>
            <a:chOff x="1296" y="3024"/>
            <a:chExt cx="720" cy="432"/>
          </a:xfrm>
        </p:grpSpPr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1296" y="3024"/>
              <a:ext cx="720" cy="432"/>
            </a:xfrm>
            <a:prstGeom prst="roundRect">
              <a:avLst>
                <a:gd name="adj" fmla="val 16667"/>
              </a:avLst>
            </a:prstGeom>
            <a:solidFill>
              <a:srgbClr val="99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7" name="AutoShape 23"/>
            <p:cNvSpPr>
              <a:spLocks noChangeArrowheads="1"/>
            </p:cNvSpPr>
            <p:nvPr/>
          </p:nvSpPr>
          <p:spPr bwMode="auto">
            <a:xfrm>
              <a:off x="1344" y="3072"/>
              <a:ext cx="288" cy="192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ja-JP" sz="800">
                  <a:latin typeface="Verdana" pitchFamily="34" charset="0"/>
                </a:rPr>
                <a:t>SQL</a:t>
              </a:r>
              <a:br>
                <a:rPr lang="en-US" altLang="ja-JP" sz="800">
                  <a:latin typeface="Verdana" pitchFamily="34" charset="0"/>
                </a:rPr>
              </a:br>
              <a:r>
                <a:rPr lang="en-US" altLang="ja-JP" sz="800">
                  <a:latin typeface="Verdana" pitchFamily="34" charset="0"/>
                </a:rPr>
                <a:t>Server</a:t>
              </a:r>
            </a:p>
          </p:txBody>
        </p:sp>
        <p:sp>
          <p:nvSpPr>
            <p:cNvPr id="52248" name="AutoShape 24"/>
            <p:cNvSpPr>
              <a:spLocks noChangeArrowheads="1"/>
            </p:cNvSpPr>
            <p:nvPr/>
          </p:nvSpPr>
          <p:spPr bwMode="auto">
            <a:xfrm>
              <a:off x="1680" y="3072"/>
              <a:ext cx="288" cy="336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800">
                  <a:latin typeface="Verdana" pitchFamily="34" charset="0"/>
                </a:rPr>
                <a:t>管理</a:t>
              </a:r>
              <a:br>
                <a:rPr lang="ja-JP" altLang="en-US" sz="800">
                  <a:latin typeface="Verdana" pitchFamily="34" charset="0"/>
                </a:rPr>
              </a:br>
              <a:r>
                <a:rPr lang="ja-JP" altLang="en-US" sz="800">
                  <a:latin typeface="Verdana" pitchFamily="34" charset="0"/>
                </a:rPr>
                <a:t>サービス</a:t>
              </a:r>
            </a:p>
          </p:txBody>
        </p:sp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1344" y="3276"/>
              <a:ext cx="288" cy="14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800">
                  <a:latin typeface="Verdana" pitchFamily="34" charset="0"/>
                </a:rPr>
                <a:t>ファブ</a:t>
              </a:r>
            </a:p>
          </p:txBody>
        </p:sp>
      </p:grpSp>
      <p:grpSp>
        <p:nvGrpSpPr>
          <p:cNvPr id="52250" name="Group 26"/>
          <p:cNvGrpSpPr>
            <a:grpSpLocks/>
          </p:cNvGrpSpPr>
          <p:nvPr/>
        </p:nvGrpSpPr>
        <p:grpSpPr bwMode="auto">
          <a:xfrm>
            <a:off x="539750" y="4433888"/>
            <a:ext cx="1143000" cy="685800"/>
            <a:chOff x="1296" y="3024"/>
            <a:chExt cx="720" cy="432"/>
          </a:xfrm>
        </p:grpSpPr>
        <p:sp>
          <p:nvSpPr>
            <p:cNvPr id="52251" name="AutoShape 27"/>
            <p:cNvSpPr>
              <a:spLocks noChangeArrowheads="1"/>
            </p:cNvSpPr>
            <p:nvPr/>
          </p:nvSpPr>
          <p:spPr bwMode="auto">
            <a:xfrm>
              <a:off x="1296" y="3024"/>
              <a:ext cx="720" cy="432"/>
            </a:xfrm>
            <a:prstGeom prst="roundRect">
              <a:avLst>
                <a:gd name="adj" fmla="val 16667"/>
              </a:avLst>
            </a:prstGeom>
            <a:solidFill>
              <a:srgbClr val="99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2" name="AutoShape 28"/>
            <p:cNvSpPr>
              <a:spLocks noChangeArrowheads="1"/>
            </p:cNvSpPr>
            <p:nvPr/>
          </p:nvSpPr>
          <p:spPr bwMode="auto">
            <a:xfrm>
              <a:off x="1344" y="3072"/>
              <a:ext cx="288" cy="192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ja-JP" sz="800">
                  <a:latin typeface="Verdana" pitchFamily="34" charset="0"/>
                </a:rPr>
                <a:t>SQL</a:t>
              </a:r>
              <a:br>
                <a:rPr lang="en-US" altLang="ja-JP" sz="800">
                  <a:latin typeface="Verdana" pitchFamily="34" charset="0"/>
                </a:rPr>
              </a:br>
              <a:r>
                <a:rPr lang="en-US" altLang="ja-JP" sz="800">
                  <a:latin typeface="Verdana" pitchFamily="34" charset="0"/>
                </a:rPr>
                <a:t>Server</a:t>
              </a:r>
            </a:p>
          </p:txBody>
        </p:sp>
        <p:sp>
          <p:nvSpPr>
            <p:cNvPr id="52253" name="AutoShape 29"/>
            <p:cNvSpPr>
              <a:spLocks noChangeArrowheads="1"/>
            </p:cNvSpPr>
            <p:nvPr/>
          </p:nvSpPr>
          <p:spPr bwMode="auto">
            <a:xfrm>
              <a:off x="1680" y="3072"/>
              <a:ext cx="288" cy="336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800">
                  <a:latin typeface="Verdana" pitchFamily="34" charset="0"/>
                </a:rPr>
                <a:t>管理</a:t>
              </a:r>
              <a:br>
                <a:rPr lang="ja-JP" altLang="en-US" sz="800">
                  <a:latin typeface="Verdana" pitchFamily="34" charset="0"/>
                </a:rPr>
              </a:br>
              <a:r>
                <a:rPr lang="ja-JP" altLang="en-US" sz="800">
                  <a:latin typeface="Verdana" pitchFamily="34" charset="0"/>
                </a:rPr>
                <a:t>サービス</a:t>
              </a:r>
            </a:p>
          </p:txBody>
        </p:sp>
        <p:sp>
          <p:nvSpPr>
            <p:cNvPr id="52254" name="AutoShape 30"/>
            <p:cNvSpPr>
              <a:spLocks noChangeArrowheads="1"/>
            </p:cNvSpPr>
            <p:nvPr/>
          </p:nvSpPr>
          <p:spPr bwMode="auto">
            <a:xfrm>
              <a:off x="1344" y="3276"/>
              <a:ext cx="288" cy="144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800">
                  <a:latin typeface="Verdana" pitchFamily="34" charset="0"/>
                </a:rPr>
                <a:t>ファブ</a:t>
              </a:r>
            </a:p>
          </p:txBody>
        </p:sp>
      </p:grpSp>
      <p:sp>
        <p:nvSpPr>
          <p:cNvPr id="52255" name="AutoShape 31"/>
          <p:cNvSpPr>
            <a:spLocks noChangeArrowheads="1"/>
          </p:cNvSpPr>
          <p:nvPr/>
        </p:nvSpPr>
        <p:spPr bwMode="auto">
          <a:xfrm rot="16200000">
            <a:off x="2101850" y="3786188"/>
            <a:ext cx="457200" cy="5334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996950" y="5272088"/>
            <a:ext cx="259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000">
                <a:latin typeface="Verdana" pitchFamily="34" charset="0"/>
              </a:rPr>
              <a:t>Microsoft </a:t>
            </a:r>
            <a:r>
              <a:rPr lang="ja-JP" altLang="en-US" sz="1000">
                <a:latin typeface="Verdana" pitchFamily="34" charset="0"/>
              </a:rPr>
              <a:t>基本サービス</a:t>
            </a:r>
          </a:p>
        </p:txBody>
      </p:sp>
      <p:cxnSp>
        <p:nvCxnSpPr>
          <p:cNvPr id="52257" name="AutoShape 33"/>
          <p:cNvCxnSpPr>
            <a:cxnSpLocks noChangeShapeType="1"/>
            <a:stCxn id="52242" idx="3"/>
            <a:endCxn id="52247" idx="1"/>
          </p:cNvCxnSpPr>
          <p:nvPr/>
        </p:nvCxnSpPr>
        <p:spPr bwMode="auto">
          <a:xfrm>
            <a:off x="2292350" y="4662488"/>
            <a:ext cx="762000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52258" name="Line 34"/>
          <p:cNvSpPr>
            <a:spLocks noChangeShapeType="1"/>
          </p:cNvSpPr>
          <p:nvPr/>
        </p:nvSpPr>
        <p:spPr bwMode="auto">
          <a:xfrm flipH="1">
            <a:off x="3511550" y="4662488"/>
            <a:ext cx="609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cxnSp>
        <p:nvCxnSpPr>
          <p:cNvPr id="52259" name="AutoShape 35"/>
          <p:cNvCxnSpPr>
            <a:cxnSpLocks noChangeShapeType="1"/>
            <a:stCxn id="52252" idx="3"/>
            <a:endCxn id="52242" idx="1"/>
          </p:cNvCxnSpPr>
          <p:nvPr/>
        </p:nvCxnSpPr>
        <p:spPr bwMode="auto">
          <a:xfrm>
            <a:off x="1073150" y="4662488"/>
            <a:ext cx="762000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52260" name="Line 36"/>
          <p:cNvSpPr>
            <a:spLocks noChangeShapeType="1"/>
          </p:cNvSpPr>
          <p:nvPr/>
        </p:nvSpPr>
        <p:spPr bwMode="auto">
          <a:xfrm>
            <a:off x="539750" y="4662488"/>
            <a:ext cx="76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cxnSp>
        <p:nvCxnSpPr>
          <p:cNvPr id="52261" name="AutoShape 37"/>
          <p:cNvCxnSpPr>
            <a:cxnSpLocks noChangeShapeType="1"/>
          </p:cNvCxnSpPr>
          <p:nvPr/>
        </p:nvCxnSpPr>
        <p:spPr bwMode="auto">
          <a:xfrm>
            <a:off x="2292350" y="4967288"/>
            <a:ext cx="762000" cy="0"/>
          </a:xfrm>
          <a:prstGeom prst="straightConnector1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52262" name="Line 38"/>
          <p:cNvSpPr>
            <a:spLocks noChangeShapeType="1"/>
          </p:cNvSpPr>
          <p:nvPr/>
        </p:nvSpPr>
        <p:spPr bwMode="auto">
          <a:xfrm flipH="1">
            <a:off x="3511550" y="4967288"/>
            <a:ext cx="609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cxnSp>
        <p:nvCxnSpPr>
          <p:cNvPr id="52263" name="AutoShape 39"/>
          <p:cNvCxnSpPr>
            <a:cxnSpLocks noChangeShapeType="1"/>
          </p:cNvCxnSpPr>
          <p:nvPr/>
        </p:nvCxnSpPr>
        <p:spPr bwMode="auto">
          <a:xfrm>
            <a:off x="1073150" y="4967288"/>
            <a:ext cx="762000" cy="0"/>
          </a:xfrm>
          <a:prstGeom prst="straightConnector1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52264" name="Line 40"/>
          <p:cNvSpPr>
            <a:spLocks noChangeShapeType="1"/>
          </p:cNvSpPr>
          <p:nvPr/>
        </p:nvSpPr>
        <p:spPr bwMode="auto">
          <a:xfrm>
            <a:off x="539750" y="4967288"/>
            <a:ext cx="76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539750" y="1385888"/>
            <a:ext cx="152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 b="1">
                <a:latin typeface="Verdana" pitchFamily="34" charset="0"/>
              </a:rPr>
              <a:t>クライアント層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539750" y="2376488"/>
            <a:ext cx="152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 b="1">
                <a:latin typeface="Verdana" pitchFamily="34" charset="0"/>
              </a:rPr>
              <a:t>クラウド層</a:t>
            </a:r>
          </a:p>
        </p:txBody>
      </p:sp>
      <p:sp>
        <p:nvSpPr>
          <p:cNvPr id="52267" name="Line 43"/>
          <p:cNvSpPr>
            <a:spLocks noChangeShapeType="1"/>
          </p:cNvSpPr>
          <p:nvPr/>
        </p:nvSpPr>
        <p:spPr bwMode="auto">
          <a:xfrm>
            <a:off x="539750" y="3976688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268" name="Text Box 44"/>
          <p:cNvSpPr txBox="1">
            <a:spLocks noChangeArrowheads="1"/>
          </p:cNvSpPr>
          <p:nvPr/>
        </p:nvSpPr>
        <p:spPr bwMode="auto">
          <a:xfrm>
            <a:off x="539750" y="3960813"/>
            <a:ext cx="152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 b="1">
                <a:latin typeface="Verdana" pitchFamily="34" charset="0"/>
              </a:rPr>
              <a:t>ストレージ層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５．</a:t>
            </a:r>
            <a:r>
              <a:rPr lang="en-US" altLang="ja-JP" smtClean="0"/>
              <a:t>Live </a:t>
            </a:r>
            <a:r>
              <a:rPr lang="ja-JP" altLang="en-US" smtClean="0"/>
              <a:t>サービス</a:t>
            </a:r>
          </a:p>
        </p:txBody>
      </p:sp>
      <p:sp>
        <p:nvSpPr>
          <p:cNvPr id="46082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2928938"/>
            <a:ext cx="4038600" cy="3197225"/>
          </a:xfrm>
        </p:spPr>
        <p:txBody>
          <a:bodyPr/>
          <a:lstStyle/>
          <a:p>
            <a:pPr eaLnBrk="1" hangingPunct="1"/>
            <a:r>
              <a:rPr lang="en-US" altLang="ja-JP" sz="1800" smtClean="0"/>
              <a:t>Live </a:t>
            </a:r>
            <a:r>
              <a:rPr lang="ja-JP" altLang="en-US" sz="1800" smtClean="0"/>
              <a:t>サービスとは何か？</a:t>
            </a:r>
          </a:p>
          <a:p>
            <a:pPr eaLnBrk="1" hangingPunct="1"/>
            <a:r>
              <a:rPr lang="ja-JP" altLang="en-US" sz="1800" smtClean="0"/>
              <a:t>ソーシャル・サービスを提供するフレームワークです。</a:t>
            </a:r>
          </a:p>
          <a:p>
            <a:pPr eaLnBrk="1" hangingPunct="1"/>
            <a:r>
              <a:rPr lang="ja-JP" altLang="en-US" sz="1800" smtClean="0"/>
              <a:t>元々は独立したサービスですが、クラウドからも利用できるようサービスが整理されました。</a:t>
            </a:r>
          </a:p>
          <a:p>
            <a:pPr eaLnBrk="1" hangingPunct="1"/>
            <a:r>
              <a:rPr lang="en-US" altLang="ja-JP" sz="1800" smtClean="0"/>
              <a:t>RESTful</a:t>
            </a:r>
            <a:r>
              <a:rPr lang="ja-JP" altLang="en-US" sz="1800" smtClean="0"/>
              <a:t>な</a:t>
            </a:r>
            <a:r>
              <a:rPr lang="en-US" altLang="ja-JP" sz="1800" smtClean="0"/>
              <a:t>API</a:t>
            </a:r>
            <a:r>
              <a:rPr lang="ja-JP" altLang="en-US" sz="1800" smtClean="0"/>
              <a:t>と</a:t>
            </a:r>
            <a:r>
              <a:rPr lang="en-US" altLang="ja-JP" sz="1800" smtClean="0"/>
              <a:t>AtomPub</a:t>
            </a:r>
            <a:r>
              <a:rPr lang="ja-JP" altLang="en-US" sz="1800" smtClean="0"/>
              <a:t>をベースとしたやり取りが可能です。</a:t>
            </a: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4929188" y="1071563"/>
            <a:ext cx="1587500" cy="17145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solidFill>
              <a:srgbClr val="0099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Live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928688" y="1214438"/>
            <a:ext cx="3357562" cy="1500187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086" name="AutoShape 7"/>
          <p:cNvSpPr>
            <a:spLocks noChangeArrowheads="1"/>
          </p:cNvSpPr>
          <p:nvPr/>
        </p:nvSpPr>
        <p:spPr bwMode="auto">
          <a:xfrm>
            <a:off x="1214438" y="2286000"/>
            <a:ext cx="2714625" cy="32543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1200" b="1">
                <a:solidFill>
                  <a:schemeClr val="bg1"/>
                </a:solidFill>
              </a:rPr>
              <a:t>Windows Azure </a:t>
            </a:r>
            <a:r>
              <a:rPr lang="ja-JP" altLang="en-US" sz="1200" b="1">
                <a:solidFill>
                  <a:schemeClr val="bg1"/>
                </a:solidFill>
              </a:rPr>
              <a:t>プラットフォーム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258888" y="1360488"/>
            <a:ext cx="792162" cy="879475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Live 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165350" y="1357313"/>
            <a:ext cx="822325" cy="87947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.NET 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3071813" y="1357313"/>
            <a:ext cx="779462" cy="87947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1200" b="1" dirty="0">
                <a:solidFill>
                  <a:schemeClr val="bg1"/>
                </a:solidFill>
              </a:rPr>
              <a:t>SQL</a:t>
            </a:r>
          </a:p>
          <a:p>
            <a:pPr algn="ctr">
              <a:defRPr/>
            </a:pPr>
            <a:r>
              <a:rPr lang="ja-JP" altLang="en-US" sz="1200" b="1" dirty="0">
                <a:solidFill>
                  <a:schemeClr val="bg1"/>
                </a:solidFill>
              </a:rPr>
              <a:t>サービス</a:t>
            </a: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1857375" y="1071563"/>
            <a:ext cx="3286125" cy="285750"/>
          </a:xfrm>
          <a:prstGeom prst="line">
            <a:avLst/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928813" y="2214563"/>
            <a:ext cx="3214687" cy="571500"/>
          </a:xfrm>
          <a:prstGeom prst="line">
            <a:avLst/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93" name="Rectangle 13"/>
          <p:cNvSpPr>
            <a:spLocks noGrp="1" noChangeArrowheads="1"/>
          </p:cNvSpPr>
          <p:nvPr>
            <p:ph sz="half" idx="4294967295"/>
          </p:nvPr>
        </p:nvSpPr>
        <p:spPr>
          <a:xfrm>
            <a:off x="4648200" y="2928938"/>
            <a:ext cx="4038600" cy="3197225"/>
          </a:xfrm>
          <a:noFill/>
        </p:spPr>
        <p:txBody>
          <a:bodyPr/>
          <a:lstStyle/>
          <a:p>
            <a:r>
              <a:rPr lang="en-US" altLang="ja-JP" sz="1200" smtClean="0">
                <a:hlinkClick r:id="rId2"/>
              </a:rPr>
              <a:t>Live Framework SDK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3"/>
              </a:rPr>
              <a:t>Live Services User Data APIs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4"/>
              </a:rPr>
              <a:t>Microsoft Virtual Earth SDKs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5"/>
              </a:rPr>
              <a:t>Live Search API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6"/>
              </a:rPr>
              <a:t>Windows Live Messenger SDKs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7"/>
              </a:rPr>
              <a:t>Windows Live ID SDK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8"/>
              </a:rPr>
              <a:t>Microsoft Advertising APIs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9"/>
              </a:rPr>
              <a:t>Silverlight Streaming SDK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10"/>
              </a:rPr>
              <a:t>Windows Live Admin Center SDK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11"/>
              </a:rPr>
              <a:t>Windows Live Tools for Visual Studio Controls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12"/>
              </a:rPr>
              <a:t>Windows Live Spaces SDK</a:t>
            </a:r>
            <a:r>
              <a:rPr lang="en-US" altLang="ja-JP" sz="1200" smtClean="0"/>
              <a:t> </a:t>
            </a:r>
          </a:p>
          <a:p>
            <a:r>
              <a:rPr lang="en-US" altLang="ja-JP" sz="1200" smtClean="0">
                <a:hlinkClick r:id="rId13"/>
              </a:rPr>
              <a:t>Windows Live Client Extensibility APIs</a:t>
            </a:r>
            <a:r>
              <a:rPr lang="en-US" altLang="ja-JP" sz="1200" smtClean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６．まとめ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628775"/>
            <a:ext cx="4067175" cy="4371975"/>
          </a:xfrm>
        </p:spPr>
        <p:txBody>
          <a:bodyPr/>
          <a:lstStyle/>
          <a:p>
            <a:r>
              <a:rPr lang="en-US" altLang="ja-JP" sz="1600" smtClean="0"/>
              <a:t>Windows Azure </a:t>
            </a:r>
            <a:r>
              <a:rPr lang="ja-JP" altLang="en-US" sz="1600" smtClean="0"/>
              <a:t>の利点は？</a:t>
            </a:r>
          </a:p>
          <a:p>
            <a:pPr lvl="1"/>
            <a:r>
              <a:rPr lang="ja-JP" altLang="en-US" sz="1400" smtClean="0"/>
              <a:t>スケーリングの自由さ。</a:t>
            </a:r>
            <a:br>
              <a:rPr lang="ja-JP" altLang="en-US" sz="1400" smtClean="0"/>
            </a:br>
            <a:r>
              <a:rPr lang="en-US" altLang="ja-JP" sz="1400" smtClean="0"/>
              <a:t>VM</a:t>
            </a:r>
            <a:r>
              <a:rPr lang="ja-JP" altLang="en-US" sz="1400" smtClean="0"/>
              <a:t>の数を増やすことで簡単に処理の容量を増やすことができる。</a:t>
            </a:r>
          </a:p>
          <a:p>
            <a:pPr lvl="1"/>
            <a:r>
              <a:rPr lang="ja-JP" altLang="en-US" sz="1400" smtClean="0"/>
              <a:t>設備投資の少なさ。</a:t>
            </a:r>
            <a:br>
              <a:rPr lang="ja-JP" altLang="en-US" sz="1400" smtClean="0"/>
            </a:br>
            <a:r>
              <a:rPr lang="ja-JP" altLang="en-US" sz="1400" smtClean="0"/>
              <a:t>ハードウェアを購入する必要が無く、インフラが整備されているので、必要な期間、必要な数だけ利用すればいい。</a:t>
            </a:r>
          </a:p>
          <a:p>
            <a:pPr lvl="1"/>
            <a:r>
              <a:rPr lang="ja-JP" altLang="en-US" sz="1400" smtClean="0"/>
              <a:t>学習曲線の低さ。</a:t>
            </a:r>
            <a:br>
              <a:rPr lang="ja-JP" altLang="en-US" sz="1400" smtClean="0"/>
            </a:br>
            <a:r>
              <a:rPr lang="en-US" altLang="ja-JP" sz="1400" smtClean="0"/>
              <a:t>.NET Framework 3.5 </a:t>
            </a:r>
            <a:r>
              <a:rPr lang="ja-JP" altLang="en-US" sz="1400" smtClean="0"/>
              <a:t>の機能が利用可能であり、</a:t>
            </a:r>
            <a:r>
              <a:rPr lang="en-US" altLang="ja-JP" sz="1400" smtClean="0"/>
              <a:t>ASP.NET</a:t>
            </a:r>
            <a:r>
              <a:rPr lang="ja-JP" altLang="en-US" sz="1400" smtClean="0"/>
              <a:t>、</a:t>
            </a:r>
            <a:r>
              <a:rPr lang="en-US" altLang="ja-JP" sz="1400" smtClean="0"/>
              <a:t>WCF</a:t>
            </a:r>
            <a:r>
              <a:rPr lang="ja-JP" altLang="en-US" sz="1400" smtClean="0"/>
              <a:t>、</a:t>
            </a:r>
            <a:r>
              <a:rPr lang="en-US" altLang="ja-JP" sz="1400" smtClean="0"/>
              <a:t>WF</a:t>
            </a:r>
            <a:r>
              <a:rPr lang="ja-JP" altLang="en-US" sz="1400" smtClean="0"/>
              <a:t>、</a:t>
            </a:r>
            <a:r>
              <a:rPr lang="en-US" altLang="ja-JP" sz="1400" smtClean="0"/>
              <a:t>Windows Live Framework</a:t>
            </a:r>
            <a:r>
              <a:rPr lang="ja-JP" altLang="en-US" sz="1400" smtClean="0"/>
              <a:t>の機能がそのまま利用できる。</a:t>
            </a:r>
          </a:p>
          <a:p>
            <a:r>
              <a:rPr lang="ja-JP" altLang="en-US" sz="1600" smtClean="0"/>
              <a:t>いつ、商業利用が可能になるのか？</a:t>
            </a:r>
          </a:p>
          <a:p>
            <a:pPr lvl="1"/>
            <a:r>
              <a:rPr lang="ja-JP" altLang="en-US" sz="1400" smtClean="0"/>
              <a:t>今年の</a:t>
            </a:r>
            <a:r>
              <a:rPr lang="en-US" altLang="ja-JP" sz="1400" smtClean="0"/>
              <a:t>9</a:t>
            </a:r>
            <a:r>
              <a:rPr lang="ja-JP" altLang="en-US" sz="1400" smtClean="0"/>
              <a:t>月に</a:t>
            </a:r>
            <a:r>
              <a:rPr lang="en-US" altLang="ja-JP" sz="1400" smtClean="0"/>
              <a:t>CTP</a:t>
            </a:r>
            <a:r>
              <a:rPr lang="ja-JP" altLang="en-US" sz="1400" smtClean="0"/>
              <a:t>を公開し、その時点で価格やサービスを発表する。</a:t>
            </a:r>
          </a:p>
          <a:p>
            <a:pPr lvl="1"/>
            <a:r>
              <a:rPr lang="ja-JP" altLang="en-US" sz="1400" smtClean="0"/>
              <a:t>正式な運用は</a:t>
            </a:r>
            <a:r>
              <a:rPr lang="en-US" altLang="ja-JP" sz="1400" smtClean="0"/>
              <a:t>1</a:t>
            </a:r>
            <a:r>
              <a:rPr lang="ja-JP" altLang="en-US" sz="1400" smtClean="0"/>
              <a:t>年後、</a:t>
            </a:r>
            <a:r>
              <a:rPr lang="en-US" altLang="ja-JP" sz="1400" smtClean="0"/>
              <a:t>2010/01</a:t>
            </a:r>
            <a:r>
              <a:rPr lang="ja-JP" altLang="en-US" sz="1400" smtClean="0"/>
              <a:t>ぐらい。</a:t>
            </a:r>
          </a:p>
          <a:p>
            <a:pPr lvl="1"/>
            <a:r>
              <a:rPr lang="ja-JP" altLang="en-US" sz="1400" smtClean="0"/>
              <a:t>日本での運用はそのさらに半年後。</a:t>
            </a:r>
          </a:p>
          <a:p>
            <a:endParaRPr lang="ja-JP" altLang="en-US" sz="1600" smtClean="0"/>
          </a:p>
        </p:txBody>
      </p:sp>
      <p:sp>
        <p:nvSpPr>
          <p:cNvPr id="4710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6763" y="1557338"/>
            <a:ext cx="4067175" cy="4443412"/>
          </a:xfrm>
        </p:spPr>
        <p:txBody>
          <a:bodyPr/>
          <a:lstStyle/>
          <a:p>
            <a:r>
              <a:rPr lang="en-US" altLang="ja-JP" sz="1600" smtClean="0"/>
              <a:t>Windows Azure </a:t>
            </a:r>
            <a:r>
              <a:rPr lang="ja-JP" altLang="en-US" sz="1600" smtClean="0"/>
              <a:t>の欠点は？</a:t>
            </a:r>
          </a:p>
          <a:p>
            <a:pPr lvl="1"/>
            <a:r>
              <a:rPr lang="ja-JP" altLang="en-US" sz="1400" smtClean="0"/>
              <a:t>安全性。</a:t>
            </a:r>
            <a:br>
              <a:rPr lang="ja-JP" altLang="en-US" sz="1400" smtClean="0"/>
            </a:br>
            <a:r>
              <a:rPr lang="en-US" altLang="ja-JP" sz="1400" smtClean="0"/>
              <a:t>Windows Azure </a:t>
            </a:r>
            <a:r>
              <a:rPr lang="ja-JP" altLang="en-US" sz="1400" smtClean="0"/>
              <a:t>に見つかったセキュリティ・ホールは全ての</a:t>
            </a:r>
            <a:r>
              <a:rPr lang="en-US" altLang="ja-JP" sz="1400" smtClean="0"/>
              <a:t>Azure</a:t>
            </a:r>
            <a:r>
              <a:rPr lang="ja-JP" altLang="en-US" sz="1400" smtClean="0"/>
              <a:t>上のアプリケーションに対して実行が可能になる。</a:t>
            </a:r>
            <a:br>
              <a:rPr lang="ja-JP" altLang="en-US" sz="1400" smtClean="0"/>
            </a:br>
            <a:r>
              <a:rPr lang="ja-JP" altLang="en-US" sz="1400" smtClean="0"/>
              <a:t>通信の安全性について不明な点。</a:t>
            </a:r>
          </a:p>
          <a:p>
            <a:pPr lvl="1"/>
            <a:r>
              <a:rPr lang="ja-JP" altLang="en-US" sz="1400" smtClean="0"/>
              <a:t>ネイティブ対応。</a:t>
            </a:r>
            <a:br>
              <a:rPr lang="ja-JP" altLang="en-US" sz="1400" smtClean="0"/>
            </a:br>
            <a:r>
              <a:rPr lang="ja-JP" altLang="en-US" sz="1400" smtClean="0"/>
              <a:t>パフォーマンスが必要なバッチ機能を実行する場合、ネイティブコードを実行したい。</a:t>
            </a:r>
            <a:br>
              <a:rPr lang="ja-JP" altLang="en-US" sz="1400" smtClean="0"/>
            </a:br>
            <a:r>
              <a:rPr lang="en-US" altLang="ja-JP" sz="1400" smtClean="0"/>
              <a:t>※</a:t>
            </a:r>
            <a:r>
              <a:rPr lang="ja-JP" altLang="en-US" sz="1400" smtClean="0"/>
              <a:t>来年</a:t>
            </a:r>
            <a:r>
              <a:rPr lang="en-US" altLang="ja-JP" sz="1400" smtClean="0"/>
              <a:t>9</a:t>
            </a:r>
            <a:r>
              <a:rPr lang="ja-JP" altLang="en-US" sz="1400" smtClean="0"/>
              <a:t>月の</a:t>
            </a:r>
            <a:r>
              <a:rPr lang="en-US" altLang="ja-JP" sz="1400" smtClean="0"/>
              <a:t>CTP</a:t>
            </a:r>
            <a:r>
              <a:rPr lang="ja-JP" altLang="en-US" sz="1400" smtClean="0"/>
              <a:t>で対応予定。</a:t>
            </a:r>
          </a:p>
          <a:p>
            <a:pPr lvl="1"/>
            <a:r>
              <a:rPr lang="ja-JP" altLang="en-US" sz="1400" smtClean="0"/>
              <a:t>保守契約。</a:t>
            </a:r>
            <a:br>
              <a:rPr lang="ja-JP" altLang="en-US" sz="1400" smtClean="0"/>
            </a:br>
            <a:r>
              <a:rPr lang="en-US" altLang="ja-JP" sz="1400" smtClean="0"/>
              <a:t>VPN</a:t>
            </a:r>
            <a:r>
              <a:rPr lang="ja-JP" altLang="en-US" sz="1400" smtClean="0"/>
              <a:t>などの接続や、ハードウェア・メンテナンス対策が不明。</a:t>
            </a:r>
          </a:p>
          <a:p>
            <a:pPr lvl="1"/>
            <a:r>
              <a:rPr lang="ja-JP" altLang="en-US" sz="1400" smtClean="0"/>
              <a:t>価格。</a:t>
            </a:r>
            <a:br>
              <a:rPr lang="ja-JP" altLang="en-US" sz="1400" smtClean="0"/>
            </a:br>
            <a:r>
              <a:rPr lang="ja-JP" altLang="en-US" sz="1400" smtClean="0"/>
              <a:t>結局、価格帯的にサーバを社内に配置するのと比べて幾らぐらいになるのか。</a:t>
            </a:r>
            <a:br>
              <a:rPr lang="ja-JP" altLang="en-US" sz="1400" smtClean="0"/>
            </a:br>
            <a:r>
              <a:rPr lang="en-US" altLang="ja-JP" sz="1400" smtClean="0"/>
              <a:t>※</a:t>
            </a:r>
            <a:r>
              <a:rPr lang="ja-JP" altLang="en-US" sz="1400" smtClean="0"/>
              <a:t>来年</a:t>
            </a:r>
            <a:r>
              <a:rPr lang="en-US" altLang="ja-JP" sz="1400" smtClean="0"/>
              <a:t>9</a:t>
            </a:r>
            <a:r>
              <a:rPr lang="ja-JP" altLang="en-US" sz="1400" smtClean="0"/>
              <a:t>月の</a:t>
            </a:r>
            <a:r>
              <a:rPr lang="en-US" altLang="ja-JP" sz="1400" smtClean="0"/>
              <a:t>CTP</a:t>
            </a:r>
            <a:r>
              <a:rPr lang="ja-JP" altLang="en-US" sz="1400" smtClean="0"/>
              <a:t>で発表するらしい。</a:t>
            </a:r>
          </a:p>
          <a:p>
            <a:endParaRPr lang="ja-JP" altLang="en-US" smtClean="0"/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395288" y="981075"/>
            <a:ext cx="82089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" b="1"/>
              <a:t>Windows Azure </a:t>
            </a:r>
            <a:r>
              <a:rPr lang="ja-JP" altLang="en-US" sz="1600" b="1"/>
              <a:t>とはなにか？</a:t>
            </a:r>
            <a:br>
              <a:rPr lang="ja-JP" altLang="en-US" sz="1600" b="1"/>
            </a:br>
            <a:r>
              <a:rPr lang="ja-JP" altLang="en-US" sz="1600" b="1"/>
              <a:t>クラウド環境のプラットフォーム。サーバ用途の分散</a:t>
            </a:r>
            <a:r>
              <a:rPr lang="en-US" altLang="ja-JP" sz="1600" b="1"/>
              <a:t>OS</a:t>
            </a:r>
            <a:r>
              <a:rPr lang="ja-JP" altLang="en-US" sz="1600" b="1"/>
              <a:t>として扱えます。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latin typeface="Cambria" pitchFamily="18" charset="0"/>
              </a:rPr>
              <a:t>Windows Azure </a:t>
            </a:r>
            <a:r>
              <a:rPr lang="ja-JP" altLang="en-US" dirty="0" smtClean="0"/>
              <a:t>開発環境</a:t>
            </a:r>
            <a:br>
              <a:rPr lang="ja-JP" altLang="en-US" dirty="0" smtClean="0"/>
            </a:br>
            <a:endParaRPr lang="ja-JP" altLang="en-US" dirty="0"/>
          </a:p>
        </p:txBody>
      </p:sp>
      <p:sp>
        <p:nvSpPr>
          <p:cNvPr id="48130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Windows Azure CTP</a:t>
            </a:r>
            <a:endParaRPr lang="ja-JP" altLang="en-US" smtClean="0"/>
          </a:p>
        </p:txBody>
      </p:sp>
      <p:sp>
        <p:nvSpPr>
          <p:cNvPr id="49154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ja-JP" altLang="en-US" sz="2000" smtClean="0"/>
              <a:t>開発環境</a:t>
            </a:r>
            <a:r>
              <a:rPr lang="en-US" altLang="ja-JP" sz="2000" smtClean="0"/>
              <a:t>OS</a:t>
            </a:r>
          </a:p>
          <a:p>
            <a:pPr lvl="1" eaLnBrk="1" hangingPunct="1"/>
            <a:r>
              <a:rPr lang="en-US" altLang="ja-JP" sz="1800" smtClean="0"/>
              <a:t>Windows Vista SP1</a:t>
            </a:r>
          </a:p>
          <a:p>
            <a:pPr lvl="1" eaLnBrk="1" hangingPunct="1"/>
            <a:r>
              <a:rPr lang="en-US" altLang="ja-JP" sz="1800" smtClean="0"/>
              <a:t>Windows Server 2008</a:t>
            </a:r>
          </a:p>
          <a:p>
            <a:pPr eaLnBrk="1" hangingPunct="1"/>
            <a:r>
              <a:rPr lang="ja-JP" altLang="en-US" sz="2000" smtClean="0"/>
              <a:t>開発環境</a:t>
            </a:r>
            <a:endParaRPr lang="en-US" altLang="ja-JP" sz="2000" smtClean="0"/>
          </a:p>
          <a:p>
            <a:pPr lvl="1" eaLnBrk="1" hangingPunct="1"/>
            <a:r>
              <a:rPr lang="en-US" altLang="ja-JP" sz="1800" smtClean="0"/>
              <a:t>Visual Studio 2008 SP1</a:t>
            </a:r>
            <a:r>
              <a:rPr lang="ja-JP" altLang="en-US" sz="1800" smtClean="0"/>
              <a:t>（</a:t>
            </a:r>
            <a:r>
              <a:rPr lang="en-US" altLang="ja-JP" sz="1800" smtClean="0"/>
              <a:t>Visual Web Developer</a:t>
            </a:r>
            <a:r>
              <a:rPr lang="ja-JP" altLang="en-US" sz="1800" smtClean="0"/>
              <a:t>）</a:t>
            </a:r>
            <a:endParaRPr lang="en-US" altLang="ja-JP" sz="1800" smtClean="0"/>
          </a:p>
          <a:p>
            <a:pPr lvl="1" eaLnBrk="1" hangingPunct="1"/>
            <a:r>
              <a:rPr lang="en-US" altLang="ja-JP" sz="1800" smtClean="0"/>
              <a:t>Visual Web Developer 2008 Express SP1</a:t>
            </a:r>
          </a:p>
          <a:p>
            <a:pPr eaLnBrk="1" hangingPunct="1"/>
            <a:r>
              <a:rPr lang="ja-JP" altLang="en-US" sz="2000" smtClean="0"/>
              <a:t>開発環境</a:t>
            </a:r>
            <a:r>
              <a:rPr lang="en-US" altLang="ja-JP" sz="2000" smtClean="0"/>
              <a:t>DB</a:t>
            </a:r>
          </a:p>
          <a:p>
            <a:pPr lvl="1" eaLnBrk="1" hangingPunct="1"/>
            <a:r>
              <a:rPr lang="en-US" altLang="ja-JP" sz="1800" smtClean="0"/>
              <a:t>SQL Server 2005 Express Edition</a:t>
            </a:r>
            <a:endParaRPr lang="ja-JP" altLang="en-US" sz="1800" smtClean="0"/>
          </a:p>
        </p:txBody>
      </p:sp>
      <p:sp>
        <p:nvSpPr>
          <p:cNvPr id="49155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ja-JP" altLang="en-US" sz="2000" smtClean="0"/>
              <a:t>開発ツール</a:t>
            </a:r>
            <a:endParaRPr lang="en-US" altLang="ja-JP" sz="2000" smtClean="0"/>
          </a:p>
          <a:p>
            <a:pPr lvl="1" eaLnBrk="1" hangingPunct="1"/>
            <a:r>
              <a:rPr lang="en-US" altLang="ja-JP" sz="1600" smtClean="0">
                <a:latin typeface="Calibri" pitchFamily="34" charset="0"/>
              </a:rPr>
              <a:t>Windows Azure Software Development Kit</a:t>
            </a:r>
            <a:br>
              <a:rPr lang="en-US" altLang="ja-JP" sz="1600" smtClean="0">
                <a:latin typeface="Calibri" pitchFamily="34" charset="0"/>
              </a:rPr>
            </a:br>
            <a:r>
              <a:rPr lang="en-US" altLang="ja-JP" sz="1600" smtClean="0">
                <a:latin typeface="Calibri" pitchFamily="34" charset="0"/>
              </a:rPr>
              <a:t> (March 2009 CTP)</a:t>
            </a:r>
          </a:p>
          <a:p>
            <a:pPr lvl="1" eaLnBrk="1" hangingPunct="1"/>
            <a:r>
              <a:rPr lang="en-US" altLang="ja-JP" sz="1600" smtClean="0">
                <a:latin typeface="Calibri" pitchFamily="34" charset="0"/>
              </a:rPr>
              <a:t>Windows Azure Tools for Microsoft Visual Studio March 2009 CTP</a:t>
            </a:r>
          </a:p>
          <a:p>
            <a:pPr lvl="1" eaLnBrk="1" hangingPunct="1"/>
            <a:r>
              <a:rPr lang="en-US" altLang="ja-JP" sz="1600" smtClean="0">
                <a:latin typeface="Calibri" pitchFamily="34" charset="0"/>
              </a:rPr>
              <a:t>Microsoft .NET Services SDK</a:t>
            </a:r>
            <a:br>
              <a:rPr lang="en-US" altLang="ja-JP" sz="1600" smtClean="0">
                <a:latin typeface="Calibri" pitchFamily="34" charset="0"/>
              </a:rPr>
            </a:br>
            <a:r>
              <a:rPr lang="en-US" altLang="ja-JP" sz="1600" smtClean="0">
                <a:latin typeface="Calibri" pitchFamily="34" charset="0"/>
              </a:rPr>
              <a:t>(Dec 2008 CTP)</a:t>
            </a:r>
          </a:p>
          <a:p>
            <a:pPr lvl="1" eaLnBrk="1" hangingPunct="1"/>
            <a:r>
              <a:rPr lang="en-US" altLang="ja-JP" sz="1600" smtClean="0">
                <a:latin typeface="Calibri" pitchFamily="34" charset="0"/>
              </a:rPr>
              <a:t>SQL Data Services (SDS) SDK (CTP)</a:t>
            </a:r>
          </a:p>
          <a:p>
            <a:pPr lvl="1" eaLnBrk="1" hangingPunct="1"/>
            <a:r>
              <a:rPr lang="en-US" altLang="ja-JP" sz="1600" smtClean="0">
                <a:latin typeface="Calibri" pitchFamily="34" charset="0"/>
              </a:rPr>
              <a:t>Live Framework SDK April 2009 CTP</a:t>
            </a:r>
          </a:p>
          <a:p>
            <a:pPr eaLnBrk="1" hangingPunct="1"/>
            <a:r>
              <a:rPr lang="ja-JP" altLang="en-US" sz="2000" smtClean="0">
                <a:latin typeface="Calibri" pitchFamily="34" charset="0"/>
              </a:rPr>
              <a:t>外部開発ツール</a:t>
            </a:r>
            <a:endParaRPr lang="en-US" altLang="ja-JP" sz="2000" smtClean="0">
              <a:latin typeface="Calibri" pitchFamily="34" charset="0"/>
            </a:endParaRPr>
          </a:p>
          <a:p>
            <a:pPr lvl="1" eaLnBrk="1" hangingPunct="1"/>
            <a:r>
              <a:rPr lang="en-US" altLang="ja-JP" sz="1600" smtClean="0"/>
              <a:t>Java SDK for .NET Services </a:t>
            </a:r>
          </a:p>
          <a:p>
            <a:pPr lvl="1" eaLnBrk="1" hangingPunct="1"/>
            <a:r>
              <a:rPr lang="en-US" altLang="ja-JP" sz="1600" smtClean="0"/>
              <a:t>Ruby SDK for .NET Services </a:t>
            </a:r>
            <a:endParaRPr lang="ja-JP" altLang="en-US" sz="16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１．クラウド・コンピューティングとは何か？</a:t>
            </a: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468313" y="1125538"/>
            <a:ext cx="7467600" cy="1323975"/>
          </a:xfrm>
        </p:spPr>
        <p:txBody>
          <a:bodyPr/>
          <a:lstStyle/>
          <a:p>
            <a:pPr eaLnBrk="1" hangingPunct="1"/>
            <a:r>
              <a:rPr lang="ja-JP" altLang="en-US" sz="2000" smtClean="0"/>
              <a:t>分散したコンピューティング環境</a:t>
            </a:r>
            <a:endParaRPr lang="en-US" altLang="ja-JP" sz="2000" smtClean="0"/>
          </a:p>
          <a:p>
            <a:pPr eaLnBrk="1" hangingPunct="1"/>
            <a:r>
              <a:rPr lang="ja-JP" altLang="en-US" sz="2000" smtClean="0"/>
              <a:t>インターネットを介して、処理の環境を別の拠点で実行</a:t>
            </a:r>
          </a:p>
          <a:p>
            <a:pPr eaLnBrk="1" hangingPunct="1"/>
            <a:r>
              <a:rPr lang="ja-JP" altLang="en-US" sz="2000" smtClean="0"/>
              <a:t>アプリケーション・サービスの主体を意識しないでアクセスできる</a:t>
            </a:r>
          </a:p>
          <a:p>
            <a:pPr eaLnBrk="1" hangingPunct="1"/>
            <a:endParaRPr lang="en-US" altLang="ja-JP" sz="2000" smtClean="0"/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3995738" y="2557463"/>
            <a:ext cx="4608512" cy="2663825"/>
          </a:xfrm>
          <a:prstGeom prst="cloudCallout">
            <a:avLst>
              <a:gd name="adj1" fmla="val -39736"/>
              <a:gd name="adj2" fmla="val 3873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en-US"/>
          </a:p>
        </p:txBody>
      </p:sp>
      <p:sp>
        <p:nvSpPr>
          <p:cNvPr id="18436" name="Oval 6"/>
          <p:cNvSpPr>
            <a:spLocks noChangeArrowheads="1"/>
          </p:cNvSpPr>
          <p:nvPr/>
        </p:nvSpPr>
        <p:spPr bwMode="auto">
          <a:xfrm>
            <a:off x="1835150" y="427355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8437" name="Oval 7"/>
          <p:cNvSpPr>
            <a:spLocks noChangeArrowheads="1"/>
          </p:cNvSpPr>
          <p:nvPr/>
        </p:nvSpPr>
        <p:spPr bwMode="auto">
          <a:xfrm>
            <a:off x="2555875" y="31337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8438" name="Oval 8"/>
          <p:cNvSpPr>
            <a:spLocks noChangeArrowheads="1"/>
          </p:cNvSpPr>
          <p:nvPr/>
        </p:nvSpPr>
        <p:spPr bwMode="auto">
          <a:xfrm>
            <a:off x="1835150" y="342265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8439" name="Oval 9"/>
          <p:cNvSpPr>
            <a:spLocks noChangeArrowheads="1"/>
          </p:cNvSpPr>
          <p:nvPr/>
        </p:nvSpPr>
        <p:spPr bwMode="auto">
          <a:xfrm>
            <a:off x="3132138" y="29892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8440" name="Oval 10"/>
          <p:cNvSpPr>
            <a:spLocks noChangeArrowheads="1"/>
          </p:cNvSpPr>
          <p:nvPr/>
        </p:nvSpPr>
        <p:spPr bwMode="auto">
          <a:xfrm>
            <a:off x="3059113" y="44291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8441" name="Oval 11"/>
          <p:cNvSpPr>
            <a:spLocks noChangeArrowheads="1"/>
          </p:cNvSpPr>
          <p:nvPr/>
        </p:nvSpPr>
        <p:spPr bwMode="auto">
          <a:xfrm>
            <a:off x="2124075" y="50593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8442" name="Oval 12"/>
          <p:cNvSpPr>
            <a:spLocks noChangeArrowheads="1"/>
          </p:cNvSpPr>
          <p:nvPr/>
        </p:nvSpPr>
        <p:spPr bwMode="auto">
          <a:xfrm>
            <a:off x="1908175" y="25574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8443" name="Oval 13"/>
          <p:cNvSpPr>
            <a:spLocks noChangeArrowheads="1"/>
          </p:cNvSpPr>
          <p:nvPr/>
        </p:nvSpPr>
        <p:spPr bwMode="auto">
          <a:xfrm>
            <a:off x="3419475" y="38528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8444" name="Oval 14"/>
          <p:cNvSpPr>
            <a:spLocks noChangeArrowheads="1"/>
          </p:cNvSpPr>
          <p:nvPr/>
        </p:nvSpPr>
        <p:spPr bwMode="auto">
          <a:xfrm>
            <a:off x="3203575" y="493395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cxnSp>
        <p:nvCxnSpPr>
          <p:cNvPr id="18445" name="AutoShape 17"/>
          <p:cNvCxnSpPr>
            <a:cxnSpLocks noChangeShapeType="1"/>
            <a:stCxn id="18437" idx="5"/>
            <a:endCxn id="18440" idx="1"/>
          </p:cNvCxnSpPr>
          <p:nvPr/>
        </p:nvCxnSpPr>
        <p:spPr bwMode="auto">
          <a:xfrm>
            <a:off x="2678113" y="3255963"/>
            <a:ext cx="401637" cy="1193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46" name="AutoShape 18"/>
          <p:cNvCxnSpPr>
            <a:cxnSpLocks noChangeShapeType="1"/>
            <a:stCxn id="18436" idx="6"/>
            <a:endCxn id="18440" idx="2"/>
          </p:cNvCxnSpPr>
          <p:nvPr/>
        </p:nvCxnSpPr>
        <p:spPr bwMode="auto">
          <a:xfrm>
            <a:off x="1978025" y="4344988"/>
            <a:ext cx="1081088" cy="1555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47" name="AutoShape 19"/>
          <p:cNvCxnSpPr>
            <a:cxnSpLocks noChangeShapeType="1"/>
            <a:stCxn id="18441" idx="6"/>
            <a:endCxn id="18444" idx="2"/>
          </p:cNvCxnSpPr>
          <p:nvPr/>
        </p:nvCxnSpPr>
        <p:spPr bwMode="auto">
          <a:xfrm flipV="1">
            <a:off x="2266950" y="5005388"/>
            <a:ext cx="936625" cy="12541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48" name="AutoShape 20"/>
          <p:cNvCxnSpPr>
            <a:cxnSpLocks noChangeShapeType="1"/>
            <a:stCxn id="18444" idx="6"/>
          </p:cNvCxnSpPr>
          <p:nvPr/>
        </p:nvCxnSpPr>
        <p:spPr bwMode="auto">
          <a:xfrm flipV="1">
            <a:off x="3346450" y="4791075"/>
            <a:ext cx="506413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49" name="AutoShape 21"/>
          <p:cNvCxnSpPr>
            <a:cxnSpLocks noChangeShapeType="1"/>
            <a:stCxn id="18440" idx="4"/>
            <a:endCxn id="18444" idx="0"/>
          </p:cNvCxnSpPr>
          <p:nvPr/>
        </p:nvCxnSpPr>
        <p:spPr bwMode="auto">
          <a:xfrm>
            <a:off x="3130550" y="4572000"/>
            <a:ext cx="144463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50" name="AutoShape 22"/>
          <p:cNvCxnSpPr>
            <a:cxnSpLocks noChangeShapeType="1"/>
            <a:stCxn id="18443" idx="5"/>
          </p:cNvCxnSpPr>
          <p:nvPr/>
        </p:nvCxnSpPr>
        <p:spPr bwMode="auto">
          <a:xfrm>
            <a:off x="3541713" y="3975100"/>
            <a:ext cx="311150" cy="8159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51" name="AutoShape 23"/>
          <p:cNvCxnSpPr>
            <a:cxnSpLocks noChangeShapeType="1"/>
            <a:stCxn id="18438" idx="6"/>
            <a:endCxn id="18437" idx="3"/>
          </p:cNvCxnSpPr>
          <p:nvPr/>
        </p:nvCxnSpPr>
        <p:spPr bwMode="auto">
          <a:xfrm flipV="1">
            <a:off x="1978025" y="3255963"/>
            <a:ext cx="598488" cy="2381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52" name="AutoShape 24"/>
          <p:cNvCxnSpPr>
            <a:cxnSpLocks noChangeShapeType="1"/>
            <a:stCxn id="18442" idx="5"/>
            <a:endCxn id="18439" idx="2"/>
          </p:cNvCxnSpPr>
          <p:nvPr/>
        </p:nvCxnSpPr>
        <p:spPr bwMode="auto">
          <a:xfrm>
            <a:off x="2030413" y="2679700"/>
            <a:ext cx="1101725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53" name="AutoShape 25"/>
          <p:cNvCxnSpPr>
            <a:cxnSpLocks noChangeShapeType="1"/>
            <a:stCxn id="18439" idx="5"/>
            <a:endCxn id="18443" idx="0"/>
          </p:cNvCxnSpPr>
          <p:nvPr/>
        </p:nvCxnSpPr>
        <p:spPr bwMode="auto">
          <a:xfrm>
            <a:off x="3254375" y="3111500"/>
            <a:ext cx="236538" cy="74136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54" name="AutoShape 26"/>
          <p:cNvCxnSpPr>
            <a:cxnSpLocks noChangeShapeType="1"/>
            <a:stCxn id="18437" idx="6"/>
            <a:endCxn id="18439" idx="3"/>
          </p:cNvCxnSpPr>
          <p:nvPr/>
        </p:nvCxnSpPr>
        <p:spPr bwMode="auto">
          <a:xfrm flipV="1">
            <a:off x="2698750" y="3111500"/>
            <a:ext cx="454025" cy="9366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8455" name="AutoShape 27"/>
          <p:cNvCxnSpPr>
            <a:cxnSpLocks noChangeShapeType="1"/>
            <a:stCxn id="18443" idx="3"/>
            <a:endCxn id="18440" idx="7"/>
          </p:cNvCxnSpPr>
          <p:nvPr/>
        </p:nvCxnSpPr>
        <p:spPr bwMode="auto">
          <a:xfrm flipH="1">
            <a:off x="3181350" y="3975100"/>
            <a:ext cx="258763" cy="47466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pic>
        <p:nvPicPr>
          <p:cNvPr id="18456" name="Picture 28" descr="j04041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8525" y="2852738"/>
            <a:ext cx="86995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7" name="Picture 29" descr="j04041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1063" y="3203575"/>
            <a:ext cx="86995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8" name="Picture 30" descr="j04041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3113" y="4030663"/>
            <a:ext cx="86995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9" name="Picture 31" descr="j0292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913" y="3028950"/>
            <a:ext cx="8683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0" name="Picture 33" descr="MCj0436992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4773613"/>
            <a:ext cx="1012825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1" name="Picture 34" descr="MCj0413602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3851275" y="4502150"/>
            <a:ext cx="649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462" name="AutoShape 35"/>
          <p:cNvCxnSpPr>
            <a:cxnSpLocks noChangeShapeType="1"/>
          </p:cNvCxnSpPr>
          <p:nvPr/>
        </p:nvCxnSpPr>
        <p:spPr bwMode="auto">
          <a:xfrm flipV="1">
            <a:off x="4502150" y="3289300"/>
            <a:ext cx="1476375" cy="1501775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463" name="AutoShape 36"/>
          <p:cNvCxnSpPr>
            <a:cxnSpLocks noChangeShapeType="1"/>
          </p:cNvCxnSpPr>
          <p:nvPr/>
        </p:nvCxnSpPr>
        <p:spPr bwMode="auto">
          <a:xfrm flipV="1">
            <a:off x="4502150" y="4467225"/>
            <a:ext cx="1350963" cy="323850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464" name="AutoShape 37"/>
          <p:cNvCxnSpPr>
            <a:cxnSpLocks noChangeShapeType="1"/>
          </p:cNvCxnSpPr>
          <p:nvPr/>
        </p:nvCxnSpPr>
        <p:spPr bwMode="auto">
          <a:xfrm>
            <a:off x="6848475" y="3289300"/>
            <a:ext cx="382588" cy="350838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465" name="AutoShape 38"/>
          <p:cNvCxnSpPr>
            <a:cxnSpLocks noChangeShapeType="1"/>
          </p:cNvCxnSpPr>
          <p:nvPr/>
        </p:nvCxnSpPr>
        <p:spPr bwMode="auto">
          <a:xfrm flipV="1">
            <a:off x="6723063" y="3640138"/>
            <a:ext cx="508000" cy="827087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</p:cxnSp>
      <p:pic>
        <p:nvPicPr>
          <p:cNvPr id="18466" name="Picture 41" descr="MCj0429003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7450" y="2257425"/>
            <a:ext cx="5842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7" name="Picture 42" descr="MCj04348090000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16013" y="3987800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68" name="Text Box 43"/>
          <p:cNvSpPr txBox="1">
            <a:spLocks noChangeArrowheads="1"/>
          </p:cNvSpPr>
          <p:nvPr/>
        </p:nvSpPr>
        <p:spPr bwMode="auto">
          <a:xfrm>
            <a:off x="5292725" y="5149850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クラウド・サービス提供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プロジェクト構成</a:t>
            </a:r>
          </a:p>
        </p:txBody>
      </p:sp>
      <p:sp>
        <p:nvSpPr>
          <p:cNvPr id="50178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ja-JP" sz="2000" smtClean="0"/>
              <a:t>Visual Studio 2008 SP1 </a:t>
            </a:r>
            <a:r>
              <a:rPr lang="ja-JP" altLang="en-US" sz="2000" smtClean="0"/>
              <a:t>に各</a:t>
            </a:r>
            <a:r>
              <a:rPr lang="en-US" altLang="ja-JP" sz="2000" smtClean="0"/>
              <a:t>SDK</a:t>
            </a:r>
            <a:r>
              <a:rPr lang="ja-JP" altLang="en-US" sz="2000" smtClean="0"/>
              <a:t>をインストールすることで、</a:t>
            </a:r>
            <a:r>
              <a:rPr lang="en-US" altLang="ja-JP" sz="2000" smtClean="0"/>
              <a:t>Windows Azure </a:t>
            </a:r>
            <a:r>
              <a:rPr lang="ja-JP" altLang="en-US" sz="2000" smtClean="0"/>
              <a:t>の開発環境を作成することができます。</a:t>
            </a:r>
            <a:endParaRPr lang="en-US" altLang="ja-JP" sz="2000" smtClean="0"/>
          </a:p>
          <a:p>
            <a:pPr eaLnBrk="1" hangingPunct="1"/>
            <a:r>
              <a:rPr lang="ja-JP" altLang="en-US" sz="2000" smtClean="0"/>
              <a:t>右のテンプレートは </a:t>
            </a:r>
            <a:r>
              <a:rPr lang="en-US" altLang="ja-JP" sz="2000" smtClean="0"/>
              <a:t>C# </a:t>
            </a:r>
            <a:r>
              <a:rPr lang="ja-JP" altLang="en-US" sz="2000" smtClean="0"/>
              <a:t>用のものですが、</a:t>
            </a:r>
            <a:r>
              <a:rPr lang="en-US" altLang="ja-JP" sz="2000" smtClean="0"/>
              <a:t>Visual Basic </a:t>
            </a:r>
            <a:r>
              <a:rPr lang="ja-JP" altLang="en-US" sz="2000" smtClean="0"/>
              <a:t>にも同様に、</a:t>
            </a:r>
            <a:r>
              <a:rPr lang="en-US" altLang="ja-JP" sz="2000" smtClean="0"/>
              <a:t>Azure SDK </a:t>
            </a:r>
            <a:r>
              <a:rPr lang="ja-JP" altLang="en-US" sz="2000" smtClean="0"/>
              <a:t>のテンプレートが存在します。</a:t>
            </a:r>
            <a:endParaRPr lang="en-US" altLang="ja-JP" sz="2000" smtClean="0"/>
          </a:p>
          <a:p>
            <a:pPr lvl="1" eaLnBrk="1" hangingPunct="1"/>
            <a:r>
              <a:rPr lang="ja-JP" altLang="en-US" sz="1600" smtClean="0"/>
              <a:t>クラウド・サービス</a:t>
            </a:r>
            <a:r>
              <a:rPr lang="en-US" altLang="ja-JP" sz="1600" smtClean="0"/>
              <a:t/>
            </a:r>
            <a:br>
              <a:rPr lang="en-US" altLang="ja-JP" sz="1600" smtClean="0"/>
            </a:br>
            <a:r>
              <a:rPr lang="ja-JP" altLang="en-US" sz="1600" smtClean="0"/>
              <a:t>実行時設定などを保持する。</a:t>
            </a:r>
            <a:endParaRPr lang="en-US" altLang="ja-JP" sz="1200" smtClean="0"/>
          </a:p>
          <a:p>
            <a:pPr lvl="1" eaLnBrk="1" hangingPunct="1"/>
            <a:r>
              <a:rPr lang="en-US" altLang="ja-JP" sz="1200" smtClean="0"/>
              <a:t>Web</a:t>
            </a:r>
            <a:r>
              <a:rPr lang="ja-JP" altLang="en-US" sz="1200" smtClean="0"/>
              <a:t>クラウド・サービス</a:t>
            </a:r>
            <a:r>
              <a:rPr lang="en-US" altLang="ja-JP" sz="1200" smtClean="0"/>
              <a:t/>
            </a:r>
            <a:br>
              <a:rPr lang="en-US" altLang="ja-JP" sz="1200" smtClean="0"/>
            </a:br>
            <a:r>
              <a:rPr lang="en-US" altLang="ja-JP" sz="1200" smtClean="0"/>
              <a:t>Web</a:t>
            </a:r>
            <a:r>
              <a:rPr lang="ja-JP" altLang="en-US" sz="1200" smtClean="0"/>
              <a:t>ロールと実行時設定を保持する。</a:t>
            </a:r>
            <a:endParaRPr lang="en-US" altLang="ja-JP" sz="1200" smtClean="0"/>
          </a:p>
          <a:p>
            <a:pPr lvl="1" eaLnBrk="1" hangingPunct="1"/>
            <a:r>
              <a:rPr lang="en-US" altLang="ja-JP" sz="1600" smtClean="0"/>
              <a:t>Worker</a:t>
            </a:r>
            <a:r>
              <a:rPr lang="ja-JP" altLang="en-US" sz="1600" smtClean="0"/>
              <a:t>クラウド・サービス</a:t>
            </a:r>
            <a:r>
              <a:rPr lang="en-US" altLang="ja-JP" sz="1600" smtClean="0"/>
              <a:t/>
            </a:r>
            <a:br>
              <a:rPr lang="en-US" altLang="ja-JP" sz="1600" smtClean="0"/>
            </a:br>
            <a:r>
              <a:rPr lang="en-US" altLang="ja-JP" sz="1600" smtClean="0"/>
              <a:t>Worker</a:t>
            </a:r>
            <a:r>
              <a:rPr lang="ja-JP" altLang="en-US" sz="1600" smtClean="0"/>
              <a:t>ロールと実行時設定を保持する。</a:t>
            </a:r>
            <a:endParaRPr lang="en-US" altLang="ja-JP" sz="1600" smtClean="0"/>
          </a:p>
          <a:p>
            <a:pPr eaLnBrk="1" hangingPunct="1"/>
            <a:endParaRPr lang="en-US" altLang="ja-JP" sz="200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994" t="3968" r="27435" b="46890"/>
          <a:stretch>
            <a:fillRect/>
          </a:stretch>
        </p:blipFill>
        <p:spPr>
          <a:xfrm>
            <a:off x="4643438" y="1071563"/>
            <a:ext cx="3892550" cy="2000250"/>
          </a:xfrm>
          <a:ln w="38100">
            <a:solidFill>
              <a:schemeClr val="accent6">
                <a:lumMod val="60000"/>
                <a:lumOff val="40000"/>
              </a:schemeClr>
            </a:solidFill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461" t="3975" r="39822" b="47908"/>
          <a:stretch>
            <a:fillRect/>
          </a:stretch>
        </p:blipFill>
        <p:spPr bwMode="auto">
          <a:xfrm>
            <a:off x="4643438" y="3286125"/>
            <a:ext cx="3929062" cy="2409825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リソース</a:t>
            </a:r>
          </a:p>
        </p:txBody>
      </p:sp>
      <p:sp>
        <p:nvSpPr>
          <p:cNvPr id="512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400" smtClean="0"/>
              <a:t>Windows Azure </a:t>
            </a:r>
            <a:r>
              <a:rPr lang="ja-JP" altLang="en-US" sz="2400" smtClean="0"/>
              <a:t>ポータルサイト</a:t>
            </a:r>
            <a:endParaRPr lang="en-US" altLang="ja-JP" sz="2400" smtClean="0"/>
          </a:p>
          <a:p>
            <a:pPr lvl="1" eaLnBrk="1" hangingPunct="1"/>
            <a:r>
              <a:rPr lang="en-US" altLang="ja-JP" sz="2000" smtClean="0">
                <a:hlinkClick r:id="rId2"/>
              </a:rPr>
              <a:t>http://www.azure.com/</a:t>
            </a:r>
            <a:endParaRPr lang="en-US" altLang="ja-JP" sz="2000" smtClean="0"/>
          </a:p>
          <a:p>
            <a:pPr eaLnBrk="1" hangingPunct="1"/>
            <a:r>
              <a:rPr lang="en-US" altLang="ja-JP" sz="2400" smtClean="0"/>
              <a:t>Java SDK for .NET Services</a:t>
            </a:r>
          </a:p>
          <a:p>
            <a:pPr lvl="1" eaLnBrk="1" hangingPunct="1"/>
            <a:r>
              <a:rPr lang="en-US" altLang="ja-JP" sz="2000" smtClean="0">
                <a:hlinkClick r:id="rId3"/>
              </a:rPr>
              <a:t>http://www.jdotnetservices.com/</a:t>
            </a:r>
            <a:endParaRPr lang="en-US" altLang="ja-JP" sz="2000" smtClean="0"/>
          </a:p>
          <a:p>
            <a:pPr eaLnBrk="1" hangingPunct="1"/>
            <a:r>
              <a:rPr lang="en-US" altLang="ja-JP" sz="2400" smtClean="0"/>
              <a:t>.NET Services for Ruby</a:t>
            </a:r>
          </a:p>
          <a:p>
            <a:pPr lvl="1" eaLnBrk="1" hangingPunct="1"/>
            <a:r>
              <a:rPr lang="en-US" altLang="ja-JP" sz="2000" smtClean="0">
                <a:hlinkClick r:id="rId4"/>
              </a:rPr>
              <a:t>http://www.dotnetservicesruby.com/</a:t>
            </a:r>
            <a:endParaRPr lang="en-US" altLang="ja-JP" sz="2000" smtClean="0"/>
          </a:p>
          <a:p>
            <a:pPr eaLnBrk="1" hangingPunct="1"/>
            <a:r>
              <a:rPr lang="en-US" altLang="ja-JP" sz="2400" smtClean="0"/>
              <a:t>SQL</a:t>
            </a:r>
            <a:r>
              <a:rPr lang="ja-JP" altLang="en-US" sz="2400" smtClean="0"/>
              <a:t>サービス</a:t>
            </a:r>
          </a:p>
          <a:p>
            <a:pPr lvl="1" eaLnBrk="1" hangingPunct="1"/>
            <a:r>
              <a:rPr lang="en-US" altLang="ja-JP" sz="1800" smtClean="0">
                <a:hlinkClick r:id="rId5"/>
              </a:rPr>
              <a:t>http://msdn.microsoft.com/en-us/sqlserver/dataservices/default.aspx</a:t>
            </a:r>
            <a:endParaRPr lang="en-US" altLang="ja-JP" sz="1800" smtClean="0"/>
          </a:p>
          <a:p>
            <a:pPr eaLnBrk="1" hangingPunct="1"/>
            <a:r>
              <a:rPr lang="en-US" altLang="ja-JP" sz="2400" smtClean="0"/>
              <a:t>Live </a:t>
            </a:r>
            <a:r>
              <a:rPr lang="ja-JP" altLang="en-US" sz="2400" smtClean="0"/>
              <a:t>サービス</a:t>
            </a:r>
          </a:p>
          <a:p>
            <a:pPr lvl="1" eaLnBrk="1" hangingPunct="1"/>
            <a:r>
              <a:rPr lang="en-US" altLang="ja-JP" sz="1800" smtClean="0">
                <a:hlinkClick r:id="rId6"/>
              </a:rPr>
              <a:t>http://dev.live.com/</a:t>
            </a:r>
            <a:endParaRPr lang="ja-JP" altLang="en-US" sz="1400" smtClean="0"/>
          </a:p>
          <a:p>
            <a:pPr eaLnBrk="1" hangingPunct="1"/>
            <a:r>
              <a:rPr lang="en-US" altLang="ja-JP" sz="2400" smtClean="0"/>
              <a:t>Tech-Days 2009</a:t>
            </a:r>
          </a:p>
          <a:p>
            <a:pPr lvl="1" eaLnBrk="1" hangingPunct="1"/>
            <a:r>
              <a:rPr lang="en-US" altLang="ja-JP" sz="2000" smtClean="0">
                <a:hlinkClick r:id="rId7"/>
              </a:rPr>
              <a:t>http://www.microsoft.com/japan/powerpro/techdays/</a:t>
            </a:r>
            <a:endParaRPr lang="en-US" altLang="ja-JP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１．１ クラウド・コンピューティング環境の構成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1187450" y="3768725"/>
            <a:ext cx="6553200" cy="2089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600" b="1" smtClean="0"/>
              <a:t>クラウド・コンピューティング環境が提供するサービスとはなにか？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1600" b="1" smtClean="0"/>
              <a:t>計算能力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1600" b="1" smtClean="0"/>
              <a:t>ストレージ（記憶領域）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500" b="1" smtClean="0"/>
              <a:t>データベース（構造化データ）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500" b="1" smtClean="0"/>
              <a:t>バイナリ・ファイル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1600" b="1" smtClean="0"/>
              <a:t>ネットワーク環境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1600" b="1" smtClean="0"/>
              <a:t>検索能力・メール・アカウンティング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971550" y="1162050"/>
            <a:ext cx="1728788" cy="143986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2916238" y="1162050"/>
            <a:ext cx="2303462" cy="14398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61" name="AutoShape 6"/>
          <p:cNvSpPr>
            <a:spLocks noChangeArrowheads="1"/>
          </p:cNvSpPr>
          <p:nvPr/>
        </p:nvSpPr>
        <p:spPr bwMode="auto">
          <a:xfrm>
            <a:off x="5724525" y="1090613"/>
            <a:ext cx="2592388" cy="15113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2484438" y="1522413"/>
            <a:ext cx="2808287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 b="1">
                <a:solidFill>
                  <a:schemeClr val="bg1"/>
                </a:solidFill>
              </a:rPr>
              <a:t>サービス・アプリケーション</a:t>
            </a:r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1114425" y="2784475"/>
            <a:ext cx="288925" cy="2159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1330325" y="2784475"/>
            <a:ext cx="1079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一般ユーザー</a:t>
            </a:r>
          </a:p>
        </p:txBody>
      </p:sp>
      <p:sp>
        <p:nvSpPr>
          <p:cNvPr id="19465" name="Rectangle 11"/>
          <p:cNvSpPr>
            <a:spLocks noChangeArrowheads="1"/>
          </p:cNvSpPr>
          <p:nvPr/>
        </p:nvSpPr>
        <p:spPr bwMode="auto">
          <a:xfrm>
            <a:off x="2843213" y="2784475"/>
            <a:ext cx="288925" cy="2159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66" name="Text Box 12"/>
          <p:cNvSpPr txBox="1">
            <a:spLocks noChangeArrowheads="1"/>
          </p:cNvSpPr>
          <p:nvPr/>
        </p:nvSpPr>
        <p:spPr bwMode="auto">
          <a:xfrm>
            <a:off x="3059113" y="2674938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アプリケーションベンダー</a:t>
            </a:r>
          </a:p>
        </p:txBody>
      </p: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4643438" y="2784475"/>
            <a:ext cx="288925" cy="2159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68" name="Text Box 14"/>
          <p:cNvSpPr txBox="1">
            <a:spLocks noChangeArrowheads="1"/>
          </p:cNvSpPr>
          <p:nvPr/>
        </p:nvSpPr>
        <p:spPr bwMode="auto">
          <a:xfrm>
            <a:off x="4932363" y="2674938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/>
              <a:t>クラウドサービスベンダー</a:t>
            </a:r>
          </a:p>
        </p:txBody>
      </p:sp>
      <p:sp>
        <p:nvSpPr>
          <p:cNvPr id="19469" name="AutoShape 15"/>
          <p:cNvSpPr>
            <a:spLocks noChangeArrowheads="1"/>
          </p:cNvSpPr>
          <p:nvPr/>
        </p:nvSpPr>
        <p:spPr bwMode="auto">
          <a:xfrm>
            <a:off x="6588125" y="1306513"/>
            <a:ext cx="504825" cy="3603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70" name="AutoShape 16"/>
          <p:cNvSpPr>
            <a:spLocks noChangeArrowheads="1"/>
          </p:cNvSpPr>
          <p:nvPr/>
        </p:nvSpPr>
        <p:spPr bwMode="auto">
          <a:xfrm>
            <a:off x="6659563" y="2098675"/>
            <a:ext cx="504825" cy="288925"/>
          </a:xfrm>
          <a:prstGeom prst="plus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71" name="AutoShape 17"/>
          <p:cNvSpPr>
            <a:spLocks noChangeArrowheads="1"/>
          </p:cNvSpPr>
          <p:nvPr/>
        </p:nvSpPr>
        <p:spPr bwMode="auto">
          <a:xfrm>
            <a:off x="7740650" y="1666875"/>
            <a:ext cx="358775" cy="36036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72" name="AutoShape 18"/>
          <p:cNvSpPr>
            <a:spLocks noChangeArrowheads="1"/>
          </p:cNvSpPr>
          <p:nvPr/>
        </p:nvSpPr>
        <p:spPr bwMode="auto">
          <a:xfrm flipH="1">
            <a:off x="5435600" y="1306513"/>
            <a:ext cx="936625" cy="1008062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9473" name="Text Box 19"/>
          <p:cNvSpPr txBox="1">
            <a:spLocks noChangeArrowheads="1"/>
          </p:cNvSpPr>
          <p:nvPr/>
        </p:nvSpPr>
        <p:spPr bwMode="auto">
          <a:xfrm>
            <a:off x="971550" y="3214688"/>
            <a:ext cx="7345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/>
              <a:t>アプリケーション・ベンダーはクラウド・サービスのベンダーが提供するサービスを組み合わせて、一般ユーザーが利用するサービス・アプリケーションを構築します。</a:t>
            </a:r>
          </a:p>
        </p:txBody>
      </p:sp>
      <p:sp>
        <p:nvSpPr>
          <p:cNvPr id="19474" name="Text Box 20"/>
          <p:cNvSpPr txBox="1">
            <a:spLocks noChangeArrowheads="1"/>
          </p:cNvSpPr>
          <p:nvPr/>
        </p:nvSpPr>
        <p:spPr bwMode="auto">
          <a:xfrm>
            <a:off x="5292725" y="4500563"/>
            <a:ext cx="2851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b="1"/>
              <a:t>既存資源の有効活用？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１．２ 現在のクラウド・サービス</a:t>
            </a:r>
          </a:p>
        </p:txBody>
      </p:sp>
      <p:sp>
        <p:nvSpPr>
          <p:cNvPr id="2048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sz="2000" smtClean="0">
                <a:latin typeface="Tahoma" pitchFamily="34" charset="0"/>
                <a:ea typeface="Gulim" pitchFamily="34" charset="-127"/>
              </a:rPr>
              <a:t>Adobe </a:t>
            </a:r>
            <a:r>
              <a:rPr lang="en-US" altLang="ja-JP" sz="2000" smtClean="0">
                <a:latin typeface="Tahoma" pitchFamily="34" charset="0"/>
              </a:rPr>
              <a:t>Flash Collaboration Service</a:t>
            </a:r>
            <a:br>
              <a:rPr lang="en-US" altLang="ja-JP" sz="2000" smtClean="0">
                <a:latin typeface="Tahoma" pitchFamily="34" charset="0"/>
              </a:rPr>
            </a:br>
            <a:r>
              <a:rPr lang="en-US" altLang="ja-JP" sz="2000" smtClean="0">
                <a:latin typeface="Tahoma" pitchFamily="34" charset="0"/>
              </a:rPr>
              <a:t>Flash </a:t>
            </a:r>
            <a:r>
              <a:rPr lang="ja-JP" altLang="en-US" sz="2000" smtClean="0">
                <a:latin typeface="Tahoma" pitchFamily="34" charset="0"/>
              </a:rPr>
              <a:t>を中核にファイル共有やメディアサービスを行う</a:t>
            </a:r>
          </a:p>
          <a:p>
            <a:pPr eaLnBrk="1" hangingPunct="1"/>
            <a:r>
              <a:rPr lang="en-US" altLang="ja-JP" sz="2000" smtClean="0">
                <a:latin typeface="Tahoma" pitchFamily="34" charset="0"/>
                <a:ea typeface="Gulim" pitchFamily="34" charset="-127"/>
              </a:rPr>
              <a:t>Amazon </a:t>
            </a:r>
            <a:r>
              <a:rPr lang="en-US" altLang="ja-JP" sz="2000" smtClean="0">
                <a:latin typeface="Tahoma" pitchFamily="34" charset="0"/>
              </a:rPr>
              <a:t>EC2/S3</a:t>
            </a:r>
            <a:br>
              <a:rPr lang="en-US" altLang="ja-JP" sz="2000" smtClean="0">
                <a:latin typeface="Tahoma" pitchFamily="34" charset="0"/>
              </a:rPr>
            </a:br>
            <a:r>
              <a:rPr lang="ja-JP" altLang="en-US" sz="2000" smtClean="0">
                <a:latin typeface="Tahoma" pitchFamily="34" charset="0"/>
              </a:rPr>
              <a:t>データベースやファイルシステムをサービスとする。</a:t>
            </a:r>
          </a:p>
          <a:p>
            <a:pPr eaLnBrk="1" hangingPunct="1"/>
            <a:r>
              <a:rPr lang="en-US" altLang="ja-JP" sz="2000" smtClean="0">
                <a:latin typeface="Tahoma" pitchFamily="34" charset="0"/>
              </a:rPr>
              <a:t>Facebook</a:t>
            </a:r>
            <a:br>
              <a:rPr lang="en-US" altLang="ja-JP" sz="2000" smtClean="0">
                <a:latin typeface="Tahoma" pitchFamily="34" charset="0"/>
              </a:rPr>
            </a:br>
            <a:r>
              <a:rPr lang="ja-JP" altLang="en-US" sz="2000" smtClean="0">
                <a:latin typeface="Tahoma" pitchFamily="34" charset="0"/>
              </a:rPr>
              <a:t>ソーシャル・ネットワーク・サービスを提供する。</a:t>
            </a:r>
          </a:p>
          <a:p>
            <a:pPr eaLnBrk="1" hangingPunct="1"/>
            <a:r>
              <a:rPr lang="en-US" altLang="ja-JP" sz="2000" smtClean="0">
                <a:latin typeface="Tahoma" pitchFamily="34" charset="0"/>
                <a:ea typeface="Gulim" pitchFamily="34" charset="-127"/>
              </a:rPr>
              <a:t>Google App Engine</a:t>
            </a:r>
            <a:br>
              <a:rPr lang="en-US" altLang="ja-JP" sz="2000" smtClean="0">
                <a:latin typeface="Tahoma" pitchFamily="34" charset="0"/>
                <a:ea typeface="Gulim" pitchFamily="34" charset="-127"/>
              </a:rPr>
            </a:br>
            <a:r>
              <a:rPr lang="en-US" altLang="ja-JP" sz="2000" smtClean="0">
                <a:latin typeface="Tahoma" pitchFamily="34" charset="0"/>
              </a:rPr>
              <a:t>Python</a:t>
            </a:r>
            <a:r>
              <a:rPr lang="ja-JP" altLang="en-US" sz="2000" smtClean="0">
                <a:latin typeface="Tahoma" pitchFamily="34" charset="0"/>
              </a:rPr>
              <a:t>によるコンピューティング環境を提供する。</a:t>
            </a:r>
          </a:p>
          <a:p>
            <a:pPr eaLnBrk="1" hangingPunct="1"/>
            <a:r>
              <a:rPr lang="en-US" altLang="ja-JP" sz="2000" smtClean="0">
                <a:latin typeface="Tahoma" pitchFamily="34" charset="0"/>
                <a:ea typeface="Gulim" pitchFamily="34" charset="-127"/>
              </a:rPr>
              <a:t>IBM Computing on Demand</a:t>
            </a:r>
            <a:br>
              <a:rPr lang="en-US" altLang="ja-JP" sz="2000" smtClean="0">
                <a:latin typeface="Tahoma" pitchFamily="34" charset="0"/>
                <a:ea typeface="Gulim" pitchFamily="34" charset="-127"/>
              </a:rPr>
            </a:br>
            <a:r>
              <a:rPr lang="ja-JP" altLang="en-US" sz="2000" smtClean="0">
                <a:latin typeface="Tahoma" pitchFamily="34" charset="0"/>
              </a:rPr>
              <a:t>未発表</a:t>
            </a:r>
          </a:p>
          <a:p>
            <a:pPr eaLnBrk="1" hangingPunct="1"/>
            <a:r>
              <a:rPr lang="en-US" altLang="ja-JP" sz="2000" smtClean="0">
                <a:latin typeface="Tahoma" pitchFamily="34" charset="0"/>
                <a:ea typeface="Gulim" pitchFamily="34" charset="-127"/>
              </a:rPr>
              <a:t>Livedoor Edge Co.Lab</a:t>
            </a:r>
            <a:br>
              <a:rPr lang="en-US" altLang="ja-JP" sz="2000" smtClean="0">
                <a:latin typeface="Tahoma" pitchFamily="34" charset="0"/>
                <a:ea typeface="Gulim" pitchFamily="34" charset="-127"/>
              </a:rPr>
            </a:br>
            <a:r>
              <a:rPr lang="ja-JP" altLang="en-US" sz="2000" smtClean="0">
                <a:latin typeface="Tahoma" pitchFamily="34" charset="0"/>
              </a:rPr>
              <a:t>どんなサービスを提供したいのか募集中。</a:t>
            </a:r>
          </a:p>
          <a:p>
            <a:pPr eaLnBrk="1" hangingPunct="1"/>
            <a:r>
              <a:rPr lang="en-US" altLang="ja-JP" sz="2000" smtClean="0">
                <a:latin typeface="Tahoma" pitchFamily="34" charset="0"/>
              </a:rPr>
              <a:t>Salesforce</a:t>
            </a:r>
            <a:br>
              <a:rPr lang="en-US" altLang="ja-JP" sz="2000" smtClean="0">
                <a:latin typeface="Tahoma" pitchFamily="34" charset="0"/>
              </a:rPr>
            </a:br>
            <a:r>
              <a:rPr lang="en-US" altLang="ja-JP" sz="2000" smtClean="0">
                <a:latin typeface="Tahoma" pitchFamily="34" charset="0"/>
              </a:rPr>
              <a:t>CRM</a:t>
            </a:r>
            <a:r>
              <a:rPr lang="ja-JP" altLang="en-US" sz="2000" smtClean="0">
                <a:latin typeface="Tahoma" pitchFamily="34" charset="0"/>
              </a:rPr>
              <a:t>（顧客管理）などのビジネス向けサービスを提供する。</a:t>
            </a:r>
          </a:p>
          <a:p>
            <a:pPr eaLnBrk="1" hangingPunct="1"/>
            <a:endParaRPr lang="ja-JP" altLang="en-US" sz="2000" smtClean="0">
              <a:latin typeface="Tahoma" pitchFamily="34" charset="0"/>
            </a:endParaRPr>
          </a:p>
        </p:txBody>
      </p:sp>
      <p:sp>
        <p:nvSpPr>
          <p:cNvPr id="20483" name="AutoShape 4"/>
          <p:cNvSpPr>
            <a:spLocks noChangeArrowheads="1"/>
          </p:cNvSpPr>
          <p:nvPr/>
        </p:nvSpPr>
        <p:spPr bwMode="auto">
          <a:xfrm>
            <a:off x="5830888" y="2714625"/>
            <a:ext cx="3313112" cy="2447925"/>
          </a:xfrm>
          <a:prstGeom prst="cloudCallout">
            <a:avLst>
              <a:gd name="adj1" fmla="val -46167"/>
              <a:gd name="adj2" fmla="val -4228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ja-JP" altLang="en-US" b="1"/>
              <a:t>ベンダーは何を提供しているのか？</a:t>
            </a:r>
          </a:p>
          <a:p>
            <a:r>
              <a:rPr lang="ja-JP" altLang="en-US"/>
              <a:t>・サービス？</a:t>
            </a:r>
          </a:p>
          <a:p>
            <a:r>
              <a:rPr lang="ja-JP" altLang="en-US"/>
              <a:t>・データベース？</a:t>
            </a:r>
          </a:p>
          <a:p>
            <a:r>
              <a:rPr lang="ja-JP" altLang="en-US"/>
              <a:t>・ファイルシステム？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１．３ どのような形でサービスを提供できるのか？</a:t>
            </a:r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z="2400" smtClean="0"/>
              <a:t>これまでのサービス</a:t>
            </a:r>
          </a:p>
          <a:p>
            <a:pPr lvl="1" eaLnBrk="1" hangingPunct="1"/>
            <a:r>
              <a:rPr lang="ja-JP" altLang="en-US" sz="2000" smtClean="0"/>
              <a:t>ベンダーが作成したサービスを使用してきた</a:t>
            </a:r>
          </a:p>
          <a:p>
            <a:pPr lvl="2" eaLnBrk="1" hangingPunct="1"/>
            <a:r>
              <a:rPr lang="en-US" altLang="ja-JP" sz="1800" smtClean="0"/>
              <a:t>WebService</a:t>
            </a:r>
          </a:p>
          <a:p>
            <a:pPr lvl="2" eaLnBrk="1" hangingPunct="1"/>
            <a:r>
              <a:rPr lang="en-US" altLang="ja-JP" sz="1800" smtClean="0"/>
              <a:t>CGI</a:t>
            </a:r>
            <a:r>
              <a:rPr lang="ja-JP" altLang="en-US" sz="1800" smtClean="0"/>
              <a:t>／ホスティング</a:t>
            </a:r>
          </a:p>
          <a:p>
            <a:pPr eaLnBrk="1" hangingPunct="1"/>
            <a:r>
              <a:rPr lang="ja-JP" altLang="en-US" sz="2400" smtClean="0"/>
              <a:t>クラウド環境でのサービス</a:t>
            </a:r>
          </a:p>
          <a:p>
            <a:pPr lvl="1" eaLnBrk="1" hangingPunct="1"/>
            <a:r>
              <a:rPr lang="ja-JP" altLang="en-US" sz="2000" smtClean="0"/>
              <a:t>演算能力		・・・</a:t>
            </a:r>
            <a:r>
              <a:rPr lang="en-US" altLang="ja-JP" sz="2000" smtClean="0"/>
              <a:t>CPU</a:t>
            </a:r>
            <a:r>
              <a:rPr lang="ja-JP" altLang="en-US" sz="2000" smtClean="0"/>
              <a:t>単位</a:t>
            </a:r>
          </a:p>
          <a:p>
            <a:pPr lvl="1" eaLnBrk="1" hangingPunct="1"/>
            <a:r>
              <a:rPr lang="ja-JP" altLang="en-US" sz="2000" smtClean="0"/>
              <a:t>データベース	・・・エンティティ数／テーブル数／領域</a:t>
            </a:r>
          </a:p>
          <a:p>
            <a:pPr lvl="1" eaLnBrk="1" hangingPunct="1"/>
            <a:r>
              <a:rPr lang="ja-JP" altLang="en-US" sz="2000" smtClean="0"/>
              <a:t>ネットワーク帯域	・・・転送量</a:t>
            </a:r>
          </a:p>
          <a:p>
            <a:pPr lvl="1" eaLnBrk="1" hangingPunct="1"/>
            <a:r>
              <a:rPr lang="ja-JP" altLang="en-US" sz="2000" smtClean="0"/>
              <a:t>ファイル・システム	・・・使用量</a:t>
            </a:r>
          </a:p>
          <a:p>
            <a:pPr lvl="1" eaLnBrk="1" hangingPunct="1"/>
            <a:endParaRPr lang="ja-JP" altLang="en-US" sz="2000" smtClean="0"/>
          </a:p>
          <a:p>
            <a:pPr eaLnBrk="1" hangingPunct="1"/>
            <a:r>
              <a:rPr lang="ja-JP" altLang="en-US" sz="2400" smtClean="0"/>
              <a:t>これらが課金の対象となります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１．４ クラウド環境でのアプリケーション開発</a:t>
            </a:r>
          </a:p>
        </p:txBody>
      </p:sp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457200" y="1000125"/>
            <a:ext cx="7467600" cy="2836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000" smtClean="0"/>
              <a:t>クラウド環境の考慮するべき実体</a:t>
            </a:r>
          </a:p>
          <a:p>
            <a:pPr eaLnBrk="1" hangingPunct="1">
              <a:lnSpc>
                <a:spcPct val="90000"/>
              </a:lnSpc>
            </a:pPr>
            <a:endParaRPr lang="ja-JP" altLang="en-US" sz="2000" smtClean="0"/>
          </a:p>
          <a:p>
            <a:pPr eaLnBrk="1" hangingPunct="1">
              <a:lnSpc>
                <a:spcPct val="90000"/>
              </a:lnSpc>
            </a:pPr>
            <a:endParaRPr lang="ja-JP" altLang="en-US" sz="2000" smtClean="0"/>
          </a:p>
          <a:p>
            <a:pPr eaLnBrk="1" hangingPunct="1">
              <a:lnSpc>
                <a:spcPct val="90000"/>
              </a:lnSpc>
            </a:pPr>
            <a:endParaRPr lang="ja-JP" altLang="en-US" sz="2000" smtClean="0"/>
          </a:p>
          <a:p>
            <a:pPr eaLnBrk="1" hangingPunct="1">
              <a:lnSpc>
                <a:spcPct val="90000"/>
              </a:lnSpc>
            </a:pPr>
            <a:endParaRPr lang="ja-JP" altLang="en-US" sz="2000" smtClean="0"/>
          </a:p>
          <a:p>
            <a:pPr eaLnBrk="1" hangingPunct="1">
              <a:lnSpc>
                <a:spcPct val="90000"/>
              </a:lnSpc>
            </a:pPr>
            <a:endParaRPr lang="ja-JP" altLang="en-US" sz="2000" smtClean="0"/>
          </a:p>
          <a:p>
            <a:pPr eaLnBrk="1" hangingPunct="1">
              <a:lnSpc>
                <a:spcPct val="90000"/>
              </a:lnSpc>
            </a:pPr>
            <a:endParaRPr lang="ja-JP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000" smtClean="0"/>
              <a:t>クラウド環境の構成は？</a:t>
            </a:r>
          </a:p>
        </p:txBody>
      </p:sp>
      <p:pic>
        <p:nvPicPr>
          <p:cNvPr id="22531" name="Picture 4" descr="MCj039635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5013" y="2181225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I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1749425"/>
            <a:ext cx="1009650" cy="9398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22533" name="Picture 7" descr="MCj0214984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6100" y="19653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8" descr="MCj0234429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72225" y="1619250"/>
            <a:ext cx="165735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1187450" y="2757488"/>
            <a:ext cx="1008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00" b="1"/>
              <a:t>ブラウザ</a:t>
            </a:r>
          </a:p>
        </p:txBody>
      </p:sp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2051050" y="3130550"/>
            <a:ext cx="1008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00" b="1"/>
              <a:t>クライアント</a:t>
            </a:r>
          </a:p>
        </p:txBody>
      </p:sp>
      <p:sp>
        <p:nvSpPr>
          <p:cNvPr id="22537" name="AutoShape 11"/>
          <p:cNvSpPr>
            <a:spLocks noChangeArrowheads="1"/>
          </p:cNvSpPr>
          <p:nvPr/>
        </p:nvSpPr>
        <p:spPr bwMode="auto">
          <a:xfrm>
            <a:off x="3348038" y="2252663"/>
            <a:ext cx="863600" cy="577850"/>
          </a:xfrm>
          <a:prstGeom prst="leftRightArrow">
            <a:avLst>
              <a:gd name="adj1" fmla="val 50000"/>
              <a:gd name="adj2" fmla="val 2989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4356100" y="2900363"/>
            <a:ext cx="1008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/>
              <a:t>Web</a:t>
            </a:r>
            <a:r>
              <a:rPr lang="ja-JP" altLang="en-US" sz="1200" b="1"/>
              <a:t>サーバ</a:t>
            </a:r>
          </a:p>
        </p:txBody>
      </p:sp>
      <p:sp>
        <p:nvSpPr>
          <p:cNvPr id="22539" name="AutoShape 13"/>
          <p:cNvSpPr>
            <a:spLocks noChangeArrowheads="1"/>
          </p:cNvSpPr>
          <p:nvPr/>
        </p:nvSpPr>
        <p:spPr bwMode="auto">
          <a:xfrm>
            <a:off x="5364163" y="2181225"/>
            <a:ext cx="863600" cy="576263"/>
          </a:xfrm>
          <a:prstGeom prst="leftRightArrow">
            <a:avLst>
              <a:gd name="adj1" fmla="val 50000"/>
              <a:gd name="adj2" fmla="val 29972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22540" name="Text Box 14"/>
          <p:cNvSpPr txBox="1">
            <a:spLocks noChangeArrowheads="1"/>
          </p:cNvSpPr>
          <p:nvPr/>
        </p:nvSpPr>
        <p:spPr bwMode="auto">
          <a:xfrm>
            <a:off x="6659563" y="3059113"/>
            <a:ext cx="10080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00" b="1"/>
              <a:t>クラウド環境</a:t>
            </a:r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4429125" y="3429000"/>
            <a:ext cx="385762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マシンの種類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ロードバランサー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オペレーティング・システム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ファイル・システム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en-US" altLang="ja-JP" sz="1400"/>
              <a:t>Web</a:t>
            </a:r>
            <a:r>
              <a:rPr lang="ja-JP" altLang="en-US" sz="1400"/>
              <a:t>サーバーの種類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データベースの種類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トランザクション管理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使用可能な機能の範囲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ネイティブ・プログラムの実行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モジュールの配置</a:t>
            </a:r>
          </a:p>
          <a:p>
            <a:pPr marL="361950" lvl="1" indent="-180975"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/>
              <a:t>既存アプリケーション・コンポーネント</a:t>
            </a:r>
          </a:p>
        </p:txBody>
      </p:sp>
      <p:sp>
        <p:nvSpPr>
          <p:cNvPr id="22542" name="AutoShape 17"/>
          <p:cNvSpPr>
            <a:spLocks noChangeArrowheads="1"/>
          </p:cNvSpPr>
          <p:nvPr/>
        </p:nvSpPr>
        <p:spPr bwMode="auto">
          <a:xfrm>
            <a:off x="611188" y="3908425"/>
            <a:ext cx="3455987" cy="1944688"/>
          </a:xfrm>
          <a:prstGeom prst="roundRect">
            <a:avLst>
              <a:gd name="adj" fmla="val 16667"/>
            </a:avLst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22543" name="AutoShape 18"/>
          <p:cNvSpPr>
            <a:spLocks noChangeArrowheads="1"/>
          </p:cNvSpPr>
          <p:nvPr/>
        </p:nvSpPr>
        <p:spPr bwMode="auto">
          <a:xfrm>
            <a:off x="1476375" y="4197350"/>
            <a:ext cx="574675" cy="503238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pic>
        <p:nvPicPr>
          <p:cNvPr id="22544" name="Picture 19" descr="j042901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47813" y="4989513"/>
            <a:ext cx="69532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20" descr="MCj04289910000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03575" y="4557713"/>
            <a:ext cx="63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6" name="Picture 21" descr="MCj04348450000[1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11413" y="4052888"/>
            <a:ext cx="5667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7" name="Picture 22" descr="MCj04348450000[1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55875" y="4629150"/>
            <a:ext cx="5667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8" name="Picture 23" descr="MCj04348450000[1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52738" y="5060950"/>
            <a:ext cx="5667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9" name="Picture 24" descr="MCj01981400000[1]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27088" y="4484688"/>
            <a:ext cx="544512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8"/>
          <p:cNvSpPr>
            <a:spLocks noChangeArrowheads="1"/>
          </p:cNvSpPr>
          <p:nvPr/>
        </p:nvSpPr>
        <p:spPr bwMode="auto">
          <a:xfrm>
            <a:off x="900113" y="4008438"/>
            <a:ext cx="3959225" cy="431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>
                <a:solidFill>
                  <a:schemeClr val="bg1"/>
                </a:solidFill>
              </a:rPr>
              <a:t>HYPER-V</a:t>
            </a:r>
          </a:p>
        </p:txBody>
      </p:sp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２．</a:t>
            </a:r>
            <a:r>
              <a:rPr lang="en-US" altLang="ja-JP" smtClean="0"/>
              <a:t>WINDOWS AZURE</a:t>
            </a:r>
            <a:endParaRPr lang="ja-JP" altLang="en-US" smtClean="0"/>
          </a:p>
        </p:txBody>
      </p:sp>
      <p:sp>
        <p:nvSpPr>
          <p:cNvPr id="2457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3000"/>
            <a:ext cx="7972425" cy="1614488"/>
          </a:xfrm>
        </p:spPr>
        <p:txBody>
          <a:bodyPr/>
          <a:lstStyle/>
          <a:p>
            <a:pPr eaLnBrk="1" hangingPunct="1"/>
            <a:r>
              <a:rPr lang="en-US" altLang="ja-JP" sz="2000" smtClean="0"/>
              <a:t>Microsoft</a:t>
            </a:r>
            <a:r>
              <a:rPr lang="ja-JP" altLang="en-US" sz="2000" smtClean="0"/>
              <a:t>社が開発中のクラウド・コンピューティング・プラットフォーム</a:t>
            </a:r>
          </a:p>
          <a:p>
            <a:pPr eaLnBrk="1" hangingPunct="1"/>
            <a:r>
              <a:rPr lang="ja-JP" altLang="en-US" sz="2000" smtClean="0"/>
              <a:t>呼び方は「うぃんどうず・あじゅーる」</a:t>
            </a:r>
          </a:p>
          <a:p>
            <a:pPr eaLnBrk="1" hangingPunct="1"/>
            <a:r>
              <a:rPr lang="ja-JP" altLang="en-US" sz="2000" smtClean="0"/>
              <a:t>コンピューティング（演算能力）を提供する複数のファブリックと分散ファイルシステムで構成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684213" y="3144838"/>
            <a:ext cx="4319587" cy="2447925"/>
          </a:xfrm>
          <a:prstGeom prst="roundRect">
            <a:avLst>
              <a:gd name="adj" fmla="val 16667"/>
            </a:avLst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971550" y="2774950"/>
            <a:ext cx="3744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>
                <a:latin typeface="Calibri" pitchFamily="34" charset="0"/>
              </a:rPr>
              <a:t>Windows Azure</a:t>
            </a:r>
          </a:p>
        </p:txBody>
      </p:sp>
      <p:pic>
        <p:nvPicPr>
          <p:cNvPr id="24582" name="Picture 9" descr="MCj039658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3432175"/>
            <a:ext cx="587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0" descr="MCj039658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1738" y="3460750"/>
            <a:ext cx="587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11" descr="MCj039658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2463" y="3432175"/>
            <a:ext cx="587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2" descr="MCj039658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3432175"/>
            <a:ext cx="587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3" descr="MCj039658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3432175"/>
            <a:ext cx="587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4" descr="MCj039658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2928938"/>
            <a:ext cx="587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Text Box 15"/>
          <p:cNvSpPr txBox="1">
            <a:spLocks noChangeArrowheads="1"/>
          </p:cNvSpPr>
          <p:nvPr/>
        </p:nvSpPr>
        <p:spPr bwMode="auto">
          <a:xfrm>
            <a:off x="6372225" y="2928938"/>
            <a:ext cx="2087563" cy="73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/>
              <a:t>ユーザーが使用する</a:t>
            </a:r>
            <a:br>
              <a:rPr lang="ja-JP" altLang="en-US" sz="1400"/>
            </a:br>
            <a:r>
              <a:rPr lang="ja-JP" altLang="en-US" sz="1400"/>
              <a:t>コンピューティングの単位</a:t>
            </a:r>
            <a:br>
              <a:rPr lang="ja-JP" altLang="en-US" sz="1400"/>
            </a:br>
            <a:r>
              <a:rPr lang="en-US" altLang="ja-JP" sz="1400"/>
              <a:t>Windows Server 2008</a:t>
            </a:r>
          </a:p>
        </p:txBody>
      </p:sp>
      <p:sp>
        <p:nvSpPr>
          <p:cNvPr id="24589" name="Text Box 16"/>
          <p:cNvSpPr txBox="1">
            <a:spLocks noChangeArrowheads="1"/>
          </p:cNvSpPr>
          <p:nvPr/>
        </p:nvSpPr>
        <p:spPr bwMode="auto">
          <a:xfrm>
            <a:off x="5435600" y="3505200"/>
            <a:ext cx="9350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000"/>
              <a:t>ファブリック</a:t>
            </a:r>
          </a:p>
        </p:txBody>
      </p:sp>
      <p:pic>
        <p:nvPicPr>
          <p:cNvPr id="24590" name="Picture 17" descr="j04348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487203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1" name="Picture 18" descr="MCj0432567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7313" y="4368800"/>
            <a:ext cx="5032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19" descr="j04348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3713" y="487203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20" descr="j04348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487203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21" descr="j04348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38" y="487203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5" name="Picture 22" descr="j04348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0200" y="487203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596" name="AutoShape 23"/>
          <p:cNvCxnSpPr>
            <a:cxnSpLocks noChangeShapeType="1"/>
          </p:cNvCxnSpPr>
          <p:nvPr/>
        </p:nvCxnSpPr>
        <p:spPr bwMode="auto">
          <a:xfrm rot="10800000" flipV="1">
            <a:off x="1295400" y="4621213"/>
            <a:ext cx="1331913" cy="2508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597" name="AutoShape 24"/>
          <p:cNvCxnSpPr>
            <a:cxnSpLocks noChangeShapeType="1"/>
          </p:cNvCxnSpPr>
          <p:nvPr/>
        </p:nvCxnSpPr>
        <p:spPr bwMode="auto">
          <a:xfrm rot="-5400000">
            <a:off x="2232025" y="4476751"/>
            <a:ext cx="250825" cy="5397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598" name="AutoShape 26"/>
          <p:cNvCxnSpPr>
            <a:cxnSpLocks noChangeShapeType="1"/>
          </p:cNvCxnSpPr>
          <p:nvPr/>
        </p:nvCxnSpPr>
        <p:spPr bwMode="auto">
          <a:xfrm rot="5400000" flipH="1">
            <a:off x="3275806" y="4475957"/>
            <a:ext cx="250825" cy="5413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599" name="AutoShape 27"/>
          <p:cNvCxnSpPr>
            <a:cxnSpLocks noChangeShapeType="1"/>
          </p:cNvCxnSpPr>
          <p:nvPr/>
        </p:nvCxnSpPr>
        <p:spPr bwMode="auto">
          <a:xfrm rot="5400000" flipH="1">
            <a:off x="3671887" y="4079876"/>
            <a:ext cx="250825" cy="1333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4600" name="Line 28"/>
          <p:cNvSpPr>
            <a:spLocks noChangeShapeType="1"/>
          </p:cNvSpPr>
          <p:nvPr/>
        </p:nvSpPr>
        <p:spPr bwMode="auto">
          <a:xfrm>
            <a:off x="2894013" y="47291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4601" name="Picture 29" descr="j04348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063" y="46482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2" name="Text Box 30"/>
          <p:cNvSpPr txBox="1">
            <a:spLocks noChangeArrowheads="1"/>
          </p:cNvSpPr>
          <p:nvPr/>
        </p:nvSpPr>
        <p:spPr bwMode="auto">
          <a:xfrm>
            <a:off x="5508625" y="5267325"/>
            <a:ext cx="9350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000"/>
              <a:t>分散ファイルシステム</a:t>
            </a:r>
          </a:p>
        </p:txBody>
      </p:sp>
      <p:sp>
        <p:nvSpPr>
          <p:cNvPr id="24603" name="Text Box 31"/>
          <p:cNvSpPr txBox="1">
            <a:spLocks noChangeArrowheads="1"/>
          </p:cNvSpPr>
          <p:nvPr/>
        </p:nvSpPr>
        <p:spPr bwMode="auto">
          <a:xfrm>
            <a:off x="6372225" y="4648200"/>
            <a:ext cx="2087563" cy="73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/>
              <a:t>データを保持する分散ファイルシステム</a:t>
            </a:r>
            <a:br>
              <a:rPr lang="ja-JP" altLang="en-US" sz="1400"/>
            </a:br>
            <a:r>
              <a:rPr lang="ja-JP" altLang="en-US" sz="1400"/>
              <a:t>オン・メモリ</a:t>
            </a:r>
            <a:endParaRPr lang="en-US" altLang="ja-JP" sz="1400"/>
          </a:p>
        </p:txBody>
      </p:sp>
      <p:pic>
        <p:nvPicPr>
          <p:cNvPr id="24604" name="Picture 32" descr="MCj0432567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51500" y="3863975"/>
            <a:ext cx="5032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5" name="Text Box 33"/>
          <p:cNvSpPr txBox="1">
            <a:spLocks noChangeArrowheads="1"/>
          </p:cNvSpPr>
          <p:nvPr/>
        </p:nvSpPr>
        <p:spPr bwMode="auto">
          <a:xfrm>
            <a:off x="5508625" y="4195763"/>
            <a:ext cx="9350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000"/>
              <a:t>分散リレー</a:t>
            </a:r>
          </a:p>
        </p:txBody>
      </p:sp>
      <p:sp>
        <p:nvSpPr>
          <p:cNvPr id="24606" name="Text Box 34"/>
          <p:cNvSpPr txBox="1">
            <a:spLocks noChangeArrowheads="1"/>
          </p:cNvSpPr>
          <p:nvPr/>
        </p:nvSpPr>
        <p:spPr bwMode="auto">
          <a:xfrm>
            <a:off x="6443663" y="3922713"/>
            <a:ext cx="2087562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/>
              <a:t>ファイルのコピーなどを管理するリレー</a:t>
            </a:r>
            <a:endParaRPr lang="en-US" altLang="ja-JP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２．１ </a:t>
            </a:r>
            <a:r>
              <a:rPr lang="en-US" altLang="ja-JP" smtClean="0"/>
              <a:t>Windows Azure </a:t>
            </a:r>
            <a:r>
              <a:rPr lang="ja-JP" altLang="en-US" smtClean="0"/>
              <a:t>とサービス構成</a:t>
            </a:r>
          </a:p>
        </p:txBody>
      </p:sp>
      <p:sp>
        <p:nvSpPr>
          <p:cNvPr id="26626" name="AutoShape 6"/>
          <p:cNvSpPr>
            <a:spLocks noChangeArrowheads="1"/>
          </p:cNvSpPr>
          <p:nvPr/>
        </p:nvSpPr>
        <p:spPr bwMode="auto">
          <a:xfrm>
            <a:off x="611188" y="1500188"/>
            <a:ext cx="7561262" cy="2663825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CCE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26627" name="AutoShape 7"/>
          <p:cNvSpPr>
            <a:spLocks noChangeArrowheads="1"/>
          </p:cNvSpPr>
          <p:nvPr/>
        </p:nvSpPr>
        <p:spPr bwMode="auto">
          <a:xfrm>
            <a:off x="1042988" y="3371850"/>
            <a:ext cx="6769100" cy="5048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chemeClr val="bg1"/>
                </a:solidFill>
              </a:rPr>
              <a:t>Windows Azure </a:t>
            </a:r>
            <a:r>
              <a:rPr lang="ja-JP" altLang="en-US" b="1">
                <a:solidFill>
                  <a:schemeClr val="bg1"/>
                </a:solidFill>
              </a:rPr>
              <a:t>プラットフォーム</a:t>
            </a:r>
          </a:p>
        </p:txBody>
      </p:sp>
      <p:sp>
        <p:nvSpPr>
          <p:cNvPr id="26628" name="AutoShape 8"/>
          <p:cNvSpPr>
            <a:spLocks noChangeArrowheads="1"/>
          </p:cNvSpPr>
          <p:nvPr/>
        </p:nvSpPr>
        <p:spPr bwMode="auto">
          <a:xfrm>
            <a:off x="1116013" y="1860550"/>
            <a:ext cx="1727200" cy="1366838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chemeClr val="bg1"/>
                </a:solidFill>
              </a:rPr>
              <a:t>Live </a:t>
            </a:r>
            <a:r>
              <a:rPr lang="ja-JP" altLang="en-US" b="1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26629" name="AutoShape 9"/>
          <p:cNvSpPr>
            <a:spLocks noChangeArrowheads="1"/>
          </p:cNvSpPr>
          <p:nvPr/>
        </p:nvSpPr>
        <p:spPr bwMode="auto">
          <a:xfrm>
            <a:off x="3059113" y="1860550"/>
            <a:ext cx="1582737" cy="1366838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chemeClr val="bg1"/>
                </a:solidFill>
              </a:rPr>
              <a:t>.net </a:t>
            </a:r>
            <a:r>
              <a:rPr lang="ja-JP" altLang="en-US" b="1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26630" name="AutoShape 10"/>
          <p:cNvSpPr>
            <a:spLocks noChangeArrowheads="1"/>
          </p:cNvSpPr>
          <p:nvPr/>
        </p:nvSpPr>
        <p:spPr bwMode="auto">
          <a:xfrm>
            <a:off x="4859338" y="1860550"/>
            <a:ext cx="1582737" cy="1366838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solidFill>
                  <a:schemeClr val="bg1"/>
                </a:solidFill>
              </a:rPr>
              <a:t>SQL </a:t>
            </a:r>
            <a:r>
              <a:rPr lang="ja-JP" altLang="en-US" b="1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26631" name="AutoShape 11"/>
          <p:cNvSpPr>
            <a:spLocks noChangeArrowheads="1"/>
          </p:cNvSpPr>
          <p:nvPr/>
        </p:nvSpPr>
        <p:spPr bwMode="auto">
          <a:xfrm>
            <a:off x="6732588" y="1860550"/>
            <a:ext cx="647700" cy="1366838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chemeClr val="bg1"/>
                </a:solidFill>
              </a:rPr>
              <a:t>．．．</a:t>
            </a:r>
          </a:p>
        </p:txBody>
      </p:sp>
      <p:sp>
        <p:nvSpPr>
          <p:cNvPr id="26632" name="AutoShape 12"/>
          <p:cNvSpPr>
            <a:spLocks noChangeArrowheads="1"/>
          </p:cNvSpPr>
          <p:nvPr/>
        </p:nvSpPr>
        <p:spPr bwMode="auto">
          <a:xfrm>
            <a:off x="7524750" y="1860550"/>
            <a:ext cx="215900" cy="1366838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26633" name="Text Box 13"/>
          <p:cNvSpPr txBox="1">
            <a:spLocks noChangeArrowheads="1"/>
          </p:cNvSpPr>
          <p:nvPr/>
        </p:nvSpPr>
        <p:spPr bwMode="auto">
          <a:xfrm>
            <a:off x="971550" y="4379913"/>
            <a:ext cx="6842125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Microsoft </a:t>
            </a:r>
            <a:r>
              <a:rPr lang="ja-JP" altLang="en-US"/>
              <a:t>社は自社が</a:t>
            </a:r>
            <a:r>
              <a:rPr lang="en-US" altLang="ja-JP"/>
              <a:t>OS</a:t>
            </a:r>
            <a:r>
              <a:rPr lang="ja-JP" altLang="en-US"/>
              <a:t>ベンダーとして供給している資材を、クラウド環境で同様に使えるよう、</a:t>
            </a:r>
            <a:r>
              <a:rPr lang="en-US" altLang="ja-JP"/>
              <a:t>Windows Azure </a:t>
            </a:r>
            <a:r>
              <a:rPr lang="ja-JP" altLang="en-US"/>
              <a:t>というプラットフォームと既存のインターネットサービスである</a:t>
            </a:r>
            <a:r>
              <a:rPr lang="en-US" altLang="ja-JP"/>
              <a:t>Live</a:t>
            </a:r>
            <a:r>
              <a:rPr lang="ja-JP" altLang="en-US"/>
              <a:t>サービスや、その他の企業展開に必要なサービスを構成し、ユーザーに提供しようとしています。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N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スライドマスタN07</Template>
  <TotalTime>2448</TotalTime>
  <Words>5323</Words>
  <PresentationFormat>画面に合わせる (4:3)</PresentationFormat>
  <Paragraphs>496</Paragraphs>
  <Slides>31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43" baseType="lpstr">
      <vt:lpstr>Arial</vt:lpstr>
      <vt:lpstr>ＭＳ Ｐゴシック</vt:lpstr>
      <vt:lpstr>Calibri</vt:lpstr>
      <vt:lpstr>Wingdings</vt:lpstr>
      <vt:lpstr>Wingdings 2</vt:lpstr>
      <vt:lpstr>Tahoma</vt:lpstr>
      <vt:lpstr>Gulim</vt:lpstr>
      <vt:lpstr>Pericles Light</vt:lpstr>
      <vt:lpstr>HGSｺﾞｼｯｸM</vt:lpstr>
      <vt:lpstr>Verdana</vt:lpstr>
      <vt:lpstr>Cambria</vt:lpstr>
      <vt:lpstr>スライドマスタN05</vt:lpstr>
      <vt:lpstr>Windows Azure を試す？</vt:lpstr>
      <vt:lpstr>Agenda</vt:lpstr>
      <vt:lpstr>１．クラウド・コンピューティングとは何か？</vt:lpstr>
      <vt:lpstr>１．１ クラウド・コンピューティング環境の構成</vt:lpstr>
      <vt:lpstr>１．２ 現在のクラウド・サービス</vt:lpstr>
      <vt:lpstr>１．３ どのような形でサービスを提供できるのか？</vt:lpstr>
      <vt:lpstr>１．４ クラウド環境でのアプリケーション開発</vt:lpstr>
      <vt:lpstr>２．WINDOWS AZURE</vt:lpstr>
      <vt:lpstr>２．１ Windows Azure とサービス構成</vt:lpstr>
      <vt:lpstr>２．２　Azure プラットフォーム</vt:lpstr>
      <vt:lpstr>２．２．１ サンプル・ワーキング・モデル</vt:lpstr>
      <vt:lpstr>２．２．２ サンプル・デモ</vt:lpstr>
      <vt:lpstr>２．３ コンピューティング環境</vt:lpstr>
      <vt:lpstr>２．４ 分散ストレージ</vt:lpstr>
      <vt:lpstr>２．４．０．１　Azure プロジェクト</vt:lpstr>
      <vt:lpstr>２．４．１　テーブル</vt:lpstr>
      <vt:lpstr>２．４．１．１ テーブル・サンプル</vt:lpstr>
      <vt:lpstr>２．４．１．２ テーブルへのアクセス</vt:lpstr>
      <vt:lpstr>２．４．２　ブロブ（Blob）</vt:lpstr>
      <vt:lpstr>２．４．２．１　ブロブの構造</vt:lpstr>
      <vt:lpstr>２．４．２．２　ブロブのブロック化</vt:lpstr>
      <vt:lpstr>２．４．３．１　キュー</vt:lpstr>
      <vt:lpstr>３．.NET サービス</vt:lpstr>
      <vt:lpstr>４．SQL サービス</vt:lpstr>
      <vt:lpstr>４．１　SQLデータ・サービスの構成</vt:lpstr>
      <vt:lpstr>５．Live サービス</vt:lpstr>
      <vt:lpstr>６．まとめ</vt:lpstr>
      <vt:lpstr>WINDOWS AZURE 開発環境 </vt:lpstr>
      <vt:lpstr>Windows Azure CTP</vt:lpstr>
      <vt:lpstr>プロジェクト構成</vt:lpstr>
      <vt:lpstr>リソース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Azure クラウドコンピューティング戦略</dc:title>
  <dc:creator>Signe</dc:creator>
  <cp:lastModifiedBy>miyajima, takashi</cp:lastModifiedBy>
  <cp:revision>323</cp:revision>
  <dcterms:created xsi:type="dcterms:W3CDTF">2009-03-07T05:43:16Z</dcterms:created>
  <dcterms:modified xsi:type="dcterms:W3CDTF">2009-03-27T14:29:38Z</dcterms:modified>
</cp:coreProperties>
</file>