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265" r:id="rId2"/>
    <p:sldId id="268" r:id="rId3"/>
    <p:sldId id="266" r:id="rId4"/>
    <p:sldId id="272" r:id="rId5"/>
    <p:sldId id="269" r:id="rId6"/>
    <p:sldId id="270" r:id="rId7"/>
    <p:sldId id="271" r:id="rId8"/>
    <p:sldId id="273" r:id="rId9"/>
    <p:sldId id="274" r:id="rId10"/>
    <p:sldId id="287" r:id="rId11"/>
    <p:sldId id="276" r:id="rId12"/>
    <p:sldId id="280" r:id="rId13"/>
    <p:sldId id="282" r:id="rId14"/>
    <p:sldId id="295" r:id="rId15"/>
    <p:sldId id="281" r:id="rId16"/>
    <p:sldId id="297" r:id="rId17"/>
    <p:sldId id="288" r:id="rId18"/>
    <p:sldId id="296" r:id="rId19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0" autoAdjust="0"/>
    <p:restoredTop sz="94643" autoAdjust="0"/>
  </p:normalViewPr>
  <p:slideViewPr>
    <p:cSldViewPr>
      <p:cViewPr varScale="1">
        <p:scale>
          <a:sx n="72" d="100"/>
          <a:sy n="72" d="100"/>
        </p:scale>
        <p:origin x="-108" y="-6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5" d="100"/>
          <a:sy n="75" d="100"/>
        </p:scale>
        <p:origin x="-1332" y="-102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8680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86808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#32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episteme@cppll.jp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3200" dirty="0" smtClean="0"/>
              <a:t>逆ポーランド電卓のつくりかた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2000" dirty="0" smtClean="0"/>
              <a:t>── 脱ビギナ系 データ構造とアルゴリズム講座 「</a:t>
            </a:r>
            <a:r>
              <a:rPr lang="en-US" altLang="ja-JP" sz="2000" dirty="0" smtClean="0"/>
              <a:t>Stack</a:t>
            </a:r>
            <a:r>
              <a:rPr lang="ja-JP" altLang="en-US" sz="2000" dirty="0" smtClean="0"/>
              <a:t>と</a:t>
            </a:r>
            <a:r>
              <a:rPr lang="en-US" altLang="ja-JP" sz="2000" dirty="0" smtClean="0"/>
              <a:t>RPN</a:t>
            </a:r>
            <a:r>
              <a:rPr lang="ja-JP" altLang="en-US" sz="2000" dirty="0" smtClean="0"/>
              <a:t>」</a:t>
            </a:r>
            <a:endParaRPr kumimoji="1"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3929058" y="3929066"/>
            <a:ext cx="4572032" cy="1752600"/>
          </a:xfrm>
        </p:spPr>
        <p:txBody>
          <a:bodyPr/>
          <a:lstStyle/>
          <a:p>
            <a:pPr algn="l"/>
            <a:r>
              <a:rPr lang="ja-JP" altLang="en-US" sz="2400" dirty="0" err="1" smtClean="0"/>
              <a:t>わんくま</a:t>
            </a:r>
            <a:r>
              <a:rPr lang="ja-JP" altLang="en-US" sz="2400" dirty="0" smtClean="0"/>
              <a:t>同盟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i="1" dirty="0" err="1" smtClean="0">
                <a:latin typeface="Symbol" pitchFamily="18" charset="2"/>
              </a:rPr>
              <a:t>episthmh</a:t>
            </a:r>
            <a:r>
              <a:rPr lang="ja-JP" altLang="en-US" dirty="0" smtClean="0"/>
              <a:t> </a:t>
            </a:r>
            <a:r>
              <a:rPr lang="en-US" altLang="ja-JP" sz="1800" dirty="0" smtClean="0">
                <a:latin typeface="Courier New" pitchFamily="49" charset="0"/>
                <a:cs typeface="Courier New" pitchFamily="49" charset="0"/>
                <a:hlinkClick r:id="rId2"/>
              </a:rPr>
              <a:t>episteme@cppll.jp</a:t>
            </a:r>
            <a:endParaRPr lang="en-US" altLang="ja-JP" sz="1800" dirty="0" smtClean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kumimoji="1" lang="en-US" altLang="ja-JP" sz="1600" dirty="0" smtClean="0">
                <a:latin typeface="+mj-lt"/>
                <a:cs typeface="Courier New" pitchFamily="49" charset="0"/>
              </a:rPr>
              <a:t>Microsoft MVP for Visual C++ (2004-)</a:t>
            </a:r>
            <a:endParaRPr kumimoji="1" lang="ja-JP" altLang="en-US" sz="1600" dirty="0">
              <a:latin typeface="+mj-lt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Stack</a:t>
            </a:r>
            <a:r>
              <a:rPr kumimoji="1" lang="ja-JP" altLang="en-US" dirty="0" smtClean="0"/>
              <a:t>は</a:t>
            </a:r>
            <a:r>
              <a:rPr lang="en-US" altLang="ja-JP" dirty="0" smtClean="0"/>
              <a:t>.NET</a:t>
            </a:r>
            <a:r>
              <a:rPr lang="ja-JP" altLang="en-US" dirty="0" smtClean="0"/>
              <a:t> </a:t>
            </a:r>
            <a:r>
              <a:rPr lang="en-US" altLang="ja-JP" dirty="0" smtClean="0"/>
              <a:t>Framework</a:t>
            </a:r>
            <a:r>
              <a:rPr lang="ja-JP" altLang="en-US" dirty="0" smtClean="0"/>
              <a:t>に実装済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1052513"/>
            <a:ext cx="8286808" cy="3448057"/>
          </a:xfrm>
        </p:spPr>
        <p:txBody>
          <a:bodyPr/>
          <a:lstStyle/>
          <a:p>
            <a:pPr lvl="1">
              <a:buNone/>
            </a:pPr>
            <a:r>
              <a:rPr lang="ja-JP" altLang="en-US" dirty="0" smtClean="0"/>
              <a:t>Ｓｙｓｔｅｍ</a:t>
            </a:r>
            <a:r>
              <a:rPr lang="en-US" altLang="ja-JP" dirty="0" smtClean="0"/>
              <a:t>.</a:t>
            </a:r>
            <a:r>
              <a:rPr lang="en-US" altLang="ja-JP" dirty="0" err="1" smtClean="0"/>
              <a:t>Collections.Stack</a:t>
            </a:r>
            <a:r>
              <a:rPr lang="en-US" altLang="ja-JP" dirty="0" smtClean="0"/>
              <a:t> </a:t>
            </a:r>
          </a:p>
          <a:p>
            <a:pPr lvl="2">
              <a:buNone/>
            </a:pPr>
            <a:r>
              <a:rPr lang="en-US" altLang="ja-JP" dirty="0" smtClean="0"/>
              <a:t>Sub </a:t>
            </a:r>
            <a:r>
              <a:rPr lang="en-US" altLang="ja-JP" dirty="0" smtClean="0">
                <a:solidFill>
                  <a:srgbClr val="FF0000"/>
                </a:solidFill>
              </a:rPr>
              <a:t>Push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ByVal</a:t>
            </a:r>
            <a:r>
              <a:rPr lang="en-US" altLang="ja-JP" dirty="0" smtClean="0"/>
              <a:t> Item As Object)</a:t>
            </a:r>
          </a:p>
          <a:p>
            <a:pPr lvl="2">
              <a:buNone/>
            </a:pPr>
            <a:r>
              <a:rPr lang="en-US" altLang="ja-JP" dirty="0" smtClean="0"/>
              <a:t>Function </a:t>
            </a:r>
            <a:r>
              <a:rPr lang="en-US" altLang="ja-JP" dirty="0" smtClean="0">
                <a:solidFill>
                  <a:srgbClr val="FF0000"/>
                </a:solidFill>
              </a:rPr>
              <a:t>Pop</a:t>
            </a:r>
            <a:r>
              <a:rPr lang="en-US" altLang="ja-JP" dirty="0" smtClean="0"/>
              <a:t>() As Object</a:t>
            </a:r>
          </a:p>
          <a:p>
            <a:pPr lvl="2">
              <a:buNone/>
            </a:pPr>
            <a:endParaRPr lang="en-US" altLang="ja-JP" dirty="0" smtClean="0"/>
          </a:p>
          <a:p>
            <a:pPr lvl="1">
              <a:buNone/>
            </a:pPr>
            <a:r>
              <a:rPr lang="en-US" altLang="ja-JP" dirty="0" err="1" smtClean="0"/>
              <a:t>System.Collections.Generic.Stack</a:t>
            </a:r>
            <a:r>
              <a:rPr lang="en-US" altLang="ja-JP" dirty="0" smtClean="0"/>
              <a:t>(Of T) </a:t>
            </a:r>
          </a:p>
          <a:p>
            <a:pPr lvl="2">
              <a:buNone/>
            </a:pPr>
            <a:r>
              <a:rPr lang="en-US" altLang="ja-JP" dirty="0" smtClean="0"/>
              <a:t>Sub </a:t>
            </a:r>
            <a:r>
              <a:rPr lang="en-US" altLang="ja-JP" dirty="0" smtClean="0">
                <a:solidFill>
                  <a:srgbClr val="FF0000"/>
                </a:solidFill>
              </a:rPr>
              <a:t>Push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ByVal</a:t>
            </a:r>
            <a:r>
              <a:rPr lang="en-US" altLang="ja-JP" dirty="0" smtClean="0"/>
              <a:t> Item As T)</a:t>
            </a:r>
          </a:p>
          <a:p>
            <a:pPr lvl="2">
              <a:buNone/>
            </a:pPr>
            <a:r>
              <a:rPr lang="en-US" altLang="ja-JP" dirty="0" smtClean="0"/>
              <a:t>Function </a:t>
            </a:r>
            <a:r>
              <a:rPr lang="en-US" altLang="ja-JP" dirty="0" smtClean="0">
                <a:solidFill>
                  <a:srgbClr val="FF0000"/>
                </a:solidFill>
              </a:rPr>
              <a:t>Pop</a:t>
            </a:r>
            <a:r>
              <a:rPr lang="en-US" altLang="ja-JP" dirty="0" smtClean="0"/>
              <a:t>() As T </a:t>
            </a:r>
            <a:endParaRPr lang="ja-JP" altLang="en-US" dirty="0" smtClean="0"/>
          </a:p>
          <a:p>
            <a:endParaRPr lang="ja-JP" altLang="en-US" dirty="0" smtClean="0"/>
          </a:p>
          <a:p>
            <a:pPr lvl="2">
              <a:buNone/>
            </a:pPr>
            <a:endParaRPr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57356" y="4854371"/>
            <a:ext cx="57086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smtClean="0"/>
              <a:t>今回、こいつらは使いません</a:t>
            </a:r>
            <a:endParaRPr kumimoji="1"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624017"/>
            <a:ext cx="8329642" cy="4233875"/>
          </a:xfrm>
        </p:spPr>
        <p:txBody>
          <a:bodyPr/>
          <a:lstStyle/>
          <a:p>
            <a:r>
              <a:rPr lang="en-US" altLang="ja-JP" dirty="0" smtClean="0"/>
              <a:t>Push </a:t>
            </a:r>
          </a:p>
          <a:p>
            <a:pPr lvl="1"/>
            <a:r>
              <a:rPr lang="en-US" altLang="ja-JP" dirty="0" smtClean="0"/>
              <a:t> </a:t>
            </a:r>
            <a:r>
              <a:rPr lang="ja-JP" altLang="en-US" dirty="0" smtClean="0"/>
              <a:t>末尾に追加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	</a:t>
            </a:r>
            <a:r>
              <a:rPr lang="ja-JP" alt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リスト</a:t>
            </a:r>
            <a:r>
              <a:rPr lang="en-US" altLang="ja-JP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.Add(item) </a:t>
            </a:r>
            <a:endParaRPr lang="en-US" altLang="ja-JP" dirty="0" smtClean="0"/>
          </a:p>
          <a:p>
            <a:r>
              <a:rPr lang="en-US" altLang="ja-JP" dirty="0" smtClean="0"/>
              <a:t>Pop</a:t>
            </a:r>
          </a:p>
          <a:p>
            <a:pPr lvl="1"/>
            <a:r>
              <a:rPr kumimoji="1" lang="ja-JP" altLang="en-US" dirty="0" smtClean="0"/>
              <a:t>末尾から取り出し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 item As T = </a:t>
            </a:r>
            <a:r>
              <a:rPr kumimoji="1" lang="ja-JP" alt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リスト</a:t>
            </a:r>
            <a:r>
              <a:rPr kumimoji="1" lang="en-US" altLang="ja-JP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kumimoji="1" lang="ja-JP" alt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リスト</a:t>
            </a:r>
            <a:r>
              <a:rPr kumimoji="1" lang="en-US" altLang="ja-JP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.Count-1</a:t>
            </a:r>
            <a:r>
              <a:rPr kumimoji="1" lang="en-US" altLang="ja-JP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kumimoji="1" lang="ja-JP" alt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リスト</a:t>
            </a:r>
            <a:r>
              <a:rPr kumimoji="1" lang="en-US" altLang="ja-JP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kumimoji="1" lang="en-US" altLang="ja-JP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RemoveAt</a:t>
            </a:r>
            <a:r>
              <a:rPr kumimoji="1" lang="en-US" altLang="ja-JP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kumimoji="1" lang="ja-JP" alt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リスト</a:t>
            </a:r>
            <a:r>
              <a:rPr kumimoji="1" lang="en-US" altLang="ja-JP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.Count-1</a:t>
            </a:r>
            <a:r>
              <a:rPr kumimoji="1" lang="en-US" altLang="ja-JP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>
              <a:buNone/>
            </a:pPr>
            <a:r>
              <a:rPr lang="en-US" altLang="ja-JP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Return item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286808" cy="1368412"/>
          </a:xfrm>
        </p:spPr>
        <p:txBody>
          <a:bodyPr/>
          <a:lstStyle/>
          <a:p>
            <a:r>
              <a:rPr lang="en-US" altLang="ja-JP" dirty="0" smtClean="0"/>
              <a:t>Stack</a:t>
            </a:r>
            <a:r>
              <a:rPr lang="ja-JP" altLang="en-US" dirty="0" smtClean="0"/>
              <a:t>は可変長配列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err="1" smtClean="0"/>
              <a:t>System.Collections.</a:t>
            </a:r>
            <a:r>
              <a:rPr lang="en-US" altLang="ja-JP" dirty="0" err="1" smtClean="0">
                <a:solidFill>
                  <a:srgbClr val="FF0000"/>
                </a:solidFill>
              </a:rPr>
              <a:t>IList</a:t>
            </a:r>
            <a:r>
              <a:rPr lang="en-US" altLang="ja-JP" dirty="0" smtClean="0"/>
              <a:t>, </a:t>
            </a:r>
            <a:r>
              <a:rPr kumimoji="1" lang="en-US" altLang="ja-JP" dirty="0" err="1" smtClean="0"/>
              <a:t>System.Collections.Generic.</a:t>
            </a:r>
            <a:r>
              <a:rPr kumimoji="1" lang="en-US" altLang="ja-JP" dirty="0" err="1" smtClean="0">
                <a:solidFill>
                  <a:srgbClr val="FF0000"/>
                </a:solidFill>
              </a:rPr>
              <a:t>IList</a:t>
            </a:r>
            <a:r>
              <a:rPr kumimoji="1" lang="en-US" altLang="ja-JP" dirty="0" smtClean="0">
                <a:solidFill>
                  <a:srgbClr val="FF0000"/>
                </a:solidFill>
              </a:rPr>
              <a:t>(Of T)</a:t>
            </a:r>
            <a:r>
              <a:rPr kumimoji="1" lang="en-US" altLang="ja-JP" dirty="0" smtClean="0"/>
              <a:t> </a:t>
            </a:r>
            <a:br>
              <a:rPr kumimoji="1" lang="en-US" altLang="ja-JP" dirty="0" smtClean="0"/>
            </a:br>
            <a:r>
              <a:rPr kumimoji="1" lang="ja-JP" altLang="en-US" dirty="0" smtClean="0"/>
              <a:t>で代替可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15008" y="3286124"/>
            <a:ext cx="234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末尾要素のインデクス</a:t>
            </a:r>
            <a:endParaRPr kumimoji="1" lang="ja-JP" altLang="en-US" dirty="0"/>
          </a:p>
        </p:txBody>
      </p:sp>
      <p:cxnSp>
        <p:nvCxnSpPr>
          <p:cNvPr id="5" name="直線矢印コネクタ 4"/>
          <p:cNvCxnSpPr>
            <a:stCxn id="4" idx="2"/>
          </p:cNvCxnSpPr>
          <p:nvPr/>
        </p:nvCxnSpPr>
        <p:spPr>
          <a:xfrm rot="5400000">
            <a:off x="6557090" y="3956382"/>
            <a:ext cx="630800" cy="2894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DEMO-1 </a:t>
            </a:r>
            <a:r>
              <a:rPr lang="en-US" altLang="ja-JP" dirty="0" err="1" smtClean="0"/>
              <a:t>ListBox.Items</a:t>
            </a:r>
            <a:r>
              <a:rPr lang="ja-JP" altLang="en-US" dirty="0" smtClean="0"/>
              <a:t>を</a:t>
            </a:r>
            <a:r>
              <a:rPr lang="en-US" altLang="ja-JP" dirty="0" smtClean="0"/>
              <a:t>Stack</a:t>
            </a:r>
            <a:r>
              <a:rPr lang="ja-JP" altLang="en-US" dirty="0" smtClean="0"/>
              <a:t>として利用する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1052513"/>
            <a:ext cx="8286808" cy="2519363"/>
          </a:xfrm>
        </p:spPr>
        <p:txBody>
          <a:bodyPr/>
          <a:lstStyle/>
          <a:p>
            <a:r>
              <a:rPr lang="en-US" sz="2800" dirty="0" smtClean="0"/>
              <a:t>Public </a:t>
            </a:r>
            <a:r>
              <a:rPr lang="en-US" sz="2800" dirty="0" err="1" smtClean="0"/>
              <a:t>ReadOnly</a:t>
            </a:r>
            <a:r>
              <a:rPr lang="en-US" sz="2800" dirty="0" smtClean="0"/>
              <a:t> Property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Items</a:t>
            </a:r>
            <a:r>
              <a:rPr lang="en-US" dirty="0" smtClean="0"/>
              <a:t> </a:t>
            </a:r>
            <a:r>
              <a:rPr lang="en-US" sz="2800" dirty="0" smtClean="0"/>
              <a:t>As</a:t>
            </a:r>
            <a:r>
              <a:rPr lang="en-US" dirty="0" smtClean="0"/>
              <a:t> </a:t>
            </a:r>
            <a:r>
              <a:rPr lang="en-US" sz="2800" dirty="0" err="1" smtClean="0"/>
              <a:t>ListBox.</a:t>
            </a:r>
            <a:r>
              <a:rPr lang="en-US" dirty="0" err="1" smtClean="0">
                <a:solidFill>
                  <a:srgbClr val="92D050"/>
                </a:solidFill>
              </a:rPr>
              <a:t>ObjectCollection</a:t>
            </a:r>
            <a:endParaRPr lang="en-US" dirty="0" smtClean="0">
              <a:solidFill>
                <a:srgbClr val="92D050"/>
              </a:solidFill>
            </a:endParaRPr>
          </a:p>
          <a:p>
            <a:r>
              <a:rPr lang="en-US" sz="2800" dirty="0" smtClean="0"/>
              <a:t>Public Class </a:t>
            </a:r>
            <a:r>
              <a:rPr lang="en-US" dirty="0" err="1" smtClean="0">
                <a:solidFill>
                  <a:srgbClr val="92D050"/>
                </a:solidFill>
              </a:rPr>
              <a:t>ObjectCollection</a:t>
            </a:r>
            <a:endParaRPr lang="en-US" dirty="0" smtClean="0">
              <a:solidFill>
                <a:srgbClr val="92D050"/>
              </a:solidFill>
            </a:endParaRP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sz="2800" dirty="0" smtClean="0"/>
              <a:t>Implements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IList</a:t>
            </a:r>
            <a:r>
              <a:rPr lang="en-US" sz="2800" dirty="0" smtClean="0"/>
              <a:t>, </a:t>
            </a:r>
            <a:r>
              <a:rPr lang="en-US" sz="2800" dirty="0" err="1" smtClean="0"/>
              <a:t>ICollection</a:t>
            </a:r>
            <a:r>
              <a:rPr lang="en-US" sz="2800" dirty="0" smtClean="0"/>
              <a:t>, </a:t>
            </a:r>
            <a:r>
              <a:rPr lang="en-US" sz="2800" dirty="0" err="1" smtClean="0"/>
              <a:t>IEnumerable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24" y="3929066"/>
            <a:ext cx="73324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err="1" smtClean="0">
                <a:solidFill>
                  <a:srgbClr val="FF0000"/>
                </a:solidFill>
              </a:rPr>
              <a:t>IList</a:t>
            </a:r>
            <a:r>
              <a:rPr kumimoji="1" lang="ja-JP" altLang="en-US" sz="3600" dirty="0" smtClean="0"/>
              <a:t>なら</a:t>
            </a:r>
            <a:r>
              <a:rPr kumimoji="1" lang="en-US" altLang="ja-JP" sz="3600" dirty="0" smtClean="0"/>
              <a:t>Stack</a:t>
            </a:r>
            <a:r>
              <a:rPr kumimoji="1" lang="ja-JP" altLang="en-US" sz="3600" dirty="0" smtClean="0"/>
              <a:t>がわりに使える</a:t>
            </a:r>
            <a:r>
              <a:rPr kumimoji="1" lang="ja-JP" altLang="en-US" sz="3600" dirty="0" err="1" smtClean="0"/>
              <a:t>ぢゃん</a:t>
            </a:r>
            <a:r>
              <a:rPr kumimoji="1" lang="en-US" altLang="ja-JP" sz="3600" dirty="0" smtClean="0"/>
              <a:t>!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857232"/>
            <a:ext cx="8286808" cy="4948255"/>
          </a:xfrm>
        </p:spPr>
        <p:txBody>
          <a:bodyPr/>
          <a:lstStyle/>
          <a:p>
            <a:pPr>
              <a:buNone/>
            </a:pPr>
            <a:r>
              <a:rPr lang="en-US" altLang="ja-JP" sz="1600" dirty="0" smtClean="0"/>
              <a:t>Imports </a:t>
            </a:r>
            <a:r>
              <a:rPr lang="en-US" altLang="ja-JP" sz="1600" dirty="0" err="1" smtClean="0">
                <a:solidFill>
                  <a:srgbClr val="0070C0"/>
                </a:solidFill>
              </a:rPr>
              <a:t>System.Runtime.CompilerServices</a:t>
            </a:r>
            <a:endParaRPr lang="en-US" altLang="ja-JP" sz="16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altLang="ja-JP" sz="1600" dirty="0" smtClean="0"/>
              <a:t>Imports </a:t>
            </a:r>
            <a:r>
              <a:rPr lang="en-US" altLang="ja-JP" sz="1600" dirty="0" err="1" smtClean="0"/>
              <a:t>System.Collections.Generic</a:t>
            </a:r>
            <a:endParaRPr lang="en-US" altLang="ja-JP" sz="1600" dirty="0" smtClean="0"/>
          </a:p>
          <a:p>
            <a:pPr>
              <a:buNone/>
            </a:pPr>
            <a:endParaRPr lang="ja-JP" altLang="en-US" sz="1600" dirty="0" smtClean="0"/>
          </a:p>
          <a:p>
            <a:pPr>
              <a:buNone/>
            </a:pPr>
            <a:r>
              <a:rPr lang="en-US" altLang="ja-JP" sz="1600" dirty="0" smtClean="0"/>
              <a:t>Namespace </a:t>
            </a:r>
            <a:r>
              <a:rPr lang="en-US" altLang="ja-JP" sz="1600" dirty="0" err="1" smtClean="0"/>
              <a:t>Wankuma.Episteme</a:t>
            </a:r>
            <a:endParaRPr lang="en-US" altLang="ja-JP" sz="1600" dirty="0" smtClean="0"/>
          </a:p>
          <a:p>
            <a:pPr>
              <a:buNone/>
            </a:pPr>
            <a:r>
              <a:rPr lang="en-US" altLang="ja-JP" sz="1600" dirty="0" smtClean="0"/>
              <a:t>    Module </a:t>
            </a:r>
            <a:r>
              <a:rPr lang="en-US" altLang="ja-JP" sz="1600" dirty="0" err="1" smtClean="0"/>
              <a:t>ListExtensions</a:t>
            </a:r>
            <a:endParaRPr lang="en-US" altLang="ja-JP" sz="1600" dirty="0" smtClean="0"/>
          </a:p>
          <a:p>
            <a:pPr>
              <a:buNone/>
            </a:pPr>
            <a:endParaRPr lang="ja-JP" altLang="en-US" sz="1600" dirty="0" smtClean="0"/>
          </a:p>
          <a:p>
            <a:pPr>
              <a:buNone/>
            </a:pPr>
            <a:r>
              <a:rPr lang="en-US" altLang="ja-JP" sz="1600" dirty="0" smtClean="0"/>
              <a:t>        </a:t>
            </a:r>
            <a:r>
              <a:rPr lang="en-US" altLang="ja-JP" sz="1600" dirty="0" smtClean="0">
                <a:solidFill>
                  <a:srgbClr val="0070C0"/>
                </a:solidFill>
              </a:rPr>
              <a:t>&lt;Extension()&gt;</a:t>
            </a:r>
            <a:r>
              <a:rPr lang="en-US" altLang="ja-JP" sz="1600" dirty="0" smtClean="0"/>
              <a:t>  Public Sub </a:t>
            </a:r>
            <a:r>
              <a:rPr lang="en-US" altLang="ja-JP" sz="1600" dirty="0" err="1" smtClean="0">
                <a:solidFill>
                  <a:srgbClr val="FF0000"/>
                </a:solidFill>
              </a:rPr>
              <a:t>PushBack</a:t>
            </a:r>
            <a:r>
              <a:rPr lang="en-US" altLang="ja-JP" sz="1600" dirty="0" smtClean="0"/>
              <a:t>(</a:t>
            </a:r>
            <a:r>
              <a:rPr lang="en-US" altLang="ja-JP" sz="1600" dirty="0" err="1" smtClean="0"/>
              <a:t>ByVal</a:t>
            </a:r>
            <a:r>
              <a:rPr lang="en-US" altLang="ja-JP" sz="1600" dirty="0" smtClean="0"/>
              <a:t> </a:t>
            </a:r>
            <a:r>
              <a:rPr lang="en-US" altLang="ja-JP" sz="1600" dirty="0" smtClean="0">
                <a:solidFill>
                  <a:srgbClr val="00B0F0"/>
                </a:solidFill>
              </a:rPr>
              <a:t>Self </a:t>
            </a:r>
            <a:r>
              <a:rPr lang="en-US" altLang="ja-JP" sz="1600" dirty="0" smtClean="0"/>
              <a:t>As </a:t>
            </a:r>
            <a:r>
              <a:rPr lang="en-US" altLang="ja-JP" sz="1600" dirty="0" err="1" smtClean="0"/>
              <a:t>IList</a:t>
            </a:r>
            <a:r>
              <a:rPr lang="en-US" altLang="ja-JP" sz="1600" dirty="0" smtClean="0"/>
              <a:t>, </a:t>
            </a:r>
            <a:r>
              <a:rPr lang="en-US" altLang="ja-JP" sz="1600" dirty="0" err="1" smtClean="0"/>
              <a:t>ByVal</a:t>
            </a:r>
            <a:r>
              <a:rPr lang="en-US" altLang="ja-JP" sz="1600" b="1" dirty="0" smtClean="0"/>
              <a:t> item </a:t>
            </a:r>
            <a:r>
              <a:rPr lang="en-US" altLang="ja-JP" sz="1600" dirty="0" smtClean="0"/>
              <a:t>As Object)</a:t>
            </a:r>
          </a:p>
          <a:p>
            <a:pPr>
              <a:buNone/>
            </a:pPr>
            <a:r>
              <a:rPr lang="ja-JP" altLang="en-US" sz="1600" dirty="0" smtClean="0"/>
              <a:t>　　　　　　　　　　　</a:t>
            </a:r>
            <a:r>
              <a:rPr lang="en-US" altLang="ja-JP" sz="1600" dirty="0" smtClean="0"/>
              <a:t>             </a:t>
            </a:r>
            <a:r>
              <a:rPr lang="en-US" altLang="ja-JP" sz="1600" dirty="0" err="1" smtClean="0">
                <a:solidFill>
                  <a:srgbClr val="00B0F0"/>
                </a:solidFill>
              </a:rPr>
              <a:t>Self</a:t>
            </a:r>
            <a:r>
              <a:rPr lang="en-US" altLang="ja-JP" sz="1600" dirty="0" err="1" smtClean="0"/>
              <a:t>.Add</a:t>
            </a:r>
            <a:r>
              <a:rPr lang="en-US" altLang="ja-JP" sz="1600" dirty="0" smtClean="0"/>
              <a:t>(</a:t>
            </a:r>
            <a:r>
              <a:rPr lang="en-US" altLang="ja-JP" sz="1600" b="1" dirty="0" smtClean="0"/>
              <a:t>item</a:t>
            </a:r>
            <a:r>
              <a:rPr lang="en-US" altLang="ja-JP" sz="1600" dirty="0" smtClean="0"/>
              <a:t>)</a:t>
            </a:r>
          </a:p>
          <a:p>
            <a:pPr>
              <a:buNone/>
            </a:pPr>
            <a:r>
              <a:rPr lang="en-US" altLang="ja-JP" sz="1600" dirty="0" smtClean="0"/>
              <a:t>                                 End Sub</a:t>
            </a:r>
          </a:p>
          <a:p>
            <a:endParaRPr lang="ja-JP" altLang="en-US" sz="1600" dirty="0" smtClean="0"/>
          </a:p>
          <a:p>
            <a:pPr>
              <a:buNone/>
            </a:pPr>
            <a:r>
              <a:rPr lang="en-US" altLang="ja-JP" sz="1600" dirty="0" smtClean="0"/>
              <a:t>       </a:t>
            </a:r>
            <a:r>
              <a:rPr lang="en-US" altLang="ja-JP" sz="1600" dirty="0" smtClean="0">
                <a:solidFill>
                  <a:srgbClr val="0070C0"/>
                </a:solidFill>
              </a:rPr>
              <a:t>&lt;Extension()&gt;</a:t>
            </a:r>
            <a:r>
              <a:rPr lang="en-US" altLang="ja-JP" sz="1600" dirty="0" smtClean="0"/>
              <a:t>   Public Function </a:t>
            </a:r>
            <a:r>
              <a:rPr lang="en-US" altLang="ja-JP" sz="1600" dirty="0" err="1" smtClean="0">
                <a:solidFill>
                  <a:srgbClr val="FF0000"/>
                </a:solidFill>
              </a:rPr>
              <a:t>PopBack</a:t>
            </a:r>
            <a:r>
              <a:rPr lang="en-US" altLang="ja-JP" sz="1600" dirty="0" smtClean="0"/>
              <a:t>(</a:t>
            </a:r>
            <a:r>
              <a:rPr lang="en-US" altLang="ja-JP" sz="1600" dirty="0" err="1" smtClean="0"/>
              <a:t>ByVal</a:t>
            </a:r>
            <a:r>
              <a:rPr lang="en-US" altLang="ja-JP" sz="1600" dirty="0" smtClean="0"/>
              <a:t> Self As </a:t>
            </a:r>
            <a:r>
              <a:rPr lang="en-US" altLang="ja-JP" sz="1600" dirty="0" err="1" smtClean="0"/>
              <a:t>IList</a:t>
            </a:r>
            <a:r>
              <a:rPr lang="en-US" altLang="ja-JP" sz="1600" dirty="0" smtClean="0"/>
              <a:t>) As Object</a:t>
            </a:r>
          </a:p>
          <a:p>
            <a:pPr>
              <a:buNone/>
            </a:pPr>
            <a:r>
              <a:rPr lang="en-US" altLang="ja-JP" sz="1600" dirty="0" smtClean="0"/>
              <a:t>                                       Dim result As T = </a:t>
            </a:r>
            <a:r>
              <a:rPr lang="en-US" altLang="ja-JP" sz="1600" dirty="0" smtClean="0">
                <a:solidFill>
                  <a:srgbClr val="00B0F0"/>
                </a:solidFill>
              </a:rPr>
              <a:t>Self</a:t>
            </a:r>
            <a:r>
              <a:rPr lang="en-US" altLang="ja-JP" sz="1600" dirty="0" smtClean="0"/>
              <a:t>(</a:t>
            </a:r>
            <a:r>
              <a:rPr lang="en-US" altLang="ja-JP" sz="1600" dirty="0" err="1" smtClean="0">
                <a:solidFill>
                  <a:srgbClr val="00B0F0"/>
                </a:solidFill>
              </a:rPr>
              <a:t>Self</a:t>
            </a:r>
            <a:r>
              <a:rPr lang="en-US" altLang="ja-JP" sz="1600" dirty="0" err="1" smtClean="0"/>
              <a:t>.Count</a:t>
            </a:r>
            <a:r>
              <a:rPr lang="en-US" altLang="ja-JP" sz="1600" dirty="0" smtClean="0"/>
              <a:t> - 1)</a:t>
            </a:r>
          </a:p>
          <a:p>
            <a:pPr>
              <a:buNone/>
            </a:pPr>
            <a:r>
              <a:rPr lang="en-US" altLang="ja-JP" sz="1600" dirty="0" smtClean="0"/>
              <a:t>                                       </a:t>
            </a:r>
            <a:r>
              <a:rPr lang="en-US" altLang="ja-JP" sz="1600" dirty="0" err="1" smtClean="0">
                <a:solidFill>
                  <a:srgbClr val="00B0F0"/>
                </a:solidFill>
              </a:rPr>
              <a:t>Self</a:t>
            </a:r>
            <a:r>
              <a:rPr lang="en-US" altLang="ja-JP" sz="1600" dirty="0" err="1" smtClean="0"/>
              <a:t>.RemoveAt</a:t>
            </a:r>
            <a:r>
              <a:rPr lang="en-US" altLang="ja-JP" sz="1600" dirty="0" smtClean="0"/>
              <a:t>(</a:t>
            </a:r>
            <a:r>
              <a:rPr lang="en-US" altLang="ja-JP" sz="1600" dirty="0" err="1" smtClean="0">
                <a:solidFill>
                  <a:srgbClr val="00B0F0"/>
                </a:solidFill>
              </a:rPr>
              <a:t>Self</a:t>
            </a:r>
            <a:r>
              <a:rPr lang="en-US" altLang="ja-JP" sz="1600" dirty="0" err="1" smtClean="0"/>
              <a:t>.Count</a:t>
            </a:r>
            <a:r>
              <a:rPr lang="en-US" altLang="ja-JP" sz="1600" dirty="0" smtClean="0"/>
              <a:t> - 1)</a:t>
            </a:r>
          </a:p>
          <a:p>
            <a:pPr>
              <a:buNone/>
            </a:pPr>
            <a:r>
              <a:rPr lang="en-US" altLang="ja-JP" sz="1600" dirty="0" smtClean="0"/>
              <a:t>                                       Return result</a:t>
            </a:r>
          </a:p>
          <a:p>
            <a:pPr>
              <a:buNone/>
            </a:pPr>
            <a:r>
              <a:rPr lang="en-US" altLang="ja-JP" sz="1600" dirty="0" smtClean="0"/>
              <a:t>                                 End Function</a:t>
            </a:r>
          </a:p>
          <a:p>
            <a:pPr>
              <a:buNone/>
            </a:pPr>
            <a:r>
              <a:rPr lang="en-US" altLang="ja-JP" sz="1600" dirty="0" smtClean="0"/>
              <a:t>                                 …</a:t>
            </a:r>
            <a:endParaRPr lang="ja-JP" altLang="en-US" sz="1600" dirty="0" smtClean="0"/>
          </a:p>
          <a:p>
            <a:pPr>
              <a:buNone/>
            </a:pPr>
            <a:r>
              <a:rPr lang="en-US" altLang="ja-JP" sz="1600" dirty="0" smtClean="0"/>
              <a:t>    End Module			</a:t>
            </a:r>
          </a:p>
          <a:p>
            <a:pPr>
              <a:buNone/>
            </a:pPr>
            <a:r>
              <a:rPr lang="en-US" altLang="ja-JP" sz="1600" dirty="0" smtClean="0"/>
              <a:t>End Namespace</a:t>
            </a:r>
          </a:p>
          <a:p>
            <a:pPr>
              <a:buNone/>
            </a:pPr>
            <a:endParaRPr kumimoji="1" lang="ja-JP" altLang="en-US" sz="18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拡張メソッドで </a:t>
            </a:r>
            <a:r>
              <a:rPr kumimoji="1" lang="en-US" altLang="ja-JP" dirty="0" err="1" smtClean="0"/>
              <a:t>IList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に </a:t>
            </a:r>
            <a:r>
              <a:rPr kumimoji="1" lang="en-US" altLang="ja-JP" dirty="0" smtClean="0"/>
              <a:t>Push/Pop </a:t>
            </a:r>
            <a:r>
              <a:rPr kumimoji="1" lang="ja-JP" altLang="en-US" dirty="0" smtClean="0"/>
              <a:t>を追加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Smart UI (</a:t>
            </a:r>
            <a:r>
              <a:rPr kumimoji="1" lang="ja-JP" altLang="en-US" dirty="0" smtClean="0"/>
              <a:t>利口な</a:t>
            </a:r>
            <a:r>
              <a:rPr kumimoji="1" lang="en-US" altLang="ja-JP" dirty="0" smtClean="0"/>
              <a:t>UI) </a:t>
            </a:r>
            <a:r>
              <a:rPr kumimoji="1" lang="ja-JP" altLang="en-US" dirty="0" smtClean="0"/>
              <a:t>アンチパターン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層状アーキテクチャの対極をなすアンチパターン。</a:t>
            </a:r>
            <a:endParaRPr lang="en-US" altLang="ja-JP" dirty="0" smtClean="0"/>
          </a:p>
          <a:p>
            <a:r>
              <a:rPr lang="ja-JP" altLang="en-US" dirty="0" smtClean="0"/>
              <a:t>ビジネスロジックやデータアクセスのコードが、</a:t>
            </a:r>
            <a:r>
              <a:rPr lang="en-US" altLang="ja-JP" dirty="0" smtClean="0"/>
              <a:t>UI</a:t>
            </a:r>
            <a:r>
              <a:rPr lang="ja-JP" altLang="en-US" dirty="0" smtClean="0"/>
              <a:t>のコードと一緒になってしまっている、いわばスパゲッティな状態。</a:t>
            </a:r>
            <a:endParaRPr lang="en-US" altLang="ja-JP" dirty="0" smtClean="0"/>
          </a:p>
          <a:p>
            <a:r>
              <a:rPr lang="ja-JP" altLang="en-US" dirty="0" smtClean="0"/>
              <a:t>利口な</a:t>
            </a:r>
            <a:r>
              <a:rPr lang="en-US" altLang="ja-JP" dirty="0" smtClean="0"/>
              <a:t>UI</a:t>
            </a:r>
            <a:r>
              <a:rPr lang="ja-JP" altLang="en-US" dirty="0" smtClean="0"/>
              <a:t>と呼ぶのは、ビジネスロジックを含むすべての処理が</a:t>
            </a:r>
            <a:r>
              <a:rPr lang="en-US" altLang="ja-JP" dirty="0" smtClean="0"/>
              <a:t>UI</a:t>
            </a:r>
            <a:r>
              <a:rPr lang="ja-JP" altLang="en-US" dirty="0" smtClean="0"/>
              <a:t>の中で行なわれるから。</a:t>
            </a:r>
            <a:endParaRPr lang="en-US" altLang="ja-JP" dirty="0" smtClean="0"/>
          </a:p>
          <a:p>
            <a:r>
              <a:rPr lang="ja-JP" altLang="en-US" dirty="0" smtClean="0"/>
              <a:t>最もやっつけで手軽なやり方がこれなので、設計を何も考ないとこの状態に陥ってしまう。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System.Collections.ObjectModel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1052513"/>
            <a:ext cx="8286808" cy="2947991"/>
          </a:xfrm>
        </p:spPr>
        <p:txBody>
          <a:bodyPr/>
          <a:lstStyle/>
          <a:p>
            <a:r>
              <a:rPr lang="en-US" dirty="0" smtClean="0"/>
              <a:t>Collection(Of T)</a:t>
            </a:r>
          </a:p>
          <a:p>
            <a:pPr lvl="1">
              <a:buNone/>
            </a:pPr>
            <a:r>
              <a:rPr lang="en-US" sz="2400" dirty="0" smtClean="0"/>
              <a:t>    Implements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IList</a:t>
            </a:r>
            <a:r>
              <a:rPr lang="en-US" dirty="0" smtClean="0">
                <a:solidFill>
                  <a:srgbClr val="FF0000"/>
                </a:solidFill>
              </a:rPr>
              <a:t>(Of T)</a:t>
            </a:r>
            <a:r>
              <a:rPr lang="en-US" dirty="0" smtClean="0"/>
              <a:t>, </a:t>
            </a:r>
            <a:r>
              <a:rPr lang="en-US" sz="2400" dirty="0" err="1" smtClean="0"/>
              <a:t>ICollection</a:t>
            </a:r>
            <a:r>
              <a:rPr lang="en-US" sz="2400" dirty="0" smtClean="0"/>
              <a:t>(Of T),       </a:t>
            </a:r>
            <a:r>
              <a:rPr lang="en-US" sz="2400" dirty="0" err="1" smtClean="0"/>
              <a:t>IEnumerable</a:t>
            </a:r>
            <a:r>
              <a:rPr lang="en-US" sz="2400" dirty="0" smtClean="0"/>
              <a:t>(Of T), </a:t>
            </a:r>
            <a:r>
              <a:rPr lang="en-US" dirty="0" err="1" smtClean="0">
                <a:solidFill>
                  <a:srgbClr val="FF0000"/>
                </a:solidFill>
              </a:rPr>
              <a:t>IList</a:t>
            </a:r>
            <a:r>
              <a:rPr lang="en-US" sz="2400" dirty="0" smtClean="0"/>
              <a:t>, </a:t>
            </a:r>
            <a:r>
              <a:rPr lang="en-US" sz="2400" dirty="0" err="1" smtClean="0"/>
              <a:t>ICollection</a:t>
            </a:r>
            <a:r>
              <a:rPr lang="en-US" sz="2400" dirty="0" smtClean="0"/>
              <a:t>, </a:t>
            </a:r>
            <a:r>
              <a:rPr lang="en-US" sz="2400" dirty="0" err="1" smtClean="0"/>
              <a:t>IEnumerable</a:t>
            </a:r>
            <a:endParaRPr lang="en-US" dirty="0" smtClean="0"/>
          </a:p>
          <a:p>
            <a:r>
              <a:rPr lang="en-US" dirty="0" err="1" smtClean="0"/>
              <a:t>KeyedCollection</a:t>
            </a:r>
            <a:r>
              <a:rPr lang="en-US" dirty="0" smtClean="0"/>
              <a:t>(Of </a:t>
            </a:r>
            <a:r>
              <a:rPr lang="en-US" dirty="0" err="1" smtClean="0"/>
              <a:t>TKey</a:t>
            </a:r>
            <a:r>
              <a:rPr lang="en-US" dirty="0" smtClean="0"/>
              <a:t>, </a:t>
            </a:r>
            <a:r>
              <a:rPr lang="en-US" dirty="0" err="1" smtClean="0"/>
              <a:t>TItem</a:t>
            </a:r>
            <a:r>
              <a:rPr lang="en-US" dirty="0" smtClean="0"/>
              <a:t>)</a:t>
            </a:r>
          </a:p>
          <a:p>
            <a:pPr lvl="1">
              <a:buNone/>
            </a:pPr>
            <a:r>
              <a:rPr lang="en-US" altLang="ja-JP" sz="2400" dirty="0" smtClean="0"/>
              <a:t>    Inherits</a:t>
            </a:r>
            <a:r>
              <a:rPr lang="en-US" altLang="ja-JP" dirty="0" smtClean="0"/>
              <a:t> </a:t>
            </a:r>
            <a:r>
              <a:rPr lang="en-US" altLang="ja-JP" dirty="0" smtClean="0">
                <a:solidFill>
                  <a:srgbClr val="00B0F0"/>
                </a:solidFill>
              </a:rPr>
              <a:t>Collection(Of </a:t>
            </a:r>
            <a:r>
              <a:rPr lang="en-US" altLang="ja-JP" dirty="0" err="1" smtClean="0">
                <a:solidFill>
                  <a:srgbClr val="00B0F0"/>
                </a:solidFill>
              </a:rPr>
              <a:t>TItem</a:t>
            </a:r>
            <a:r>
              <a:rPr lang="en-US" altLang="ja-JP" dirty="0" smtClean="0">
                <a:solidFill>
                  <a:srgbClr val="00B0F0"/>
                </a:solidFill>
              </a:rPr>
              <a:t>)</a:t>
            </a:r>
            <a:endParaRPr kumimoji="1" lang="ja-JP" altLang="en-US" dirty="0">
              <a:solidFill>
                <a:srgbClr val="00B0F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2910" y="3786190"/>
            <a:ext cx="7377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err="1" smtClean="0">
                <a:solidFill>
                  <a:srgbClr val="FF0000"/>
                </a:solidFill>
              </a:rPr>
              <a:t>IList</a:t>
            </a:r>
            <a:r>
              <a:rPr kumimoji="1" lang="ja-JP" altLang="en-US" sz="3600" dirty="0" smtClean="0"/>
              <a:t>なら</a:t>
            </a:r>
            <a:r>
              <a:rPr kumimoji="1" lang="en-US" altLang="ja-JP" sz="3600" dirty="0" smtClean="0"/>
              <a:t>Stack</a:t>
            </a:r>
            <a:r>
              <a:rPr kumimoji="1" lang="ja-JP" altLang="en-US" sz="3600" dirty="0" smtClean="0"/>
              <a:t>がわりに使えん</a:t>
            </a:r>
            <a:r>
              <a:rPr kumimoji="1" lang="ja-JP" altLang="en-US" sz="3600" dirty="0" err="1" smtClean="0"/>
              <a:t>ぢゃん</a:t>
            </a:r>
            <a:r>
              <a:rPr kumimoji="1" lang="en-US" altLang="ja-JP" sz="3600" dirty="0" smtClean="0"/>
              <a:t>!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00034" y="4714884"/>
            <a:ext cx="69653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 smtClean="0"/>
              <a:t>要素の追加</a:t>
            </a:r>
            <a:r>
              <a:rPr lang="en-US" altLang="ja-JP" sz="3600" dirty="0" smtClean="0"/>
              <a:t>/</a:t>
            </a:r>
            <a:r>
              <a:rPr lang="ja-JP" altLang="en-US" sz="3600" dirty="0" smtClean="0"/>
              <a:t>削除</a:t>
            </a:r>
            <a:r>
              <a:rPr lang="en-US" altLang="ja-JP" sz="3600" dirty="0" smtClean="0"/>
              <a:t>/</a:t>
            </a:r>
            <a:r>
              <a:rPr lang="ja-JP" altLang="en-US" sz="3600" dirty="0" smtClean="0"/>
              <a:t>変更を再定義可 </a:t>
            </a:r>
            <a:endParaRPr lang="en-US" altLang="ja-JP" sz="3600" dirty="0" smtClean="0"/>
          </a:p>
          <a:p>
            <a:r>
              <a:rPr lang="ja-JP" altLang="en-US" sz="3600" dirty="0" smtClean="0"/>
              <a:t>→ </a:t>
            </a:r>
            <a:r>
              <a:rPr lang="en-US" altLang="ja-JP" sz="3600" dirty="0" smtClean="0"/>
              <a:t>Model/View</a:t>
            </a:r>
            <a:r>
              <a:rPr lang="ja-JP" altLang="en-US" sz="3600" dirty="0" smtClean="0"/>
              <a:t>の分離</a:t>
            </a:r>
            <a:endParaRPr lang="en-US" altLang="ja-JP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981075"/>
            <a:ext cx="8286808" cy="5162569"/>
          </a:xfrm>
        </p:spPr>
        <p:txBody>
          <a:bodyPr/>
          <a:lstStyle/>
          <a:p>
            <a:pPr>
              <a:buNone/>
            </a:pPr>
            <a:r>
              <a:rPr lang="en-US" altLang="ja-JP" sz="2000" dirty="0" smtClean="0"/>
              <a:t>Public Class </a:t>
            </a:r>
            <a:r>
              <a:rPr lang="en-US" altLang="ja-JP" sz="2000" dirty="0" err="1" smtClean="0"/>
              <a:t>ListCollection</a:t>
            </a:r>
            <a:r>
              <a:rPr lang="en-US" altLang="ja-JP" sz="2000" dirty="0" smtClean="0"/>
              <a:t>(Of T)</a:t>
            </a:r>
          </a:p>
          <a:p>
            <a:pPr>
              <a:buNone/>
            </a:pPr>
            <a:r>
              <a:rPr lang="en-US" altLang="ja-JP" sz="2000" dirty="0" smtClean="0"/>
              <a:t>    Inherits Collection(Of T</a:t>
            </a:r>
            <a:r>
              <a:rPr lang="en-US" altLang="ja-JP" sz="2000" dirty="0" smtClean="0"/>
              <a:t>)</a:t>
            </a:r>
          </a:p>
          <a:p>
            <a:pPr>
              <a:buNone/>
            </a:pPr>
            <a:endParaRPr lang="en-US" altLang="ja-JP" sz="2000" dirty="0" smtClean="0"/>
          </a:p>
          <a:p>
            <a:pPr>
              <a:buNone/>
            </a:pPr>
            <a:r>
              <a:rPr lang="en-US" altLang="ja-JP" sz="2000" dirty="0" smtClean="0"/>
              <a:t>    Public Target As </a:t>
            </a:r>
            <a:r>
              <a:rPr lang="en-US" altLang="ja-JP" sz="2000" dirty="0" err="1" smtClean="0"/>
              <a:t>ListBox</a:t>
            </a:r>
            <a:endParaRPr lang="ja-JP" altLang="en-US" sz="2000" dirty="0" smtClean="0"/>
          </a:p>
          <a:p>
            <a:pPr>
              <a:buNone/>
            </a:pPr>
            <a:endParaRPr lang="en-US" altLang="ja-JP" sz="2000" dirty="0" smtClean="0"/>
          </a:p>
          <a:p>
            <a:pPr>
              <a:buNone/>
            </a:pPr>
            <a:r>
              <a:rPr lang="en-US" altLang="ja-JP" sz="2000" dirty="0" smtClean="0"/>
              <a:t>    Protected </a:t>
            </a:r>
            <a:r>
              <a:rPr lang="en-US" altLang="ja-JP" sz="2000" dirty="0" smtClean="0"/>
              <a:t>Overrides Sub </a:t>
            </a:r>
            <a:r>
              <a:rPr lang="en-US" altLang="ja-JP" sz="2000" dirty="0" err="1" smtClean="0"/>
              <a:t>InsertItem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/>
              <a:t>ByVal</a:t>
            </a:r>
            <a:r>
              <a:rPr lang="en-US" altLang="ja-JP" sz="2000" dirty="0" smtClean="0"/>
              <a:t> index As Integer</a:t>
            </a:r>
            <a:r>
              <a:rPr lang="en-US" altLang="ja-JP" sz="2000" dirty="0" smtClean="0"/>
              <a:t>,</a:t>
            </a:r>
            <a:r>
              <a:rPr lang="ja-JP" altLang="en-US" sz="2000" dirty="0" smtClean="0"/>
              <a:t>　</a:t>
            </a:r>
            <a:r>
              <a:rPr lang="en-US" altLang="ja-JP" sz="2000" dirty="0" smtClean="0"/>
              <a:t>_</a:t>
            </a:r>
          </a:p>
          <a:p>
            <a:pPr>
              <a:buNone/>
            </a:pPr>
            <a:r>
              <a:rPr lang="en-US" altLang="ja-JP" sz="2000" dirty="0" smtClean="0"/>
              <a:t> </a:t>
            </a:r>
            <a:r>
              <a:rPr lang="en-US" altLang="ja-JP" sz="2000" dirty="0" smtClean="0"/>
              <a:t>                                                              </a:t>
            </a:r>
            <a:r>
              <a:rPr lang="en-US" altLang="ja-JP" sz="2000" dirty="0" err="1" smtClean="0"/>
              <a:t>ByVal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newItem</a:t>
            </a:r>
            <a:r>
              <a:rPr lang="en-US" altLang="ja-JP" sz="2000" dirty="0" smtClean="0"/>
              <a:t> As T)</a:t>
            </a:r>
          </a:p>
          <a:p>
            <a:pPr>
              <a:buNone/>
            </a:pPr>
            <a:r>
              <a:rPr lang="en-US" altLang="ja-JP" sz="2000" dirty="0" smtClean="0"/>
              <a:t>        </a:t>
            </a:r>
            <a:r>
              <a:rPr lang="en-US" altLang="ja-JP" sz="2000" dirty="0" err="1" smtClean="0"/>
              <a:t>MyBase.InsertItem</a:t>
            </a:r>
            <a:r>
              <a:rPr lang="en-US" altLang="ja-JP" sz="2000" dirty="0" smtClean="0"/>
              <a:t>(index, </a:t>
            </a:r>
            <a:r>
              <a:rPr lang="en-US" altLang="ja-JP" sz="2000" dirty="0" err="1" smtClean="0"/>
              <a:t>newItem</a:t>
            </a:r>
            <a:r>
              <a:rPr lang="en-US" altLang="ja-JP" sz="2000" dirty="0" smtClean="0"/>
              <a:t>)  </a:t>
            </a:r>
            <a:r>
              <a:rPr lang="en-US" altLang="ja-JP" sz="2000" dirty="0" smtClean="0">
                <a:solidFill>
                  <a:srgbClr val="00B050"/>
                </a:solidFill>
              </a:rPr>
              <a:t>‘ </a:t>
            </a:r>
            <a:r>
              <a:rPr lang="ja-JP" altLang="en-US" sz="2000" dirty="0" smtClean="0">
                <a:solidFill>
                  <a:srgbClr val="00B050"/>
                </a:solidFill>
              </a:rPr>
              <a:t>もともとの </a:t>
            </a:r>
            <a:r>
              <a:rPr lang="en-US" altLang="ja-JP" sz="2000" dirty="0" err="1" smtClean="0">
                <a:solidFill>
                  <a:srgbClr val="00B050"/>
                </a:solidFill>
              </a:rPr>
              <a:t>InsertItem</a:t>
            </a:r>
            <a:r>
              <a:rPr lang="en-US" altLang="ja-JP" sz="2000" dirty="0" smtClean="0">
                <a:solidFill>
                  <a:srgbClr val="00B050"/>
                </a:solidFill>
              </a:rPr>
              <a:t> </a:t>
            </a:r>
            <a:r>
              <a:rPr lang="ja-JP" altLang="en-US" sz="2000" dirty="0" smtClean="0">
                <a:solidFill>
                  <a:srgbClr val="00B050"/>
                </a:solidFill>
              </a:rPr>
              <a:t>を呼ぶ</a:t>
            </a:r>
            <a:endParaRPr lang="en-US" altLang="ja-JP" sz="20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altLang="ja-JP" sz="2000" dirty="0" smtClean="0"/>
              <a:t>        </a:t>
            </a:r>
            <a:r>
              <a:rPr lang="en-US" altLang="ja-JP" sz="2000" dirty="0" err="1" smtClean="0"/>
              <a:t>Target.Items.Insert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/>
              <a:t>index,newItem</a:t>
            </a:r>
            <a:r>
              <a:rPr lang="en-US" altLang="ja-JP" sz="2000" dirty="0" smtClean="0"/>
              <a:t>) </a:t>
            </a:r>
            <a:r>
              <a:rPr lang="en-US" altLang="ja-JP" sz="2000" dirty="0" smtClean="0">
                <a:solidFill>
                  <a:srgbClr val="00B050"/>
                </a:solidFill>
              </a:rPr>
              <a:t>‘ </a:t>
            </a:r>
            <a:r>
              <a:rPr lang="en-US" altLang="ja-JP" sz="2000" dirty="0" err="1" smtClean="0">
                <a:solidFill>
                  <a:srgbClr val="00B050"/>
                </a:solidFill>
              </a:rPr>
              <a:t>ListBox</a:t>
            </a:r>
            <a:r>
              <a:rPr lang="en-US" altLang="ja-JP" sz="2000" dirty="0" smtClean="0">
                <a:solidFill>
                  <a:srgbClr val="00B050"/>
                </a:solidFill>
              </a:rPr>
              <a:t> </a:t>
            </a:r>
            <a:r>
              <a:rPr lang="ja-JP" altLang="en-US" sz="2000" dirty="0" err="1" smtClean="0">
                <a:solidFill>
                  <a:srgbClr val="00B050"/>
                </a:solidFill>
              </a:rPr>
              <a:t>にも</a:t>
            </a:r>
            <a:r>
              <a:rPr lang="ja-JP" altLang="en-US" sz="2000" dirty="0" smtClean="0">
                <a:solidFill>
                  <a:srgbClr val="00B050"/>
                </a:solidFill>
              </a:rPr>
              <a:t> </a:t>
            </a:r>
            <a:r>
              <a:rPr lang="en-US" altLang="ja-JP" sz="2000" dirty="0" smtClean="0">
                <a:solidFill>
                  <a:srgbClr val="00B050"/>
                </a:solidFill>
              </a:rPr>
              <a:t>Insert </a:t>
            </a:r>
            <a:r>
              <a:rPr lang="ja-JP" altLang="en-US" sz="2000" dirty="0" smtClean="0">
                <a:solidFill>
                  <a:srgbClr val="00B050"/>
                </a:solidFill>
              </a:rPr>
              <a:t>する</a:t>
            </a:r>
            <a:endParaRPr lang="en-US" altLang="ja-JP" sz="20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altLang="ja-JP" sz="2000" dirty="0" smtClean="0"/>
              <a:t>    End </a:t>
            </a:r>
            <a:r>
              <a:rPr lang="en-US" altLang="ja-JP" sz="2000" dirty="0" smtClean="0"/>
              <a:t>Sub</a:t>
            </a:r>
          </a:p>
          <a:p>
            <a:pPr>
              <a:buNone/>
            </a:pPr>
            <a:endParaRPr lang="en-US" altLang="ja-JP" sz="2000" dirty="0" smtClean="0"/>
          </a:p>
          <a:p>
            <a:pPr>
              <a:buNone/>
            </a:pPr>
            <a:r>
              <a:rPr lang="ja-JP" altLang="en-US" sz="2000" dirty="0" smtClean="0"/>
              <a:t>　　</a:t>
            </a:r>
            <a:r>
              <a:rPr lang="en-US" altLang="ja-JP" sz="2000" dirty="0" err="1" smtClean="0"/>
              <a:t>SetItem</a:t>
            </a:r>
            <a:r>
              <a:rPr lang="en-US" altLang="ja-JP" sz="2000" dirty="0" smtClean="0"/>
              <a:t>,</a:t>
            </a:r>
            <a:r>
              <a:rPr lang="ja-JP" altLang="en-US" sz="2000" dirty="0" smtClean="0"/>
              <a:t>　</a:t>
            </a:r>
            <a:r>
              <a:rPr lang="en-US" altLang="ja-JP" sz="2000" dirty="0" err="1" smtClean="0"/>
              <a:t>RemoveItem</a:t>
            </a:r>
            <a:r>
              <a:rPr lang="en-US" altLang="ja-JP" sz="2000" dirty="0" smtClean="0"/>
              <a:t>, </a:t>
            </a:r>
            <a:r>
              <a:rPr lang="en-US" altLang="ja-JP" sz="2000" dirty="0" err="1" smtClean="0"/>
              <a:t>ClearItems</a:t>
            </a:r>
            <a:r>
              <a:rPr lang="en-US" altLang="ja-JP" sz="2000" dirty="0" smtClean="0"/>
              <a:t> </a:t>
            </a:r>
            <a:r>
              <a:rPr lang="ja-JP" altLang="en-US" sz="2000" dirty="0" smtClean="0"/>
              <a:t>についても同様。</a:t>
            </a:r>
            <a:endParaRPr lang="en-US" altLang="ja-JP" sz="2000" dirty="0" smtClean="0"/>
          </a:p>
          <a:p>
            <a:pPr>
              <a:buNone/>
            </a:pPr>
            <a:endParaRPr lang="en-US" altLang="ja-JP" sz="2000" dirty="0" smtClean="0"/>
          </a:p>
          <a:p>
            <a:pPr>
              <a:buNone/>
            </a:pPr>
            <a:r>
              <a:rPr lang="en-US" altLang="ja-JP" sz="2000" dirty="0" smtClean="0"/>
              <a:t>End Class</a:t>
            </a:r>
          </a:p>
          <a:p>
            <a:pPr>
              <a:buNone/>
            </a:pPr>
            <a:endParaRPr lang="en-US" altLang="ja-JP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System.Collections.ObjectModel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をタネにして</a:t>
            </a:r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6000760" y="2214554"/>
            <a:ext cx="1785950" cy="4286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/>
              <a:t>Collection(Of T)</a:t>
            </a:r>
            <a:endParaRPr kumimoji="1" lang="ja-JP" altLang="en-US" sz="1600" dirty="0"/>
          </a:p>
        </p:txBody>
      </p:sp>
      <p:sp>
        <p:nvSpPr>
          <p:cNvPr id="7" name="角丸四角形 6"/>
          <p:cNvSpPr/>
          <p:nvPr/>
        </p:nvSpPr>
        <p:spPr>
          <a:xfrm>
            <a:off x="3929058" y="3214686"/>
            <a:ext cx="2714644" cy="4286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err="1" smtClean="0"/>
              <a:t>ObservableCollection</a:t>
            </a:r>
            <a:r>
              <a:rPr kumimoji="1" lang="en-US" altLang="ja-JP" sz="1600" dirty="0" smtClean="0"/>
              <a:t>(Of T)</a:t>
            </a:r>
            <a:endParaRPr kumimoji="1" lang="ja-JP" altLang="en-US" sz="1600" dirty="0"/>
          </a:p>
        </p:txBody>
      </p:sp>
      <p:sp>
        <p:nvSpPr>
          <p:cNvPr id="8" name="角丸四角形 7"/>
          <p:cNvSpPr/>
          <p:nvPr/>
        </p:nvSpPr>
        <p:spPr>
          <a:xfrm>
            <a:off x="5357818" y="4000504"/>
            <a:ext cx="3143272" cy="35719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err="1" smtClean="0"/>
              <a:t>Keyed</a:t>
            </a:r>
            <a:r>
              <a:rPr kumimoji="1" lang="en-US" altLang="ja-JP" sz="1600" dirty="0" err="1" smtClean="0"/>
              <a:t>Collection</a:t>
            </a:r>
            <a:r>
              <a:rPr kumimoji="1" lang="en-US" altLang="ja-JP" sz="1600" dirty="0" smtClean="0"/>
              <a:t>(Of </a:t>
            </a:r>
            <a:r>
              <a:rPr kumimoji="1" lang="en-US" altLang="ja-JP" sz="1600" dirty="0" err="1" smtClean="0"/>
              <a:t>TKey,TItem</a:t>
            </a:r>
            <a:r>
              <a:rPr kumimoji="1" lang="en-US" altLang="ja-JP" sz="1600" dirty="0" smtClean="0"/>
              <a:t>)</a:t>
            </a:r>
            <a:endParaRPr kumimoji="1" lang="ja-JP" altLang="en-US" sz="1600" dirty="0"/>
          </a:p>
        </p:txBody>
      </p:sp>
      <p:cxnSp>
        <p:nvCxnSpPr>
          <p:cNvPr id="10" name="直線矢印コネクタ 9"/>
          <p:cNvCxnSpPr>
            <a:stCxn id="7" idx="0"/>
            <a:endCxn id="6" idx="2"/>
          </p:cNvCxnSpPr>
          <p:nvPr/>
        </p:nvCxnSpPr>
        <p:spPr>
          <a:xfrm rot="5400000" flipH="1" flipV="1">
            <a:off x="5804305" y="2125257"/>
            <a:ext cx="571504" cy="1607355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>
            <a:stCxn id="8" idx="0"/>
            <a:endCxn id="6" idx="2"/>
          </p:cNvCxnSpPr>
          <p:nvPr/>
        </p:nvCxnSpPr>
        <p:spPr>
          <a:xfrm rot="16200000" flipV="1">
            <a:off x="6232934" y="3303983"/>
            <a:ext cx="1357322" cy="35719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/>
          <p:cNvSpPr/>
          <p:nvPr/>
        </p:nvSpPr>
        <p:spPr>
          <a:xfrm>
            <a:off x="5857884" y="1142984"/>
            <a:ext cx="1357322" cy="35719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err="1" smtClean="0"/>
              <a:t>IList</a:t>
            </a:r>
            <a:r>
              <a:rPr kumimoji="1" lang="en-US" altLang="ja-JP" sz="1600" dirty="0" smtClean="0"/>
              <a:t>(Of T)</a:t>
            </a:r>
            <a:endParaRPr kumimoji="1" lang="ja-JP" altLang="en-US" sz="1600" dirty="0"/>
          </a:p>
        </p:txBody>
      </p:sp>
      <p:sp>
        <p:nvSpPr>
          <p:cNvPr id="18" name="正方形/長方形 17"/>
          <p:cNvSpPr/>
          <p:nvPr/>
        </p:nvSpPr>
        <p:spPr>
          <a:xfrm>
            <a:off x="2500298" y="1214422"/>
            <a:ext cx="2714644" cy="35719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err="1" smtClean="0"/>
              <a:t>INotifyCollectionChanged</a:t>
            </a:r>
            <a:endParaRPr kumimoji="1" lang="ja-JP" altLang="en-US" sz="1600" dirty="0"/>
          </a:p>
        </p:txBody>
      </p:sp>
      <p:cxnSp>
        <p:nvCxnSpPr>
          <p:cNvPr id="19" name="直線矢印コネクタ 18"/>
          <p:cNvCxnSpPr>
            <a:stCxn id="7" idx="0"/>
            <a:endCxn id="18" idx="2"/>
          </p:cNvCxnSpPr>
          <p:nvPr/>
        </p:nvCxnSpPr>
        <p:spPr>
          <a:xfrm rot="16200000" flipV="1">
            <a:off x="3750463" y="1678769"/>
            <a:ext cx="1643074" cy="1428760"/>
          </a:xfrm>
          <a:prstGeom prst="straightConnector1">
            <a:avLst/>
          </a:prstGeom>
          <a:ln w="25400">
            <a:solidFill>
              <a:schemeClr val="tx1"/>
            </a:solidFill>
            <a:prstDash val="lg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>
            <a:stCxn id="6" idx="0"/>
            <a:endCxn id="17" idx="2"/>
          </p:cNvCxnSpPr>
          <p:nvPr/>
        </p:nvCxnSpPr>
        <p:spPr>
          <a:xfrm rot="16200000" flipV="1">
            <a:off x="6357950" y="1678769"/>
            <a:ext cx="714380" cy="357190"/>
          </a:xfrm>
          <a:prstGeom prst="straightConnector1">
            <a:avLst/>
          </a:prstGeom>
          <a:ln w="25400">
            <a:solidFill>
              <a:schemeClr val="tx1"/>
            </a:solidFill>
            <a:prstDash val="lg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円形吹き出し 46"/>
          <p:cNvSpPr/>
          <p:nvPr/>
        </p:nvSpPr>
        <p:spPr>
          <a:xfrm>
            <a:off x="7358082" y="3286124"/>
            <a:ext cx="1071570" cy="500066"/>
          </a:xfrm>
          <a:prstGeom prst="wedgeEllipseCallout">
            <a:avLst>
              <a:gd name="adj1" fmla="val -21781"/>
              <a:gd name="adj2" fmla="val 9907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辞書</a:t>
            </a:r>
            <a:endParaRPr kumimoji="1" lang="ja-JP" altLang="en-US" dirty="0"/>
          </a:p>
        </p:txBody>
      </p:sp>
      <p:sp>
        <p:nvSpPr>
          <p:cNvPr id="48" name="円形吹き出し 47"/>
          <p:cNvSpPr/>
          <p:nvPr/>
        </p:nvSpPr>
        <p:spPr>
          <a:xfrm>
            <a:off x="4429124" y="1714488"/>
            <a:ext cx="1643074" cy="500066"/>
          </a:xfrm>
          <a:prstGeom prst="wedgeEllipseCallout">
            <a:avLst>
              <a:gd name="adj1" fmla="val -27470"/>
              <a:gd name="adj2" fmla="val -8175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変更通知</a:t>
            </a:r>
            <a:endParaRPr kumimoji="1" lang="ja-JP" altLang="en-US" dirty="0"/>
          </a:p>
        </p:txBody>
      </p:sp>
      <p:sp>
        <p:nvSpPr>
          <p:cNvPr id="49" name="円形吹き出し 48"/>
          <p:cNvSpPr/>
          <p:nvPr/>
        </p:nvSpPr>
        <p:spPr>
          <a:xfrm>
            <a:off x="7429520" y="1214422"/>
            <a:ext cx="1071570" cy="500066"/>
          </a:xfrm>
          <a:prstGeom prst="wedgeEllipseCallout">
            <a:avLst>
              <a:gd name="adj1" fmla="val -66344"/>
              <a:gd name="adj2" fmla="val -14706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配列</a:t>
            </a:r>
            <a:endParaRPr kumimoji="1" lang="ja-JP" altLang="en-US" dirty="0"/>
          </a:p>
        </p:txBody>
      </p:sp>
      <p:sp>
        <p:nvSpPr>
          <p:cNvPr id="50" name="角丸四角形 49"/>
          <p:cNvSpPr/>
          <p:nvPr/>
        </p:nvSpPr>
        <p:spPr>
          <a:xfrm>
            <a:off x="1500166" y="5429264"/>
            <a:ext cx="4572032" cy="428628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b="1" dirty="0" err="1" smtClean="0"/>
              <a:t>ObservableKeyed</a:t>
            </a:r>
            <a:r>
              <a:rPr kumimoji="1" lang="en-US" altLang="ja-JP" sz="1600" b="1" dirty="0" err="1" smtClean="0"/>
              <a:t>Collection</a:t>
            </a:r>
            <a:r>
              <a:rPr kumimoji="1" lang="en-US" altLang="ja-JP" sz="1600" b="1" dirty="0" smtClean="0"/>
              <a:t>(Of </a:t>
            </a:r>
            <a:r>
              <a:rPr kumimoji="1" lang="en-US" altLang="ja-JP" sz="1600" b="1" dirty="0" err="1" smtClean="0"/>
              <a:t>Tkey,TItem</a:t>
            </a:r>
            <a:r>
              <a:rPr kumimoji="1" lang="en-US" altLang="ja-JP" sz="1600" b="1" dirty="0" smtClean="0"/>
              <a:t>)</a:t>
            </a:r>
            <a:endParaRPr kumimoji="1" lang="ja-JP" altLang="en-US" sz="1600" b="1" dirty="0"/>
          </a:p>
        </p:txBody>
      </p:sp>
      <p:cxnSp>
        <p:nvCxnSpPr>
          <p:cNvPr id="59" name="直線矢印コネクタ 58"/>
          <p:cNvCxnSpPr>
            <a:stCxn id="50" idx="0"/>
            <a:endCxn id="18" idx="2"/>
          </p:cNvCxnSpPr>
          <p:nvPr/>
        </p:nvCxnSpPr>
        <p:spPr>
          <a:xfrm rot="5400000" flipH="1" flipV="1">
            <a:off x="1893075" y="3464719"/>
            <a:ext cx="3857652" cy="71438"/>
          </a:xfrm>
          <a:prstGeom prst="straightConnector1">
            <a:avLst/>
          </a:prstGeom>
          <a:ln w="25400">
            <a:solidFill>
              <a:schemeClr val="tx1"/>
            </a:solidFill>
            <a:prstDash val="lg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>
            <a:stCxn id="50" idx="0"/>
            <a:endCxn id="8" idx="2"/>
          </p:cNvCxnSpPr>
          <p:nvPr/>
        </p:nvCxnSpPr>
        <p:spPr>
          <a:xfrm rot="5400000" flipH="1" flipV="1">
            <a:off x="4822033" y="3321843"/>
            <a:ext cx="1071570" cy="3143272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6715140" y="5214950"/>
            <a:ext cx="1340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新たに</a:t>
            </a:r>
            <a:r>
              <a:rPr lang="ja-JP" altLang="en-US" dirty="0" smtClean="0"/>
              <a:t>作る</a:t>
            </a:r>
            <a:r>
              <a:rPr lang="en-US" altLang="ja-JP" dirty="0" smtClean="0"/>
              <a:t>!</a:t>
            </a:r>
            <a:endParaRPr kumimoji="1" lang="ja-JP" altLang="en-US" dirty="0"/>
          </a:p>
        </p:txBody>
      </p:sp>
      <p:sp>
        <p:nvSpPr>
          <p:cNvPr id="133" name="正方形/長方形 132"/>
          <p:cNvSpPr/>
          <p:nvPr/>
        </p:nvSpPr>
        <p:spPr>
          <a:xfrm>
            <a:off x="428596" y="2143116"/>
            <a:ext cx="3143272" cy="357190"/>
          </a:xfrm>
          <a:prstGeom prst="rect">
            <a:avLst/>
          </a:prstGeom>
          <a:solidFill>
            <a:srgbClr val="FFC000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 err="1" smtClean="0"/>
              <a:t>ISyncWithCollectionChanged</a:t>
            </a:r>
            <a:endParaRPr kumimoji="1" lang="ja-JP" altLang="en-US" sz="1600" b="1" dirty="0"/>
          </a:p>
        </p:txBody>
      </p:sp>
      <p:sp>
        <p:nvSpPr>
          <p:cNvPr id="134" name="角丸四角形 133"/>
          <p:cNvSpPr/>
          <p:nvPr/>
        </p:nvSpPr>
        <p:spPr>
          <a:xfrm>
            <a:off x="214282" y="3357562"/>
            <a:ext cx="3429024" cy="428628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b="1" dirty="0" err="1" smtClean="0"/>
              <a:t>ListSyncWithCollectionChanged</a:t>
            </a:r>
            <a:endParaRPr kumimoji="1" lang="ja-JP" altLang="en-US" sz="1600" b="1" dirty="0"/>
          </a:p>
        </p:txBody>
      </p:sp>
      <p:cxnSp>
        <p:nvCxnSpPr>
          <p:cNvPr id="135" name="直線矢印コネクタ 134"/>
          <p:cNvCxnSpPr>
            <a:stCxn id="134" idx="0"/>
            <a:endCxn id="133" idx="2"/>
          </p:cNvCxnSpPr>
          <p:nvPr/>
        </p:nvCxnSpPr>
        <p:spPr>
          <a:xfrm rot="5400000" flipH="1" flipV="1">
            <a:off x="1535885" y="2893215"/>
            <a:ext cx="857256" cy="71438"/>
          </a:xfrm>
          <a:prstGeom prst="straightConnector1">
            <a:avLst/>
          </a:prstGeom>
          <a:ln w="25400">
            <a:solidFill>
              <a:schemeClr val="tx1"/>
            </a:solidFill>
            <a:prstDash val="lg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円形吹き出し 137"/>
          <p:cNvSpPr/>
          <p:nvPr/>
        </p:nvSpPr>
        <p:spPr>
          <a:xfrm>
            <a:off x="500034" y="1428736"/>
            <a:ext cx="1643074" cy="500066"/>
          </a:xfrm>
          <a:prstGeom prst="wedgeEllipseCallout">
            <a:avLst>
              <a:gd name="adj1" fmla="val 30037"/>
              <a:gd name="adj2" fmla="val 8078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変更受理</a:t>
            </a:r>
            <a:endParaRPr kumimoji="1" lang="ja-JP" altLang="en-US" dirty="0"/>
          </a:p>
        </p:txBody>
      </p:sp>
      <p:sp>
        <p:nvSpPr>
          <p:cNvPr id="140" name="円形吹き出し 139"/>
          <p:cNvSpPr/>
          <p:nvPr/>
        </p:nvSpPr>
        <p:spPr>
          <a:xfrm>
            <a:off x="1000100" y="4000504"/>
            <a:ext cx="2071702" cy="500066"/>
          </a:xfrm>
          <a:prstGeom prst="wedgeEllipseCallout">
            <a:avLst>
              <a:gd name="adj1" fmla="val -27470"/>
              <a:gd name="adj2" fmla="val -8175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IList</a:t>
            </a:r>
            <a:r>
              <a:rPr kumimoji="1" lang="ja-JP" altLang="en-US" dirty="0" smtClean="0"/>
              <a:t>に反映</a:t>
            </a:r>
            <a:endParaRPr kumimoji="1" lang="ja-JP" altLang="en-US" dirty="0"/>
          </a:p>
        </p:txBody>
      </p:sp>
      <p:sp>
        <p:nvSpPr>
          <p:cNvPr id="147" name="円形吹き出し 146"/>
          <p:cNvSpPr/>
          <p:nvPr/>
        </p:nvSpPr>
        <p:spPr>
          <a:xfrm>
            <a:off x="500034" y="4572008"/>
            <a:ext cx="2786082" cy="714380"/>
          </a:xfrm>
          <a:prstGeom prst="wedgeEllipseCallout">
            <a:avLst>
              <a:gd name="adj1" fmla="val -484"/>
              <a:gd name="adj2" fmla="val -5757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err="1" smtClean="0"/>
              <a:t>ListBox,ListView,ComboBox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 </a:t>
            </a:r>
            <a:r>
              <a:rPr lang="en-US" altLang="ja-JP" dirty="0" smtClean="0"/>
              <a:t>Items</a:t>
            </a:r>
            <a:endParaRPr kumimoji="1" lang="ja-JP" altLang="en-US" dirty="0"/>
          </a:p>
        </p:txBody>
      </p:sp>
      <p:cxnSp>
        <p:nvCxnSpPr>
          <p:cNvPr id="150" name="直線矢印コネクタ 149"/>
          <p:cNvCxnSpPr>
            <a:stCxn id="18" idx="2"/>
            <a:endCxn id="133" idx="0"/>
          </p:cNvCxnSpPr>
          <p:nvPr/>
        </p:nvCxnSpPr>
        <p:spPr>
          <a:xfrm rot="5400000">
            <a:off x="2643174" y="928670"/>
            <a:ext cx="571504" cy="1857388"/>
          </a:xfrm>
          <a:prstGeom prst="straightConnector1">
            <a:avLst/>
          </a:prstGeom>
          <a:ln w="1905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>
            <a:stCxn id="72" idx="1"/>
            <a:endCxn id="133" idx="3"/>
          </p:cNvCxnSpPr>
          <p:nvPr/>
        </p:nvCxnSpPr>
        <p:spPr>
          <a:xfrm rot="10800000">
            <a:off x="3571868" y="2321712"/>
            <a:ext cx="3143272" cy="3077905"/>
          </a:xfrm>
          <a:prstGeom prst="straightConnector1">
            <a:avLst/>
          </a:prstGeom>
          <a:ln w="12700">
            <a:solidFill>
              <a:srgbClr val="FFC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>
            <a:stCxn id="72" idx="1"/>
            <a:endCxn id="134" idx="3"/>
          </p:cNvCxnSpPr>
          <p:nvPr/>
        </p:nvCxnSpPr>
        <p:spPr>
          <a:xfrm rot="10800000">
            <a:off x="3643306" y="3571876"/>
            <a:ext cx="3071834" cy="1827740"/>
          </a:xfrm>
          <a:prstGeom prst="straightConnector1">
            <a:avLst/>
          </a:prstGeom>
          <a:ln w="12700">
            <a:solidFill>
              <a:srgbClr val="FFC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>
            <a:stCxn id="72" idx="1"/>
            <a:endCxn id="50" idx="3"/>
          </p:cNvCxnSpPr>
          <p:nvPr/>
        </p:nvCxnSpPr>
        <p:spPr>
          <a:xfrm rot="10800000" flipV="1">
            <a:off x="6072198" y="5399616"/>
            <a:ext cx="642942" cy="243962"/>
          </a:xfrm>
          <a:prstGeom prst="straightConnector1">
            <a:avLst/>
          </a:prstGeom>
          <a:ln w="12700">
            <a:solidFill>
              <a:srgbClr val="FFC000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47" grpId="0" animBg="1"/>
      <p:bldP spid="48" grpId="0" animBg="1"/>
      <p:bldP spid="49" grpId="0" animBg="1"/>
      <p:bldP spid="50" grpId="0" animBg="1"/>
      <p:bldP spid="72" grpId="0"/>
      <p:bldP spid="133" grpId="0" animBg="1"/>
      <p:bldP spid="134" grpId="0" animBg="1"/>
      <p:bldP spid="138" grpId="0" animBg="1"/>
      <p:bldP spid="140" grpId="0" animBg="1"/>
      <p:bldP spid="14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4400" dirty="0" smtClean="0"/>
              <a:t>Wizard</a:t>
            </a:r>
            <a:r>
              <a:rPr kumimoji="1" lang="ja-JP" altLang="en-US" sz="4400" dirty="0" smtClean="0"/>
              <a:t>が吐くものを使う</a:t>
            </a:r>
            <a:endParaRPr kumimoji="1" lang="en-US" altLang="ja-JP" sz="4400" dirty="0" smtClean="0"/>
          </a:p>
          <a:p>
            <a:r>
              <a:rPr lang="ja-JP" altLang="en-US" sz="4400" dirty="0" smtClean="0"/>
              <a:t>ライブラリから探して使う</a:t>
            </a:r>
            <a:endParaRPr lang="en-US" altLang="ja-JP" sz="4400" dirty="0" smtClean="0"/>
          </a:p>
          <a:p>
            <a:r>
              <a:rPr kumimoji="1" lang="ja-JP" altLang="en-US" sz="4400" dirty="0" smtClean="0"/>
              <a:t>ちょいといじって使う</a:t>
            </a:r>
            <a:r>
              <a:rPr kumimoji="1" lang="en-US" altLang="ja-JP" sz="4400" dirty="0" smtClean="0"/>
              <a:t/>
            </a:r>
            <a:br>
              <a:rPr kumimoji="1" lang="en-US" altLang="ja-JP" sz="4400" dirty="0" smtClean="0"/>
            </a:br>
            <a:r>
              <a:rPr kumimoji="1" lang="en-US" altLang="ja-JP" sz="2400" dirty="0" smtClean="0"/>
              <a:t>(</a:t>
            </a:r>
            <a:r>
              <a:rPr kumimoji="1" lang="ja-JP" altLang="en-US" sz="2400" dirty="0" smtClean="0"/>
              <a:t>派生</a:t>
            </a:r>
            <a:r>
              <a:rPr kumimoji="1" lang="en-US" altLang="ja-JP" sz="2400" dirty="0" smtClean="0"/>
              <a:t>/</a:t>
            </a:r>
            <a:r>
              <a:rPr kumimoji="1" lang="ja-JP" altLang="en-US" sz="2400" dirty="0" smtClean="0"/>
              <a:t>拡張メソッド</a:t>
            </a:r>
            <a:r>
              <a:rPr kumimoji="1" lang="en-US" altLang="ja-JP" sz="2400" dirty="0" smtClean="0"/>
              <a:t>/</a:t>
            </a:r>
            <a:r>
              <a:rPr kumimoji="1" lang="ja-JP" altLang="en-US" sz="2400" dirty="0" smtClean="0"/>
              <a:t>ヘルパ</a:t>
            </a:r>
            <a:r>
              <a:rPr kumimoji="1" lang="en-US" altLang="ja-JP" sz="2400" dirty="0" smtClean="0"/>
              <a:t>)</a:t>
            </a:r>
            <a:endParaRPr kumimoji="1" lang="en-US" altLang="ja-JP" sz="4400" dirty="0" smtClean="0"/>
          </a:p>
          <a:p>
            <a:r>
              <a:rPr kumimoji="1" lang="ja-JP" altLang="en-US" sz="4400" dirty="0" smtClean="0"/>
              <a:t>なければ作る</a:t>
            </a:r>
            <a:endParaRPr kumimoji="1" lang="en-US" altLang="ja-JP" sz="4400" dirty="0" smtClean="0"/>
          </a:p>
          <a:p>
            <a:pPr lvl="1"/>
            <a:r>
              <a:rPr lang="en-US" altLang="ja-JP" dirty="0" smtClean="0"/>
              <a:t> </a:t>
            </a:r>
            <a:r>
              <a:rPr lang="ja-JP" altLang="en-US" dirty="0" smtClean="0"/>
              <a:t>アプリべったり</a:t>
            </a:r>
            <a:r>
              <a:rPr lang="en-US" altLang="ja-JP" dirty="0" smtClean="0"/>
              <a:t>(</a:t>
            </a:r>
            <a:r>
              <a:rPr lang="ja-JP" altLang="en-US" dirty="0" smtClean="0"/>
              <a:t>作り捨て</a:t>
            </a:r>
            <a:r>
              <a:rPr lang="en-US" altLang="ja-JP" dirty="0" smtClean="0"/>
              <a:t>/</a:t>
            </a:r>
            <a:r>
              <a:rPr lang="ja-JP" altLang="en-US" dirty="0" smtClean="0"/>
              <a:t>使い捨て</a:t>
            </a:r>
            <a:r>
              <a:rPr lang="en-US" altLang="ja-JP" dirty="0" smtClean="0"/>
              <a:t>)</a:t>
            </a:r>
            <a:r>
              <a:rPr lang="ja-JP" altLang="en-US" dirty="0" smtClean="0"/>
              <a:t>なら簡単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 </a:t>
            </a:r>
            <a:r>
              <a:rPr lang="ja-JP" altLang="en-US" dirty="0" smtClean="0"/>
              <a:t>ツブシの効くものはそれなりのスキルが必要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アナタはいまどこ</a:t>
            </a:r>
            <a:r>
              <a:rPr kumimoji="1" lang="en-US" altLang="ja-JP" dirty="0" smtClean="0"/>
              <a:t>?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スタック</a:t>
            </a:r>
            <a:r>
              <a:rPr lang="en-US" altLang="ja-JP" dirty="0" smtClean="0"/>
              <a:t>(Stack)</a:t>
            </a:r>
            <a:r>
              <a:rPr lang="ja-JP" altLang="en-US" dirty="0" smtClean="0"/>
              <a:t>てなんぞ</a:t>
            </a:r>
            <a:r>
              <a:rPr lang="en-US" altLang="ja-JP" dirty="0" smtClean="0"/>
              <a:t>?</a:t>
            </a:r>
            <a:r>
              <a:rPr lang="ja-JP" altLang="en-US" dirty="0" smtClean="0"/>
              <a:t>　</a:t>
            </a:r>
            <a:r>
              <a:rPr lang="en-US" altLang="ja-JP" dirty="0" smtClean="0"/>
              <a:t>(1)</a:t>
            </a:r>
            <a:endParaRPr kumimoji="1" lang="ja-JP" altLang="en-US" dirty="0"/>
          </a:p>
        </p:txBody>
      </p:sp>
      <p:pic>
        <p:nvPicPr>
          <p:cNvPr id="4" name="図 3" descr="stac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1285860"/>
            <a:ext cx="3371850" cy="2762250"/>
          </a:xfrm>
          <a:prstGeom prst="rect">
            <a:avLst/>
          </a:prstGeom>
        </p:spPr>
      </p:pic>
      <p:pic>
        <p:nvPicPr>
          <p:cNvPr id="5" name="図 4" descr="pez-set-regular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500306"/>
            <a:ext cx="3657600" cy="256032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643042" y="5000636"/>
            <a:ext cx="3345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Pez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ペッツ</a:t>
            </a:r>
            <a:r>
              <a:rPr kumimoji="1" lang="en-US" altLang="ja-JP" dirty="0" smtClean="0"/>
              <a:t>) </a:t>
            </a:r>
            <a:r>
              <a:rPr kumimoji="1" lang="ja-JP" altLang="en-US" dirty="0" smtClean="0"/>
              <a:t>知ってる</a:t>
            </a:r>
            <a:r>
              <a:rPr kumimoji="1" lang="en-US" altLang="ja-JP" dirty="0" smtClean="0"/>
              <a:t>?</a:t>
            </a:r>
          </a:p>
          <a:p>
            <a:r>
              <a:rPr lang="ja-JP" altLang="en-US" dirty="0" smtClean="0"/>
              <a:t>遠足のおやつに</a:t>
            </a:r>
            <a:r>
              <a:rPr lang="ja-JP" altLang="en-US" dirty="0" err="1" smtClean="0"/>
              <a:t>持っ</a:t>
            </a:r>
            <a:r>
              <a:rPr lang="ja-JP" altLang="en-US" dirty="0" smtClean="0"/>
              <a:t>てったアレ。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スタック</a:t>
            </a:r>
            <a:r>
              <a:rPr lang="en-US" altLang="ja-JP" dirty="0" smtClean="0"/>
              <a:t>(Stack)</a:t>
            </a:r>
            <a:r>
              <a:rPr lang="ja-JP" altLang="en-US" dirty="0" smtClean="0"/>
              <a:t>てなんぞ</a:t>
            </a:r>
            <a:r>
              <a:rPr lang="en-US" altLang="ja-JP" dirty="0" smtClean="0"/>
              <a:t>? (2)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またの名を </a:t>
            </a:r>
            <a:r>
              <a:rPr kumimoji="1" lang="en-US" altLang="ja-JP" dirty="0" smtClean="0"/>
              <a:t>First-In/Last-Out(FILO)</a:t>
            </a:r>
            <a:r>
              <a:rPr lang="ja-JP" altLang="en-US" dirty="0" smtClean="0"/>
              <a:t>バッファ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First-In : </a:t>
            </a:r>
            <a:r>
              <a:rPr kumimoji="1" lang="ja-JP" altLang="en-US" dirty="0" smtClean="0"/>
              <a:t>最初に入れたのが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Last-Out : </a:t>
            </a:r>
            <a:r>
              <a:rPr kumimoji="1" lang="ja-JP" altLang="en-US" dirty="0" smtClean="0"/>
              <a:t>最後に出てくる</a:t>
            </a:r>
            <a:endParaRPr kumimoji="1" lang="en-US" altLang="ja-JP" dirty="0" smtClean="0"/>
          </a:p>
          <a:p>
            <a:r>
              <a:rPr kumimoji="1" lang="en-US" altLang="ja-JP" dirty="0" smtClean="0"/>
              <a:t>Push</a:t>
            </a:r>
            <a:r>
              <a:rPr kumimoji="1" lang="ja-JP" altLang="en-US" dirty="0" smtClean="0"/>
              <a:t>で入れて </a:t>
            </a:r>
            <a:r>
              <a:rPr kumimoji="1" lang="en-US" altLang="ja-JP" dirty="0" smtClean="0"/>
              <a:t>Pop</a:t>
            </a:r>
            <a:r>
              <a:rPr kumimoji="1" lang="ja-JP" altLang="en-US" dirty="0" smtClean="0"/>
              <a:t>で取り出す</a:t>
            </a:r>
            <a:endParaRPr kumimoji="1" lang="en-US" altLang="ja-JP" dirty="0" smtClean="0"/>
          </a:p>
        </p:txBody>
      </p:sp>
      <p:pic>
        <p:nvPicPr>
          <p:cNvPr id="4" name="図 3" descr="stac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3286124"/>
            <a:ext cx="3371850" cy="2762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逆ポーランド記法 </a:t>
            </a:r>
            <a:r>
              <a:rPr lang="en-US" altLang="ja-JP" dirty="0" smtClean="0"/>
              <a:t>: </a:t>
            </a:r>
            <a:r>
              <a:rPr lang="ja-JP" altLang="en-US" dirty="0" smtClean="0"/>
              <a:t>計算式の表現のひとつ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RPN(Reverse Polish Notation)</a:t>
            </a:r>
          </a:p>
          <a:p>
            <a:pPr lvl="1"/>
            <a:r>
              <a:rPr lang="en-US" dirty="0" smtClean="0"/>
              <a:t>Jan </a:t>
            </a:r>
            <a:r>
              <a:rPr lang="en-US" dirty="0" err="1" smtClean="0"/>
              <a:t>Łukasiewicz</a:t>
            </a:r>
            <a:r>
              <a:rPr lang="ja-JP" altLang="en-US" dirty="0" smtClean="0"/>
              <a:t> </a:t>
            </a:r>
            <a:r>
              <a:rPr lang="en-US" altLang="ja-JP" dirty="0" smtClean="0"/>
              <a:t>(</a:t>
            </a:r>
            <a:r>
              <a:rPr lang="ja-JP" altLang="en-US" dirty="0" smtClean="0"/>
              <a:t>ヤン・ウカシェヴィチ</a:t>
            </a:r>
            <a:r>
              <a:rPr lang="en-US" altLang="ja-JP" dirty="0" smtClean="0"/>
              <a:t>) </a:t>
            </a:r>
          </a:p>
          <a:p>
            <a:pPr lvl="2"/>
            <a:r>
              <a:rPr lang="ja-JP" altLang="en-US" dirty="0" smtClean="0"/>
              <a:t>１＋</a:t>
            </a:r>
            <a:r>
              <a:rPr lang="en-US" altLang="ja-JP" dirty="0" smtClean="0"/>
              <a:t>2 </a:t>
            </a:r>
            <a:r>
              <a:rPr lang="ja-JP" altLang="en-US" dirty="0" smtClean="0"/>
              <a:t>を </a:t>
            </a:r>
            <a:r>
              <a:rPr lang="en-US" altLang="ja-JP" dirty="0" smtClean="0"/>
              <a:t>(</a:t>
            </a:r>
            <a:r>
              <a:rPr lang="ja-JP" altLang="en-US" dirty="0" smtClean="0"/>
              <a:t>＋ </a:t>
            </a:r>
            <a:r>
              <a:rPr lang="en-US" altLang="ja-JP" dirty="0" smtClean="0"/>
              <a:t>1 2) </a:t>
            </a:r>
            <a:r>
              <a:rPr lang="ja-JP" altLang="en-US" dirty="0" err="1" smtClean="0"/>
              <a:t>って</a:t>
            </a:r>
            <a:r>
              <a:rPr lang="ja-JP" altLang="en-US" dirty="0" smtClean="0"/>
              <a:t>書いてみた  </a:t>
            </a:r>
            <a:r>
              <a:rPr lang="en-US" altLang="ja-JP" dirty="0" smtClean="0"/>
              <a:t>(LISP</a:t>
            </a:r>
            <a:r>
              <a:rPr lang="ja-JP" altLang="en-US" dirty="0" smtClean="0"/>
              <a:t>みたーい♪</a:t>
            </a:r>
            <a:r>
              <a:rPr lang="en-US" altLang="ja-JP" dirty="0" smtClean="0"/>
              <a:t>)</a:t>
            </a:r>
          </a:p>
          <a:p>
            <a:pPr lvl="2"/>
            <a:r>
              <a:rPr lang="ja-JP" altLang="en-US" dirty="0" smtClean="0"/>
              <a:t>別名「前置記法</a:t>
            </a:r>
            <a:r>
              <a:rPr lang="en-US" altLang="ja-JP" dirty="0" smtClean="0"/>
              <a:t>: prefix notation</a:t>
            </a:r>
            <a:r>
              <a:rPr lang="ja-JP" altLang="en-US" dirty="0" smtClean="0"/>
              <a:t>」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このひと論理学者でポーランド人</a:t>
            </a:r>
            <a:endParaRPr lang="en-US" altLang="ja-JP" dirty="0" smtClean="0"/>
          </a:p>
          <a:p>
            <a:pPr lvl="2"/>
            <a:r>
              <a:rPr lang="ja-JP" altLang="en-US" dirty="0" err="1" smtClean="0"/>
              <a:t>なので</a:t>
            </a:r>
            <a:r>
              <a:rPr lang="ja-JP" altLang="en-US" dirty="0" smtClean="0"/>
              <a:t>ポーランド記法</a:t>
            </a:r>
            <a:r>
              <a:rPr lang="en-US" altLang="ja-JP" dirty="0" smtClean="0"/>
              <a:t>(Polish Notation)</a:t>
            </a:r>
          </a:p>
          <a:p>
            <a:pPr lvl="1"/>
            <a:r>
              <a:rPr lang="ja-JP" altLang="en-US" dirty="0" smtClean="0"/>
              <a:t>ポーランド記法をひっくり返したのが</a:t>
            </a:r>
            <a:r>
              <a:rPr lang="en-US" altLang="ja-JP" dirty="0" smtClean="0"/>
              <a:t>RPN</a:t>
            </a:r>
          </a:p>
          <a:p>
            <a:pPr lvl="2"/>
            <a:r>
              <a:rPr lang="en-US" altLang="ja-JP" dirty="0" smtClean="0"/>
              <a:t>1 + 2 </a:t>
            </a:r>
            <a:r>
              <a:rPr lang="ja-JP" altLang="en-US" dirty="0" smtClean="0"/>
              <a:t>→ </a:t>
            </a:r>
            <a:r>
              <a:rPr lang="en-US" altLang="ja-JP" dirty="0" smtClean="0"/>
              <a:t>(+ 1 2) </a:t>
            </a:r>
            <a:r>
              <a:rPr lang="ja-JP" altLang="en-US" dirty="0" smtClean="0"/>
              <a:t>→ </a:t>
            </a:r>
            <a:r>
              <a:rPr lang="en-US" altLang="ja-JP" dirty="0" smtClean="0"/>
              <a:t>1 2 + </a:t>
            </a:r>
            <a:r>
              <a:rPr lang="ja-JP" altLang="en-US" dirty="0" err="1" smtClean="0"/>
              <a:t>って</a:t>
            </a:r>
            <a:r>
              <a:rPr lang="ja-JP" altLang="en-US" dirty="0" smtClean="0"/>
              <a:t>書いてみようよ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別名</a:t>
            </a:r>
            <a:r>
              <a:rPr lang="ja-JP" altLang="en-US" dirty="0" smtClean="0"/>
              <a:t>「後置記法</a:t>
            </a:r>
            <a:r>
              <a:rPr lang="en-US" altLang="ja-JP" dirty="0" smtClean="0"/>
              <a:t>: postfix notation</a:t>
            </a:r>
            <a:r>
              <a:rPr lang="ja-JP" altLang="en-US" dirty="0" smtClean="0"/>
              <a:t>」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sz="2000" dirty="0" smtClean="0"/>
              <a:t>※</a:t>
            </a:r>
            <a:r>
              <a:rPr lang="ja-JP" altLang="en-US" sz="2000" dirty="0" err="1" smtClean="0"/>
              <a:t>ふつ</a:t>
            </a:r>
            <a:r>
              <a:rPr lang="ja-JP" altLang="en-US" sz="2000" dirty="0" smtClean="0"/>
              <a:t>ーの数式は 「中置記法</a:t>
            </a:r>
            <a:r>
              <a:rPr lang="en-US" altLang="ja-JP" sz="2000" dirty="0" smtClean="0"/>
              <a:t>: infix notation</a:t>
            </a:r>
            <a:r>
              <a:rPr lang="ja-JP" altLang="en-US" sz="2000" dirty="0" smtClean="0"/>
              <a:t>」</a:t>
            </a:r>
            <a:endParaRPr lang="en-US" altLang="ja-JP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RPN </a:t>
            </a:r>
            <a:r>
              <a:rPr lang="ja-JP" altLang="en-US" dirty="0" smtClean="0"/>
              <a:t>を</a:t>
            </a:r>
            <a:r>
              <a:rPr lang="en-US" altLang="ja-JP" dirty="0" smtClean="0"/>
              <a:t>Stack</a:t>
            </a:r>
            <a:r>
              <a:rPr kumimoji="1" lang="ja-JP" altLang="en-US" dirty="0" smtClean="0"/>
              <a:t>で計算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評価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する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RPN</a:t>
            </a:r>
            <a:r>
              <a:rPr lang="ja-JP" altLang="en-US" dirty="0" smtClean="0"/>
              <a:t>式を左から順に読み</a:t>
            </a:r>
            <a:r>
              <a:rPr lang="en-US" altLang="ja-JP" dirty="0" smtClean="0"/>
              <a:t>…</a:t>
            </a:r>
          </a:p>
          <a:p>
            <a:pPr lvl="1"/>
            <a:r>
              <a:rPr lang="ja-JP" altLang="en-US" dirty="0" smtClean="0"/>
              <a:t>数値なら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Stack</a:t>
            </a:r>
            <a:r>
              <a:rPr lang="ja-JP" altLang="en-US" dirty="0" smtClean="0"/>
              <a:t>に</a:t>
            </a:r>
            <a:r>
              <a:rPr lang="en-US" altLang="ja-JP" dirty="0" smtClean="0"/>
              <a:t>Push</a:t>
            </a:r>
          </a:p>
          <a:p>
            <a:pPr lvl="1"/>
            <a:r>
              <a:rPr kumimoji="1" lang="ja-JP" altLang="en-US" dirty="0" smtClean="0"/>
              <a:t>演算子なら</a:t>
            </a:r>
            <a:endParaRPr kumimoji="1" lang="en-US" altLang="ja-JP" dirty="0" smtClean="0"/>
          </a:p>
          <a:p>
            <a:pPr lvl="2"/>
            <a:r>
              <a:rPr kumimoji="1" lang="en-US" altLang="ja-JP" dirty="0" smtClean="0"/>
              <a:t>Stack</a:t>
            </a:r>
            <a:r>
              <a:rPr kumimoji="1" lang="ja-JP" altLang="en-US" dirty="0" smtClean="0"/>
              <a:t>から</a:t>
            </a:r>
            <a:r>
              <a:rPr kumimoji="1" lang="en-US" altLang="ja-JP" dirty="0" smtClean="0"/>
              <a:t>Pop</a:t>
            </a:r>
            <a:r>
              <a:rPr kumimoji="1" lang="ja-JP" altLang="en-US" dirty="0" smtClean="0"/>
              <a:t>して</a:t>
            </a:r>
            <a:endParaRPr kumimoji="1" lang="en-US" altLang="ja-JP" dirty="0" smtClean="0"/>
          </a:p>
          <a:p>
            <a:pPr lvl="2"/>
            <a:r>
              <a:rPr kumimoji="1" lang="en-US" altLang="ja-JP" dirty="0" smtClean="0"/>
              <a:t>Stack</a:t>
            </a:r>
            <a:r>
              <a:rPr kumimoji="1" lang="ja-JP" altLang="en-US" dirty="0" smtClean="0"/>
              <a:t>から</a:t>
            </a:r>
            <a:r>
              <a:rPr kumimoji="1" lang="en-US" altLang="ja-JP" dirty="0" smtClean="0"/>
              <a:t>Pop</a:t>
            </a:r>
            <a:r>
              <a:rPr kumimoji="1" lang="ja-JP" altLang="en-US" dirty="0" smtClean="0"/>
              <a:t>して </a:t>
            </a:r>
            <a:r>
              <a:rPr kumimoji="1" lang="ja-JP" altLang="en-US" sz="2000" dirty="0" smtClean="0"/>
              <a:t>← 単項演算なら省略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演算子に応じた計算をして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結果を</a:t>
            </a:r>
            <a:r>
              <a:rPr kumimoji="1" lang="en-US" altLang="ja-JP" dirty="0" smtClean="0"/>
              <a:t>Stack</a:t>
            </a:r>
            <a:r>
              <a:rPr kumimoji="1" lang="ja-JP" altLang="en-US" dirty="0" smtClean="0"/>
              <a:t>に</a:t>
            </a:r>
            <a:r>
              <a:rPr kumimoji="1" lang="en-US" altLang="ja-JP" dirty="0" smtClean="0"/>
              <a:t>Push</a:t>
            </a:r>
            <a:endParaRPr lang="en-US" altLang="ja-JP" dirty="0" smtClean="0"/>
          </a:p>
          <a:p>
            <a:r>
              <a:rPr lang="ja-JP" altLang="en-US" dirty="0" smtClean="0"/>
              <a:t>この操作を繰り返し、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　</a:t>
            </a:r>
            <a:r>
              <a:rPr lang="ja-JP" altLang="en-US" dirty="0" smtClean="0"/>
              <a:t> </a:t>
            </a:r>
            <a:r>
              <a:rPr kumimoji="1" lang="ja-JP" altLang="en-US" dirty="0" smtClean="0"/>
              <a:t>最後に</a:t>
            </a:r>
            <a:r>
              <a:rPr kumimoji="1" lang="en-US" altLang="ja-JP" dirty="0" smtClean="0"/>
              <a:t>Stack</a:t>
            </a:r>
            <a:r>
              <a:rPr kumimoji="1" lang="ja-JP" altLang="en-US" dirty="0" smtClean="0"/>
              <a:t>に残ったのが答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RPN </a:t>
            </a:r>
            <a:r>
              <a:rPr lang="ja-JP" altLang="en-US" dirty="0" smtClean="0"/>
              <a:t>を</a:t>
            </a:r>
            <a:r>
              <a:rPr lang="en-US" altLang="ja-JP" dirty="0" smtClean="0"/>
              <a:t>Stack</a:t>
            </a:r>
            <a:r>
              <a:rPr lang="ja-JP" altLang="en-US" dirty="0" smtClean="0"/>
              <a:t>で計算してみよう </a:t>
            </a:r>
            <a:r>
              <a:rPr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1357290" y="3000372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14414" y="1571612"/>
            <a:ext cx="2850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計算式 </a:t>
            </a:r>
            <a:r>
              <a:rPr kumimoji="1" lang="en-US" altLang="ja-JP" sz="3200" dirty="0" smtClean="0"/>
              <a:t>: 1 2 </a:t>
            </a:r>
            <a:r>
              <a:rPr kumimoji="1" lang="ja-JP" altLang="en-US" sz="3200" dirty="0" smtClean="0"/>
              <a:t>＋</a:t>
            </a:r>
            <a:endParaRPr kumimoji="1" lang="ja-JP" altLang="en-US" sz="3200" dirty="0"/>
          </a:p>
        </p:txBody>
      </p:sp>
      <p:sp>
        <p:nvSpPr>
          <p:cNvPr id="9" name="角丸四角形 8"/>
          <p:cNvSpPr/>
          <p:nvPr/>
        </p:nvSpPr>
        <p:spPr>
          <a:xfrm>
            <a:off x="2786050" y="3000372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2786050" y="2571744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4214810" y="3000372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3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1071538" y="3643314"/>
            <a:ext cx="4572032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5143504" y="2214554"/>
            <a:ext cx="2762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※</a:t>
            </a:r>
            <a:r>
              <a:rPr lang="ja-JP" altLang="en-US" dirty="0" smtClean="0"/>
              <a:t>　最下部が</a:t>
            </a:r>
            <a:r>
              <a:rPr lang="en-US" altLang="ja-JP" dirty="0" smtClean="0"/>
              <a:t>Stack</a:t>
            </a:r>
            <a:r>
              <a:rPr lang="ja-JP" altLang="en-US" dirty="0" smtClean="0"/>
              <a:t>の先頭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42976" y="3929066"/>
            <a:ext cx="3844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/>
              <a:t>　</a:t>
            </a:r>
            <a:r>
              <a:rPr kumimoji="1" lang="en-US" altLang="ja-JP" sz="3200" dirty="0" smtClean="0"/>
              <a:t> 1 </a:t>
            </a:r>
            <a:r>
              <a:rPr kumimoji="1" lang="ja-JP" altLang="en-US" sz="3200" dirty="0" smtClean="0"/>
              <a:t>　　　　</a:t>
            </a:r>
            <a:r>
              <a:rPr kumimoji="1" lang="en-US" altLang="ja-JP" sz="3200" dirty="0" smtClean="0"/>
              <a:t>2 </a:t>
            </a:r>
            <a:r>
              <a:rPr kumimoji="1" lang="ja-JP" altLang="en-US" sz="3200" dirty="0" smtClean="0"/>
              <a:t>　　　　</a:t>
            </a:r>
            <a:r>
              <a:rPr lang="ja-JP" altLang="en-US" sz="3200" dirty="0" smtClean="0"/>
              <a:t>＋</a:t>
            </a:r>
            <a:endParaRPr kumimoji="1" lang="ja-JP" altLang="en-US" sz="32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285852" y="457200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数値→</a:t>
            </a:r>
            <a:endParaRPr lang="en-US" altLang="ja-JP" dirty="0" smtClean="0"/>
          </a:p>
          <a:p>
            <a:r>
              <a:rPr lang="ja-JP" altLang="en-US" dirty="0" smtClean="0"/>
              <a:t>　</a:t>
            </a:r>
            <a:r>
              <a:rPr lang="en-US" altLang="ja-JP" dirty="0" smtClean="0"/>
              <a:t>P</a:t>
            </a:r>
            <a:r>
              <a:rPr kumimoji="1" lang="en-US" altLang="ja-JP" dirty="0" smtClean="0"/>
              <a:t>ush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714612" y="4643446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数値→</a:t>
            </a:r>
            <a:endParaRPr lang="en-US" altLang="ja-JP" dirty="0" smtClean="0"/>
          </a:p>
          <a:p>
            <a:r>
              <a:rPr lang="ja-JP" altLang="en-US" dirty="0" smtClean="0"/>
              <a:t>　</a:t>
            </a:r>
            <a:r>
              <a:rPr lang="en-US" altLang="ja-JP" dirty="0" smtClean="0"/>
              <a:t>P</a:t>
            </a:r>
            <a:r>
              <a:rPr kumimoji="1" lang="en-US" altLang="ja-JP" dirty="0" smtClean="0"/>
              <a:t>ush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143372" y="4643446"/>
            <a:ext cx="22145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演算子→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</a:t>
            </a:r>
            <a:r>
              <a:rPr lang="en-US" altLang="ja-JP" dirty="0" smtClean="0"/>
              <a:t>Pop</a:t>
            </a:r>
            <a:r>
              <a:rPr lang="ja-JP" altLang="en-US" dirty="0" smtClean="0"/>
              <a:t>してＰｏｐして</a:t>
            </a:r>
            <a:endParaRPr lang="en-US" altLang="ja-JP" dirty="0" smtClean="0"/>
          </a:p>
          <a:p>
            <a:r>
              <a:rPr lang="ja-JP" altLang="en-US" dirty="0" smtClean="0"/>
              <a:t>　計算して</a:t>
            </a:r>
            <a:endParaRPr lang="en-US" altLang="ja-JP" dirty="0" smtClean="0"/>
          </a:p>
          <a:p>
            <a:r>
              <a:rPr lang="ja-JP" altLang="en-US" dirty="0" smtClean="0"/>
              <a:t>　</a:t>
            </a:r>
            <a:r>
              <a:rPr lang="en-US" altLang="ja-JP" dirty="0" smtClean="0"/>
              <a:t>P</a:t>
            </a:r>
            <a:r>
              <a:rPr kumimoji="1" lang="en-US" altLang="ja-JP" dirty="0" smtClean="0"/>
              <a:t>ush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857752" y="1214422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 + 2 =</a:t>
            </a:r>
            <a:endParaRPr kumimoji="1" lang="ja-JP" altLang="en-US" dirty="0"/>
          </a:p>
        </p:txBody>
      </p:sp>
      <p:cxnSp>
        <p:nvCxnSpPr>
          <p:cNvPr id="17" name="直線矢印コネクタ 16"/>
          <p:cNvCxnSpPr>
            <a:stCxn id="14" idx="1"/>
            <a:endCxn id="8" idx="3"/>
          </p:cNvCxnSpPr>
          <p:nvPr/>
        </p:nvCxnSpPr>
        <p:spPr>
          <a:xfrm rot="10800000" flipV="1">
            <a:off x="4064874" y="1399088"/>
            <a:ext cx="792878" cy="464912"/>
          </a:xfrm>
          <a:prstGeom prst="straightConnector1">
            <a:avLst/>
          </a:prstGeom>
          <a:ln w="25400">
            <a:solidFill>
              <a:srgbClr val="00B0F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RPN </a:t>
            </a:r>
            <a:r>
              <a:rPr lang="ja-JP" altLang="en-US" dirty="0" smtClean="0"/>
              <a:t>を</a:t>
            </a:r>
            <a:r>
              <a:rPr lang="en-US" altLang="ja-JP" dirty="0" smtClean="0"/>
              <a:t>Stack</a:t>
            </a:r>
            <a:r>
              <a:rPr lang="ja-JP" altLang="en-US" dirty="0" smtClean="0"/>
              <a:t>で計算してみよう </a:t>
            </a:r>
            <a:r>
              <a:rPr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928662" y="3844357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14414" y="1571612"/>
            <a:ext cx="45817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計算式 </a:t>
            </a:r>
            <a:r>
              <a:rPr kumimoji="1" lang="en-US" altLang="ja-JP" sz="3200" dirty="0" smtClean="0"/>
              <a:t>: 1 2 </a:t>
            </a:r>
            <a:r>
              <a:rPr kumimoji="1" lang="ja-JP" altLang="en-US" sz="3200" dirty="0" smtClean="0"/>
              <a:t>＋</a:t>
            </a:r>
            <a:r>
              <a:rPr lang="ja-JP" altLang="en-US" sz="3200" dirty="0" smtClean="0"/>
              <a:t> </a:t>
            </a:r>
            <a:r>
              <a:rPr lang="en-US" altLang="ja-JP" sz="3200" dirty="0" smtClean="0"/>
              <a:t>3 4 </a:t>
            </a:r>
            <a:r>
              <a:rPr lang="ja-JP" altLang="en-US" sz="3200" dirty="0" smtClean="0"/>
              <a:t>＋</a:t>
            </a:r>
            <a:r>
              <a:rPr lang="en-US" altLang="ja-JP" sz="3200" dirty="0" smtClean="0"/>
              <a:t> ×</a:t>
            </a:r>
            <a:endParaRPr kumimoji="1" lang="ja-JP" altLang="en-US" sz="3200" dirty="0"/>
          </a:p>
        </p:txBody>
      </p:sp>
      <p:sp>
        <p:nvSpPr>
          <p:cNvPr id="9" name="角丸四角形 8"/>
          <p:cNvSpPr/>
          <p:nvPr/>
        </p:nvSpPr>
        <p:spPr>
          <a:xfrm>
            <a:off x="2000232" y="3844357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2000232" y="3415729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3071802" y="3844357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3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642910" y="4487299"/>
            <a:ext cx="7715304" cy="1327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5857884" y="2143116"/>
            <a:ext cx="2762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※</a:t>
            </a:r>
            <a:r>
              <a:rPr lang="ja-JP" altLang="en-US" dirty="0" smtClean="0"/>
              <a:t>　最下部が</a:t>
            </a:r>
            <a:r>
              <a:rPr lang="en-US" altLang="ja-JP" dirty="0" smtClean="0"/>
              <a:t>Stack</a:t>
            </a:r>
            <a:r>
              <a:rPr lang="ja-JP" altLang="en-US" dirty="0" smtClean="0"/>
              <a:t>の先頭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14348" y="4773051"/>
            <a:ext cx="75472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/>
              <a:t>　</a:t>
            </a:r>
            <a:r>
              <a:rPr kumimoji="1" lang="en-US" altLang="ja-JP" sz="3200" dirty="0" smtClean="0"/>
              <a:t> 1 </a:t>
            </a:r>
            <a:r>
              <a:rPr kumimoji="1" lang="ja-JP" altLang="en-US" sz="3200" dirty="0" smtClean="0"/>
              <a:t>　　　</a:t>
            </a:r>
            <a:r>
              <a:rPr kumimoji="1" lang="en-US" altLang="ja-JP" sz="3200" dirty="0" smtClean="0"/>
              <a:t>2  </a:t>
            </a:r>
            <a:r>
              <a:rPr kumimoji="1" lang="ja-JP" altLang="en-US" sz="3200" dirty="0" smtClean="0"/>
              <a:t>　　</a:t>
            </a:r>
            <a:r>
              <a:rPr kumimoji="1" lang="en-US" altLang="ja-JP" sz="3200" dirty="0" smtClean="0"/>
              <a:t>+        3        4       </a:t>
            </a:r>
            <a:r>
              <a:rPr kumimoji="1" lang="ja-JP" altLang="en-US" sz="3200" dirty="0" smtClean="0"/>
              <a:t>＋      </a:t>
            </a:r>
            <a:r>
              <a:rPr lang="en-US" altLang="ja-JP" sz="3200" dirty="0" smtClean="0"/>
              <a:t>×</a:t>
            </a:r>
            <a:endParaRPr kumimoji="1" lang="ja-JP" altLang="en-US" sz="3200" dirty="0"/>
          </a:p>
        </p:txBody>
      </p:sp>
      <p:sp>
        <p:nvSpPr>
          <p:cNvPr id="12" name="角丸四角形 11"/>
          <p:cNvSpPr/>
          <p:nvPr/>
        </p:nvSpPr>
        <p:spPr>
          <a:xfrm>
            <a:off x="4214810" y="3844357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3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4214810" y="3415729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3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5286380" y="3844357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4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5286380" y="3415729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3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5286380" y="3000372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3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6357950" y="3857628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7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6357950" y="3429000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3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7358082" y="3857628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21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428860" y="5429264"/>
            <a:ext cx="4725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Push/Pop/</a:t>
            </a:r>
            <a:r>
              <a:rPr kumimoji="1" lang="ja-JP" altLang="en-US" dirty="0" smtClean="0"/>
              <a:t>計算するだけの簡単なお仕事です。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572264" y="1214422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(1 + 2)×(3+4) =</a:t>
            </a:r>
            <a:endParaRPr kumimoji="1" lang="ja-JP" altLang="en-US" dirty="0"/>
          </a:p>
        </p:txBody>
      </p:sp>
      <p:cxnSp>
        <p:nvCxnSpPr>
          <p:cNvPr id="25" name="直線矢印コネクタ 24"/>
          <p:cNvCxnSpPr>
            <a:stCxn id="23" idx="1"/>
            <a:endCxn id="8" idx="3"/>
          </p:cNvCxnSpPr>
          <p:nvPr/>
        </p:nvCxnSpPr>
        <p:spPr>
          <a:xfrm rot="10800000" flipV="1">
            <a:off x="5796118" y="1399088"/>
            <a:ext cx="776147" cy="464912"/>
          </a:xfrm>
          <a:prstGeom prst="straightConnector1">
            <a:avLst/>
          </a:prstGeom>
          <a:ln w="25400">
            <a:solidFill>
              <a:srgbClr val="00B0F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RPN</a:t>
            </a:r>
            <a:r>
              <a:rPr kumimoji="1" lang="ja-JP" altLang="en-US" dirty="0" smtClean="0"/>
              <a:t>の特徴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85720" y="857232"/>
            <a:ext cx="8329642" cy="5073650"/>
          </a:xfrm>
        </p:spPr>
        <p:txBody>
          <a:bodyPr/>
          <a:lstStyle/>
          <a:p>
            <a:r>
              <a:rPr lang="ja-JP" altLang="en-US" dirty="0" err="1" smtClean="0"/>
              <a:t>すっ</a:t>
            </a:r>
            <a:r>
              <a:rPr lang="ja-JP" altLang="en-US" dirty="0" smtClean="0"/>
              <a:t>ごく単純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Stack</a:t>
            </a:r>
            <a:r>
              <a:rPr lang="ja-JP" altLang="en-US" dirty="0" smtClean="0"/>
              <a:t>一本で計算できる → 計算機向き</a:t>
            </a:r>
            <a:endParaRPr lang="en-US" altLang="ja-JP" dirty="0" smtClean="0"/>
          </a:p>
          <a:p>
            <a:r>
              <a:rPr lang="ja-JP" altLang="en-US" dirty="0" smtClean="0"/>
              <a:t>演算子に優先順位がない</a:t>
            </a:r>
            <a:endParaRPr lang="en-US" altLang="ja-JP" dirty="0" smtClean="0"/>
          </a:p>
          <a:p>
            <a:pPr marL="342900" lvl="1" indent="-342900">
              <a:buNone/>
            </a:pPr>
            <a:r>
              <a:rPr lang="ja-JP" altLang="en-US" dirty="0" smtClean="0"/>
              <a:t>      演算子が出てきたらすぐさま計算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カッコ がいらない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 ＝ もない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日本語と同じ順序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 </a:t>
            </a:r>
            <a:r>
              <a:rPr lang="en-US" altLang="ja-JP" dirty="0" smtClean="0"/>
              <a:t>(</a:t>
            </a:r>
            <a:r>
              <a:rPr kumimoji="1" lang="en-US" altLang="ja-JP" dirty="0" smtClean="0">
                <a:solidFill>
                  <a:srgbClr val="00B0F0"/>
                </a:solidFill>
              </a:rPr>
              <a:t>1 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＋</a:t>
            </a:r>
            <a:r>
              <a:rPr kumimoji="1" lang="ja-JP" altLang="en-US" dirty="0" smtClean="0">
                <a:solidFill>
                  <a:srgbClr val="00B0F0"/>
                </a:solidFill>
              </a:rPr>
              <a:t> </a:t>
            </a:r>
            <a:r>
              <a:rPr lang="en-US" altLang="ja-JP" dirty="0" smtClean="0">
                <a:solidFill>
                  <a:srgbClr val="00B0F0"/>
                </a:solidFill>
              </a:rPr>
              <a:t>2</a:t>
            </a:r>
            <a:r>
              <a:rPr lang="en-US" altLang="ja-JP" dirty="0" smtClean="0"/>
              <a:t>) </a:t>
            </a:r>
            <a:r>
              <a:rPr lang="en-US" altLang="ja-JP" dirty="0" smtClean="0">
                <a:solidFill>
                  <a:srgbClr val="FF0000"/>
                </a:solidFill>
              </a:rPr>
              <a:t>×</a:t>
            </a:r>
            <a:r>
              <a:rPr lang="en-US" altLang="ja-JP" dirty="0" smtClean="0"/>
              <a:t>( </a:t>
            </a:r>
            <a:r>
              <a:rPr lang="en-US" altLang="ja-JP" dirty="0" smtClean="0">
                <a:solidFill>
                  <a:srgbClr val="00B0F0"/>
                </a:solidFill>
              </a:rPr>
              <a:t>3 </a:t>
            </a:r>
            <a:r>
              <a:rPr lang="ja-JP" altLang="en-US" dirty="0" smtClean="0">
                <a:solidFill>
                  <a:srgbClr val="FF0000"/>
                </a:solidFill>
              </a:rPr>
              <a:t>＋ </a:t>
            </a:r>
            <a:r>
              <a:rPr kumimoji="1" lang="en-US" altLang="ja-JP" dirty="0" smtClean="0">
                <a:solidFill>
                  <a:srgbClr val="00B0F0"/>
                </a:solidFill>
              </a:rPr>
              <a:t>4 </a:t>
            </a:r>
            <a:r>
              <a:rPr lang="en-US" altLang="ja-JP" dirty="0" smtClean="0"/>
              <a:t>) = 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ja-JP" altLang="en-US" dirty="0" smtClean="0"/>
              <a:t>　</a:t>
            </a:r>
            <a:r>
              <a:rPr lang="en-US" altLang="ja-JP" dirty="0" smtClean="0">
                <a:solidFill>
                  <a:srgbClr val="00B0F0"/>
                </a:solidFill>
              </a:rPr>
              <a:t>1</a:t>
            </a:r>
            <a:r>
              <a:rPr lang="en-US" altLang="ja-JP" dirty="0" smtClean="0"/>
              <a:t> </a:t>
            </a:r>
            <a:r>
              <a:rPr lang="ja-JP" altLang="en-US" dirty="0" smtClean="0"/>
              <a:t>に </a:t>
            </a:r>
            <a:r>
              <a:rPr lang="en-US" altLang="ja-JP" dirty="0" smtClean="0">
                <a:solidFill>
                  <a:srgbClr val="00B0F0"/>
                </a:solidFill>
              </a:rPr>
              <a:t>2</a:t>
            </a:r>
            <a:r>
              <a:rPr lang="en-US" altLang="ja-JP" dirty="0" smtClean="0"/>
              <a:t> </a:t>
            </a:r>
            <a:r>
              <a:rPr lang="ja-JP" altLang="en-US" dirty="0" smtClean="0"/>
              <a:t>を </a:t>
            </a:r>
            <a:r>
              <a:rPr lang="ja-JP" altLang="en-US" dirty="0" smtClean="0">
                <a:solidFill>
                  <a:srgbClr val="FF0000"/>
                </a:solidFill>
              </a:rPr>
              <a:t>たし</a:t>
            </a:r>
            <a:r>
              <a:rPr lang="ja-JP" altLang="en-US" dirty="0" smtClean="0"/>
              <a:t>て、</a:t>
            </a:r>
            <a:r>
              <a:rPr lang="en-US" altLang="ja-JP" dirty="0" smtClean="0">
                <a:solidFill>
                  <a:srgbClr val="00B0F0"/>
                </a:solidFill>
              </a:rPr>
              <a:t>3</a:t>
            </a:r>
            <a:r>
              <a:rPr lang="en-US" altLang="ja-JP" dirty="0" smtClean="0"/>
              <a:t> </a:t>
            </a:r>
            <a:r>
              <a:rPr lang="ja-JP" altLang="en-US" dirty="0" smtClean="0"/>
              <a:t>に </a:t>
            </a:r>
            <a:r>
              <a:rPr lang="en-US" altLang="ja-JP" dirty="0" smtClean="0">
                <a:solidFill>
                  <a:srgbClr val="00B0F0"/>
                </a:solidFill>
              </a:rPr>
              <a:t>4</a:t>
            </a:r>
            <a:r>
              <a:rPr lang="en-US" altLang="ja-JP" dirty="0" smtClean="0"/>
              <a:t> </a:t>
            </a:r>
            <a:r>
              <a:rPr lang="ja-JP" altLang="en-US" dirty="0" smtClean="0"/>
              <a:t>を </a:t>
            </a:r>
            <a:r>
              <a:rPr lang="ja-JP" altLang="en-US" dirty="0" smtClean="0">
                <a:solidFill>
                  <a:srgbClr val="FF0000"/>
                </a:solidFill>
              </a:rPr>
              <a:t>たし</a:t>
            </a:r>
            <a:r>
              <a:rPr lang="ja-JP" altLang="en-US" dirty="0" smtClean="0"/>
              <a:t>て、</a:t>
            </a:r>
            <a:r>
              <a:rPr lang="ja-JP" altLang="en-US" dirty="0" smtClean="0">
                <a:solidFill>
                  <a:srgbClr val="FF0000"/>
                </a:solidFill>
              </a:rPr>
              <a:t>かけ</a:t>
            </a:r>
            <a:r>
              <a:rPr lang="ja-JP" altLang="en-US" dirty="0" smtClean="0"/>
              <a:t>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→</a:t>
            </a:r>
            <a:r>
              <a:rPr lang="en-US" altLang="ja-JP" dirty="0" smtClean="0">
                <a:solidFill>
                  <a:srgbClr val="00B0F0"/>
                </a:solidFill>
              </a:rPr>
              <a:t> </a:t>
            </a:r>
            <a:r>
              <a:rPr lang="en-US" altLang="ja-JP" sz="3600" dirty="0" smtClean="0">
                <a:solidFill>
                  <a:srgbClr val="00B0F0"/>
                </a:solidFill>
              </a:rPr>
              <a:t>1 2 </a:t>
            </a:r>
            <a:r>
              <a:rPr lang="ja-JP" altLang="en-US" sz="3600" dirty="0" smtClean="0">
                <a:solidFill>
                  <a:srgbClr val="FF0000"/>
                </a:solidFill>
              </a:rPr>
              <a:t>＋</a:t>
            </a:r>
            <a:r>
              <a:rPr lang="ja-JP" altLang="en-US" sz="3600" dirty="0" smtClean="0">
                <a:solidFill>
                  <a:srgbClr val="00B0F0"/>
                </a:solidFill>
              </a:rPr>
              <a:t> </a:t>
            </a:r>
            <a:r>
              <a:rPr lang="en-US" altLang="ja-JP" sz="3600" dirty="0" smtClean="0">
                <a:solidFill>
                  <a:srgbClr val="00B0F0"/>
                </a:solidFill>
              </a:rPr>
              <a:t>3 4 </a:t>
            </a:r>
            <a:r>
              <a:rPr lang="ja-JP" altLang="en-US" sz="3600" dirty="0" smtClean="0">
                <a:solidFill>
                  <a:srgbClr val="FF0000"/>
                </a:solidFill>
              </a:rPr>
              <a:t>＋</a:t>
            </a:r>
            <a:r>
              <a:rPr lang="ja-JP" altLang="en-US" sz="3600" dirty="0" smtClean="0">
                <a:solidFill>
                  <a:srgbClr val="00B0F0"/>
                </a:solidFill>
              </a:rPr>
              <a:t> </a:t>
            </a:r>
            <a:r>
              <a:rPr lang="en-US" altLang="ja-JP" sz="3600" dirty="0" smtClean="0">
                <a:solidFill>
                  <a:srgbClr val="FF0000"/>
                </a:solidFill>
              </a:rPr>
              <a:t>×</a:t>
            </a:r>
            <a:endParaRPr lang="en-US" altLang="ja-JP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Stack</a:t>
            </a:r>
            <a:r>
              <a:rPr kumimoji="1" lang="ja-JP" altLang="en-US" dirty="0" smtClean="0"/>
              <a:t>二本で計算機を作る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928794" y="1357298"/>
            <a:ext cx="4929222" cy="3500462"/>
          </a:xfrm>
        </p:spPr>
        <p:txBody>
          <a:bodyPr/>
          <a:lstStyle/>
          <a:p>
            <a:r>
              <a:rPr kumimoji="1" lang="ja-JP" altLang="en-US" dirty="0" smtClean="0"/>
              <a:t>命令</a:t>
            </a:r>
            <a:r>
              <a:rPr kumimoji="1" lang="en-US" altLang="ja-JP" dirty="0" smtClean="0"/>
              <a:t>Stack</a:t>
            </a:r>
            <a:r>
              <a:rPr kumimoji="1" lang="ja-JP" altLang="en-US" dirty="0" smtClean="0"/>
              <a:t>に式を積む</a:t>
            </a:r>
            <a:endParaRPr kumimoji="1" lang="en-US" altLang="ja-JP" dirty="0" smtClean="0"/>
          </a:p>
          <a:p>
            <a:r>
              <a:rPr lang="ja-JP" altLang="en-US" dirty="0" smtClean="0"/>
              <a:t>ひとつずつ</a:t>
            </a:r>
            <a:r>
              <a:rPr lang="en-US" altLang="ja-JP" dirty="0" smtClean="0"/>
              <a:t>Pop</a:t>
            </a:r>
            <a:r>
              <a:rPr lang="ja-JP" altLang="en-US" dirty="0" smtClean="0"/>
              <a:t>しながら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数値なら計算</a:t>
            </a:r>
            <a:r>
              <a:rPr lang="en-US" altLang="ja-JP" dirty="0" smtClean="0"/>
              <a:t>Stack</a:t>
            </a:r>
            <a:r>
              <a:rPr lang="ja-JP" altLang="en-US" dirty="0" smtClean="0"/>
              <a:t>に積む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演算子なら計算</a:t>
            </a:r>
            <a:r>
              <a:rPr lang="en-US" altLang="ja-JP" dirty="0" smtClean="0"/>
              <a:t>Stack</a:t>
            </a:r>
            <a:r>
              <a:rPr lang="ja-JP" altLang="en-US" dirty="0" smtClean="0"/>
              <a:t>から</a:t>
            </a:r>
            <a:r>
              <a:rPr lang="en-US" altLang="ja-JP" dirty="0" smtClean="0"/>
              <a:t>Pop</a:t>
            </a:r>
            <a:r>
              <a:rPr lang="ja-JP" altLang="en-US" dirty="0" smtClean="0"/>
              <a:t>して</a:t>
            </a:r>
            <a:r>
              <a:rPr lang="en-US" altLang="ja-JP" dirty="0" smtClean="0"/>
              <a:t>Pop</a:t>
            </a:r>
            <a:r>
              <a:rPr lang="ja-JP" altLang="en-US" dirty="0" smtClean="0"/>
              <a:t>して、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計算して</a:t>
            </a:r>
            <a:r>
              <a:rPr lang="en-US" altLang="ja-JP" dirty="0" smtClean="0"/>
              <a:t>Push</a:t>
            </a:r>
          </a:p>
          <a:p>
            <a:pPr lvl="1">
              <a:buNone/>
            </a:pP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		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1000100" y="2487035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4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000100" y="2058407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000100" y="1643050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000100" y="3772919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000100" y="3344291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000100" y="2928934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3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1000100" y="4214818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7286644" y="4143380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4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7286644" y="3714752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3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7286644" y="3299395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3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85786" y="4929198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命令</a:t>
            </a:r>
            <a:r>
              <a:rPr kumimoji="1" lang="en-US" altLang="ja-JP" dirty="0" smtClean="0"/>
              <a:t>Stack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072330" y="4845618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計算</a:t>
            </a:r>
            <a:r>
              <a:rPr kumimoji="1" lang="en-US" altLang="ja-JP" dirty="0" smtClean="0"/>
              <a:t>Stack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929322" y="5357826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RPN</a:t>
            </a:r>
            <a:r>
              <a:rPr kumimoji="1" lang="ja-JP" altLang="en-US" dirty="0" smtClean="0"/>
              <a:t>計算手順</a:t>
            </a:r>
            <a:endParaRPr kumimoji="1" lang="ja-JP" altLang="en-US" dirty="0"/>
          </a:p>
        </p:txBody>
      </p:sp>
      <p:cxnSp>
        <p:nvCxnSpPr>
          <p:cNvPr id="21" name="直線矢印コネクタ 20"/>
          <p:cNvCxnSpPr>
            <a:stCxn id="19" idx="0"/>
          </p:cNvCxnSpPr>
          <p:nvPr/>
        </p:nvCxnSpPr>
        <p:spPr>
          <a:xfrm rot="16200000" flipV="1">
            <a:off x="5863803" y="4494651"/>
            <a:ext cx="857256" cy="869093"/>
          </a:xfrm>
          <a:prstGeom prst="straightConnector1">
            <a:avLst/>
          </a:prstGeom>
          <a:ln w="25400">
            <a:solidFill>
              <a:srgbClr val="00B0F0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2607161" y="4782933"/>
            <a:ext cx="33522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solidFill>
                  <a:srgbClr val="FF0000"/>
                </a:solidFill>
              </a:rPr>
              <a:t>命令</a:t>
            </a:r>
            <a:r>
              <a:rPr lang="en-US" altLang="ja-JP" sz="2000" dirty="0" smtClean="0">
                <a:solidFill>
                  <a:srgbClr val="FF0000"/>
                </a:solidFill>
              </a:rPr>
              <a:t>Stack</a:t>
            </a:r>
            <a:r>
              <a:rPr lang="ja-JP" altLang="en-US" sz="2000" dirty="0" smtClean="0">
                <a:solidFill>
                  <a:srgbClr val="FF0000"/>
                </a:solidFill>
              </a:rPr>
              <a:t>が空になったとき、</a:t>
            </a:r>
            <a:r>
              <a:rPr lang="en-US" altLang="ja-JP" sz="2000" dirty="0" smtClean="0">
                <a:solidFill>
                  <a:srgbClr val="FF0000"/>
                </a:solidFill>
              </a:rPr>
              <a:t/>
            </a:r>
            <a:br>
              <a:rPr lang="en-US" altLang="ja-JP" sz="2000" dirty="0" smtClean="0">
                <a:solidFill>
                  <a:srgbClr val="FF0000"/>
                </a:solidFill>
              </a:rPr>
            </a:br>
            <a:r>
              <a:rPr lang="ja-JP" altLang="en-US" sz="2000" dirty="0" smtClean="0">
                <a:solidFill>
                  <a:srgbClr val="FF0000"/>
                </a:solidFill>
              </a:rPr>
              <a:t>計算</a:t>
            </a:r>
            <a:r>
              <a:rPr lang="en-US" altLang="ja-JP" sz="2000" dirty="0" smtClean="0">
                <a:solidFill>
                  <a:srgbClr val="FF0000"/>
                </a:solidFill>
              </a:rPr>
              <a:t>Stack</a:t>
            </a:r>
            <a:r>
              <a:rPr lang="ja-JP" altLang="en-US" sz="2000" dirty="0" smtClean="0">
                <a:solidFill>
                  <a:srgbClr val="FF0000"/>
                </a:solidFill>
              </a:rPr>
              <a:t>に残るのが答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32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スライドマスタT32</Template>
  <TotalTime>11002</TotalTime>
  <Words>742</Words>
  <Application>Microsoft Office PowerPoint</Application>
  <PresentationFormat>画面に合わせる (4:3)</PresentationFormat>
  <Paragraphs>190</Paragraphs>
  <Slides>18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スライドマスタT32</vt:lpstr>
      <vt:lpstr>逆ポーランド電卓のつくりかた ── 脱ビギナ系 データ構造とアルゴリズム講座 「StackとRPN」</vt:lpstr>
      <vt:lpstr>スタック(Stack)てなんぞ?　(1)</vt:lpstr>
      <vt:lpstr>スタック(Stack)てなんぞ? (2)</vt:lpstr>
      <vt:lpstr>逆ポーランド記法 : 計算式の表現のひとつ</vt:lpstr>
      <vt:lpstr>RPN をStackで計算(評価)する</vt:lpstr>
      <vt:lpstr>RPN をStackで計算してみよう (1)</vt:lpstr>
      <vt:lpstr>RPN をStackで計算してみよう (2)</vt:lpstr>
      <vt:lpstr>RPNの特徴</vt:lpstr>
      <vt:lpstr>Stack二本で計算機を作る</vt:lpstr>
      <vt:lpstr>Stackは.NET Frameworkに実装済</vt:lpstr>
      <vt:lpstr>Stackは可変長配列  System.Collections.IList, System.Collections.Generic.IList(Of T)  で代替可</vt:lpstr>
      <vt:lpstr>DEMO-1 ListBox.ItemsをStackとして利用する</vt:lpstr>
      <vt:lpstr>拡張メソッドで IList に Push/Pop を追加</vt:lpstr>
      <vt:lpstr>Smart UI (利口なUI) アンチパターン</vt:lpstr>
      <vt:lpstr>System.Collections.ObjectModel</vt:lpstr>
      <vt:lpstr>スライド 16</vt:lpstr>
      <vt:lpstr>System.Collections.ObjectModel をタネにして…</vt:lpstr>
      <vt:lpstr>アナタはいまどこ?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逆ポーランド電卓のつくりかた ── episthmhがVisual Basicですって!?</dc:title>
  <dc:creator>episteme</dc:creator>
  <cp:lastModifiedBy>episteme</cp:lastModifiedBy>
  <cp:revision>559</cp:revision>
  <dcterms:created xsi:type="dcterms:W3CDTF">2009-03-21T06:52:58Z</dcterms:created>
  <dcterms:modified xsi:type="dcterms:W3CDTF">2009-04-09T21:27:44Z</dcterms:modified>
</cp:coreProperties>
</file>