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58" r:id="rId5"/>
    <p:sldId id="268" r:id="rId6"/>
    <p:sldId id="267" r:id="rId7"/>
    <p:sldId id="269" r:id="rId8"/>
    <p:sldId id="266" r:id="rId9"/>
    <p:sldId id="270" r:id="rId10"/>
    <p:sldId id="273" r:id="rId11"/>
    <p:sldId id="271" r:id="rId12"/>
    <p:sldId id="274" r:id="rId13"/>
    <p:sldId id="260" r:id="rId14"/>
    <p:sldId id="275" r:id="rId15"/>
    <p:sldId id="276" r:id="rId16"/>
    <p:sldId id="265" r:id="rId17"/>
    <p:sldId id="278" r:id="rId18"/>
    <p:sldId id="279" r:id="rId19"/>
    <p:sldId id="280" r:id="rId20"/>
    <p:sldId id="261" r:id="rId21"/>
    <p:sldId id="262" r:id="rId22"/>
    <p:sldId id="263" r:id="rId23"/>
    <p:sldId id="264" r:id="rId24"/>
    <p:sldId id="281" r:id="rId25"/>
  </p:sldIdLst>
  <p:sldSz cx="9144000" cy="6858000" type="screen4x3"/>
  <p:notesSz cx="6737350" cy="98694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476" y="-84"/>
      </p:cViewPr>
      <p:guideLst>
        <p:guide orient="horz" pos="3109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4BE9A9-1D94-4843-8ED9-28DDC79B4CC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55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9115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6988B4-B2EB-4ADA-8F8A-5AA5B000F64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988B4-B2EB-4ADA-8F8A-5AA5B000F64A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ltGray">
          <a:xfrm>
            <a:off x="639763" y="5638800"/>
            <a:ext cx="7924800" cy="762000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ltGray">
          <a:xfrm>
            <a:off x="7116763" y="5791200"/>
            <a:ext cx="457200" cy="457200"/>
          </a:xfrm>
          <a:prstGeom prst="ellips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ltGray">
          <a:xfrm>
            <a:off x="7802563" y="5791200"/>
            <a:ext cx="457200" cy="457200"/>
          </a:xfrm>
          <a:prstGeom prst="ellips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7993063" y="5867400"/>
            <a:ext cx="1524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144" y="96"/>
              </a:cxn>
              <a:cxn ang="0">
                <a:pos x="0" y="0"/>
              </a:cxn>
            </a:cxnLst>
            <a:rect l="0" t="0" r="r" b="b"/>
            <a:pathLst>
              <a:path w="144" h="192">
                <a:moveTo>
                  <a:pt x="0" y="0"/>
                </a:moveTo>
                <a:lnTo>
                  <a:pt x="0" y="192"/>
                </a:lnTo>
                <a:lnTo>
                  <a:pt x="144" y="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7414" name="AutoShape 6" descr="横線 (反転)"/>
          <p:cNvSpPr>
            <a:spLocks noChangeArrowheads="1"/>
          </p:cNvSpPr>
          <p:nvPr/>
        </p:nvSpPr>
        <p:spPr bwMode="auto">
          <a:xfrm>
            <a:off x="568325" y="404813"/>
            <a:ext cx="8064500" cy="5040312"/>
          </a:xfrm>
          <a:prstGeom prst="roundRect">
            <a:avLst>
              <a:gd name="adj" fmla="val 10898"/>
            </a:avLst>
          </a:prstGeom>
          <a:pattFill prst="narHorz">
            <a:fgClr>
              <a:schemeClr val="bg1"/>
            </a:fgClr>
            <a:bgClr>
              <a:schemeClr val="tx1"/>
            </a:bgClr>
          </a:pattFill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4213" y="2276475"/>
            <a:ext cx="7920037" cy="13684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endParaRPr lang="ja-JP" altLang="ja-JP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076700"/>
            <a:ext cx="7920037" cy="5762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endParaRPr lang="ja-JP" altLang="ja-JP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021388"/>
            <a:ext cx="2163763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r>
              <a:rPr lang="en-US" altLang="ja-JP" smtClean="0"/>
              <a:t>2009/5/16</a:t>
            </a:r>
            <a:endParaRPr lang="en-US" altLang="ja-JP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930275" y="5734050"/>
            <a:ext cx="5226050" cy="574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4538" y="5805488"/>
            <a:ext cx="503237" cy="431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292CF96C-E450-4367-9071-A1283209C61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1613" y="635000"/>
            <a:ext cx="1908175" cy="49545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27088" y="635000"/>
            <a:ext cx="5572125" cy="4954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SilverlightSquare</a:t>
            </a:r>
            <a:r>
              <a:rPr lang="en-US" altLang="ja-JP" dirty="0" smtClean="0"/>
              <a:t> Sao </a:t>
            </a:r>
            <a:r>
              <a:rPr lang="en-US" altLang="ja-JP" dirty="0" err="1" smtClean="0"/>
              <a:t>Haruka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27088" y="1341438"/>
            <a:ext cx="37401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19638" y="1341438"/>
            <a:ext cx="37401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0113" y="5949950"/>
            <a:ext cx="51847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latin typeface="+mn-lt"/>
              </a:defRPr>
            </a:lvl1pPr>
          </a:lstStyle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ltGray">
          <a:xfrm>
            <a:off x="638175" y="5876925"/>
            <a:ext cx="7924800" cy="762000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ltGray">
          <a:xfrm>
            <a:off x="7115175" y="6029325"/>
            <a:ext cx="457200" cy="457200"/>
          </a:xfrm>
          <a:prstGeom prst="ellips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ltGray">
          <a:xfrm>
            <a:off x="7800975" y="6029325"/>
            <a:ext cx="457200" cy="457200"/>
          </a:xfrm>
          <a:prstGeom prst="ellipse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0" name="Freeform 6"/>
          <p:cNvSpPr>
            <a:spLocks/>
          </p:cNvSpPr>
          <p:nvPr/>
        </p:nvSpPr>
        <p:spPr bwMode="ltGray">
          <a:xfrm>
            <a:off x="7991475" y="6105525"/>
            <a:ext cx="1524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144" y="96"/>
              </a:cxn>
              <a:cxn ang="0">
                <a:pos x="0" y="0"/>
              </a:cxn>
            </a:cxnLst>
            <a:rect l="0" t="0" r="r" b="b"/>
            <a:pathLst>
              <a:path w="144" h="192">
                <a:moveTo>
                  <a:pt x="0" y="0"/>
                </a:moveTo>
                <a:lnTo>
                  <a:pt x="0" y="192"/>
                </a:lnTo>
                <a:lnTo>
                  <a:pt x="144" y="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554038" y="404813"/>
            <a:ext cx="8064500" cy="5329237"/>
          </a:xfrm>
          <a:prstGeom prst="roundRect">
            <a:avLst>
              <a:gd name="adj" fmla="val 10898"/>
            </a:avLst>
          </a:prstGeom>
          <a:solidFill>
            <a:schemeClr val="tx2"/>
          </a:solidFill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ltGray">
          <a:xfrm>
            <a:off x="7092950" y="6043613"/>
            <a:ext cx="503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F8A6B75-8D24-4A4D-B225-B026814F43C6}" type="slidenum">
              <a:rPr lang="en-US" altLang="ja-JP" sz="1000">
                <a:latin typeface="ＭＳ Ｐゴシック" pitchFamily="50" charset="-128"/>
              </a:rPr>
              <a:pPr algn="r"/>
              <a:t>&lt;#&gt;</a:t>
            </a:fld>
            <a:endParaRPr lang="en-US" altLang="ja-JP" sz="1000">
              <a:latin typeface="ＭＳ Ｐゴシック" pitchFamily="50" charset="-128"/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635000"/>
            <a:ext cx="691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341438"/>
            <a:ext cx="76327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1422400" y="1219200"/>
            <a:ext cx="6705600" cy="0"/>
          </a:xfrm>
          <a:prstGeom prst="line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gray">
          <a:xfrm rot="2116286">
            <a:off x="892175" y="879475"/>
            <a:ext cx="471488" cy="358775"/>
          </a:xfrm>
          <a:prstGeom prst="rightArrow">
            <a:avLst>
              <a:gd name="adj1" fmla="val 28769"/>
              <a:gd name="adj2" fmla="val 78266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dt" sz="half" idx="2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2009/5/16</a:t>
            </a:r>
            <a:endParaRPr lang="en-US" altLang="ja-JP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dirty="0" err="1" smtClean="0"/>
              <a:t>SilverlightSquare</a:t>
            </a:r>
            <a:r>
              <a:rPr lang="en-US" altLang="ja-JP" dirty="0" smtClean="0"/>
              <a:t> Sao </a:t>
            </a:r>
            <a:r>
              <a:rPr lang="en-US" altLang="ja-JP" dirty="0" err="1" smtClean="0"/>
              <a:t>Haruka</a:t>
            </a:r>
            <a:endParaRPr lang="en-US" altLang="ja-JP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量子暗号について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076700"/>
            <a:ext cx="7920037" cy="1296988"/>
          </a:xfrm>
        </p:spPr>
        <p:txBody>
          <a:bodyPr/>
          <a:lstStyle/>
          <a:p>
            <a:r>
              <a:rPr lang="ja-JP" altLang="en-US" dirty="0"/>
              <a:t>量子力学から量子暗号まで</a:t>
            </a:r>
          </a:p>
          <a:p>
            <a:r>
              <a:rPr lang="en-US" altLang="ja-JP" sz="1800" dirty="0" smtClean="0"/>
              <a:t>2009/5/16 Sao </a:t>
            </a:r>
            <a:r>
              <a:rPr lang="en-US" altLang="ja-JP" sz="1800" dirty="0" err="1" smtClean="0"/>
              <a:t>Haruka</a:t>
            </a:r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3-1. </a:t>
            </a:r>
            <a:r>
              <a:rPr lang="ja-JP" altLang="en-US"/>
              <a:t>電子の軌道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電子の軌道について</a:t>
            </a:r>
          </a:p>
          <a:p>
            <a:endParaRPr lang="ja-JP" altLang="en-US"/>
          </a:p>
          <a:p>
            <a:pPr lvl="1"/>
            <a:r>
              <a:rPr lang="ja-JP" altLang="en-US"/>
              <a:t>原子の周りを電子が回っている</a:t>
            </a:r>
          </a:p>
        </p:txBody>
      </p:sp>
      <p:pic>
        <p:nvPicPr>
          <p:cNvPr id="38916" name="Picture 4" descr="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6450" y="2781300"/>
            <a:ext cx="2438400" cy="240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pic>
        <p:nvPicPr>
          <p:cNvPr id="36874" name="Picture 10" descr="qq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1350" y="2262188"/>
            <a:ext cx="2438400" cy="2400300"/>
          </a:xfrm>
          <a:prstGeom prst="rect">
            <a:avLst/>
          </a:prstGeom>
          <a:noFill/>
        </p:spPr>
      </p:pic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3-1</a:t>
            </a:r>
            <a:r>
              <a:rPr lang="ja-JP" altLang="en-US"/>
              <a:t>．光を当ててみる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この物質に光を当ててみるとどうなるのか？</a:t>
            </a:r>
          </a:p>
          <a:p>
            <a:pPr lvl="1"/>
            <a:endParaRPr lang="ja-JP" altLang="en-US"/>
          </a:p>
          <a:p>
            <a:pPr lvl="1">
              <a:buFontTx/>
              <a:buNone/>
            </a:pPr>
            <a:endParaRPr lang="ja-JP" altLang="en-US"/>
          </a:p>
          <a:p>
            <a:pPr lvl="1">
              <a:buFontTx/>
              <a:buNone/>
            </a:pPr>
            <a:endParaRPr lang="ja-JP" altLang="en-US"/>
          </a:p>
          <a:p>
            <a:pPr lvl="1">
              <a:buFontTx/>
              <a:buNone/>
            </a:pPr>
            <a:endParaRPr lang="en-US" altLang="ja-JP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802438" y="2060575"/>
            <a:ext cx="360362" cy="1098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4</a:t>
            </a:r>
          </a:p>
          <a:p>
            <a:pPr>
              <a:spcBef>
                <a:spcPct val="50000"/>
              </a:spcBef>
            </a:pPr>
            <a:r>
              <a:rPr lang="en-US" altLang="ja-JP" sz="1200"/>
              <a:t>3</a:t>
            </a:r>
          </a:p>
          <a:p>
            <a:pPr>
              <a:spcBef>
                <a:spcPct val="50000"/>
              </a:spcBef>
            </a:pPr>
            <a:r>
              <a:rPr lang="en-US" altLang="ja-JP" sz="1200"/>
              <a:t>2</a:t>
            </a:r>
          </a:p>
          <a:p>
            <a:pPr>
              <a:spcBef>
                <a:spcPct val="50000"/>
              </a:spcBef>
            </a:pPr>
            <a:r>
              <a:rPr lang="en-US" altLang="ja-JP" sz="1200"/>
              <a:t>1</a:t>
            </a:r>
          </a:p>
        </p:txBody>
      </p:sp>
      <p:pic>
        <p:nvPicPr>
          <p:cNvPr id="36873" name="Picture 9" descr="ya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200000">
            <a:off x="6423025" y="3184525"/>
            <a:ext cx="215900" cy="215900"/>
          </a:xfrm>
          <a:prstGeom prst="rect">
            <a:avLst/>
          </a:prstGeom>
          <a:noFill/>
        </p:spPr>
      </p:pic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971550" y="1844675"/>
            <a:ext cx="4392613" cy="944563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光を吸収して、電子は</a:t>
            </a:r>
          </a:p>
          <a:p>
            <a:pPr lvl="1"/>
            <a:r>
              <a:rPr lang="en-US" altLang="ja-JP"/>
              <a:t>1</a:t>
            </a:r>
            <a:r>
              <a:rPr lang="ja-JP" altLang="en-US"/>
              <a:t>番目の軌道から</a:t>
            </a:r>
          </a:p>
          <a:p>
            <a:pPr lvl="1"/>
            <a:r>
              <a:rPr lang="en-US" altLang="ja-JP"/>
              <a:t>2</a:t>
            </a:r>
            <a:r>
              <a:rPr lang="ja-JP" altLang="en-US"/>
              <a:t>番目の軌道に遷移する</a:t>
            </a:r>
          </a:p>
        </p:txBody>
      </p:sp>
      <p:pic>
        <p:nvPicPr>
          <p:cNvPr id="36876" name="Picture 12" descr="a1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600000">
            <a:off x="7956550" y="2509838"/>
            <a:ext cx="219075" cy="123825"/>
          </a:xfrm>
          <a:prstGeom prst="rect">
            <a:avLst/>
          </a:prstGeom>
          <a:noFill/>
        </p:spPr>
      </p:pic>
      <p:pic>
        <p:nvPicPr>
          <p:cNvPr id="36877" name="Picture 13" descr="a1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600000">
            <a:off x="8097838" y="2725738"/>
            <a:ext cx="219075" cy="123825"/>
          </a:xfrm>
          <a:prstGeom prst="rect">
            <a:avLst/>
          </a:prstGeom>
          <a:noFill/>
        </p:spPr>
      </p:pic>
      <p:sp>
        <p:nvSpPr>
          <p:cNvPr id="36878" name="AutoShape 14"/>
          <p:cNvSpPr>
            <a:spLocks noChangeArrowheads="1"/>
          </p:cNvSpPr>
          <p:nvPr/>
        </p:nvSpPr>
        <p:spPr bwMode="auto">
          <a:xfrm>
            <a:off x="2916238" y="2852738"/>
            <a:ext cx="360362" cy="431800"/>
          </a:xfrm>
          <a:prstGeom prst="downArrow">
            <a:avLst>
              <a:gd name="adj1" fmla="val 49778"/>
              <a:gd name="adj2" fmla="val 53882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971550" y="3355975"/>
            <a:ext cx="4392613" cy="944563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ja-JP" altLang="en-US"/>
              <a:t>遷移するとき</a:t>
            </a:r>
          </a:p>
          <a:p>
            <a:pPr lvl="1"/>
            <a:r>
              <a:rPr lang="ja-JP" altLang="en-US"/>
              <a:t>その間のどこを通っているのかは</a:t>
            </a:r>
          </a:p>
          <a:p>
            <a:pPr lvl="1"/>
            <a:r>
              <a:rPr lang="ja-JP" altLang="en-US"/>
              <a:t>判らない</a:t>
            </a:r>
          </a:p>
        </p:txBody>
      </p:sp>
      <p:sp>
        <p:nvSpPr>
          <p:cNvPr id="36880" name="AutoShape 16"/>
          <p:cNvSpPr>
            <a:spLocks noChangeArrowheads="1"/>
          </p:cNvSpPr>
          <p:nvPr/>
        </p:nvSpPr>
        <p:spPr bwMode="auto">
          <a:xfrm>
            <a:off x="2916238" y="4365625"/>
            <a:ext cx="360362" cy="431800"/>
          </a:xfrm>
          <a:prstGeom prst="downArrow">
            <a:avLst>
              <a:gd name="adj1" fmla="val 49778"/>
              <a:gd name="adj2" fmla="val 53882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900113" y="4868863"/>
            <a:ext cx="6048375" cy="6699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ja-JP" altLang="en-US"/>
              <a:t>電子は自由な位置の半径を回ることは出来ない</a:t>
            </a:r>
          </a:p>
          <a:p>
            <a:pPr lvl="1"/>
            <a:r>
              <a:rPr lang="ja-JP" altLang="en-US"/>
              <a:t>    ある決まった半径でしか、運動はできない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nimBg="1"/>
      <p:bldP spid="36878" grpId="0" animBg="1"/>
      <p:bldP spid="36879" grpId="1" animBg="1"/>
      <p:bldP spid="36880" grpId="0" animBg="1"/>
      <p:bldP spid="368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</a:t>
            </a:r>
            <a:r>
              <a:rPr lang="ja-JP" altLang="en-US"/>
              <a:t>．量子力学の特徴（２）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ja-JP"/>
              <a:t>     </a:t>
            </a:r>
          </a:p>
          <a:p>
            <a:pPr lvl="1">
              <a:buFontTx/>
              <a:buNone/>
            </a:pPr>
            <a:r>
              <a:rPr lang="en-US" altLang="ja-JP" sz="2400"/>
              <a:t>    </a:t>
            </a:r>
            <a:r>
              <a:rPr lang="ja-JP" altLang="en-US" sz="2400" b="1" u="sng"/>
              <a:t>とびとびの位置</a:t>
            </a:r>
            <a:r>
              <a:rPr lang="ja-JP" altLang="en-US" sz="1800" u="sng"/>
              <a:t>にのみ存在する</a:t>
            </a:r>
          </a:p>
        </p:txBody>
      </p:sp>
      <p:pic>
        <p:nvPicPr>
          <p:cNvPr id="39940" name="Picture 4" descr="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2997200"/>
            <a:ext cx="2438400" cy="2400300"/>
          </a:xfrm>
          <a:prstGeom prst="rect">
            <a:avLst/>
          </a:prstGeom>
          <a:noFill/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438650" y="2835275"/>
            <a:ext cx="360363" cy="1098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4</a:t>
            </a:r>
          </a:p>
          <a:p>
            <a:pPr>
              <a:spcBef>
                <a:spcPct val="50000"/>
              </a:spcBef>
            </a:pPr>
            <a:r>
              <a:rPr lang="en-US" altLang="ja-JP" sz="1200"/>
              <a:t>3</a:t>
            </a:r>
          </a:p>
          <a:p>
            <a:pPr>
              <a:spcBef>
                <a:spcPct val="50000"/>
              </a:spcBef>
            </a:pPr>
            <a:r>
              <a:rPr lang="en-US" altLang="ja-JP" sz="1200"/>
              <a:t>2</a:t>
            </a:r>
          </a:p>
          <a:p>
            <a:pPr>
              <a:spcBef>
                <a:spcPct val="50000"/>
              </a:spcBef>
            </a:pPr>
            <a:r>
              <a:rPr lang="en-US" altLang="ja-JP" sz="1200"/>
              <a:t>1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1187450" y="1557338"/>
            <a:ext cx="576263" cy="360362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000" b="1"/>
              <a:t>特徴３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4</a:t>
            </a:r>
            <a:r>
              <a:rPr lang="ja-JP" altLang="en-US"/>
              <a:t>．量子ビット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/>
          </a:p>
          <a:p>
            <a:endParaRPr lang="en-US" altLang="ja-JP"/>
          </a:p>
          <a:p>
            <a:r>
              <a:rPr lang="ja-JP" altLang="en-US"/>
              <a:t>わたしたちの知っているビット ：古典</a:t>
            </a:r>
            <a:r>
              <a:rPr lang="en-US" altLang="ja-JP"/>
              <a:t>bit</a:t>
            </a:r>
          </a:p>
          <a:p>
            <a:pPr lvl="3"/>
            <a:endParaRPr lang="en-US" altLang="ja-JP"/>
          </a:p>
          <a:p>
            <a:pPr lvl="3"/>
            <a:r>
              <a:rPr lang="en-US" altLang="ja-JP"/>
              <a:t>1bit </a:t>
            </a:r>
            <a:r>
              <a:rPr lang="ja-JP" altLang="en-US"/>
              <a:t>は “０ </a:t>
            </a:r>
            <a:r>
              <a:rPr lang="en-US" altLang="ja-JP"/>
              <a:t>or </a:t>
            </a:r>
            <a:r>
              <a:rPr lang="ja-JP" altLang="en-US"/>
              <a:t>１” の</a:t>
            </a:r>
            <a:r>
              <a:rPr lang="ja-JP" altLang="en-US" b="1">
                <a:solidFill>
                  <a:schemeClr val="accent2"/>
                </a:solidFill>
              </a:rPr>
              <a:t>値</a:t>
            </a:r>
            <a:r>
              <a:rPr lang="ja-JP" altLang="en-US"/>
              <a:t>を取る</a:t>
            </a:r>
          </a:p>
          <a:p>
            <a:pPr lvl="3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4</a:t>
            </a:r>
            <a:r>
              <a:rPr lang="ja-JP" altLang="en-US"/>
              <a:t>．量子ビット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/>
          </a:p>
          <a:p>
            <a:endParaRPr lang="en-US" altLang="ja-JP"/>
          </a:p>
          <a:p>
            <a:r>
              <a:rPr lang="ja-JP" altLang="en-US"/>
              <a:t>量子力学的なビット ：量子</a:t>
            </a:r>
            <a:r>
              <a:rPr lang="en-US" altLang="ja-JP"/>
              <a:t>bit=qubit</a:t>
            </a:r>
          </a:p>
          <a:p>
            <a:pPr lvl="3"/>
            <a:endParaRPr lang="en-US" altLang="ja-JP"/>
          </a:p>
          <a:p>
            <a:pPr lvl="3"/>
            <a:r>
              <a:rPr lang="ja-JP" altLang="en-US"/>
              <a:t>これも、</a:t>
            </a:r>
            <a:r>
              <a:rPr lang="en-US" altLang="ja-JP"/>
              <a:t>1bit </a:t>
            </a:r>
            <a:r>
              <a:rPr lang="ja-JP" altLang="en-US"/>
              <a:t>は “０ </a:t>
            </a:r>
            <a:r>
              <a:rPr lang="en-US" altLang="ja-JP"/>
              <a:t>or </a:t>
            </a:r>
            <a:r>
              <a:rPr lang="ja-JP" altLang="en-US"/>
              <a:t>１” の値を取るんですが</a:t>
            </a:r>
            <a:r>
              <a:rPr lang="en-US" altLang="ja-JP">
                <a:latin typeface="Arial"/>
              </a:rPr>
              <a:t>…</a:t>
            </a:r>
            <a:endParaRPr lang="en-US" altLang="ja-JP"/>
          </a:p>
          <a:p>
            <a:pPr lvl="3"/>
            <a:endParaRPr lang="en-US" altLang="ja-JP"/>
          </a:p>
          <a:p>
            <a:pPr lvl="3"/>
            <a:r>
              <a:rPr lang="ja-JP" altLang="en-US"/>
              <a:t>表記を  </a:t>
            </a:r>
            <a:r>
              <a:rPr lang="en-US" altLang="ja-JP"/>
              <a:t>|0&gt;, |1&gt; </a:t>
            </a:r>
            <a:r>
              <a:rPr lang="ja-JP" altLang="en-US"/>
              <a:t>と書きます</a:t>
            </a:r>
          </a:p>
          <a:p>
            <a:pPr lvl="3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4</a:t>
            </a:r>
            <a:r>
              <a:rPr lang="ja-JP" altLang="en-US"/>
              <a:t>．量子ビット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古典</a:t>
            </a:r>
            <a:r>
              <a:rPr lang="en-US" altLang="ja-JP"/>
              <a:t>bit </a:t>
            </a:r>
            <a:r>
              <a:rPr lang="ja-JP" altLang="en-US"/>
              <a:t>と </a:t>
            </a:r>
            <a:r>
              <a:rPr lang="en-US" altLang="ja-JP"/>
              <a:t>qubit </a:t>
            </a:r>
            <a:r>
              <a:rPr lang="ja-JP" altLang="en-US"/>
              <a:t>の違いは？</a:t>
            </a:r>
          </a:p>
          <a:p>
            <a:endParaRPr lang="ja-JP" altLang="en-US"/>
          </a:p>
          <a:p>
            <a:pPr lvl="3"/>
            <a:r>
              <a:rPr lang="en-US" altLang="ja-JP"/>
              <a:t>qubit </a:t>
            </a:r>
            <a:r>
              <a:rPr lang="ja-JP" altLang="en-US"/>
              <a:t>は </a:t>
            </a:r>
            <a:r>
              <a:rPr lang="en-US" altLang="ja-JP"/>
              <a:t>|0&gt; or |1&gt; </a:t>
            </a:r>
            <a:r>
              <a:rPr lang="ja-JP" altLang="en-US"/>
              <a:t>以外の</a:t>
            </a:r>
            <a:r>
              <a:rPr lang="ja-JP" altLang="en-US" b="1">
                <a:solidFill>
                  <a:schemeClr val="accent2"/>
                </a:solidFill>
              </a:rPr>
              <a:t>状態</a:t>
            </a:r>
            <a:r>
              <a:rPr lang="ja-JP" altLang="en-US"/>
              <a:t>も表せます</a:t>
            </a:r>
          </a:p>
          <a:p>
            <a:pPr lvl="3"/>
            <a:endParaRPr lang="ja-JP" altLang="en-US"/>
          </a:p>
          <a:p>
            <a:pPr lvl="3"/>
            <a:r>
              <a:rPr lang="en-US" altLang="ja-JP"/>
              <a:t>1qubit </a:t>
            </a:r>
            <a:r>
              <a:rPr lang="ja-JP" altLang="en-US"/>
              <a:t>を</a:t>
            </a:r>
          </a:p>
          <a:p>
            <a:pPr lvl="3">
              <a:buFontTx/>
              <a:buNone/>
            </a:pPr>
            <a:r>
              <a:rPr lang="ja-JP" altLang="en-US"/>
              <a:t>       </a:t>
            </a:r>
            <a:r>
              <a:rPr lang="en-US" altLang="ja-JP"/>
              <a:t>| ψ&gt; = α|0&gt; + β|1&gt;</a:t>
            </a:r>
          </a:p>
          <a:p>
            <a:pPr lvl="3">
              <a:buFontTx/>
              <a:buNone/>
            </a:pPr>
            <a:r>
              <a:rPr lang="en-US" altLang="ja-JP"/>
              <a:t>    </a:t>
            </a:r>
            <a:r>
              <a:rPr lang="ja-JP" altLang="en-US"/>
              <a:t>という</a:t>
            </a:r>
            <a:r>
              <a:rPr lang="ja-JP" altLang="en-US" b="1">
                <a:solidFill>
                  <a:schemeClr val="accent2"/>
                </a:solidFill>
              </a:rPr>
              <a:t>重ね合わせ状態</a:t>
            </a:r>
            <a:r>
              <a:rPr lang="ja-JP" altLang="en-US"/>
              <a:t>（量子状態）で書くことができます</a:t>
            </a:r>
          </a:p>
          <a:p>
            <a:pPr lvl="3">
              <a:buFontTx/>
              <a:buNone/>
            </a:pPr>
            <a:endParaRPr lang="ja-JP" altLang="en-US"/>
          </a:p>
          <a:p>
            <a:pPr algn="ctr">
              <a:buFont typeface="Wingdings" pitchFamily="2" charset="2"/>
              <a:buNone/>
            </a:pPr>
            <a:r>
              <a:rPr lang="ja-JP" altLang="en-US" sz="1800" b="0"/>
              <a:t>つまり</a:t>
            </a:r>
          </a:p>
          <a:p>
            <a:pPr algn="ctr">
              <a:buFont typeface="Wingdings" pitchFamily="2" charset="2"/>
              <a:buNone/>
            </a:pPr>
            <a:r>
              <a:rPr lang="ja-JP" altLang="en-US" sz="1800">
                <a:solidFill>
                  <a:schemeClr val="accent2"/>
                </a:solidFill>
              </a:rPr>
              <a:t>“ </a:t>
            </a:r>
            <a:r>
              <a:rPr lang="en-US" altLang="ja-JP" sz="1800">
                <a:solidFill>
                  <a:schemeClr val="accent2"/>
                </a:solidFill>
              </a:rPr>
              <a:t>|0&gt; </a:t>
            </a:r>
            <a:r>
              <a:rPr lang="ja-JP" altLang="en-US" sz="1800">
                <a:solidFill>
                  <a:schemeClr val="accent2"/>
                </a:solidFill>
              </a:rPr>
              <a:t>か </a:t>
            </a:r>
            <a:r>
              <a:rPr lang="en-US" altLang="ja-JP" sz="1800">
                <a:solidFill>
                  <a:schemeClr val="accent2"/>
                </a:solidFill>
              </a:rPr>
              <a:t>|1&gt; </a:t>
            </a:r>
            <a:r>
              <a:rPr lang="ja-JP" altLang="en-US" sz="1800">
                <a:solidFill>
                  <a:schemeClr val="accent2"/>
                </a:solidFill>
              </a:rPr>
              <a:t>か、まだ判らないが、何らかの状態を保持しているビット”</a:t>
            </a:r>
            <a:r>
              <a:rPr lang="ja-JP" altLang="en-US" sz="1800"/>
              <a:t> </a:t>
            </a:r>
          </a:p>
          <a:p>
            <a:pPr algn="ctr">
              <a:buFont typeface="Wingdings" pitchFamily="2" charset="2"/>
              <a:buNone/>
            </a:pPr>
            <a:r>
              <a:rPr lang="ja-JP" altLang="en-US" sz="1800" b="0"/>
              <a:t>ということになります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4</a:t>
            </a:r>
            <a:r>
              <a:rPr lang="ja-JP" altLang="en-US"/>
              <a:t>．量子ビット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1qubit</a:t>
            </a:r>
            <a:r>
              <a:rPr lang="ja-JP" altLang="en-US"/>
              <a:t>の状態</a:t>
            </a:r>
          </a:p>
          <a:p>
            <a:pPr lvl="3">
              <a:buFontTx/>
              <a:buNone/>
            </a:pPr>
            <a:r>
              <a:rPr lang="en-US" altLang="ja-JP"/>
              <a:t>| ψ&gt; = α|0&gt; + β|1&gt;</a:t>
            </a:r>
          </a:p>
          <a:p>
            <a:pPr lvl="3" algn="r">
              <a:buFontTx/>
              <a:buNone/>
            </a:pPr>
            <a:r>
              <a:rPr lang="en-US" altLang="ja-JP" sz="1000"/>
              <a:t>(4-1)</a:t>
            </a:r>
          </a:p>
          <a:p>
            <a:endParaRPr lang="en-US" altLang="ja-JP"/>
          </a:p>
          <a:p>
            <a:r>
              <a:rPr lang="en-US" altLang="ja-JP"/>
              <a:t>2qubit</a:t>
            </a:r>
            <a:r>
              <a:rPr lang="ja-JP" altLang="en-US"/>
              <a:t>の状態</a:t>
            </a:r>
          </a:p>
          <a:p>
            <a:pPr lvl="3">
              <a:buFontTx/>
              <a:buNone/>
            </a:pPr>
            <a:r>
              <a:rPr lang="en-US" altLang="ja-JP"/>
              <a:t>| ψ&gt; = α|00&gt; + β|01&gt; + γ|10&gt; + δ|11&gt;</a:t>
            </a:r>
          </a:p>
          <a:p>
            <a:pPr lvl="3" algn="r">
              <a:buFontTx/>
              <a:buNone/>
            </a:pPr>
            <a:r>
              <a:rPr lang="en-US" altLang="ja-JP" sz="1000"/>
              <a:t>(4-2)</a:t>
            </a:r>
          </a:p>
          <a:p>
            <a:pPr algn="ctr">
              <a:buFont typeface="Wingdings" pitchFamily="2" charset="2"/>
              <a:buNone/>
            </a:pPr>
            <a:r>
              <a:rPr lang="en-US" altLang="ja-JP"/>
              <a:t>:</a:t>
            </a:r>
          </a:p>
          <a:p>
            <a:pPr>
              <a:buFont typeface="Wingdings" pitchFamily="2" charset="2"/>
              <a:buNone/>
            </a:pP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lang="ja-JP" altLang="en-US"/>
              <a:t>．復習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ここでちょっと復習</a:t>
            </a:r>
          </a:p>
          <a:p>
            <a:pPr algn="ctr">
              <a:buFont typeface="Wingdings" pitchFamily="2" charset="2"/>
              <a:buNone/>
            </a:pPr>
            <a:endParaRPr lang="ja-JP" altLang="en-US" sz="2000"/>
          </a:p>
          <a:p>
            <a:pPr algn="ctr">
              <a:buFont typeface="Wingdings" pitchFamily="2" charset="2"/>
              <a:buNone/>
            </a:pPr>
            <a:endParaRPr lang="ja-JP" altLang="en-US" sz="2000"/>
          </a:p>
          <a:p>
            <a:pPr algn="ctr">
              <a:buFont typeface="Wingdings" pitchFamily="2" charset="2"/>
              <a:buNone/>
            </a:pPr>
            <a:endParaRPr lang="ja-JP" altLang="en-US" sz="2000"/>
          </a:p>
          <a:p>
            <a:pPr algn="ctr">
              <a:buFont typeface="Wingdings" pitchFamily="2" charset="2"/>
              <a:buNone/>
            </a:pPr>
            <a:endParaRPr lang="ja-JP" altLang="en-US" sz="2000"/>
          </a:p>
          <a:p>
            <a:pPr algn="ctr">
              <a:buFont typeface="Wingdings" pitchFamily="2" charset="2"/>
              <a:buNone/>
            </a:pPr>
            <a:r>
              <a:rPr lang="ja-JP" altLang="en-US" sz="1400" b="0"/>
              <a:t>この事実を元にすれば、</a:t>
            </a:r>
            <a:r>
              <a:rPr lang="en-US" altLang="ja-JP" sz="1400" b="0"/>
              <a:t>1qubit </a:t>
            </a:r>
            <a:r>
              <a:rPr lang="ja-JP" altLang="en-US" sz="1400" b="0"/>
              <a:t>の重ね合わせ状態の式はどんな現象を表していることになるのか？</a:t>
            </a:r>
          </a:p>
          <a:p>
            <a:pPr algn="ctr">
              <a:buFont typeface="Wingdings" pitchFamily="2" charset="2"/>
              <a:buNone/>
            </a:pPr>
            <a:endParaRPr lang="ja-JP" altLang="en-US" sz="1400" b="0"/>
          </a:p>
          <a:p>
            <a:pPr algn="ctr">
              <a:buFont typeface="Wingdings" pitchFamily="2" charset="2"/>
              <a:buNone/>
            </a:pPr>
            <a:r>
              <a:rPr lang="en-US" altLang="ja-JP" sz="2000"/>
              <a:t>| ψ&gt; = α|0&gt; + β|1&gt;</a:t>
            </a:r>
          </a:p>
          <a:p>
            <a:pPr algn="ctr">
              <a:buFont typeface="Wingdings" pitchFamily="2" charset="2"/>
              <a:buNone/>
            </a:pPr>
            <a:endParaRPr lang="en-US" altLang="ja-JP" sz="2000" b="0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619250" y="1916113"/>
            <a:ext cx="5184775" cy="122555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ja-JP" altLang="en-US" b="1"/>
              <a:t>１．判るのは結果のみ、状態は判らない</a:t>
            </a:r>
          </a:p>
          <a:p>
            <a:pPr algn="l"/>
            <a:r>
              <a:rPr lang="ja-JP" altLang="en-US" b="1"/>
              <a:t>２．観測することによって、状態が変化（確定）する</a:t>
            </a:r>
          </a:p>
          <a:p>
            <a:pPr algn="l"/>
            <a:r>
              <a:rPr lang="ja-JP" altLang="en-US" b="1"/>
              <a:t>３．とびとびの位置にのみ存在する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763713" y="4389438"/>
            <a:ext cx="58324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600" b="1"/>
              <a:t>α</a:t>
            </a:r>
            <a:r>
              <a:rPr lang="ja-JP" altLang="en-US" sz="1600" b="1"/>
              <a:t>、</a:t>
            </a:r>
            <a:r>
              <a:rPr lang="en-US" altLang="ja-JP" sz="1600" b="1"/>
              <a:t>β</a:t>
            </a:r>
            <a:r>
              <a:rPr lang="ja-JP" altLang="en-US" sz="1600" b="1"/>
              <a:t>の値は、決めることはできない（量子状態は判らない）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763713" y="4821238"/>
            <a:ext cx="65532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600" b="1"/>
              <a:t>例えば</a:t>
            </a:r>
            <a:r>
              <a:rPr lang="en-US" altLang="ja-JP" sz="1600" b="1"/>
              <a:t>α</a:t>
            </a:r>
            <a:r>
              <a:rPr lang="ja-JP" altLang="en-US" sz="1600" b="1"/>
              <a:t>を観測すると、</a:t>
            </a:r>
            <a:r>
              <a:rPr lang="en-US" altLang="ja-JP" sz="1600" b="1"/>
              <a:t>β</a:t>
            </a:r>
            <a:r>
              <a:rPr lang="ja-JP" altLang="en-US" sz="1600" b="1"/>
              <a:t>が決まってしまう （“見る”と、状態は確定する）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763713" y="5253038"/>
            <a:ext cx="58324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600" b="1"/>
              <a:t>結果は </a:t>
            </a:r>
            <a:r>
              <a:rPr lang="en-US" altLang="ja-JP" sz="1600" b="1"/>
              <a:t>0 or 1 ( </a:t>
            </a:r>
            <a:r>
              <a:rPr lang="ja-JP" altLang="en-US" sz="1600" b="1"/>
              <a:t>不連続な値を取る </a:t>
            </a:r>
            <a:r>
              <a:rPr lang="en-US" altLang="ja-JP" sz="1600" b="1"/>
              <a:t>)</a:t>
            </a: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1187450" y="4532313"/>
            <a:ext cx="503238" cy="144462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1187450" y="4892675"/>
            <a:ext cx="503238" cy="144463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1187450" y="5324475"/>
            <a:ext cx="503238" cy="144463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6" grpId="0"/>
      <p:bldP spid="45067" grpId="0"/>
      <p:bldP spid="45068" grpId="0"/>
      <p:bldP spid="45069" grpId="0" animBg="1"/>
      <p:bldP spid="45070" grpId="0" animBg="1"/>
      <p:bldP spid="4507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5-1. </a:t>
            </a:r>
            <a:r>
              <a:rPr lang="ja-JP" altLang="en-US"/>
              <a:t>既存の暗号技術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秘密鍵暗号システム</a:t>
            </a:r>
          </a:p>
          <a:p>
            <a:pPr lvl="1"/>
            <a:endParaRPr lang="en-US" altLang="ja-JP"/>
          </a:p>
        </p:txBody>
      </p:sp>
      <p:pic>
        <p:nvPicPr>
          <p:cNvPr id="46084" name="Picture 4" descr="al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865313"/>
            <a:ext cx="476250" cy="476250"/>
          </a:xfrm>
          <a:prstGeom prst="rect">
            <a:avLst/>
          </a:prstGeom>
          <a:noFill/>
        </p:spPr>
      </p:pic>
      <p:pic>
        <p:nvPicPr>
          <p:cNvPr id="46085" name="Picture 5" descr="bo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844675"/>
            <a:ext cx="476250" cy="476250"/>
          </a:xfrm>
          <a:prstGeom prst="rect">
            <a:avLst/>
          </a:prstGeom>
          <a:noFill/>
        </p:spPr>
      </p:pic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843213" y="1936750"/>
            <a:ext cx="360362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5940425" y="1916113"/>
            <a:ext cx="360363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B</a:t>
            </a:r>
          </a:p>
        </p:txBody>
      </p:sp>
      <p:pic>
        <p:nvPicPr>
          <p:cNvPr id="46090" name="Picture 10" descr="key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8750" y="2584450"/>
            <a:ext cx="819150" cy="323850"/>
          </a:xfrm>
          <a:prstGeom prst="rect">
            <a:avLst/>
          </a:prstGeom>
          <a:noFill/>
        </p:spPr>
      </p:pic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3635375" y="2728913"/>
            <a:ext cx="19446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46092" name="Picture 12" descr="key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5963" y="2584450"/>
            <a:ext cx="819150" cy="323850"/>
          </a:xfrm>
          <a:prstGeom prst="rect">
            <a:avLst/>
          </a:prstGeom>
          <a:noFill/>
        </p:spPr>
      </p:pic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706813" y="2009775"/>
            <a:ext cx="1871662" cy="5492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Alice</a:t>
            </a:r>
            <a:r>
              <a:rPr lang="ja-JP" altLang="en-US" sz="1200"/>
              <a:t>の鍵をコピーし</a:t>
            </a:r>
          </a:p>
          <a:p>
            <a:pPr>
              <a:spcBef>
                <a:spcPct val="50000"/>
              </a:spcBef>
            </a:pPr>
            <a:r>
              <a:rPr lang="ja-JP" altLang="en-US" sz="1200"/>
              <a:t>その鍵を</a:t>
            </a:r>
            <a:r>
              <a:rPr lang="en-US" altLang="ja-JP" sz="1200"/>
              <a:t>Bob</a:t>
            </a:r>
            <a:r>
              <a:rPr lang="ja-JP" altLang="en-US" sz="1200"/>
              <a:t>に配送する</a:t>
            </a:r>
          </a:p>
        </p:txBody>
      </p:sp>
      <p:pic>
        <p:nvPicPr>
          <p:cNvPr id="46094" name="Picture 14" descr="b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98750" y="3738563"/>
            <a:ext cx="952500" cy="771525"/>
          </a:xfrm>
          <a:prstGeom prst="rect">
            <a:avLst/>
          </a:prstGeom>
          <a:noFill/>
        </p:spPr>
      </p:pic>
      <p:pic>
        <p:nvPicPr>
          <p:cNvPr id="46095" name="Picture 15" descr="key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900000">
            <a:off x="2339975" y="3665538"/>
            <a:ext cx="819150" cy="323850"/>
          </a:xfrm>
          <a:prstGeom prst="rect">
            <a:avLst/>
          </a:prstGeom>
          <a:noFill/>
        </p:spPr>
      </p:pic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3851275" y="4170363"/>
            <a:ext cx="1728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779838" y="3716338"/>
            <a:ext cx="19431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Alice</a:t>
            </a:r>
            <a:r>
              <a:rPr lang="ja-JP" altLang="en-US" sz="1200"/>
              <a:t>は暗号化したデータを</a:t>
            </a:r>
            <a:r>
              <a:rPr lang="en-US" altLang="ja-JP" sz="1200"/>
              <a:t>Bob</a:t>
            </a:r>
            <a:r>
              <a:rPr lang="ja-JP" altLang="en-US" sz="1200"/>
              <a:t>に配送する</a:t>
            </a:r>
          </a:p>
        </p:txBody>
      </p:sp>
      <p:pic>
        <p:nvPicPr>
          <p:cNvPr id="46098" name="Picture 18" descr="b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3716338"/>
            <a:ext cx="952500" cy="771525"/>
          </a:xfrm>
          <a:prstGeom prst="rect">
            <a:avLst/>
          </a:prstGeom>
          <a:noFill/>
        </p:spPr>
      </p:pic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227763" y="3141663"/>
            <a:ext cx="0" cy="4841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1619250" y="4797425"/>
            <a:ext cx="6121400" cy="8636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鍵の配送が困難</a:t>
            </a:r>
          </a:p>
          <a:p>
            <a:r>
              <a:rPr lang="en-US" altLang="ja-JP"/>
              <a:t>Alice </a:t>
            </a:r>
            <a:r>
              <a:rPr lang="ja-JP" altLang="en-US"/>
              <a:t>は複数個の鍵を管理しなければならない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6372225" y="3284538"/>
            <a:ext cx="19446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Bob</a:t>
            </a:r>
            <a:r>
              <a:rPr lang="ja-JP" altLang="en-US" sz="1200"/>
              <a:t>は</a:t>
            </a:r>
            <a:r>
              <a:rPr lang="en-US" altLang="ja-JP" sz="1200"/>
              <a:t>Alice</a:t>
            </a:r>
            <a:r>
              <a:rPr lang="ja-JP" altLang="en-US" sz="1200"/>
              <a:t>の鍵のコピーを使って、複合する</a:t>
            </a:r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>
            <a:off x="3203575" y="3141663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1692275" y="3141663"/>
            <a:ext cx="158432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Alice</a:t>
            </a:r>
            <a:r>
              <a:rPr lang="ja-JP" altLang="en-US" sz="1200"/>
              <a:t>の鍵で暗号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5-1. </a:t>
            </a:r>
            <a:r>
              <a:rPr lang="ja-JP" altLang="en-US"/>
              <a:t>既存の暗号技術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公開鍵暗号システム（</a:t>
            </a:r>
            <a:r>
              <a:rPr lang="en-US" altLang="ja-JP"/>
              <a:t>RSA</a:t>
            </a:r>
            <a:r>
              <a:rPr lang="ja-JP" altLang="en-US"/>
              <a:t>暗号）</a:t>
            </a:r>
          </a:p>
          <a:p>
            <a:pPr lvl="1"/>
            <a:endParaRPr lang="en-US" altLang="ja-JP"/>
          </a:p>
        </p:txBody>
      </p:sp>
      <p:pic>
        <p:nvPicPr>
          <p:cNvPr id="47108" name="Picture 4" descr="al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865313"/>
            <a:ext cx="476250" cy="476250"/>
          </a:xfrm>
          <a:prstGeom prst="rect">
            <a:avLst/>
          </a:prstGeom>
          <a:noFill/>
        </p:spPr>
      </p:pic>
      <p:pic>
        <p:nvPicPr>
          <p:cNvPr id="47109" name="Picture 5" descr="bo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1773238"/>
            <a:ext cx="476250" cy="476250"/>
          </a:xfrm>
          <a:prstGeom prst="rect">
            <a:avLst/>
          </a:prstGeom>
          <a:noFill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698750" y="1936750"/>
            <a:ext cx="360363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6300788" y="1844675"/>
            <a:ext cx="360362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B</a:t>
            </a:r>
          </a:p>
        </p:txBody>
      </p:sp>
      <p:pic>
        <p:nvPicPr>
          <p:cNvPr id="47112" name="Picture 8" descr="key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4288" y="2584450"/>
            <a:ext cx="819150" cy="323850"/>
          </a:xfrm>
          <a:prstGeom prst="rect">
            <a:avLst/>
          </a:prstGeom>
          <a:noFill/>
        </p:spPr>
      </p:pic>
      <p:pic>
        <p:nvPicPr>
          <p:cNvPr id="47114" name="Picture 10" descr="key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2565400"/>
            <a:ext cx="819150" cy="323850"/>
          </a:xfrm>
          <a:prstGeom prst="rect">
            <a:avLst/>
          </a:prstGeom>
          <a:noFill/>
        </p:spPr>
      </p:pic>
      <p:pic>
        <p:nvPicPr>
          <p:cNvPr id="47116" name="Picture 12" descr="b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4288" y="3738563"/>
            <a:ext cx="952500" cy="771525"/>
          </a:xfrm>
          <a:prstGeom prst="rect">
            <a:avLst/>
          </a:prstGeom>
          <a:noFill/>
        </p:spPr>
      </p:pic>
      <p:pic>
        <p:nvPicPr>
          <p:cNvPr id="47117" name="Picture 13" descr="key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900000">
            <a:off x="2195513" y="3665538"/>
            <a:ext cx="819150" cy="323850"/>
          </a:xfrm>
          <a:prstGeom prst="rect">
            <a:avLst/>
          </a:prstGeom>
          <a:noFill/>
        </p:spPr>
      </p:pic>
      <p:sp>
        <p:nvSpPr>
          <p:cNvPr id="47118" name="Line 14"/>
          <p:cNvSpPr>
            <a:spLocks noChangeShapeType="1"/>
          </p:cNvSpPr>
          <p:nvPr/>
        </p:nvSpPr>
        <p:spPr bwMode="auto">
          <a:xfrm flipV="1">
            <a:off x="3706813" y="4149725"/>
            <a:ext cx="2449512" cy="20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47120" name="Picture 16" descr="b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99200" y="3665538"/>
            <a:ext cx="952500" cy="771525"/>
          </a:xfrm>
          <a:prstGeom prst="rect">
            <a:avLst/>
          </a:prstGeom>
          <a:noFill/>
        </p:spPr>
      </p:pic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6948488" y="2997200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1403350" y="4797425"/>
            <a:ext cx="6553200" cy="8636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第３者の複合は困難だが、時間をかければ不可能ではない</a:t>
            </a:r>
          </a:p>
          <a:p>
            <a:r>
              <a:rPr lang="ja-JP" altLang="en-US"/>
              <a:t>複合に時間がかかる</a:t>
            </a:r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5148263" y="3141663"/>
            <a:ext cx="1800225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Bob</a:t>
            </a:r>
            <a:r>
              <a:rPr lang="ja-JP" altLang="en-US" sz="1200"/>
              <a:t>は自分の秘密鍵を使って、複合する</a:t>
            </a:r>
          </a:p>
        </p:txBody>
      </p:sp>
      <p:pic>
        <p:nvPicPr>
          <p:cNvPr id="47125" name="Picture 21" descr="key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5100" y="2565400"/>
            <a:ext cx="819150" cy="323850"/>
          </a:xfrm>
          <a:prstGeom prst="rect">
            <a:avLst/>
          </a:prstGeom>
          <a:noFill/>
        </p:spPr>
      </p:pic>
      <p:sp>
        <p:nvSpPr>
          <p:cNvPr id="47126" name="Line 22"/>
          <p:cNvSpPr>
            <a:spLocks noChangeShapeType="1"/>
          </p:cNvSpPr>
          <p:nvPr/>
        </p:nvSpPr>
        <p:spPr bwMode="auto">
          <a:xfrm flipH="1">
            <a:off x="3635375" y="2708275"/>
            <a:ext cx="1871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3635375" y="2205038"/>
            <a:ext cx="17287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Alice</a:t>
            </a:r>
            <a:r>
              <a:rPr lang="ja-JP" altLang="en-US" sz="1200"/>
              <a:t>は</a:t>
            </a:r>
            <a:r>
              <a:rPr lang="en-US" altLang="ja-JP" sz="1200"/>
              <a:t>Bob</a:t>
            </a:r>
            <a:r>
              <a:rPr lang="ja-JP" altLang="en-US" sz="1200"/>
              <a:t>の公開鍵を入手する</a:t>
            </a:r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3059113" y="3141663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1547813" y="3141663"/>
            <a:ext cx="158432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Bob</a:t>
            </a:r>
            <a:r>
              <a:rPr lang="ja-JP" altLang="en-US" sz="1200"/>
              <a:t>の公開鍵で暗号</a:t>
            </a: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3922713" y="4221163"/>
            <a:ext cx="19431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Alice</a:t>
            </a:r>
            <a:r>
              <a:rPr lang="ja-JP" altLang="en-US" sz="1200"/>
              <a:t>は暗号化したデータを</a:t>
            </a:r>
            <a:r>
              <a:rPr lang="en-US" altLang="ja-JP" sz="1200"/>
              <a:t>Bob</a:t>
            </a:r>
            <a:r>
              <a:rPr lang="ja-JP" altLang="en-US" sz="1200"/>
              <a:t>に配送する</a:t>
            </a:r>
          </a:p>
        </p:txBody>
      </p:sp>
      <p:sp>
        <p:nvSpPr>
          <p:cNvPr id="47131" name="Oval 27"/>
          <p:cNvSpPr>
            <a:spLocks noChangeArrowheads="1"/>
          </p:cNvSpPr>
          <p:nvPr/>
        </p:nvSpPr>
        <p:spPr bwMode="auto">
          <a:xfrm>
            <a:off x="5219700" y="2349500"/>
            <a:ext cx="2447925" cy="792163"/>
          </a:xfrm>
          <a:prstGeom prst="ellipse">
            <a:avLst/>
          </a:prstGeom>
          <a:noFill/>
          <a:ln w="28575" cap="rnd" algn="ctr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32" name="Oval 28"/>
          <p:cNvSpPr>
            <a:spLocks noChangeArrowheads="1"/>
          </p:cNvSpPr>
          <p:nvPr/>
        </p:nvSpPr>
        <p:spPr bwMode="auto">
          <a:xfrm>
            <a:off x="6227763" y="2852738"/>
            <a:ext cx="288925" cy="2159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000" b="1"/>
              <a:t>公</a:t>
            </a:r>
          </a:p>
        </p:txBody>
      </p:sp>
      <p:sp>
        <p:nvSpPr>
          <p:cNvPr id="47133" name="Oval 29"/>
          <p:cNvSpPr>
            <a:spLocks noChangeArrowheads="1"/>
          </p:cNvSpPr>
          <p:nvPr/>
        </p:nvSpPr>
        <p:spPr bwMode="auto">
          <a:xfrm>
            <a:off x="7235825" y="2781300"/>
            <a:ext cx="288925" cy="2159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000" b="1"/>
              <a:t>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3457575" cy="424815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altLang="ja-JP"/>
              <a:t>1. </a:t>
            </a:r>
            <a:r>
              <a:rPr lang="ja-JP" altLang="en-US"/>
              <a:t>なぜ量子力学なのか</a:t>
            </a:r>
          </a:p>
          <a:p>
            <a:pPr marL="1257300" lvl="2" indent="-342900"/>
            <a:r>
              <a:rPr lang="ja-JP" altLang="en-US"/>
              <a:t>物理の世界マップ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ja-JP"/>
              <a:t>2. </a:t>
            </a:r>
            <a:r>
              <a:rPr lang="ja-JP" altLang="en-US"/>
              <a:t>量子力学の特徴（１）</a:t>
            </a:r>
          </a:p>
          <a:p>
            <a:pPr marL="1257300" lvl="2" indent="-342900"/>
            <a:r>
              <a:rPr lang="ja-JP" altLang="en-US"/>
              <a:t>光の干渉縞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ja-JP"/>
              <a:t>3. </a:t>
            </a:r>
            <a:r>
              <a:rPr lang="ja-JP" altLang="en-US"/>
              <a:t>量子力学の特徴（２）</a:t>
            </a:r>
          </a:p>
          <a:p>
            <a:pPr marL="1257300" lvl="2" indent="-342900"/>
            <a:r>
              <a:rPr lang="ja-JP" altLang="en-US"/>
              <a:t>電子の軌道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ja-JP"/>
              <a:t>4. </a:t>
            </a:r>
            <a:r>
              <a:rPr lang="ja-JP" altLang="en-US"/>
              <a:t>量子ビット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ja-JP"/>
              <a:t>5. </a:t>
            </a:r>
            <a:r>
              <a:rPr lang="ja-JP" altLang="en-US"/>
              <a:t>復習</a:t>
            </a:r>
          </a:p>
          <a:p>
            <a:pPr marL="1257300" lvl="2" indent="-342900"/>
            <a:r>
              <a:rPr lang="ja-JP" altLang="en-US"/>
              <a:t>既存の暗号技術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altLang="ja-JP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645025" y="1341438"/>
            <a:ext cx="39592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None/>
            </a:pPr>
            <a:r>
              <a:rPr lang="en-US" altLang="ja-JP" sz="2400" b="1">
                <a:latin typeface="ＭＳ Ｐゴシック" pitchFamily="50" charset="-128"/>
              </a:rPr>
              <a:t>6. </a:t>
            </a:r>
            <a:r>
              <a:rPr lang="ja-JP" altLang="en-US" sz="2400" b="1">
                <a:latin typeface="ＭＳ Ｐゴシック" pitchFamily="50" charset="-128"/>
              </a:rPr>
              <a:t>量子テレポーテーション</a:t>
            </a:r>
          </a:p>
          <a:p>
            <a:pPr marL="457200" indent="-45720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None/>
            </a:pPr>
            <a:r>
              <a:rPr lang="en-US" altLang="ja-JP" sz="2400" b="1">
                <a:latin typeface="ＭＳ Ｐゴシック" pitchFamily="50" charset="-128"/>
              </a:rPr>
              <a:t>7. </a:t>
            </a:r>
            <a:r>
              <a:rPr lang="ja-JP" altLang="en-US" sz="2400" b="1">
                <a:latin typeface="ＭＳ Ｐゴシック" pitchFamily="50" charset="-128"/>
              </a:rPr>
              <a:t>実際にサーバはあるの？</a:t>
            </a:r>
          </a:p>
          <a:p>
            <a:pPr marL="457200" indent="-45720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None/>
            </a:pPr>
            <a:r>
              <a:rPr lang="en-US" altLang="ja-JP" sz="2400" b="1">
                <a:latin typeface="ＭＳ Ｐゴシック" pitchFamily="50" charset="-128"/>
              </a:rPr>
              <a:t>8. </a:t>
            </a:r>
            <a:r>
              <a:rPr lang="ja-JP" altLang="en-US" sz="2400" b="1">
                <a:latin typeface="ＭＳ Ｐゴシック" pitchFamily="50" charset="-128"/>
              </a:rPr>
              <a:t>量子暗号に関する話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572000" y="1341438"/>
            <a:ext cx="0" cy="4105275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6</a:t>
            </a:r>
            <a:r>
              <a:rPr lang="ja-JP" altLang="en-US"/>
              <a:t>．量子テレポーテーション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もっとも基本的な量子暗号の仕組み </a:t>
            </a:r>
          </a:p>
        </p:txBody>
      </p:sp>
      <p:pic>
        <p:nvPicPr>
          <p:cNvPr id="25605" name="Picture 5" descr="bo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2565400"/>
            <a:ext cx="476250" cy="476250"/>
          </a:xfrm>
          <a:prstGeom prst="rect">
            <a:avLst/>
          </a:prstGeom>
          <a:noFill/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948488" y="2636838"/>
            <a:ext cx="360362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B</a:t>
            </a: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3059113" y="2420938"/>
            <a:ext cx="187325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932363" y="2420938"/>
            <a:ext cx="20875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067175" y="2781300"/>
            <a:ext cx="17272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0. Alice</a:t>
            </a:r>
            <a:r>
              <a:rPr lang="ja-JP" altLang="en-US" sz="1200"/>
              <a:t>と</a:t>
            </a:r>
            <a:r>
              <a:rPr lang="en-US" altLang="ja-JP" sz="1200"/>
              <a:t>Bob</a:t>
            </a:r>
            <a:r>
              <a:rPr lang="ja-JP" altLang="en-US" sz="1200"/>
              <a:t>で状態を半分ずづシェア</a:t>
            </a:r>
          </a:p>
        </p:txBody>
      </p:sp>
      <p:sp>
        <p:nvSpPr>
          <p:cNvPr id="25625" name="Oval 25"/>
          <p:cNvSpPr>
            <a:spLocks noChangeArrowheads="1"/>
          </p:cNvSpPr>
          <p:nvPr/>
        </p:nvSpPr>
        <p:spPr bwMode="auto">
          <a:xfrm>
            <a:off x="3924300" y="1916113"/>
            <a:ext cx="2089150" cy="504825"/>
          </a:xfrm>
          <a:prstGeom prst="ellipse">
            <a:avLst/>
          </a:prstGeom>
          <a:solidFill>
            <a:srgbClr val="99CC00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/>
              <a:t>EPR</a:t>
            </a:r>
            <a:r>
              <a:rPr lang="ja-JP" altLang="en-US"/>
              <a:t>ペア（状態）</a:t>
            </a:r>
          </a:p>
        </p:txBody>
      </p:sp>
      <p:pic>
        <p:nvPicPr>
          <p:cNvPr id="25626" name="Picture 26" descr="b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3213100"/>
            <a:ext cx="952500" cy="771525"/>
          </a:xfrm>
          <a:prstGeom prst="rect">
            <a:avLst/>
          </a:prstGeom>
          <a:noFill/>
        </p:spPr>
      </p:pic>
      <p:sp>
        <p:nvSpPr>
          <p:cNvPr id="25628" name="Oval 28"/>
          <p:cNvSpPr>
            <a:spLocks noChangeArrowheads="1"/>
          </p:cNvSpPr>
          <p:nvPr/>
        </p:nvSpPr>
        <p:spPr bwMode="auto">
          <a:xfrm>
            <a:off x="2124075" y="3357563"/>
            <a:ext cx="647700" cy="576262"/>
          </a:xfrm>
          <a:prstGeom prst="ellipse">
            <a:avLst/>
          </a:prstGeom>
          <a:solidFill>
            <a:srgbClr val="99CC00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200"/>
              <a:t>EPR</a:t>
            </a:r>
          </a:p>
          <a:p>
            <a:r>
              <a:rPr lang="en-US" altLang="ja-JP" sz="1200"/>
              <a:t>Alice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900113" y="3068638"/>
            <a:ext cx="1943100" cy="100806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539750" y="2565400"/>
            <a:ext cx="28082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1, “</a:t>
            </a:r>
            <a:r>
              <a:rPr lang="ja-JP" altLang="en-US" sz="1200"/>
              <a:t>送りたい状態“と”</a:t>
            </a:r>
            <a:r>
              <a:rPr lang="en-US" altLang="ja-JP" sz="1200"/>
              <a:t>EPR</a:t>
            </a:r>
            <a:r>
              <a:rPr lang="ja-JP" altLang="en-US" sz="1200"/>
              <a:t>ペアの半分”を相互作用させて、箱に入れる</a:t>
            </a:r>
          </a:p>
        </p:txBody>
      </p: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1376363" y="3467100"/>
            <a:ext cx="433387" cy="431800"/>
          </a:xfrm>
          <a:prstGeom prst="ellips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 b="1">
                <a:solidFill>
                  <a:schemeClr val="tx2"/>
                </a:solidFill>
              </a:rPr>
              <a:t>状態</a:t>
            </a:r>
          </a:p>
        </p:txBody>
      </p:sp>
      <p:pic>
        <p:nvPicPr>
          <p:cNvPr id="25633" name="Picture 33" descr="alic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4581525"/>
            <a:ext cx="476250" cy="476250"/>
          </a:xfrm>
          <a:prstGeom prst="rect">
            <a:avLst/>
          </a:prstGeom>
          <a:noFill/>
        </p:spPr>
      </p:pic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187450" y="4652963"/>
            <a:ext cx="360363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</a:t>
            </a:r>
          </a:p>
        </p:txBody>
      </p:sp>
      <p:sp>
        <p:nvSpPr>
          <p:cNvPr id="25635" name="AutoShape 35"/>
          <p:cNvSpPr>
            <a:spLocks noChangeArrowheads="1"/>
          </p:cNvSpPr>
          <p:nvPr/>
        </p:nvSpPr>
        <p:spPr bwMode="auto">
          <a:xfrm>
            <a:off x="1187450" y="4149725"/>
            <a:ext cx="360363" cy="360363"/>
          </a:xfrm>
          <a:prstGeom prst="upArrow">
            <a:avLst>
              <a:gd name="adj1" fmla="val 56824"/>
              <a:gd name="adj2" fmla="val 43171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827088" y="5013325"/>
            <a:ext cx="2590800" cy="6397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2. Alice</a:t>
            </a:r>
            <a:r>
              <a:rPr lang="ja-JP" altLang="en-US" sz="1200"/>
              <a:t>は特殊な観測方法を用いて、箱の中を観測する（ベル測定という）測定した瞬間に、箱の中身は崩壊</a:t>
            </a:r>
          </a:p>
        </p:txBody>
      </p:sp>
      <p:sp>
        <p:nvSpPr>
          <p:cNvPr id="25638" name="AutoShape 38"/>
          <p:cNvSpPr>
            <a:spLocks/>
          </p:cNvSpPr>
          <p:nvPr/>
        </p:nvSpPr>
        <p:spPr bwMode="auto">
          <a:xfrm>
            <a:off x="3348038" y="3357563"/>
            <a:ext cx="576262" cy="2159000"/>
          </a:xfrm>
          <a:prstGeom prst="rightBrace">
            <a:avLst>
              <a:gd name="adj1" fmla="val 31221"/>
              <a:gd name="adj2" fmla="val 28236"/>
            </a:avLst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3995738" y="3573463"/>
            <a:ext cx="863600" cy="576262"/>
          </a:xfrm>
          <a:prstGeom prst="rect">
            <a:avLst/>
          </a:prstGeom>
          <a:solidFill>
            <a:srgbClr val="000000"/>
          </a:solidFill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>
                <a:solidFill>
                  <a:schemeClr val="tx2"/>
                </a:solidFill>
              </a:rPr>
              <a:t>測定後の</a:t>
            </a:r>
          </a:p>
          <a:p>
            <a:r>
              <a:rPr lang="ja-JP" altLang="en-US" sz="1600" b="1">
                <a:solidFill>
                  <a:schemeClr val="tx2"/>
                </a:solidFill>
              </a:rPr>
              <a:t>結果</a:t>
            </a:r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4859338" y="3860800"/>
            <a:ext cx="21590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3. Alice</a:t>
            </a:r>
            <a:r>
              <a:rPr lang="ja-JP" altLang="en-US" sz="1200"/>
              <a:t>は結果を</a:t>
            </a:r>
            <a:r>
              <a:rPr lang="en-US" altLang="ja-JP" sz="1200"/>
              <a:t>Bob</a:t>
            </a:r>
            <a:r>
              <a:rPr lang="ja-JP" altLang="en-US" sz="1200"/>
              <a:t>に通常の古典的通信手段で送付する</a:t>
            </a:r>
          </a:p>
        </p:txBody>
      </p:sp>
      <p:sp>
        <p:nvSpPr>
          <p:cNvPr id="25641" name="Line 41"/>
          <p:cNvSpPr>
            <a:spLocks noChangeShapeType="1"/>
          </p:cNvSpPr>
          <p:nvPr/>
        </p:nvSpPr>
        <p:spPr bwMode="auto">
          <a:xfrm>
            <a:off x="5003800" y="3789363"/>
            <a:ext cx="19446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2" name="AutoShape 42"/>
          <p:cNvSpPr>
            <a:spLocks noChangeArrowheads="1"/>
          </p:cNvSpPr>
          <p:nvPr/>
        </p:nvSpPr>
        <p:spPr bwMode="auto">
          <a:xfrm>
            <a:off x="7308850" y="4005263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4427538" y="4941888"/>
            <a:ext cx="2519362" cy="6397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4. Bob</a:t>
            </a:r>
            <a:r>
              <a:rPr lang="ja-JP" altLang="en-US" sz="1200"/>
              <a:t>は送られてきた“結果”とシェアしていた“</a:t>
            </a:r>
            <a:r>
              <a:rPr lang="en-US" altLang="ja-JP" sz="1200"/>
              <a:t>EPR</a:t>
            </a:r>
            <a:r>
              <a:rPr lang="ja-JP" altLang="en-US" sz="1200"/>
              <a:t>ペアの半分”を元に、状態を再現できる</a:t>
            </a:r>
          </a:p>
        </p:txBody>
      </p:sp>
      <p:pic>
        <p:nvPicPr>
          <p:cNvPr id="25644" name="Picture 44" descr="b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4797425"/>
            <a:ext cx="952500" cy="771525"/>
          </a:xfrm>
          <a:prstGeom prst="rect">
            <a:avLst/>
          </a:prstGeom>
          <a:noFill/>
        </p:spPr>
      </p:pic>
      <p:sp>
        <p:nvSpPr>
          <p:cNvPr id="25645" name="Oval 45"/>
          <p:cNvSpPr>
            <a:spLocks noChangeArrowheads="1"/>
          </p:cNvSpPr>
          <p:nvPr/>
        </p:nvSpPr>
        <p:spPr bwMode="auto">
          <a:xfrm>
            <a:off x="7280275" y="5051425"/>
            <a:ext cx="433388" cy="431800"/>
          </a:xfrm>
          <a:prstGeom prst="ellips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 b="1">
                <a:solidFill>
                  <a:schemeClr val="tx2"/>
                </a:solidFill>
              </a:rPr>
              <a:t>状態</a:t>
            </a:r>
          </a:p>
        </p:txBody>
      </p:sp>
      <p:sp>
        <p:nvSpPr>
          <p:cNvPr id="25646" name="Rectangle 46"/>
          <p:cNvSpPr>
            <a:spLocks noChangeArrowheads="1"/>
          </p:cNvSpPr>
          <p:nvPr/>
        </p:nvSpPr>
        <p:spPr bwMode="auto">
          <a:xfrm>
            <a:off x="6877050" y="4724400"/>
            <a:ext cx="1223963" cy="9366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5652" name="Picture 52" descr="bag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4763" y="3103563"/>
            <a:ext cx="952500" cy="771525"/>
          </a:xfrm>
          <a:prstGeom prst="rect">
            <a:avLst/>
          </a:prstGeom>
          <a:noFill/>
        </p:spPr>
      </p:pic>
      <p:sp>
        <p:nvSpPr>
          <p:cNvPr id="25653" name="Oval 53"/>
          <p:cNvSpPr>
            <a:spLocks noChangeArrowheads="1"/>
          </p:cNvSpPr>
          <p:nvPr/>
        </p:nvSpPr>
        <p:spPr bwMode="auto">
          <a:xfrm>
            <a:off x="7885113" y="3167063"/>
            <a:ext cx="433387" cy="431800"/>
          </a:xfrm>
          <a:prstGeom prst="ellips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 b="1">
                <a:solidFill>
                  <a:schemeClr val="tx2"/>
                </a:solidFill>
              </a:rPr>
              <a:t>状態</a:t>
            </a:r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7019925" y="3213100"/>
            <a:ext cx="647700" cy="576263"/>
          </a:xfrm>
          <a:prstGeom prst="ellipse">
            <a:avLst/>
          </a:prstGeom>
          <a:solidFill>
            <a:srgbClr val="99CC00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200"/>
              <a:t>EPR</a:t>
            </a:r>
          </a:p>
          <a:p>
            <a:r>
              <a:rPr lang="en-US" altLang="ja-JP" sz="1200"/>
              <a:t>Bob</a:t>
            </a:r>
          </a:p>
        </p:txBody>
      </p:sp>
      <p:sp>
        <p:nvSpPr>
          <p:cNvPr id="25654" name="Text Box 54"/>
          <p:cNvSpPr txBox="1">
            <a:spLocks noChangeArrowheads="1"/>
          </p:cNvSpPr>
          <p:nvPr/>
        </p:nvSpPr>
        <p:spPr bwMode="auto">
          <a:xfrm>
            <a:off x="7451725" y="2492375"/>
            <a:ext cx="1258888" cy="6397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2. Alice</a:t>
            </a:r>
            <a:r>
              <a:rPr lang="ja-JP" altLang="en-US" sz="1200"/>
              <a:t>の観測によって</a:t>
            </a:r>
            <a:r>
              <a:rPr lang="en-US" altLang="ja-JP" sz="1200"/>
              <a:t>Bob</a:t>
            </a:r>
            <a:r>
              <a:rPr lang="ja-JP" altLang="en-US" sz="1200"/>
              <a:t>も影響を受ける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22" grpId="0" animBg="1"/>
      <p:bldP spid="25623" grpId="0" animBg="1"/>
      <p:bldP spid="25624" grpId="0"/>
      <p:bldP spid="25628" grpId="0" animBg="1"/>
      <p:bldP spid="25630" grpId="0" animBg="1"/>
      <p:bldP spid="25631" grpId="0"/>
      <p:bldP spid="25632" grpId="0" animBg="1"/>
      <p:bldP spid="25634" grpId="0"/>
      <p:bldP spid="25635" grpId="0" animBg="1"/>
      <p:bldP spid="25636" grpId="0"/>
      <p:bldP spid="25638" grpId="0" animBg="1"/>
      <p:bldP spid="25639" grpId="0" animBg="1"/>
      <p:bldP spid="25640" grpId="0"/>
      <p:bldP spid="25641" grpId="0" animBg="1"/>
      <p:bldP spid="25642" grpId="0" animBg="1"/>
      <p:bldP spid="25643" grpId="0"/>
      <p:bldP spid="25645" grpId="0" animBg="1"/>
      <p:bldP spid="25646" grpId="0" animBg="1"/>
      <p:bldP spid="25653" grpId="0" animBg="1"/>
      <p:bldP spid="25629" grpId="0" animBg="1"/>
      <p:bldP spid="256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6</a:t>
            </a:r>
            <a:r>
              <a:rPr lang="ja-JP" altLang="en-US"/>
              <a:t>．量子テレポーテーション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もし、だれかに傍受されたらどうなるのか？</a:t>
            </a:r>
          </a:p>
          <a:p>
            <a:pPr lvl="1"/>
            <a:r>
              <a:rPr lang="ja-JP" altLang="en-US"/>
              <a:t>つまり</a:t>
            </a:r>
            <a:r>
              <a:rPr lang="en-US" altLang="ja-JP"/>
              <a:t>Alice</a:t>
            </a:r>
            <a:r>
              <a:rPr lang="ja-JP" altLang="en-US"/>
              <a:t>の測定後の結果と、</a:t>
            </a:r>
            <a:r>
              <a:rPr lang="en-US" altLang="ja-JP"/>
              <a:t>Bob</a:t>
            </a:r>
            <a:r>
              <a:rPr lang="ja-JP" altLang="en-US"/>
              <a:t>の持つ</a:t>
            </a:r>
            <a:r>
              <a:rPr lang="en-US" altLang="ja-JP"/>
              <a:t>EPR</a:t>
            </a:r>
            <a:r>
              <a:rPr lang="ja-JP" altLang="en-US"/>
              <a:t>ペアの片割れを</a:t>
            </a:r>
          </a:p>
          <a:p>
            <a:pPr lvl="1">
              <a:buFontTx/>
              <a:buNone/>
            </a:pPr>
            <a:r>
              <a:rPr lang="ja-JP" altLang="en-US"/>
              <a:t>    </a:t>
            </a:r>
            <a:r>
              <a:rPr lang="en-US" altLang="ja-JP"/>
              <a:t>Eve </a:t>
            </a:r>
            <a:r>
              <a:rPr lang="ja-JP" altLang="en-US"/>
              <a:t>が不正に取得したとする</a:t>
            </a:r>
          </a:p>
        </p:txBody>
      </p:sp>
      <p:pic>
        <p:nvPicPr>
          <p:cNvPr id="26628" name="Picture 4" descr="al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838" y="2779713"/>
            <a:ext cx="476250" cy="476250"/>
          </a:xfrm>
          <a:prstGeom prst="rect">
            <a:avLst/>
          </a:prstGeom>
          <a:noFill/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692275" y="2851150"/>
            <a:ext cx="360363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</a:t>
            </a:r>
          </a:p>
        </p:txBody>
      </p:sp>
      <p:pic>
        <p:nvPicPr>
          <p:cNvPr id="26630" name="Picture 6" descr="bo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2708275"/>
            <a:ext cx="476250" cy="476250"/>
          </a:xfrm>
          <a:prstGeom prst="rect">
            <a:avLst/>
          </a:prstGeom>
          <a:noFill/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7550" y="2779713"/>
            <a:ext cx="360363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B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2339975" y="2997200"/>
            <a:ext cx="3240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492500" y="3068638"/>
            <a:ext cx="863600" cy="576262"/>
          </a:xfrm>
          <a:prstGeom prst="rect">
            <a:avLst/>
          </a:prstGeom>
          <a:solidFill>
            <a:srgbClr val="000000"/>
          </a:solidFill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>
                <a:solidFill>
                  <a:schemeClr val="tx2"/>
                </a:solidFill>
              </a:rPr>
              <a:t>測定後の</a:t>
            </a:r>
          </a:p>
          <a:p>
            <a:r>
              <a:rPr lang="ja-JP" altLang="en-US" sz="1600" b="1">
                <a:solidFill>
                  <a:schemeClr val="tx2"/>
                </a:solidFill>
              </a:rPr>
              <a:t>結果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5653088" y="3355975"/>
            <a:ext cx="647700" cy="576263"/>
          </a:xfrm>
          <a:prstGeom prst="ellipse">
            <a:avLst/>
          </a:prstGeom>
          <a:solidFill>
            <a:srgbClr val="99CC00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200"/>
              <a:t>EPR</a:t>
            </a:r>
          </a:p>
          <a:p>
            <a:r>
              <a:rPr lang="en-US" altLang="ja-JP" sz="1200"/>
              <a:t>Bob</a:t>
            </a:r>
          </a:p>
        </p:txBody>
      </p:sp>
      <p:pic>
        <p:nvPicPr>
          <p:cNvPr id="26636" name="Picture 12" descr="ev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8900" y="4437063"/>
            <a:ext cx="476250" cy="476250"/>
          </a:xfrm>
          <a:prstGeom prst="rect">
            <a:avLst/>
          </a:prstGeom>
          <a:noFill/>
        </p:spPr>
      </p:pic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2700338" y="4508500"/>
            <a:ext cx="360362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E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V="1">
            <a:off x="3059113" y="3789363"/>
            <a:ext cx="1008062" cy="6477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V="1">
            <a:off x="3276600" y="4005263"/>
            <a:ext cx="2447925" cy="576262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787900" y="4221163"/>
            <a:ext cx="38877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Eve</a:t>
            </a:r>
            <a:r>
              <a:rPr lang="ja-JP" altLang="en-US" sz="1200"/>
              <a:t>が“測定結果”と“</a:t>
            </a:r>
            <a:r>
              <a:rPr lang="en-US" altLang="ja-JP" sz="1200"/>
              <a:t>EPR</a:t>
            </a:r>
            <a:r>
              <a:rPr lang="ja-JP" altLang="en-US" sz="1200"/>
              <a:t>ペア”を作用させようとしたら、</a:t>
            </a:r>
            <a:r>
              <a:rPr lang="en-US" altLang="ja-JP" sz="1200"/>
              <a:t>Alice</a:t>
            </a:r>
            <a:r>
              <a:rPr lang="ja-JP" altLang="en-US" sz="1200"/>
              <a:t>に盗聴していることがばれてしまう</a:t>
            </a:r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1547813" y="3357563"/>
            <a:ext cx="647700" cy="576262"/>
          </a:xfrm>
          <a:prstGeom prst="ellipse">
            <a:avLst/>
          </a:prstGeom>
          <a:solidFill>
            <a:srgbClr val="99CC00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200"/>
              <a:t>EPR</a:t>
            </a:r>
          </a:p>
          <a:p>
            <a:r>
              <a:rPr lang="en-US" altLang="ja-JP" sz="1200"/>
              <a:t>Alice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3059113" y="4724400"/>
            <a:ext cx="5256212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/>
              <a:t>Bob</a:t>
            </a:r>
            <a:r>
              <a:rPr lang="ja-JP" altLang="en-US" sz="1200"/>
              <a:t>は結果の“状態”を作るために、</a:t>
            </a:r>
            <a:r>
              <a:rPr lang="en-US" altLang="ja-JP" sz="1200"/>
              <a:t>Alice</a:t>
            </a:r>
            <a:r>
              <a:rPr lang="ja-JP" altLang="en-US" sz="1200"/>
              <a:t>からの情報を作用させる必要がある。しかし、その前に</a:t>
            </a:r>
            <a:r>
              <a:rPr lang="en-US" altLang="ja-JP" sz="1200"/>
              <a:t>Eve</a:t>
            </a:r>
            <a:r>
              <a:rPr lang="ja-JP" altLang="en-US" sz="1200"/>
              <a:t>が観測すると状態が壊れる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042988" y="5229225"/>
            <a:ext cx="3673475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b="1"/>
              <a:t>こっそり盗聴することは不可能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0" grpId="0"/>
      <p:bldP spid="26643" grpId="0"/>
      <p:bldP spid="266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7</a:t>
            </a:r>
            <a:r>
              <a:rPr lang="ja-JP" altLang="en-US"/>
              <a:t>．実際にサーバはあるの？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/>
          </a:p>
          <a:p>
            <a:r>
              <a:rPr lang="en-US" altLang="ja-JP"/>
              <a:t>NMR</a:t>
            </a:r>
            <a:r>
              <a:rPr lang="ja-JP" altLang="en-US"/>
              <a:t>を用いた量子コンピュータ（核磁気共鳴）</a:t>
            </a:r>
          </a:p>
          <a:p>
            <a:pPr lvl="1"/>
            <a:endParaRPr lang="ja-JP" altLang="en-US"/>
          </a:p>
          <a:p>
            <a:pPr lvl="1"/>
            <a:r>
              <a:rPr lang="en-US" altLang="ja-JP"/>
              <a:t>NMR</a:t>
            </a:r>
            <a:r>
              <a:rPr lang="ja-JP" altLang="en-US"/>
              <a:t>とは：高分解能溶液（溶液中に</a:t>
            </a:r>
            <a:r>
              <a:rPr lang="en-US" altLang="ja-JP"/>
              <a:t>10</a:t>
            </a:r>
            <a:r>
              <a:rPr lang="en-US" altLang="ja-JP" baseline="30000"/>
              <a:t>15</a:t>
            </a:r>
            <a:r>
              <a:rPr lang="ja-JP" altLang="en-US"/>
              <a:t>個の分子を含んでいる）</a:t>
            </a:r>
          </a:p>
          <a:p>
            <a:pPr lvl="1"/>
            <a:endParaRPr lang="ja-JP" altLang="en-US"/>
          </a:p>
          <a:p>
            <a:pPr lvl="1"/>
            <a:r>
              <a:rPr lang="ja-JP" altLang="en-US"/>
              <a:t>溶液に電磁場をかけ、スピンを制御する</a:t>
            </a:r>
          </a:p>
          <a:p>
            <a:pPr lvl="1"/>
            <a:endParaRPr lang="ja-JP" altLang="en-US"/>
          </a:p>
          <a:p>
            <a:pPr lvl="1"/>
            <a:r>
              <a:rPr lang="en-US" altLang="ja-JP"/>
              <a:t>2qubit </a:t>
            </a:r>
            <a:r>
              <a:rPr lang="ja-JP" altLang="en-US"/>
              <a:t>の量子アルゴリズムは確立</a:t>
            </a:r>
          </a:p>
          <a:p>
            <a:pPr lvl="1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8</a:t>
            </a:r>
            <a:r>
              <a:rPr lang="ja-JP" altLang="en-US"/>
              <a:t>．量子暗号に関する話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qubit</a:t>
            </a:r>
            <a:r>
              <a:rPr lang="ja-JP" altLang="en-US"/>
              <a:t>を保存する方法は研究中</a:t>
            </a:r>
          </a:p>
          <a:p>
            <a:pPr lvl="1"/>
            <a:r>
              <a:rPr lang="ja-JP" altLang="en-US"/>
              <a:t>液体のままではまだまだ普及しない</a:t>
            </a:r>
          </a:p>
          <a:p>
            <a:r>
              <a:rPr lang="en-US" altLang="ja-JP"/>
              <a:t>EPR</a:t>
            </a:r>
            <a:r>
              <a:rPr lang="ja-JP" altLang="en-US"/>
              <a:t>ペアの配送方法？</a:t>
            </a:r>
          </a:p>
          <a:p>
            <a:pPr lvl="1"/>
            <a:r>
              <a:rPr lang="ja-JP" altLang="en-US"/>
              <a:t>配送途中で、雑音などで壊れそう</a:t>
            </a:r>
          </a:p>
          <a:p>
            <a:r>
              <a:rPr lang="ja-JP" altLang="en-US"/>
              <a:t>量子コンピュータの普及により、暗号が変わる！</a:t>
            </a:r>
          </a:p>
          <a:p>
            <a:pPr lvl="1"/>
            <a:r>
              <a:rPr lang="ja-JP" altLang="en-US"/>
              <a:t>既存の公開鍵暗号システムは使用できなくなる</a:t>
            </a:r>
          </a:p>
          <a:p>
            <a:pPr lvl="2"/>
            <a:r>
              <a:rPr lang="ja-JP" altLang="en-US"/>
              <a:t>計算能力が早くなるため、解読されやすくなる</a:t>
            </a:r>
          </a:p>
          <a:p>
            <a:r>
              <a:rPr lang="ja-JP" altLang="en-US"/>
              <a:t>量子コンピュータに必要な観測回路、演算回路は、天才でないと作れない</a:t>
            </a:r>
          </a:p>
          <a:p>
            <a:pPr lvl="1"/>
            <a:r>
              <a:rPr lang="ja-JP" altLang="en-US"/>
              <a:t>＆（</a:t>
            </a:r>
            <a:r>
              <a:rPr lang="en-US" altLang="ja-JP"/>
              <a:t>and</a:t>
            </a:r>
            <a:r>
              <a:rPr lang="ja-JP" altLang="en-US"/>
              <a:t>）や｜（</a:t>
            </a:r>
            <a:r>
              <a:rPr lang="en-US" altLang="ja-JP"/>
              <a:t>or</a:t>
            </a:r>
            <a:r>
              <a:rPr lang="ja-JP" altLang="en-US"/>
              <a:t>）回路は、古典コンピュータにまかせよう</a:t>
            </a:r>
          </a:p>
          <a:p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ja-JP"/>
          </a:p>
          <a:p>
            <a:pPr>
              <a:buFont typeface="Wingdings" pitchFamily="2" charset="2"/>
              <a:buNone/>
            </a:pPr>
            <a:endParaRPr lang="en-US" altLang="ja-JP"/>
          </a:p>
          <a:p>
            <a:pPr>
              <a:buFont typeface="Wingdings" pitchFamily="2" charset="2"/>
              <a:buNone/>
            </a:pPr>
            <a:endParaRPr lang="en-US" altLang="ja-JP"/>
          </a:p>
          <a:p>
            <a:pPr>
              <a:buFont typeface="Wingdings" pitchFamily="2" charset="2"/>
              <a:buNone/>
            </a:pPr>
            <a:endParaRPr lang="en-US" altLang="ja-JP"/>
          </a:p>
          <a:p>
            <a:pPr algn="ctr">
              <a:buFont typeface="Wingdings" pitchFamily="2" charset="2"/>
              <a:buNone/>
            </a:pPr>
            <a:r>
              <a:rPr lang="ja-JP" altLang="en-US"/>
              <a:t>終わり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/>
            <a:r>
              <a:rPr lang="en-US" altLang="ja-JP"/>
              <a:t>1</a:t>
            </a:r>
            <a:r>
              <a:rPr lang="ja-JP" altLang="en-US"/>
              <a:t>．なぜ量子力学なのか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量子力学はなぜ必要？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pPr lvl="1" algn="ctr">
              <a:buFontTx/>
              <a:buNone/>
            </a:pPr>
            <a:r>
              <a:rPr lang="ja-JP" altLang="en-US"/>
              <a:t>一見すると同じ運動に見える</a:t>
            </a:r>
          </a:p>
          <a:p>
            <a:pPr lvl="1" algn="ctr">
              <a:buFontTx/>
              <a:buNone/>
            </a:pPr>
            <a:r>
              <a:rPr lang="ja-JP" altLang="en-US"/>
              <a:t>しかし</a:t>
            </a:r>
            <a:r>
              <a:rPr lang="ja-JP" altLang="en-US" u="sng"/>
              <a:t>ミクロな系の運動</a:t>
            </a:r>
            <a:r>
              <a:rPr lang="ja-JP" altLang="en-US"/>
              <a:t>は、既存の力学では説明できない</a:t>
            </a:r>
          </a:p>
          <a:p>
            <a:pPr lvl="1" algn="ctr">
              <a:buFontTx/>
              <a:buNone/>
            </a:pPr>
            <a:r>
              <a:rPr lang="ja-JP" altLang="en-US"/>
              <a:t>わたしたちの常識的理解に反する現象が起きている！</a:t>
            </a:r>
          </a:p>
          <a:p>
            <a:pPr lvl="1" algn="ctr">
              <a:buFontTx/>
              <a:buNone/>
            </a:pPr>
            <a:endParaRPr lang="ja-JP" altLang="en-US"/>
          </a:p>
          <a:p>
            <a:pPr lvl="1" algn="ctr">
              <a:buFontTx/>
              <a:buNone/>
            </a:pPr>
            <a:r>
              <a:rPr lang="ja-JP" altLang="en-US"/>
              <a:t>量子力学の誕生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555875" y="2708275"/>
            <a:ext cx="503238" cy="503238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 rot="20400000">
            <a:off x="2051050" y="2492375"/>
            <a:ext cx="1584325" cy="93503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3490913" y="2563813"/>
            <a:ext cx="144462" cy="144462"/>
          </a:xfrm>
          <a:prstGeom prst="ellipse">
            <a:avLst/>
          </a:prstGeom>
          <a:solidFill>
            <a:srgbClr val="00CCFF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339975" y="3140075"/>
            <a:ext cx="576263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太陽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348038" y="2347913"/>
            <a:ext cx="576262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地球</a:t>
            </a:r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 rot="20400000">
            <a:off x="5435600" y="2492375"/>
            <a:ext cx="1584325" cy="93503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6875463" y="2563813"/>
            <a:ext cx="144462" cy="144462"/>
          </a:xfrm>
          <a:prstGeom prst="ellipse">
            <a:avLst/>
          </a:prstGeom>
          <a:solidFill>
            <a:srgbClr val="00CCFF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724525" y="2995613"/>
            <a:ext cx="576263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原子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732588" y="2347913"/>
            <a:ext cx="576262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電子</a:t>
            </a:r>
          </a:p>
        </p:txBody>
      </p:sp>
      <p:sp>
        <p:nvSpPr>
          <p:cNvPr id="20499" name="Oval 19"/>
          <p:cNvSpPr>
            <a:spLocks noChangeArrowheads="1"/>
          </p:cNvSpPr>
          <p:nvPr/>
        </p:nvSpPr>
        <p:spPr bwMode="auto">
          <a:xfrm>
            <a:off x="6083300" y="2779713"/>
            <a:ext cx="288925" cy="288925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835150" y="1916113"/>
            <a:ext cx="1439863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マクロな系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4932363" y="1916113"/>
            <a:ext cx="1439862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ミクロな系</a:t>
            </a: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643438" y="1916113"/>
            <a:ext cx="0" cy="1728787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4500563" y="4724400"/>
            <a:ext cx="358775" cy="360363"/>
          </a:xfrm>
          <a:prstGeom prst="downArrow">
            <a:avLst>
              <a:gd name="adj1" fmla="val 41593"/>
              <a:gd name="adj2" fmla="val 43804"/>
            </a:avLst>
          </a:prstGeom>
          <a:solidFill>
            <a:schemeClr val="bg2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5" name="Freeform 25"/>
          <p:cNvSpPr>
            <a:spLocks/>
          </p:cNvSpPr>
          <p:nvPr/>
        </p:nvSpPr>
        <p:spPr bwMode="auto">
          <a:xfrm>
            <a:off x="3708400" y="2708275"/>
            <a:ext cx="71438" cy="287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" y="91"/>
              </a:cxn>
              <a:cxn ang="0">
                <a:pos x="0" y="181"/>
              </a:cxn>
            </a:cxnLst>
            <a:rect l="0" t="0" r="r" b="b"/>
            <a:pathLst>
              <a:path w="45" h="181">
                <a:moveTo>
                  <a:pt x="0" y="0"/>
                </a:moveTo>
                <a:cubicBezTo>
                  <a:pt x="22" y="30"/>
                  <a:pt x="45" y="61"/>
                  <a:pt x="45" y="91"/>
                </a:cubicBezTo>
                <a:cubicBezTo>
                  <a:pt x="45" y="121"/>
                  <a:pt x="22" y="151"/>
                  <a:pt x="0" y="18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6" name="Freeform 26"/>
          <p:cNvSpPr>
            <a:spLocks/>
          </p:cNvSpPr>
          <p:nvPr/>
        </p:nvSpPr>
        <p:spPr bwMode="auto">
          <a:xfrm>
            <a:off x="7092950" y="2708275"/>
            <a:ext cx="71438" cy="287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" y="91"/>
              </a:cxn>
              <a:cxn ang="0">
                <a:pos x="0" y="181"/>
              </a:cxn>
            </a:cxnLst>
            <a:rect l="0" t="0" r="r" b="b"/>
            <a:pathLst>
              <a:path w="45" h="181">
                <a:moveTo>
                  <a:pt x="0" y="0"/>
                </a:moveTo>
                <a:cubicBezTo>
                  <a:pt x="22" y="30"/>
                  <a:pt x="45" y="61"/>
                  <a:pt x="45" y="91"/>
                </a:cubicBezTo>
                <a:cubicBezTo>
                  <a:pt x="45" y="121"/>
                  <a:pt x="22" y="151"/>
                  <a:pt x="0" y="18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/>
            <a:r>
              <a:rPr lang="en-US" altLang="ja-JP"/>
              <a:t>1-1</a:t>
            </a:r>
            <a:r>
              <a:rPr lang="ja-JP" altLang="en-US"/>
              <a:t>．物理の世界マップ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700338" y="1989138"/>
            <a:ext cx="936625" cy="719137"/>
          </a:xfrm>
          <a:prstGeom prst="ellipse">
            <a:avLst/>
          </a:prstGeom>
          <a:solidFill>
            <a:srgbClr val="FF99CC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古典力学</a:t>
            </a:r>
          </a:p>
          <a:p>
            <a:r>
              <a:rPr lang="en-US" altLang="ja-JP" sz="1200" b="1"/>
              <a:t>N=1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851275" y="1341438"/>
            <a:ext cx="936625" cy="6477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電磁気学</a:t>
            </a:r>
          </a:p>
          <a:p>
            <a:r>
              <a:rPr lang="ja-JP" altLang="en-US" sz="1000" i="1"/>
              <a:t>クーロンの法則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684213" y="1989138"/>
            <a:ext cx="1368425" cy="64928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統計物理学</a:t>
            </a:r>
            <a:endParaRPr lang="ja-JP" altLang="en-US" sz="1200" b="1"/>
          </a:p>
          <a:p>
            <a:r>
              <a:rPr lang="en-US" altLang="ja-JP" sz="1200" b="1"/>
              <a:t>N</a:t>
            </a:r>
            <a:r>
              <a:rPr lang="ja-JP" altLang="en-US" sz="1200" b="1"/>
              <a:t>は多数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219700" y="1989138"/>
            <a:ext cx="1276350" cy="7921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特殊相対性</a:t>
            </a:r>
          </a:p>
          <a:p>
            <a:r>
              <a:rPr lang="ja-JP" altLang="en-US" sz="1600" b="1"/>
              <a:t>理論  </a:t>
            </a:r>
            <a:r>
              <a:rPr lang="en-US" altLang="ja-JP" sz="1200" b="1"/>
              <a:t>C=∞</a:t>
            </a:r>
            <a:endParaRPr lang="en-US" altLang="ja-JP" sz="1600" b="1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700338" y="3860800"/>
            <a:ext cx="1223962" cy="720725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量子物理学</a:t>
            </a:r>
          </a:p>
          <a:p>
            <a:r>
              <a:rPr lang="en-US" altLang="ja-JP" sz="1200" b="1"/>
              <a:t>h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051050" y="2276475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051050" y="2349500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N→1</a:t>
            </a: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2843213" y="1268413"/>
            <a:ext cx="865187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ニュートン</a:t>
            </a:r>
          </a:p>
          <a:p>
            <a:r>
              <a:rPr lang="ja-JP" altLang="en-US" sz="1200"/>
              <a:t>力学</a:t>
            </a: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755650" y="1341438"/>
            <a:ext cx="720725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熱力学</a:t>
            </a: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1692275" y="1341438"/>
            <a:ext cx="720725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流体力学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619250" y="1773238"/>
            <a:ext cx="360363" cy="24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116013" y="1773238"/>
            <a:ext cx="71437" cy="2159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2195513" y="1773238"/>
            <a:ext cx="576262" cy="36036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3276600" y="1844675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3492500" y="1844675"/>
            <a:ext cx="431800" cy="24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3708400" y="2276475"/>
            <a:ext cx="1511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356100" y="2276475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c→∞</a:t>
            </a:r>
          </a:p>
        </p:txBody>
      </p:sp>
      <p:sp>
        <p:nvSpPr>
          <p:cNvPr id="19478" name="Oval 22"/>
          <p:cNvSpPr>
            <a:spLocks noChangeArrowheads="1"/>
          </p:cNvSpPr>
          <p:nvPr/>
        </p:nvSpPr>
        <p:spPr bwMode="auto">
          <a:xfrm>
            <a:off x="7235825" y="1989138"/>
            <a:ext cx="1152525" cy="7921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一般相対性</a:t>
            </a:r>
          </a:p>
          <a:p>
            <a:r>
              <a:rPr lang="ja-JP" altLang="en-US" sz="1600" b="1"/>
              <a:t>理論</a:t>
            </a:r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6456363" y="2276475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3132138" y="2781300"/>
            <a:ext cx="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32138" y="2924175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h→0</a:t>
            </a:r>
          </a:p>
        </p:txBody>
      </p:sp>
      <p:sp>
        <p:nvSpPr>
          <p:cNvPr id="19484" name="Oval 28"/>
          <p:cNvSpPr>
            <a:spLocks noChangeArrowheads="1"/>
          </p:cNvSpPr>
          <p:nvPr/>
        </p:nvSpPr>
        <p:spPr bwMode="auto">
          <a:xfrm>
            <a:off x="827088" y="3865563"/>
            <a:ext cx="1081087" cy="792162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量子統計</a:t>
            </a:r>
          </a:p>
          <a:p>
            <a:r>
              <a:rPr lang="ja-JP" altLang="en-US" sz="1600" b="1"/>
              <a:t>力学 </a:t>
            </a:r>
            <a:r>
              <a:rPr lang="en-US" altLang="ja-JP" sz="1200" b="1"/>
              <a:t>N,h</a:t>
            </a:r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1331913" y="2636838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1331913" y="2924175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h→0</a:t>
            </a:r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1908175" y="4219575"/>
            <a:ext cx="7921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2052638" y="4292600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N→1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5003800" y="1268413"/>
            <a:ext cx="1079500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ja-JP" altLang="en-US" sz="1200"/>
              <a:t>相対論的力学</a:t>
            </a:r>
          </a:p>
          <a:p>
            <a:pPr>
              <a:spcBef>
                <a:spcPct val="50000"/>
              </a:spcBef>
            </a:pPr>
            <a:r>
              <a:rPr lang="ja-JP" altLang="en-US" sz="1000" i="1"/>
              <a:t>アインシュタイン</a:t>
            </a:r>
            <a:endParaRPr lang="ja-JP" altLang="en-US" sz="1200" i="1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5580063" y="1844675"/>
            <a:ext cx="71437" cy="1444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92" name="Oval 36"/>
          <p:cNvSpPr>
            <a:spLocks noChangeArrowheads="1"/>
          </p:cNvSpPr>
          <p:nvPr/>
        </p:nvSpPr>
        <p:spPr bwMode="auto">
          <a:xfrm>
            <a:off x="6804025" y="1268413"/>
            <a:ext cx="1512888" cy="6492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ja-JP" altLang="en-US" sz="1200"/>
              <a:t>時空理論・重力理論</a:t>
            </a:r>
          </a:p>
          <a:p>
            <a:pPr>
              <a:spcBef>
                <a:spcPct val="50000"/>
              </a:spcBef>
            </a:pPr>
            <a:r>
              <a:rPr lang="ja-JP" altLang="en-US" sz="1000" i="1"/>
              <a:t>ブラックホールとか</a:t>
            </a:r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H="1">
            <a:off x="8027988" y="1844675"/>
            <a:ext cx="73025" cy="1444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94" name="Oval 38"/>
          <p:cNvSpPr>
            <a:spLocks noChangeArrowheads="1"/>
          </p:cNvSpPr>
          <p:nvPr/>
        </p:nvSpPr>
        <p:spPr bwMode="auto">
          <a:xfrm>
            <a:off x="684213" y="4868863"/>
            <a:ext cx="792162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物性論</a:t>
            </a:r>
          </a:p>
          <a:p>
            <a:r>
              <a:rPr lang="ja-JP" altLang="en-US" sz="1000" i="1"/>
              <a:t>超伝導</a:t>
            </a:r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 flipH="1">
            <a:off x="1042988" y="4652963"/>
            <a:ext cx="73025" cy="2159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96" name="Oval 40"/>
          <p:cNvSpPr>
            <a:spLocks noChangeArrowheads="1"/>
          </p:cNvSpPr>
          <p:nvPr/>
        </p:nvSpPr>
        <p:spPr bwMode="auto">
          <a:xfrm>
            <a:off x="2268538" y="4941888"/>
            <a:ext cx="1150937" cy="6477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量子力学</a:t>
            </a:r>
          </a:p>
          <a:p>
            <a:r>
              <a:rPr lang="ja-JP" altLang="en-US" sz="1000" i="1"/>
              <a:t>原子</a:t>
            </a:r>
            <a:r>
              <a:rPr lang="en-US" altLang="ja-JP" sz="1000" i="1"/>
              <a:t>/</a:t>
            </a:r>
            <a:r>
              <a:rPr lang="ja-JP" altLang="en-US" sz="1000" i="1"/>
              <a:t>分子</a:t>
            </a:r>
            <a:r>
              <a:rPr lang="en-US" altLang="ja-JP" sz="1000" i="1"/>
              <a:t>/</a:t>
            </a:r>
            <a:r>
              <a:rPr lang="ja-JP" altLang="en-US" sz="1000" i="1"/>
              <a:t>電子の</a:t>
            </a:r>
          </a:p>
          <a:p>
            <a:r>
              <a:rPr lang="ja-JP" altLang="en-US" sz="1000" i="1"/>
              <a:t>振る舞い</a:t>
            </a:r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 flipH="1">
            <a:off x="3059113" y="4581525"/>
            <a:ext cx="73025" cy="3603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5292725" y="3789363"/>
            <a:ext cx="1276350" cy="8636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相対論的</a:t>
            </a:r>
          </a:p>
          <a:p>
            <a:r>
              <a:rPr lang="ja-JP" altLang="en-US" sz="1600" b="1"/>
              <a:t>量子力学</a:t>
            </a:r>
          </a:p>
          <a:p>
            <a:r>
              <a:rPr lang="en-US" altLang="ja-JP" sz="1200" b="1"/>
              <a:t>C,h</a:t>
            </a:r>
            <a:endParaRPr lang="en-US" altLang="ja-JP" sz="1600" b="1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3922713" y="4148138"/>
            <a:ext cx="13700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4427538" y="4149725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c→∞</a:t>
            </a:r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>
            <a:off x="5867400" y="2781300"/>
            <a:ext cx="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867400" y="2924175"/>
            <a:ext cx="5746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200"/>
              <a:t>h→0</a:t>
            </a:r>
          </a:p>
        </p:txBody>
      </p:sp>
      <p:sp>
        <p:nvSpPr>
          <p:cNvPr id="19503" name="Oval 47"/>
          <p:cNvSpPr>
            <a:spLocks noChangeArrowheads="1"/>
          </p:cNvSpPr>
          <p:nvPr/>
        </p:nvSpPr>
        <p:spPr bwMode="auto">
          <a:xfrm>
            <a:off x="7235825" y="3860800"/>
            <a:ext cx="1276350" cy="8636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600" b="1"/>
              <a:t>量子重力</a:t>
            </a:r>
          </a:p>
          <a:p>
            <a:r>
              <a:rPr lang="ja-JP" altLang="en-US" sz="1600" b="1"/>
              <a:t>理論？</a:t>
            </a:r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6562725" y="414972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09" name="Oval 53"/>
          <p:cNvSpPr>
            <a:spLocks noChangeArrowheads="1"/>
          </p:cNvSpPr>
          <p:nvPr/>
        </p:nvSpPr>
        <p:spPr bwMode="auto">
          <a:xfrm>
            <a:off x="2627313" y="1916113"/>
            <a:ext cx="1081087" cy="865187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7812088" y="2781300"/>
            <a:ext cx="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10" name="Oval 54"/>
          <p:cNvSpPr>
            <a:spLocks noChangeArrowheads="1"/>
          </p:cNvSpPr>
          <p:nvPr/>
        </p:nvSpPr>
        <p:spPr bwMode="auto">
          <a:xfrm>
            <a:off x="5292725" y="4868863"/>
            <a:ext cx="1150938" cy="6477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相対論的</a:t>
            </a:r>
          </a:p>
          <a:p>
            <a:r>
              <a:rPr lang="ja-JP" altLang="en-US" sz="1200"/>
              <a:t>場の量子論</a:t>
            </a:r>
            <a:endParaRPr lang="ja-JP" altLang="en-US" sz="1000" i="1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>
            <a:off x="5940425" y="4652963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12" name="Oval 56"/>
          <p:cNvSpPr>
            <a:spLocks noChangeArrowheads="1"/>
          </p:cNvSpPr>
          <p:nvPr/>
        </p:nvSpPr>
        <p:spPr bwMode="auto">
          <a:xfrm>
            <a:off x="7164388" y="4868863"/>
            <a:ext cx="1222375" cy="6477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200"/>
              <a:t>初期宇宙の問題</a:t>
            </a:r>
          </a:p>
          <a:p>
            <a:r>
              <a:rPr lang="ja-JP" altLang="en-US" sz="1200"/>
              <a:t>ビック版</a:t>
            </a:r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>
            <a:off x="7885113" y="47244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755650" y="3429000"/>
            <a:ext cx="7561263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3995738" y="2924175"/>
            <a:ext cx="1152525" cy="431800"/>
          </a:xfrm>
          <a:prstGeom prst="rect">
            <a:avLst/>
          </a:prstGeom>
          <a:noFill/>
          <a:ln w="28575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2000" b="1"/>
              <a:t>古典論</a:t>
            </a:r>
          </a:p>
        </p:txBody>
      </p:sp>
      <p:sp>
        <p:nvSpPr>
          <p:cNvPr id="19516" name="Rectangle 60"/>
          <p:cNvSpPr>
            <a:spLocks noChangeArrowheads="1"/>
          </p:cNvSpPr>
          <p:nvPr/>
        </p:nvSpPr>
        <p:spPr bwMode="auto">
          <a:xfrm>
            <a:off x="3995738" y="5157788"/>
            <a:ext cx="1152525" cy="431800"/>
          </a:xfrm>
          <a:prstGeom prst="rect">
            <a:avLst/>
          </a:prstGeom>
          <a:noFill/>
          <a:ln w="28575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2000" b="1"/>
              <a:t>量子論</a:t>
            </a:r>
          </a:p>
        </p:txBody>
      </p:sp>
      <p:sp>
        <p:nvSpPr>
          <p:cNvPr id="19517" name="Rectangle 61"/>
          <p:cNvSpPr>
            <a:spLocks noChangeArrowheads="1"/>
          </p:cNvSpPr>
          <p:nvPr/>
        </p:nvSpPr>
        <p:spPr bwMode="auto">
          <a:xfrm>
            <a:off x="7235825" y="477838"/>
            <a:ext cx="1657350" cy="6477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200"/>
              <a:t>N:</a:t>
            </a:r>
            <a:r>
              <a:rPr lang="ja-JP" altLang="en-US" sz="1200"/>
              <a:t>質点の数</a:t>
            </a:r>
          </a:p>
          <a:p>
            <a:r>
              <a:rPr lang="en-US" altLang="ja-JP" sz="1200"/>
              <a:t>h:</a:t>
            </a:r>
            <a:r>
              <a:rPr lang="ja-JP" altLang="en-US" sz="1200"/>
              <a:t>プランク定数（</a:t>
            </a:r>
            <a:r>
              <a:rPr lang="en-US" altLang="ja-JP" sz="1200"/>
              <a:t>10</a:t>
            </a:r>
            <a:r>
              <a:rPr lang="en-US" altLang="ja-JP" sz="1200" baseline="30000"/>
              <a:t>-27</a:t>
            </a:r>
            <a:r>
              <a:rPr lang="ja-JP" altLang="en-US" sz="1200"/>
              <a:t>）</a:t>
            </a:r>
          </a:p>
          <a:p>
            <a:r>
              <a:rPr lang="en-US" altLang="ja-JP" sz="1200"/>
              <a:t>C:</a:t>
            </a:r>
            <a:r>
              <a:rPr lang="ja-JP" altLang="en-US" sz="1200"/>
              <a:t>高速度（</a:t>
            </a:r>
            <a:r>
              <a:rPr lang="en-US" altLang="ja-JP" sz="1200"/>
              <a:t>3×10</a:t>
            </a:r>
            <a:r>
              <a:rPr lang="en-US" altLang="ja-JP" sz="1200" baseline="30000"/>
              <a:t>8</a:t>
            </a:r>
            <a:r>
              <a:rPr lang="en-US" altLang="ja-JP" sz="1200"/>
              <a:t>m/s</a:t>
            </a:r>
            <a:r>
              <a:rPr lang="ja-JP" altLang="en-US" sz="120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1" animBg="1"/>
      <p:bldP spid="19463" grpId="0" animBg="1"/>
      <p:bldP spid="19464" grpId="0" animBg="1"/>
      <p:bldP spid="19467" grpId="0"/>
      <p:bldP spid="19468" grpId="0" animBg="1"/>
      <p:bldP spid="19469" grpId="1" animBg="1"/>
      <p:bldP spid="19470" grpId="0" animBg="1"/>
      <p:bldP spid="19472" grpId="0" animBg="1"/>
      <p:bldP spid="19471" grpId="0" animBg="1"/>
      <p:bldP spid="19473" grpId="0" animBg="1"/>
      <p:bldP spid="19474" grpId="0" animBg="1"/>
      <p:bldP spid="19475" grpId="0" animBg="1"/>
      <p:bldP spid="19477" grpId="0"/>
      <p:bldP spid="19478" grpId="0" animBg="1"/>
      <p:bldP spid="19483" grpId="0"/>
      <p:bldP spid="19484" grpId="0" animBg="1"/>
      <p:bldP spid="19487" grpId="0"/>
      <p:bldP spid="19489" grpId="0"/>
      <p:bldP spid="19490" grpId="0" animBg="1"/>
      <p:bldP spid="19491" grpId="0" animBg="1"/>
      <p:bldP spid="19492" grpId="0" animBg="1"/>
      <p:bldP spid="19493" grpId="0" animBg="1"/>
      <p:bldP spid="19494" grpId="0" animBg="1"/>
      <p:bldP spid="19495" grpId="0" animBg="1"/>
      <p:bldP spid="19496" grpId="0" animBg="1"/>
      <p:bldP spid="19497" grpId="0" animBg="1"/>
      <p:bldP spid="19498" grpId="0" animBg="1"/>
      <p:bldP spid="19500" grpId="0"/>
      <p:bldP spid="19502" grpId="0"/>
      <p:bldP spid="19503" grpId="0" animBg="1"/>
      <p:bldP spid="19510" grpId="0" animBg="1"/>
      <p:bldP spid="19511" grpId="0" animBg="1"/>
      <p:bldP spid="19512" grpId="0" animBg="1"/>
      <p:bldP spid="195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2-1</a:t>
            </a:r>
            <a:r>
              <a:rPr lang="ja-JP" altLang="en-US"/>
              <a:t>．光の干渉縞 </a:t>
            </a:r>
            <a:r>
              <a:rPr lang="ja-JP" altLang="en-US" sz="1800"/>
              <a:t>スリット１本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632700" cy="4248150"/>
          </a:xfrm>
        </p:spPr>
        <p:txBody>
          <a:bodyPr/>
          <a:lstStyle/>
          <a:p>
            <a:r>
              <a:rPr lang="ja-JP" altLang="en-US"/>
              <a:t>スリットに光を当ててみよう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pPr>
              <a:buFont typeface="Wingdings" pitchFamily="2" charset="2"/>
              <a:buNone/>
            </a:pPr>
            <a:endParaRPr lang="ja-JP" altLang="en-US" sz="1000"/>
          </a:p>
          <a:p>
            <a:pPr>
              <a:buFont typeface="Wingdings" pitchFamily="2" charset="2"/>
              <a:buNone/>
            </a:pPr>
            <a:r>
              <a:rPr lang="ja-JP" altLang="en-US" sz="1800"/>
              <a:t>壁には、何が映るでしょう？</a:t>
            </a:r>
          </a:p>
        </p:txBody>
      </p:sp>
      <p:sp>
        <p:nvSpPr>
          <p:cNvPr id="3379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3068638"/>
            <a:ext cx="358775" cy="431800"/>
          </a:xfrm>
          <a:prstGeom prst="actionButtonSou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3132138" y="2132013"/>
            <a:ext cx="0" cy="1081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132138" y="3357563"/>
            <a:ext cx="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6011863" y="2132013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187450" y="2708275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Light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651500" y="1757363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Wall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916238" y="1828800"/>
            <a:ext cx="1008062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Slit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6804025" y="2133600"/>
            <a:ext cx="647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6948488" y="2187575"/>
            <a:ext cx="1655762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400"/>
              <a:t>光の明暗の度合い</a:t>
            </a:r>
          </a:p>
        </p:txBody>
      </p:sp>
      <p:sp>
        <p:nvSpPr>
          <p:cNvPr id="33820" name="Freeform 28"/>
          <p:cNvSpPr>
            <a:spLocks/>
          </p:cNvSpPr>
          <p:nvPr/>
        </p:nvSpPr>
        <p:spPr bwMode="auto">
          <a:xfrm>
            <a:off x="4140200" y="2349500"/>
            <a:ext cx="1584325" cy="6477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998" y="0"/>
              </a:cxn>
            </a:cxnLst>
            <a:rect l="0" t="0" r="r" b="b"/>
            <a:pathLst>
              <a:path w="998" h="408">
                <a:moveTo>
                  <a:pt x="0" y="408"/>
                </a:moveTo>
                <a:cubicBezTo>
                  <a:pt x="408" y="242"/>
                  <a:pt x="817" y="76"/>
                  <a:pt x="998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821" name="Freeform 29"/>
          <p:cNvSpPr>
            <a:spLocks/>
          </p:cNvSpPr>
          <p:nvPr/>
        </p:nvSpPr>
        <p:spPr bwMode="auto">
          <a:xfrm>
            <a:off x="3924300" y="2997200"/>
            <a:ext cx="215900" cy="431800"/>
          </a:xfrm>
          <a:custGeom>
            <a:avLst/>
            <a:gdLst/>
            <a:ahLst/>
            <a:cxnLst>
              <a:cxn ang="0">
                <a:pos x="136" y="0"/>
              </a:cxn>
              <a:cxn ang="0">
                <a:pos x="0" y="136"/>
              </a:cxn>
              <a:cxn ang="0">
                <a:pos x="136" y="272"/>
              </a:cxn>
            </a:cxnLst>
            <a:rect l="0" t="0" r="r" b="b"/>
            <a:pathLst>
              <a:path w="136" h="272">
                <a:moveTo>
                  <a:pt x="136" y="0"/>
                </a:moveTo>
                <a:cubicBezTo>
                  <a:pt x="68" y="45"/>
                  <a:pt x="0" y="91"/>
                  <a:pt x="0" y="136"/>
                </a:cubicBezTo>
                <a:cubicBezTo>
                  <a:pt x="0" y="181"/>
                  <a:pt x="68" y="226"/>
                  <a:pt x="136" y="272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822" name="Freeform 30"/>
          <p:cNvSpPr>
            <a:spLocks/>
          </p:cNvSpPr>
          <p:nvPr/>
        </p:nvSpPr>
        <p:spPr bwMode="auto">
          <a:xfrm>
            <a:off x="4140200" y="3429000"/>
            <a:ext cx="1798638" cy="720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2" y="363"/>
              </a:cxn>
              <a:cxn ang="0">
                <a:pos x="1088" y="454"/>
              </a:cxn>
            </a:cxnLst>
            <a:rect l="0" t="0" r="r" b="b"/>
            <a:pathLst>
              <a:path w="1133" h="454">
                <a:moveTo>
                  <a:pt x="0" y="0"/>
                </a:moveTo>
                <a:cubicBezTo>
                  <a:pt x="385" y="143"/>
                  <a:pt x="771" y="287"/>
                  <a:pt x="952" y="363"/>
                </a:cubicBezTo>
                <a:cubicBezTo>
                  <a:pt x="1133" y="439"/>
                  <a:pt x="1110" y="446"/>
                  <a:pt x="1088" y="45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33825" name="Picture 33" descr="光波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5084763"/>
            <a:ext cx="2600325" cy="514350"/>
          </a:xfrm>
          <a:prstGeom prst="rect">
            <a:avLst/>
          </a:prstGeom>
          <a:noFill/>
        </p:spPr>
      </p:pic>
      <p:pic>
        <p:nvPicPr>
          <p:cNvPr id="33826" name="Picture 34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2997200"/>
            <a:ext cx="219075" cy="123825"/>
          </a:xfrm>
          <a:prstGeom prst="rect">
            <a:avLst/>
          </a:prstGeom>
          <a:noFill/>
        </p:spPr>
      </p:pic>
      <p:pic>
        <p:nvPicPr>
          <p:cNvPr id="33827" name="Picture 35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236913"/>
            <a:ext cx="219075" cy="123825"/>
          </a:xfrm>
          <a:prstGeom prst="rect">
            <a:avLst/>
          </a:prstGeom>
          <a:noFill/>
        </p:spPr>
      </p:pic>
      <p:pic>
        <p:nvPicPr>
          <p:cNvPr id="33828" name="Picture 36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487738"/>
            <a:ext cx="219075" cy="12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5" grpId="0" animBg="1"/>
      <p:bldP spid="33816" grpId="0"/>
      <p:bldP spid="33820" grpId="0" animBg="1"/>
      <p:bldP spid="33821" grpId="0" animBg="1"/>
      <p:bldP spid="338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2-2</a:t>
            </a:r>
            <a:r>
              <a:rPr lang="ja-JP" altLang="en-US"/>
              <a:t>．光の干渉縞 </a:t>
            </a:r>
            <a:r>
              <a:rPr lang="ja-JP" altLang="en-US" sz="1800"/>
              <a:t>スリット</a:t>
            </a:r>
            <a:r>
              <a:rPr lang="en-US" altLang="ja-JP" sz="1800"/>
              <a:t>2</a:t>
            </a:r>
            <a:r>
              <a:rPr lang="ja-JP" altLang="en-US" sz="1800"/>
              <a:t>本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632700" cy="4248150"/>
          </a:xfrm>
        </p:spPr>
        <p:txBody>
          <a:bodyPr/>
          <a:lstStyle/>
          <a:p>
            <a:r>
              <a:rPr lang="ja-JP" altLang="en-US"/>
              <a:t>スリットを</a:t>
            </a:r>
            <a:r>
              <a:rPr lang="en-US" altLang="ja-JP"/>
              <a:t>2</a:t>
            </a:r>
            <a:r>
              <a:rPr lang="ja-JP" altLang="en-US"/>
              <a:t>本にしてみる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pPr>
              <a:buFont typeface="Wingdings" pitchFamily="2" charset="2"/>
              <a:buNone/>
            </a:pPr>
            <a:endParaRPr lang="ja-JP" altLang="en-US" sz="1000"/>
          </a:p>
          <a:p>
            <a:pPr>
              <a:buFont typeface="Wingdings" pitchFamily="2" charset="2"/>
              <a:buNone/>
            </a:pPr>
            <a:r>
              <a:rPr lang="ja-JP" altLang="en-US" sz="1800"/>
              <a:t>どんな模様に？</a:t>
            </a:r>
          </a:p>
        </p:txBody>
      </p:sp>
      <p:sp>
        <p:nvSpPr>
          <p:cNvPr id="3174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3068638"/>
            <a:ext cx="358775" cy="431800"/>
          </a:xfrm>
          <a:prstGeom prst="actionButtonSou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3132138" y="213201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3132138" y="299561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132138" y="386080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6011863" y="2132013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187450" y="2708275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Light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5651500" y="1757363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Wall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916238" y="1828800"/>
            <a:ext cx="1008062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Slit</a:t>
            </a:r>
          </a:p>
        </p:txBody>
      </p:sp>
      <p:sp>
        <p:nvSpPr>
          <p:cNvPr id="31756" name="Freeform 12"/>
          <p:cNvSpPr>
            <a:spLocks/>
          </p:cNvSpPr>
          <p:nvPr/>
        </p:nvSpPr>
        <p:spPr bwMode="auto">
          <a:xfrm>
            <a:off x="4859338" y="2349500"/>
            <a:ext cx="503237" cy="215900"/>
          </a:xfrm>
          <a:custGeom>
            <a:avLst/>
            <a:gdLst/>
            <a:ahLst/>
            <a:cxnLst>
              <a:cxn ang="0">
                <a:pos x="317" y="0"/>
              </a:cxn>
              <a:cxn ang="0">
                <a:pos x="0" y="45"/>
              </a:cxn>
              <a:cxn ang="0">
                <a:pos x="317" y="136"/>
              </a:cxn>
            </a:cxnLst>
            <a:rect l="0" t="0" r="r" b="b"/>
            <a:pathLst>
              <a:path w="317" h="136">
                <a:moveTo>
                  <a:pt x="317" y="0"/>
                </a:moveTo>
                <a:cubicBezTo>
                  <a:pt x="158" y="11"/>
                  <a:pt x="0" y="22"/>
                  <a:pt x="0" y="45"/>
                </a:cubicBezTo>
                <a:cubicBezTo>
                  <a:pt x="0" y="68"/>
                  <a:pt x="264" y="121"/>
                  <a:pt x="317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7" name="Freeform 13"/>
          <p:cNvSpPr>
            <a:spLocks/>
          </p:cNvSpPr>
          <p:nvPr/>
        </p:nvSpPr>
        <p:spPr bwMode="auto">
          <a:xfrm>
            <a:off x="4500563" y="2781300"/>
            <a:ext cx="719137" cy="215900"/>
          </a:xfrm>
          <a:custGeom>
            <a:avLst/>
            <a:gdLst/>
            <a:ahLst/>
            <a:cxnLst>
              <a:cxn ang="0">
                <a:pos x="317" y="0"/>
              </a:cxn>
              <a:cxn ang="0">
                <a:pos x="0" y="45"/>
              </a:cxn>
              <a:cxn ang="0">
                <a:pos x="317" y="136"/>
              </a:cxn>
            </a:cxnLst>
            <a:rect l="0" t="0" r="r" b="b"/>
            <a:pathLst>
              <a:path w="317" h="136">
                <a:moveTo>
                  <a:pt x="317" y="0"/>
                </a:moveTo>
                <a:cubicBezTo>
                  <a:pt x="158" y="11"/>
                  <a:pt x="0" y="22"/>
                  <a:pt x="0" y="45"/>
                </a:cubicBezTo>
                <a:cubicBezTo>
                  <a:pt x="0" y="68"/>
                  <a:pt x="264" y="121"/>
                  <a:pt x="317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8" name="Freeform 14"/>
          <p:cNvSpPr>
            <a:spLocks/>
          </p:cNvSpPr>
          <p:nvPr/>
        </p:nvSpPr>
        <p:spPr bwMode="auto">
          <a:xfrm>
            <a:off x="3995738" y="3213100"/>
            <a:ext cx="935037" cy="215900"/>
          </a:xfrm>
          <a:custGeom>
            <a:avLst/>
            <a:gdLst/>
            <a:ahLst/>
            <a:cxnLst>
              <a:cxn ang="0">
                <a:pos x="317" y="0"/>
              </a:cxn>
              <a:cxn ang="0">
                <a:pos x="0" y="45"/>
              </a:cxn>
              <a:cxn ang="0">
                <a:pos x="317" y="136"/>
              </a:cxn>
            </a:cxnLst>
            <a:rect l="0" t="0" r="r" b="b"/>
            <a:pathLst>
              <a:path w="317" h="136">
                <a:moveTo>
                  <a:pt x="317" y="0"/>
                </a:moveTo>
                <a:cubicBezTo>
                  <a:pt x="158" y="11"/>
                  <a:pt x="0" y="22"/>
                  <a:pt x="0" y="45"/>
                </a:cubicBezTo>
                <a:cubicBezTo>
                  <a:pt x="0" y="68"/>
                  <a:pt x="264" y="121"/>
                  <a:pt x="317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9" name="Freeform 15"/>
          <p:cNvSpPr>
            <a:spLocks/>
          </p:cNvSpPr>
          <p:nvPr/>
        </p:nvSpPr>
        <p:spPr bwMode="auto">
          <a:xfrm>
            <a:off x="4811713" y="4029075"/>
            <a:ext cx="503237" cy="215900"/>
          </a:xfrm>
          <a:custGeom>
            <a:avLst/>
            <a:gdLst/>
            <a:ahLst/>
            <a:cxnLst>
              <a:cxn ang="0">
                <a:pos x="317" y="0"/>
              </a:cxn>
              <a:cxn ang="0">
                <a:pos x="0" y="45"/>
              </a:cxn>
              <a:cxn ang="0">
                <a:pos x="317" y="136"/>
              </a:cxn>
            </a:cxnLst>
            <a:rect l="0" t="0" r="r" b="b"/>
            <a:pathLst>
              <a:path w="317" h="136">
                <a:moveTo>
                  <a:pt x="317" y="0"/>
                </a:moveTo>
                <a:cubicBezTo>
                  <a:pt x="158" y="11"/>
                  <a:pt x="0" y="22"/>
                  <a:pt x="0" y="45"/>
                </a:cubicBezTo>
                <a:cubicBezTo>
                  <a:pt x="0" y="68"/>
                  <a:pt x="264" y="121"/>
                  <a:pt x="317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0" name="Freeform 16"/>
          <p:cNvSpPr>
            <a:spLocks/>
          </p:cNvSpPr>
          <p:nvPr/>
        </p:nvSpPr>
        <p:spPr bwMode="auto">
          <a:xfrm>
            <a:off x="4500563" y="3644900"/>
            <a:ext cx="719137" cy="215900"/>
          </a:xfrm>
          <a:custGeom>
            <a:avLst/>
            <a:gdLst/>
            <a:ahLst/>
            <a:cxnLst>
              <a:cxn ang="0">
                <a:pos x="317" y="0"/>
              </a:cxn>
              <a:cxn ang="0">
                <a:pos x="0" y="45"/>
              </a:cxn>
              <a:cxn ang="0">
                <a:pos x="317" y="136"/>
              </a:cxn>
            </a:cxnLst>
            <a:rect l="0" t="0" r="r" b="b"/>
            <a:pathLst>
              <a:path w="317" h="136">
                <a:moveTo>
                  <a:pt x="317" y="0"/>
                </a:moveTo>
                <a:cubicBezTo>
                  <a:pt x="158" y="11"/>
                  <a:pt x="0" y="22"/>
                  <a:pt x="0" y="45"/>
                </a:cubicBezTo>
                <a:cubicBezTo>
                  <a:pt x="0" y="68"/>
                  <a:pt x="264" y="121"/>
                  <a:pt x="317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1" name="Freeform 17"/>
          <p:cNvSpPr>
            <a:spLocks/>
          </p:cNvSpPr>
          <p:nvPr/>
        </p:nvSpPr>
        <p:spPr bwMode="auto">
          <a:xfrm rot="10800000">
            <a:off x="5219700" y="2533650"/>
            <a:ext cx="503238" cy="247650"/>
          </a:xfrm>
          <a:custGeom>
            <a:avLst/>
            <a:gdLst/>
            <a:ahLst/>
            <a:cxnLst>
              <a:cxn ang="0">
                <a:pos x="317" y="0"/>
              </a:cxn>
              <a:cxn ang="0">
                <a:pos x="0" y="45"/>
              </a:cxn>
              <a:cxn ang="0">
                <a:pos x="317" y="136"/>
              </a:cxn>
            </a:cxnLst>
            <a:rect l="0" t="0" r="r" b="b"/>
            <a:pathLst>
              <a:path w="317" h="136">
                <a:moveTo>
                  <a:pt x="317" y="0"/>
                </a:moveTo>
                <a:cubicBezTo>
                  <a:pt x="158" y="11"/>
                  <a:pt x="0" y="22"/>
                  <a:pt x="0" y="45"/>
                </a:cubicBezTo>
                <a:cubicBezTo>
                  <a:pt x="0" y="68"/>
                  <a:pt x="264" y="121"/>
                  <a:pt x="317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2" name="Freeform 18"/>
          <p:cNvSpPr>
            <a:spLocks/>
          </p:cNvSpPr>
          <p:nvPr/>
        </p:nvSpPr>
        <p:spPr bwMode="auto">
          <a:xfrm>
            <a:off x="4932363" y="2997200"/>
            <a:ext cx="838200" cy="215900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453" y="45"/>
              </a:cxn>
              <a:cxn ang="0">
                <a:pos x="453" y="91"/>
              </a:cxn>
              <a:cxn ang="0">
                <a:pos x="0" y="136"/>
              </a:cxn>
            </a:cxnLst>
            <a:rect l="0" t="0" r="r" b="b"/>
            <a:pathLst>
              <a:path w="528" h="136">
                <a:moveTo>
                  <a:pt x="181" y="0"/>
                </a:moveTo>
                <a:cubicBezTo>
                  <a:pt x="294" y="15"/>
                  <a:pt x="408" y="30"/>
                  <a:pt x="453" y="45"/>
                </a:cubicBezTo>
                <a:cubicBezTo>
                  <a:pt x="498" y="60"/>
                  <a:pt x="528" y="76"/>
                  <a:pt x="453" y="91"/>
                </a:cubicBezTo>
                <a:cubicBezTo>
                  <a:pt x="378" y="106"/>
                  <a:pt x="75" y="129"/>
                  <a:pt x="0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4859338" y="3852863"/>
            <a:ext cx="838200" cy="215900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453" y="45"/>
              </a:cxn>
              <a:cxn ang="0">
                <a:pos x="453" y="91"/>
              </a:cxn>
              <a:cxn ang="0">
                <a:pos x="0" y="136"/>
              </a:cxn>
            </a:cxnLst>
            <a:rect l="0" t="0" r="r" b="b"/>
            <a:pathLst>
              <a:path w="528" h="136">
                <a:moveTo>
                  <a:pt x="181" y="0"/>
                </a:moveTo>
                <a:cubicBezTo>
                  <a:pt x="294" y="15"/>
                  <a:pt x="408" y="30"/>
                  <a:pt x="453" y="45"/>
                </a:cubicBezTo>
                <a:cubicBezTo>
                  <a:pt x="498" y="60"/>
                  <a:pt x="528" y="76"/>
                  <a:pt x="453" y="91"/>
                </a:cubicBezTo>
                <a:cubicBezTo>
                  <a:pt x="378" y="106"/>
                  <a:pt x="75" y="129"/>
                  <a:pt x="0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4" name="Freeform 20"/>
          <p:cNvSpPr>
            <a:spLocks/>
          </p:cNvSpPr>
          <p:nvPr/>
        </p:nvSpPr>
        <p:spPr bwMode="auto">
          <a:xfrm>
            <a:off x="5364163" y="2205038"/>
            <a:ext cx="360362" cy="144462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181" y="45"/>
              </a:cxn>
              <a:cxn ang="0">
                <a:pos x="227" y="0"/>
              </a:cxn>
            </a:cxnLst>
            <a:rect l="0" t="0" r="r" b="b"/>
            <a:pathLst>
              <a:path w="227" h="91">
                <a:moveTo>
                  <a:pt x="0" y="91"/>
                </a:moveTo>
                <a:cubicBezTo>
                  <a:pt x="71" y="75"/>
                  <a:pt x="143" y="60"/>
                  <a:pt x="181" y="45"/>
                </a:cubicBezTo>
                <a:cubicBezTo>
                  <a:pt x="219" y="30"/>
                  <a:pt x="223" y="15"/>
                  <a:pt x="227" y="0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5" name="Freeform 21"/>
          <p:cNvSpPr>
            <a:spLocks/>
          </p:cNvSpPr>
          <p:nvPr/>
        </p:nvSpPr>
        <p:spPr bwMode="auto">
          <a:xfrm>
            <a:off x="4932363" y="3429000"/>
            <a:ext cx="779462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8" y="45"/>
              </a:cxn>
              <a:cxn ang="0">
                <a:pos x="453" y="91"/>
              </a:cxn>
              <a:cxn ang="0">
                <a:pos x="181" y="136"/>
              </a:cxn>
            </a:cxnLst>
            <a:rect l="0" t="0" r="r" b="b"/>
            <a:pathLst>
              <a:path w="491" h="136">
                <a:moveTo>
                  <a:pt x="0" y="0"/>
                </a:moveTo>
                <a:cubicBezTo>
                  <a:pt x="166" y="15"/>
                  <a:pt x="333" y="30"/>
                  <a:pt x="408" y="45"/>
                </a:cubicBezTo>
                <a:cubicBezTo>
                  <a:pt x="483" y="60"/>
                  <a:pt x="491" y="76"/>
                  <a:pt x="453" y="91"/>
                </a:cubicBezTo>
                <a:cubicBezTo>
                  <a:pt x="415" y="106"/>
                  <a:pt x="298" y="121"/>
                  <a:pt x="181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6" name="Freeform 22"/>
          <p:cNvSpPr>
            <a:spLocks/>
          </p:cNvSpPr>
          <p:nvPr/>
        </p:nvSpPr>
        <p:spPr bwMode="auto">
          <a:xfrm>
            <a:off x="5292725" y="4237038"/>
            <a:ext cx="358775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45"/>
              </a:cxn>
              <a:cxn ang="0">
                <a:pos x="226" y="136"/>
              </a:cxn>
            </a:cxnLst>
            <a:rect l="0" t="0" r="r" b="b"/>
            <a:pathLst>
              <a:path w="226" h="136">
                <a:moveTo>
                  <a:pt x="0" y="0"/>
                </a:moveTo>
                <a:cubicBezTo>
                  <a:pt x="72" y="11"/>
                  <a:pt x="144" y="22"/>
                  <a:pt x="181" y="45"/>
                </a:cubicBezTo>
                <a:cubicBezTo>
                  <a:pt x="218" y="68"/>
                  <a:pt x="222" y="102"/>
                  <a:pt x="226" y="136"/>
                </a:cubicBezTo>
              </a:path>
            </a:pathLst>
          </a:cu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795963" y="5157788"/>
            <a:ext cx="2592387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→ </a:t>
            </a:r>
            <a:r>
              <a:rPr lang="ja-JP" altLang="en-US" sz="1400"/>
              <a:t>なんだか変じゃないですか？</a:t>
            </a:r>
          </a:p>
        </p:txBody>
      </p:sp>
      <p:pic>
        <p:nvPicPr>
          <p:cNvPr id="31770" name="Picture 26" descr="光波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5013325"/>
            <a:ext cx="2600325" cy="514350"/>
          </a:xfrm>
          <a:prstGeom prst="rect">
            <a:avLst/>
          </a:prstGeom>
          <a:noFill/>
        </p:spPr>
      </p:pic>
      <p:pic>
        <p:nvPicPr>
          <p:cNvPr id="31771" name="Picture 27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2997200"/>
            <a:ext cx="219075" cy="123825"/>
          </a:xfrm>
          <a:prstGeom prst="rect">
            <a:avLst/>
          </a:prstGeom>
          <a:noFill/>
        </p:spPr>
      </p:pic>
      <p:pic>
        <p:nvPicPr>
          <p:cNvPr id="31772" name="Picture 28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236913"/>
            <a:ext cx="219075" cy="123825"/>
          </a:xfrm>
          <a:prstGeom prst="rect">
            <a:avLst/>
          </a:prstGeom>
          <a:noFill/>
        </p:spPr>
      </p:pic>
      <p:pic>
        <p:nvPicPr>
          <p:cNvPr id="31773" name="Picture 29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487738"/>
            <a:ext cx="219075" cy="12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764" grpId="0" animBg="1"/>
      <p:bldP spid="31765" grpId="0" animBg="1"/>
      <p:bldP spid="31766" grpId="0" animBg="1"/>
      <p:bldP spid="317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2-3</a:t>
            </a:r>
            <a:r>
              <a:rPr lang="ja-JP" altLang="en-US"/>
              <a:t>．光の干渉縞 </a:t>
            </a:r>
            <a:r>
              <a:rPr lang="ja-JP" altLang="en-US" sz="1800"/>
              <a:t>スリット</a:t>
            </a:r>
            <a:r>
              <a:rPr lang="en-US" altLang="ja-JP" sz="1800"/>
              <a:t>4</a:t>
            </a:r>
            <a:r>
              <a:rPr lang="ja-JP" altLang="en-US" sz="1800"/>
              <a:t>本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632700" cy="4248150"/>
          </a:xfrm>
        </p:spPr>
        <p:txBody>
          <a:bodyPr/>
          <a:lstStyle/>
          <a:p>
            <a:r>
              <a:rPr lang="ja-JP" altLang="en-US"/>
              <a:t>スリット</a:t>
            </a:r>
            <a:r>
              <a:rPr lang="en-US" altLang="ja-JP"/>
              <a:t>4</a:t>
            </a:r>
            <a:r>
              <a:rPr lang="ja-JP" altLang="en-US"/>
              <a:t>本だったら</a:t>
            </a:r>
            <a:r>
              <a:rPr lang="en-US" altLang="ja-JP"/>
              <a:t>…</a:t>
            </a:r>
            <a:r>
              <a:rPr lang="ja-JP" altLang="en-US"/>
              <a:t>？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pPr>
              <a:buFont typeface="Wingdings" pitchFamily="2" charset="2"/>
              <a:buNone/>
            </a:pPr>
            <a:endParaRPr lang="ja-JP" altLang="en-US" sz="1000"/>
          </a:p>
          <a:p>
            <a:pPr>
              <a:buFont typeface="Wingdings" pitchFamily="2" charset="2"/>
              <a:buNone/>
            </a:pPr>
            <a:r>
              <a:rPr lang="ja-JP" altLang="en-US" sz="1800"/>
              <a:t>どうなるの？？？</a:t>
            </a:r>
          </a:p>
        </p:txBody>
      </p:sp>
      <p:sp>
        <p:nvSpPr>
          <p:cNvPr id="3482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3068638"/>
            <a:ext cx="358775" cy="431800"/>
          </a:xfrm>
          <a:prstGeom prst="actionButtonSou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132138" y="2133600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3132138" y="2435225"/>
            <a:ext cx="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6011863" y="2132013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187450" y="2708275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Light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5651500" y="1757363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Wall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2916238" y="1828800"/>
            <a:ext cx="1008062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Slit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5795963" y="5157788"/>
            <a:ext cx="2592387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→ </a:t>
            </a:r>
            <a:r>
              <a:rPr lang="ja-JP" altLang="en-US" sz="1400"/>
              <a:t>模様の数が減ってる？</a:t>
            </a:r>
          </a:p>
        </p:txBody>
      </p:sp>
      <p:sp>
        <p:nvSpPr>
          <p:cNvPr id="34851" name="Freeform 35"/>
          <p:cNvSpPr>
            <a:spLocks/>
          </p:cNvSpPr>
          <p:nvPr/>
        </p:nvSpPr>
        <p:spPr bwMode="auto">
          <a:xfrm>
            <a:off x="5076825" y="2133600"/>
            <a:ext cx="647700" cy="287338"/>
          </a:xfrm>
          <a:custGeom>
            <a:avLst/>
            <a:gdLst/>
            <a:ahLst/>
            <a:cxnLst>
              <a:cxn ang="0">
                <a:pos x="0" y="181"/>
              </a:cxn>
              <a:cxn ang="0">
                <a:pos x="317" y="90"/>
              </a:cxn>
              <a:cxn ang="0">
                <a:pos x="408" y="0"/>
              </a:cxn>
            </a:cxnLst>
            <a:rect l="0" t="0" r="r" b="b"/>
            <a:pathLst>
              <a:path w="408" h="181">
                <a:moveTo>
                  <a:pt x="0" y="181"/>
                </a:moveTo>
                <a:cubicBezTo>
                  <a:pt x="124" y="150"/>
                  <a:pt x="249" y="120"/>
                  <a:pt x="317" y="90"/>
                </a:cubicBezTo>
                <a:cubicBezTo>
                  <a:pt x="385" y="60"/>
                  <a:pt x="396" y="30"/>
                  <a:pt x="408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53" name="Freeform 37"/>
          <p:cNvSpPr>
            <a:spLocks/>
          </p:cNvSpPr>
          <p:nvPr/>
        </p:nvSpPr>
        <p:spPr bwMode="auto">
          <a:xfrm>
            <a:off x="5076825" y="3987800"/>
            <a:ext cx="647700" cy="287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7" y="91"/>
              </a:cxn>
              <a:cxn ang="0">
                <a:pos x="408" y="181"/>
              </a:cxn>
            </a:cxnLst>
            <a:rect l="0" t="0" r="r" b="b"/>
            <a:pathLst>
              <a:path w="408" h="181">
                <a:moveTo>
                  <a:pt x="0" y="0"/>
                </a:moveTo>
                <a:cubicBezTo>
                  <a:pt x="124" y="30"/>
                  <a:pt x="249" y="61"/>
                  <a:pt x="317" y="91"/>
                </a:cubicBezTo>
                <a:cubicBezTo>
                  <a:pt x="385" y="121"/>
                  <a:pt x="396" y="151"/>
                  <a:pt x="408" y="18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34854" name="Picture 38" descr="光波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5013325"/>
            <a:ext cx="2600325" cy="514350"/>
          </a:xfrm>
          <a:prstGeom prst="rect">
            <a:avLst/>
          </a:prstGeom>
          <a:noFill/>
        </p:spPr>
      </p:pic>
      <p:sp>
        <p:nvSpPr>
          <p:cNvPr id="34857" name="Line 41"/>
          <p:cNvSpPr>
            <a:spLocks noChangeShapeType="1"/>
          </p:cNvSpPr>
          <p:nvPr/>
        </p:nvSpPr>
        <p:spPr bwMode="auto">
          <a:xfrm>
            <a:off x="3132138" y="30368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3132138" y="36464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59" name="Line 43"/>
          <p:cNvSpPr>
            <a:spLocks noChangeShapeType="1"/>
          </p:cNvSpPr>
          <p:nvPr/>
        </p:nvSpPr>
        <p:spPr bwMode="auto">
          <a:xfrm>
            <a:off x="3132138" y="42211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861" name="Freeform 45"/>
          <p:cNvSpPr>
            <a:spLocks/>
          </p:cNvSpPr>
          <p:nvPr/>
        </p:nvSpPr>
        <p:spPr bwMode="auto">
          <a:xfrm>
            <a:off x="3851275" y="2420938"/>
            <a:ext cx="1296988" cy="1584325"/>
          </a:xfrm>
          <a:custGeom>
            <a:avLst/>
            <a:gdLst/>
            <a:ahLst/>
            <a:cxnLst>
              <a:cxn ang="0">
                <a:pos x="870" y="0"/>
              </a:cxn>
              <a:cxn ang="0">
                <a:pos x="325" y="136"/>
              </a:cxn>
              <a:cxn ang="0">
                <a:pos x="779" y="272"/>
              </a:cxn>
              <a:cxn ang="0">
                <a:pos x="8" y="454"/>
              </a:cxn>
              <a:cxn ang="0">
                <a:pos x="733" y="635"/>
              </a:cxn>
              <a:cxn ang="0">
                <a:pos x="371" y="816"/>
              </a:cxn>
              <a:cxn ang="0">
                <a:pos x="915" y="998"/>
              </a:cxn>
            </a:cxnLst>
            <a:rect l="0" t="0" r="r" b="b"/>
            <a:pathLst>
              <a:path w="915" h="998">
                <a:moveTo>
                  <a:pt x="870" y="0"/>
                </a:moveTo>
                <a:cubicBezTo>
                  <a:pt x="605" y="45"/>
                  <a:pt x="340" y="91"/>
                  <a:pt x="325" y="136"/>
                </a:cubicBezTo>
                <a:cubicBezTo>
                  <a:pt x="310" y="181"/>
                  <a:pt x="832" y="219"/>
                  <a:pt x="779" y="272"/>
                </a:cubicBezTo>
                <a:cubicBezTo>
                  <a:pt x="726" y="325"/>
                  <a:pt x="16" y="394"/>
                  <a:pt x="8" y="454"/>
                </a:cubicBezTo>
                <a:cubicBezTo>
                  <a:pt x="0" y="514"/>
                  <a:pt x="672" y="575"/>
                  <a:pt x="733" y="635"/>
                </a:cubicBezTo>
                <a:cubicBezTo>
                  <a:pt x="794" y="695"/>
                  <a:pt x="341" y="756"/>
                  <a:pt x="371" y="816"/>
                </a:cubicBezTo>
                <a:cubicBezTo>
                  <a:pt x="401" y="876"/>
                  <a:pt x="658" y="937"/>
                  <a:pt x="915" y="998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34862" name="Picture 46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2997200"/>
            <a:ext cx="219075" cy="123825"/>
          </a:xfrm>
          <a:prstGeom prst="rect">
            <a:avLst/>
          </a:prstGeom>
          <a:noFill/>
        </p:spPr>
      </p:pic>
      <p:pic>
        <p:nvPicPr>
          <p:cNvPr id="34863" name="Picture 47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236913"/>
            <a:ext cx="219075" cy="123825"/>
          </a:xfrm>
          <a:prstGeom prst="rect">
            <a:avLst/>
          </a:prstGeom>
          <a:noFill/>
        </p:spPr>
      </p:pic>
      <p:pic>
        <p:nvPicPr>
          <p:cNvPr id="34864" name="Picture 48" descr="a1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487738"/>
            <a:ext cx="219075" cy="12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9" grpId="0"/>
      <p:bldP spid="34851" grpId="0" animBg="1"/>
      <p:bldP spid="34853" grpId="0" animBg="1"/>
      <p:bldP spid="348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2-4</a:t>
            </a:r>
            <a:r>
              <a:rPr lang="ja-JP" altLang="en-US"/>
              <a:t>．光の干渉縞 </a:t>
            </a:r>
            <a:r>
              <a:rPr lang="ja-JP" altLang="en-US" sz="1800"/>
              <a:t>スリット</a:t>
            </a:r>
            <a:r>
              <a:rPr lang="en-US" altLang="ja-JP" sz="1800"/>
              <a:t>2</a:t>
            </a:r>
            <a:r>
              <a:rPr lang="ja-JP" altLang="en-US" sz="1800"/>
              <a:t>本 観測付き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一体各スリットをどんな光が通っていってるんでしょう？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 sz="1400"/>
          </a:p>
          <a:p>
            <a:pPr>
              <a:buFont typeface="Wingdings" pitchFamily="2" charset="2"/>
              <a:buNone/>
            </a:pPr>
            <a:r>
              <a:rPr lang="ja-JP" altLang="en-US" sz="1800"/>
              <a:t>光の縞模様は、どんな風に出るのでしょうか？</a:t>
            </a:r>
          </a:p>
        </p:txBody>
      </p:sp>
      <p:sp>
        <p:nvSpPr>
          <p:cNvPr id="3072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3068638"/>
            <a:ext cx="358775" cy="431800"/>
          </a:xfrm>
          <a:prstGeom prst="actionButtonSou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132138" y="213201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132138" y="299561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132138" y="386080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6011863" y="2132013"/>
            <a:ext cx="0" cy="2303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187450" y="2708275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Light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651500" y="1757363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Wall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916238" y="1828800"/>
            <a:ext cx="1008062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Slit</a:t>
            </a:r>
          </a:p>
        </p:txBody>
      </p:sp>
      <p:sp>
        <p:nvSpPr>
          <p:cNvPr id="30769" name="AutoShape 4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213" y="2778125"/>
            <a:ext cx="215900" cy="219075"/>
          </a:xfrm>
          <a:prstGeom prst="actionButtonMovie">
            <a:avLst/>
          </a:prstGeom>
          <a:solidFill>
            <a:srgbClr val="99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70" name="AutoShape 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213" y="3611563"/>
            <a:ext cx="215900" cy="219075"/>
          </a:xfrm>
          <a:prstGeom prst="actionButtonMovie">
            <a:avLst/>
          </a:prstGeom>
          <a:solidFill>
            <a:srgbClr val="99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0771" name="Picture 51" descr="a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997200"/>
            <a:ext cx="219075" cy="123825"/>
          </a:xfrm>
          <a:prstGeom prst="rect">
            <a:avLst/>
          </a:prstGeom>
          <a:noFill/>
        </p:spPr>
      </p:pic>
      <p:pic>
        <p:nvPicPr>
          <p:cNvPr id="30772" name="Picture 52" descr="a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236913"/>
            <a:ext cx="219075" cy="123825"/>
          </a:xfrm>
          <a:prstGeom prst="rect">
            <a:avLst/>
          </a:prstGeom>
          <a:noFill/>
        </p:spPr>
      </p:pic>
      <p:pic>
        <p:nvPicPr>
          <p:cNvPr id="30773" name="Picture 53" descr="a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487738"/>
            <a:ext cx="219075" cy="123825"/>
          </a:xfrm>
          <a:prstGeom prst="rect">
            <a:avLst/>
          </a:prstGeom>
          <a:noFill/>
        </p:spPr>
      </p:pic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2339975" y="2501900"/>
            <a:ext cx="100806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Camera</a:t>
            </a:r>
          </a:p>
        </p:txBody>
      </p:sp>
      <p:sp>
        <p:nvSpPr>
          <p:cNvPr id="30780" name="Freeform 60"/>
          <p:cNvSpPr>
            <a:spLocks/>
          </p:cNvSpPr>
          <p:nvPr/>
        </p:nvSpPr>
        <p:spPr bwMode="auto">
          <a:xfrm>
            <a:off x="4271963" y="2276475"/>
            <a:ext cx="1020762" cy="1944688"/>
          </a:xfrm>
          <a:custGeom>
            <a:avLst/>
            <a:gdLst/>
            <a:ahLst/>
            <a:cxnLst>
              <a:cxn ang="0">
                <a:pos x="643" y="0"/>
              </a:cxn>
              <a:cxn ang="0">
                <a:pos x="53" y="363"/>
              </a:cxn>
              <a:cxn ang="0">
                <a:pos x="325" y="635"/>
              </a:cxn>
              <a:cxn ang="0">
                <a:pos x="98" y="907"/>
              </a:cxn>
              <a:cxn ang="0">
                <a:pos x="643" y="1225"/>
              </a:cxn>
            </a:cxnLst>
            <a:rect l="0" t="0" r="r" b="b"/>
            <a:pathLst>
              <a:path w="643" h="1225">
                <a:moveTo>
                  <a:pt x="643" y="0"/>
                </a:moveTo>
                <a:cubicBezTo>
                  <a:pt x="374" y="128"/>
                  <a:pt x="106" y="257"/>
                  <a:pt x="53" y="363"/>
                </a:cubicBezTo>
                <a:cubicBezTo>
                  <a:pt x="0" y="469"/>
                  <a:pt x="317" y="544"/>
                  <a:pt x="325" y="635"/>
                </a:cubicBezTo>
                <a:cubicBezTo>
                  <a:pt x="333" y="726"/>
                  <a:pt x="45" y="809"/>
                  <a:pt x="98" y="907"/>
                </a:cubicBezTo>
                <a:cubicBezTo>
                  <a:pt x="151" y="1005"/>
                  <a:pt x="397" y="1115"/>
                  <a:pt x="643" y="1225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782" name="Freeform 62"/>
          <p:cNvSpPr>
            <a:spLocks/>
          </p:cNvSpPr>
          <p:nvPr/>
        </p:nvSpPr>
        <p:spPr bwMode="auto">
          <a:xfrm>
            <a:off x="5219700" y="4195763"/>
            <a:ext cx="576263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2" y="91"/>
              </a:cxn>
              <a:cxn ang="0">
                <a:pos x="363" y="136"/>
              </a:cxn>
            </a:cxnLst>
            <a:rect l="0" t="0" r="r" b="b"/>
            <a:pathLst>
              <a:path w="363" h="136">
                <a:moveTo>
                  <a:pt x="0" y="0"/>
                </a:moveTo>
                <a:cubicBezTo>
                  <a:pt x="106" y="34"/>
                  <a:pt x="212" y="68"/>
                  <a:pt x="272" y="91"/>
                </a:cubicBezTo>
                <a:cubicBezTo>
                  <a:pt x="332" y="114"/>
                  <a:pt x="347" y="125"/>
                  <a:pt x="363" y="13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783" name="Freeform 63"/>
          <p:cNvSpPr>
            <a:spLocks/>
          </p:cNvSpPr>
          <p:nvPr/>
        </p:nvSpPr>
        <p:spPr bwMode="auto">
          <a:xfrm>
            <a:off x="5280025" y="2060575"/>
            <a:ext cx="503238" cy="215900"/>
          </a:xfrm>
          <a:custGeom>
            <a:avLst/>
            <a:gdLst/>
            <a:ahLst/>
            <a:cxnLst>
              <a:cxn ang="0">
                <a:pos x="0" y="136"/>
              </a:cxn>
              <a:cxn ang="0">
                <a:pos x="226" y="46"/>
              </a:cxn>
              <a:cxn ang="0">
                <a:pos x="317" y="0"/>
              </a:cxn>
            </a:cxnLst>
            <a:rect l="0" t="0" r="r" b="b"/>
            <a:pathLst>
              <a:path w="317" h="136">
                <a:moveTo>
                  <a:pt x="0" y="136"/>
                </a:moveTo>
                <a:cubicBezTo>
                  <a:pt x="86" y="102"/>
                  <a:pt x="173" y="69"/>
                  <a:pt x="226" y="46"/>
                </a:cubicBezTo>
                <a:cubicBezTo>
                  <a:pt x="279" y="23"/>
                  <a:pt x="298" y="11"/>
                  <a:pt x="317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30784" name="Picture 64" descr="光子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5084763"/>
            <a:ext cx="2600325" cy="514350"/>
          </a:xfrm>
          <a:prstGeom prst="rect">
            <a:avLst/>
          </a:prstGeom>
          <a:noFill/>
        </p:spPr>
      </p:pic>
      <p:sp>
        <p:nvSpPr>
          <p:cNvPr id="30785" name="Text Box 65"/>
          <p:cNvSpPr txBox="1">
            <a:spLocks noChangeArrowheads="1"/>
          </p:cNvSpPr>
          <p:nvPr/>
        </p:nvSpPr>
        <p:spPr bwMode="auto">
          <a:xfrm>
            <a:off x="5795963" y="5157788"/>
            <a:ext cx="2592387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400"/>
              <a:t>→ </a:t>
            </a:r>
            <a:r>
              <a:rPr lang="ja-JP" altLang="en-US" sz="1400"/>
              <a:t>さっきと結果が違う！！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0" grpId="0" animBg="1"/>
      <p:bldP spid="30782" grpId="0" animBg="1"/>
      <p:bldP spid="30783" grpId="0" animBg="1"/>
      <p:bldP spid="307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SilverlightSquare Sao Haruka</a:t>
            </a:r>
            <a:endParaRPr lang="en-US" altLang="ja-JP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2</a:t>
            </a:r>
            <a:r>
              <a:rPr lang="ja-JP" altLang="en-US"/>
              <a:t>．量子力学の特徴（１）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見る（観測する）というわたしたちの行為によって結果は変わってしまう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pPr algn="ctr">
              <a:buFont typeface="Wingdings" pitchFamily="2" charset="2"/>
              <a:buNone/>
            </a:pPr>
            <a:r>
              <a:rPr lang="ja-JP" altLang="en-US" sz="1600"/>
              <a:t>∴どんな経路を通って光が壁に届いているのかは判らない</a:t>
            </a:r>
          </a:p>
          <a:p>
            <a:pPr algn="ctr">
              <a:buFont typeface="Wingdings" pitchFamily="2" charset="2"/>
              <a:buNone/>
            </a:pPr>
            <a:r>
              <a:rPr lang="ja-JP" altLang="en-US" sz="1800" u="sng"/>
              <a:t>判るのは</a:t>
            </a:r>
            <a:r>
              <a:rPr lang="ja-JP" altLang="en-US" u="sng"/>
              <a:t>結果のみ</a:t>
            </a:r>
            <a:r>
              <a:rPr lang="ja-JP" altLang="en-US" sz="1800" u="sng"/>
              <a:t>、状態は判らない</a:t>
            </a:r>
          </a:p>
          <a:p>
            <a:pPr algn="ctr">
              <a:buFont typeface="Wingdings" pitchFamily="2" charset="2"/>
              <a:buNone/>
            </a:pPr>
            <a:r>
              <a:rPr lang="ja-JP" altLang="en-US" u="sng"/>
              <a:t>観測する</a:t>
            </a:r>
            <a:r>
              <a:rPr lang="ja-JP" altLang="en-US" sz="1800" u="sng"/>
              <a:t>ことによって、状態が変化（確定）する </a:t>
            </a:r>
          </a:p>
        </p:txBody>
      </p:sp>
      <p:pic>
        <p:nvPicPr>
          <p:cNvPr id="35844" name="Picture 4" descr="波画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205038"/>
            <a:ext cx="1428750" cy="1495425"/>
          </a:xfrm>
          <a:prstGeom prst="rect">
            <a:avLst/>
          </a:prstGeom>
          <a:noFill/>
        </p:spPr>
      </p:pic>
      <p:pic>
        <p:nvPicPr>
          <p:cNvPr id="35845" name="Picture 5" descr="波画像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2278063"/>
            <a:ext cx="1524000" cy="1428750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763713" y="3787775"/>
            <a:ext cx="1295400" cy="433388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観測しない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140200" y="3787775"/>
            <a:ext cx="1295400" cy="433388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観測した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1979613" y="4724400"/>
            <a:ext cx="576262" cy="360363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000" b="1"/>
              <a:t>特徴１</a:t>
            </a:r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1619250" y="5157788"/>
            <a:ext cx="576263" cy="360362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000" b="1"/>
              <a:t>特徴２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G-circle1">
  <a:themeElements>
    <a:clrScheme name="TG-circle1 1">
      <a:dk1>
        <a:srgbClr val="000000"/>
      </a:dk1>
      <a:lt1>
        <a:srgbClr val="006699"/>
      </a:lt1>
      <a:dk2>
        <a:srgbClr val="FFFFFF"/>
      </a:dk2>
      <a:lt2>
        <a:srgbClr val="969696"/>
      </a:lt2>
      <a:accent1>
        <a:srgbClr val="FFCC00"/>
      </a:accent1>
      <a:accent2>
        <a:srgbClr val="FF6600"/>
      </a:accent2>
      <a:accent3>
        <a:srgbClr val="AAB8CA"/>
      </a:accent3>
      <a:accent4>
        <a:srgbClr val="000000"/>
      </a:accent4>
      <a:accent5>
        <a:srgbClr val="FFE2AA"/>
      </a:accent5>
      <a:accent6>
        <a:srgbClr val="E75C00"/>
      </a:accent6>
      <a:hlink>
        <a:srgbClr val="CC0099"/>
      </a:hlink>
      <a:folHlink>
        <a:srgbClr val="003366"/>
      </a:folHlink>
    </a:clrScheme>
    <a:fontScheme name="TG-circle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TG-circle1 1">
        <a:dk1>
          <a:srgbClr val="000000"/>
        </a:dk1>
        <a:lt1>
          <a:srgbClr val="006699"/>
        </a:lt1>
        <a:dk2>
          <a:srgbClr val="FFFFFF"/>
        </a:dk2>
        <a:lt2>
          <a:srgbClr val="969696"/>
        </a:lt2>
        <a:accent1>
          <a:srgbClr val="FFCC00"/>
        </a:accent1>
        <a:accent2>
          <a:srgbClr val="FF6600"/>
        </a:accent2>
        <a:accent3>
          <a:srgbClr val="AAB8CA"/>
        </a:accent3>
        <a:accent4>
          <a:srgbClr val="000000"/>
        </a:accent4>
        <a:accent5>
          <a:srgbClr val="FFE2AA"/>
        </a:accent5>
        <a:accent6>
          <a:srgbClr val="E75C00"/>
        </a:accent6>
        <a:hlink>
          <a:srgbClr val="CC00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G-circle1 2">
        <a:dk1>
          <a:srgbClr val="000000"/>
        </a:dk1>
        <a:lt1>
          <a:srgbClr val="339966"/>
        </a:lt1>
        <a:dk2>
          <a:srgbClr val="FFFFFF"/>
        </a:dk2>
        <a:lt2>
          <a:srgbClr val="B2B2B2"/>
        </a:lt2>
        <a:accent1>
          <a:srgbClr val="99CC00"/>
        </a:accent1>
        <a:accent2>
          <a:srgbClr val="009900"/>
        </a:accent2>
        <a:accent3>
          <a:srgbClr val="ADCAB8"/>
        </a:accent3>
        <a:accent4>
          <a:srgbClr val="000000"/>
        </a:accent4>
        <a:accent5>
          <a:srgbClr val="CAE2AA"/>
        </a:accent5>
        <a:accent6>
          <a:srgbClr val="008A00"/>
        </a:accent6>
        <a:hlink>
          <a:srgbClr val="CC9900"/>
        </a:hlink>
        <a:folHlink>
          <a:srgbClr val="084C3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G-circle1 3">
        <a:dk1>
          <a:srgbClr val="000000"/>
        </a:dk1>
        <a:lt1>
          <a:srgbClr val="FF9933"/>
        </a:lt1>
        <a:dk2>
          <a:srgbClr val="FFFFFF"/>
        </a:dk2>
        <a:lt2>
          <a:srgbClr val="B2B2B2"/>
        </a:lt2>
        <a:accent1>
          <a:srgbClr val="FFFF66"/>
        </a:accent1>
        <a:accent2>
          <a:srgbClr val="99CC00"/>
        </a:accent2>
        <a:accent3>
          <a:srgbClr val="FFCAAD"/>
        </a:accent3>
        <a:accent4>
          <a:srgbClr val="000000"/>
        </a:accent4>
        <a:accent5>
          <a:srgbClr val="FFFFB8"/>
        </a:accent5>
        <a:accent6>
          <a:srgbClr val="8AB900"/>
        </a:accent6>
        <a:hlink>
          <a:srgbClr val="9999FF"/>
        </a:hlink>
        <a:folHlink>
          <a:srgbClr val="CE5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和風織り目模様</Template>
  <TotalTime>1209</TotalTime>
  <Words>1540</Words>
  <Application>Microsoft Office PowerPoint</Application>
  <PresentationFormat>画面に合わせる (4:3)</PresentationFormat>
  <Paragraphs>340</Paragraphs>
  <Slides>24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Arial</vt:lpstr>
      <vt:lpstr>ＭＳ Ｐゴシック</vt:lpstr>
      <vt:lpstr>Wingdings</vt:lpstr>
      <vt:lpstr>ＭＳ Ｐ明朝</vt:lpstr>
      <vt:lpstr>TG-circle1</vt:lpstr>
      <vt:lpstr>量子暗号について</vt:lpstr>
      <vt:lpstr>目次</vt:lpstr>
      <vt:lpstr>1．なぜ量子力学なのか</vt:lpstr>
      <vt:lpstr>1-1．物理の世界マップ</vt:lpstr>
      <vt:lpstr>2-1．光の干渉縞 スリット１本</vt:lpstr>
      <vt:lpstr>2-2．光の干渉縞 スリット2本</vt:lpstr>
      <vt:lpstr>2-3．光の干渉縞 スリット4本</vt:lpstr>
      <vt:lpstr>2-4．光の干渉縞 スリット2本 観測付き</vt:lpstr>
      <vt:lpstr>2．量子力学の特徴（１）</vt:lpstr>
      <vt:lpstr>3-1. 電子の軌道</vt:lpstr>
      <vt:lpstr>3-1．光を当ててみる</vt:lpstr>
      <vt:lpstr>3．量子力学の特徴（２）</vt:lpstr>
      <vt:lpstr>4．量子ビット</vt:lpstr>
      <vt:lpstr>4．量子ビット</vt:lpstr>
      <vt:lpstr>4．量子ビット</vt:lpstr>
      <vt:lpstr>4．量子ビット</vt:lpstr>
      <vt:lpstr>5．復習</vt:lpstr>
      <vt:lpstr>5-1. 既存の暗号技術</vt:lpstr>
      <vt:lpstr>5-1. 既存の暗号技術</vt:lpstr>
      <vt:lpstr>6．量子テレポーテーション</vt:lpstr>
      <vt:lpstr>6．量子テレポーテーション</vt:lpstr>
      <vt:lpstr>7．実際にサーバはあるの？</vt:lpstr>
      <vt:lpstr>8．量子暗号に関する話</vt:lpstr>
      <vt:lpstr>スライド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量子暗号について</dc:title>
  <dcterms:created xsi:type="dcterms:W3CDTF">2007-07-10T04:18:01Z</dcterms:created>
  <dcterms:modified xsi:type="dcterms:W3CDTF">2009-05-04T05:03:14Z</dcterms:modified>
</cp:coreProperties>
</file>