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65" r:id="rId2"/>
    <p:sldId id="268" r:id="rId3"/>
    <p:sldId id="266" r:id="rId4"/>
    <p:sldId id="269" r:id="rId5"/>
    <p:sldId id="271" r:id="rId6"/>
    <p:sldId id="272" r:id="rId7"/>
    <p:sldId id="273" r:id="rId8"/>
    <p:sldId id="274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5" r:id="rId17"/>
    <p:sldId id="287" r:id="rId18"/>
    <p:sldId id="288" r:id="rId19"/>
    <p:sldId id="290" r:id="rId20"/>
    <p:sldId id="291" r:id="rId21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5" autoAdjust="0"/>
    <p:restoredTop sz="94707" autoAdjust="0"/>
  </p:normalViewPr>
  <p:slideViewPr>
    <p:cSldViewPr>
      <p:cViewPr varScale="1">
        <p:scale>
          <a:sx n="88" d="100"/>
          <a:sy n="88" d="100"/>
        </p:scale>
        <p:origin x="-4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1537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15370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#33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8143932" cy="3429023"/>
          </a:xfrm>
        </p:spPr>
        <p:txBody>
          <a:bodyPr/>
          <a:lstStyle/>
          <a:p>
            <a:r>
              <a:rPr kumimoji="1" lang="ja-JP" altLang="en-US" sz="7200" dirty="0" smtClean="0">
                <a:latin typeface="HGP創英角ﾎﾟｯﾌﾟ体" pitchFamily="50" charset="-128"/>
                <a:ea typeface="HGP創英角ﾎﾟｯﾌﾟ体" pitchFamily="50" charset="-128"/>
              </a:rPr>
              <a:t>ようこそ</a:t>
            </a:r>
            <a:r>
              <a:rPr lang="en-US" altLang="ja-JP" sz="7200" dirty="0" smtClean="0">
                <a:latin typeface="HGP創英角ﾎﾟｯﾌﾟ体" pitchFamily="50" charset="-128"/>
                <a:ea typeface="HGP創英角ﾎﾟｯﾌﾟ体" pitchFamily="50" charset="-128"/>
              </a:rPr>
              <a:t>M</a:t>
            </a:r>
            <a:r>
              <a:rPr lang="ja-JP" altLang="en-US" sz="7200" dirty="0" smtClean="0">
                <a:latin typeface="HGP創英角ﾎﾟｯﾌﾟ体" pitchFamily="50" charset="-128"/>
                <a:ea typeface="HGP創英角ﾎﾟｯﾌﾟ体" pitchFamily="50" charset="-128"/>
              </a:rPr>
              <a:t>の世界へ</a:t>
            </a:r>
            <a:endParaRPr kumimoji="1" lang="ja-JP" altLang="en-US" sz="72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7158" y="4071942"/>
            <a:ext cx="822960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2009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年</a:t>
            </a: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5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月</a:t>
            </a: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16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日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こくぶんまさひろ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altLang="ja-JP" kern="0" dirty="0" smtClean="0">
                <a:latin typeface="メイリオ" pitchFamily="50" charset="-128"/>
                <a:ea typeface="メイリオ" pitchFamily="50" charset="-128"/>
              </a:rPr>
              <a:t>http://blogs.wankuma.com/masak/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http://d.hatena.ne.jp/masa-k/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kumimoji="1" lang="en-US" altLang="ja-JP" sz="3600" dirty="0" err="1" smtClean="0">
                <a:latin typeface="メイリオ" pitchFamily="50" charset="-128"/>
                <a:ea typeface="メイリオ" pitchFamily="50" charset="-128"/>
              </a:rPr>
              <a:t>MSchema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テキスト プレースホルダ 4"/>
          <p:cNvSpPr txBox="1">
            <a:spLocks/>
          </p:cNvSpPr>
          <p:nvPr/>
        </p:nvSpPr>
        <p:spPr bwMode="auto">
          <a:xfrm>
            <a:off x="357158" y="1266827"/>
            <a:ext cx="8229600" cy="366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type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  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Point 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    </a:t>
            </a:r>
            <a:r>
              <a:rPr lang="en-US" altLang="ja-JP" sz="2400" kern="0" baseline="0" dirty="0" smtClean="0">
                <a:latin typeface="メイリオ" pitchFamily="50" charset="-128"/>
                <a:ea typeface="メイリオ" pitchFamily="50" charset="-128"/>
              </a:rPr>
              <a:t>X 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 :  Integer  where  X  &lt;  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360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    Y  :  Integer?;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400" kern="0" baseline="0" dirty="0" smtClean="0">
                <a:latin typeface="メイリオ" pitchFamily="50" charset="-128"/>
                <a:ea typeface="メイリオ" pitchFamily="50" charset="-128"/>
              </a:rPr>
              <a:t>    </a:t>
            </a:r>
            <a:r>
              <a:rPr lang="en-US" altLang="ja-JP" sz="2400" kern="0" baseline="0" dirty="0" err="1" smtClean="0">
                <a:latin typeface="メイリオ" pitchFamily="50" charset="-128"/>
                <a:ea typeface="メイリオ" pitchFamily="50" charset="-128"/>
              </a:rPr>
              <a:t>DistanceFromOrigin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()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        SQRT( X 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 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*  X  +  Y  *  Y 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400" kern="0" baseline="0" dirty="0" smtClean="0">
                <a:latin typeface="メイリオ" pitchFamily="50" charset="-128"/>
                <a:ea typeface="メイリオ" pitchFamily="50" charset="-128"/>
              </a:rPr>
              <a:t>    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kumimoji="1" lang="en-US" altLang="ja-JP" sz="3600" dirty="0" err="1" smtClean="0">
                <a:latin typeface="メイリオ" pitchFamily="50" charset="-128"/>
                <a:ea typeface="メイリオ" pitchFamily="50" charset="-128"/>
              </a:rPr>
              <a:t>MGrammer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テキスト プレースホルダ 4"/>
          <p:cNvSpPr txBox="1">
            <a:spLocks/>
          </p:cNvSpPr>
          <p:nvPr/>
        </p:nvSpPr>
        <p:spPr bwMode="auto">
          <a:xfrm>
            <a:off x="357158" y="1266827"/>
            <a:ext cx="8229600" cy="1876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400" b="1" kern="0" noProof="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language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  </a:t>
            </a:r>
            <a:r>
              <a:rPr kumimoji="1" lang="en-US" altLang="ja-JP" sz="24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GPSLanguage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 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    </a:t>
            </a:r>
            <a:r>
              <a:rPr lang="en-US" altLang="ja-JP" sz="2400" kern="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syntax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  Main  =  h:Integer  (  “,”  v:Integer  )?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                             =&gt;  Point { X{ h }, Y{ v } };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}</a:t>
            </a:r>
          </a:p>
        </p:txBody>
      </p:sp>
      <p:sp>
        <p:nvSpPr>
          <p:cNvPr id="5" name="メモ 4"/>
          <p:cNvSpPr/>
          <p:nvPr/>
        </p:nvSpPr>
        <p:spPr>
          <a:xfrm>
            <a:off x="714348" y="3571876"/>
            <a:ext cx="7572428" cy="2000264"/>
          </a:xfrm>
          <a:prstGeom prst="foldedCorner">
            <a:avLst>
              <a:gd name="adj" fmla="val 1993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3200" dirty="0" smtClean="0">
                <a:solidFill>
                  <a:schemeClr val="accent6"/>
                </a:solidFill>
                <a:latin typeface="メイリオ" pitchFamily="50" charset="-128"/>
                <a:ea typeface="メイリオ" pitchFamily="50" charset="-128"/>
              </a:rPr>
              <a:t>“100,200”</a:t>
            </a:r>
          </a:p>
          <a:p>
            <a:r>
              <a:rPr lang="ja-JP" altLang="en-US" sz="3200" dirty="0" smtClean="0">
                <a:solidFill>
                  <a:schemeClr val="accent6"/>
                </a:solidFill>
                <a:latin typeface="メイリオ" pitchFamily="50" charset="-128"/>
                <a:ea typeface="メイリオ" pitchFamily="50" charset="-128"/>
                <a:sym typeface="Wingdings" pitchFamily="2" charset="2"/>
              </a:rPr>
              <a:t>⇒</a:t>
            </a:r>
            <a:endParaRPr lang="en-US" altLang="ja-JP" sz="3200" dirty="0" smtClean="0">
              <a:solidFill>
                <a:schemeClr val="accent6"/>
              </a:solidFill>
              <a:latin typeface="メイリオ" pitchFamily="50" charset="-128"/>
              <a:ea typeface="メイリオ" pitchFamily="50" charset="-128"/>
              <a:sym typeface="Wingdings" pitchFamily="2" charset="2"/>
            </a:endParaRPr>
          </a:p>
          <a:p>
            <a:r>
              <a:rPr lang="en-US" altLang="ja-JP" sz="32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sym typeface="Wingdings" pitchFamily="2" charset="2"/>
              </a:rPr>
              <a:t>Point  {  X{100},  Y{200}  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kumimoji="1" lang="en-US" altLang="ja-JP" sz="3600" dirty="0" err="1" smtClean="0">
                <a:latin typeface="メイリオ" pitchFamily="50" charset="-128"/>
                <a:ea typeface="メイリオ" pitchFamily="50" charset="-128"/>
              </a:rPr>
              <a:t>MGraph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テキスト プレースホルダ 4"/>
          <p:cNvSpPr txBox="1">
            <a:spLocks/>
          </p:cNvSpPr>
          <p:nvPr/>
        </p:nvSpPr>
        <p:spPr bwMode="auto">
          <a:xfrm>
            <a:off x="357158" y="1285860"/>
            <a:ext cx="8229600" cy="366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Point  {  X { 100 } ,  Y { 200 }  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kumimoji="1" lang="en-US" altLang="ja-JP" sz="3600" dirty="0" smtClean="0">
                <a:latin typeface="メイリオ" pitchFamily="50" charset="-128"/>
                <a:ea typeface="メイリオ" pitchFamily="50" charset="-128"/>
              </a:rPr>
              <a:t>M</a:t>
            </a:r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言語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7" name="Rounded Rectangle 19"/>
          <p:cNvSpPr/>
          <p:nvPr/>
        </p:nvSpPr>
        <p:spPr>
          <a:xfrm>
            <a:off x="500034" y="2643182"/>
            <a:ext cx="7967534" cy="3071834"/>
          </a:xfrm>
          <a:prstGeom prst="roundRect">
            <a:avLst>
              <a:gd name="adj" fmla="val 2450"/>
            </a:avLst>
          </a:prstGeom>
          <a:solidFill>
            <a:schemeClr val="accent2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"</a:t>
            </a:r>
            <a:r>
              <a:rPr lang="en-US" sz="28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M</a:t>
            </a:r>
            <a:r>
              <a:rPr lang="en-US" sz="28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"</a:t>
            </a:r>
            <a:endParaRPr lang="en-US" sz="2800" i="1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0" name="Rounded Rectangle 22"/>
          <p:cNvSpPr/>
          <p:nvPr/>
        </p:nvSpPr>
        <p:spPr>
          <a:xfrm>
            <a:off x="1140282" y="3072404"/>
            <a:ext cx="6687037" cy="785224"/>
          </a:xfrm>
          <a:prstGeom prst="roundRect">
            <a:avLst>
              <a:gd name="adj" fmla="val 6761"/>
            </a:avLst>
          </a:prstGeom>
          <a:solidFill>
            <a:schemeClr val="accent4">
              <a:lumMod val="65000"/>
              <a:lumOff val="3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dirty="0" err="1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MSchema</a:t>
            </a:r>
            <a:endParaRPr lang="en-US" sz="3600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5906575" y="1183024"/>
            <a:ext cx="2560993" cy="1388720"/>
            <a:chOff x="5906575" y="1183024"/>
            <a:chExt cx="2560993" cy="1388720"/>
          </a:xfrm>
        </p:grpSpPr>
        <p:sp>
          <p:nvSpPr>
            <p:cNvPr id="35" name="Rounded Rectangle 31"/>
            <p:cNvSpPr/>
            <p:nvPr/>
          </p:nvSpPr>
          <p:spPr>
            <a:xfrm>
              <a:off x="5906575" y="1183024"/>
              <a:ext cx="2560993" cy="1388720"/>
            </a:xfrm>
            <a:prstGeom prst="roundRect">
              <a:avLst>
                <a:gd name="adj" fmla="val 5890"/>
              </a:avLst>
            </a:prstGeom>
            <a:solidFill>
              <a:schemeClr val="accent2">
                <a:lumMod val="50000"/>
              </a:schemeClr>
            </a:solidFill>
            <a:ln w="28575" cmpd="sng">
              <a:solidFill>
                <a:srgbClr val="FFFFFF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US" sz="2000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DSL</a:t>
              </a:r>
              <a:r>
                <a:rPr lang="en-US" sz="2000" b="1" i="1" baseline="-25000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Y</a:t>
              </a:r>
              <a:endParaRPr lang="en-US" sz="2000" i="1" baseline="-250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endParaRPr>
            </a:p>
          </p:txBody>
        </p:sp>
        <p:sp>
          <p:nvSpPr>
            <p:cNvPr id="36" name="Rounded Rectangle 32"/>
            <p:cNvSpPr/>
            <p:nvPr/>
          </p:nvSpPr>
          <p:spPr>
            <a:xfrm>
              <a:off x="6673655" y="1928803"/>
              <a:ext cx="1670780" cy="571504"/>
            </a:xfrm>
            <a:prstGeom prst="roundRect">
              <a:avLst>
                <a:gd name="adj" fmla="val 6761"/>
              </a:avLst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defTabSz="914099">
                <a:defRPr/>
              </a:pPr>
              <a:r>
                <a:rPr lang="en-US" sz="1200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Domain</a:t>
              </a:r>
              <a:r>
                <a:rPr lang="en-US" sz="1200" b="1" i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Y</a:t>
              </a:r>
              <a:r>
                <a:rPr lang="en-US" sz="1200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.mg</a:t>
              </a:r>
            </a:p>
            <a:p>
              <a:pPr>
                <a:defRPr/>
              </a:pPr>
              <a:r>
                <a:rPr lang="en-US" sz="1200" i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Domain Grammar</a:t>
              </a:r>
            </a:p>
          </p:txBody>
        </p:sp>
        <p:sp>
          <p:nvSpPr>
            <p:cNvPr id="39" name="Rounded Rectangle 35"/>
            <p:cNvSpPr/>
            <p:nvPr/>
          </p:nvSpPr>
          <p:spPr>
            <a:xfrm>
              <a:off x="6695844" y="1252747"/>
              <a:ext cx="1670780" cy="604617"/>
            </a:xfrm>
            <a:prstGeom prst="roundRect">
              <a:avLst>
                <a:gd name="adj" fmla="val 6761"/>
              </a:avLst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defTabSz="914099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 dirty="0" err="1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Domain</a:t>
              </a:r>
              <a:r>
                <a:rPr lang="en-US" sz="1200" b="1" i="1" dirty="0" err="1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Y</a:t>
              </a:r>
              <a:r>
                <a:rPr lang="en-US" sz="1200" b="1" dirty="0" err="1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.m</a:t>
              </a:r>
              <a:endParaRPr lang="en-US" sz="12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endParaRPr>
            </a:p>
            <a:p>
              <a:pPr defTabSz="914099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i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Domain Model</a:t>
              </a:r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3203304" y="1183024"/>
            <a:ext cx="2560993" cy="1388720"/>
            <a:chOff x="3203304" y="1183024"/>
            <a:chExt cx="2560993" cy="1388720"/>
          </a:xfrm>
        </p:grpSpPr>
        <p:sp>
          <p:nvSpPr>
            <p:cNvPr id="37" name="Rounded Rectangle 33"/>
            <p:cNvSpPr/>
            <p:nvPr/>
          </p:nvSpPr>
          <p:spPr>
            <a:xfrm>
              <a:off x="3203304" y="1183024"/>
              <a:ext cx="2560993" cy="1388720"/>
            </a:xfrm>
            <a:prstGeom prst="roundRect">
              <a:avLst>
                <a:gd name="adj" fmla="val 5890"/>
              </a:avLst>
            </a:prstGeom>
            <a:solidFill>
              <a:schemeClr val="accent2">
                <a:lumMod val="50000"/>
              </a:schemeClr>
            </a:solidFill>
            <a:ln w="28575" cmpd="sng">
              <a:solidFill>
                <a:srgbClr val="FFFFFF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US" sz="2000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DSL</a:t>
              </a:r>
              <a:r>
                <a:rPr lang="en-US" sz="2000" b="1" i="1" baseline="-25000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X</a:t>
              </a:r>
              <a:endParaRPr lang="en-US" sz="2000" i="1" baseline="-250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endParaRPr>
            </a:p>
          </p:txBody>
        </p:sp>
        <p:sp>
          <p:nvSpPr>
            <p:cNvPr id="38" name="Rounded Rectangle 34"/>
            <p:cNvSpPr/>
            <p:nvPr/>
          </p:nvSpPr>
          <p:spPr>
            <a:xfrm>
              <a:off x="3980826" y="1252747"/>
              <a:ext cx="1670780" cy="604617"/>
            </a:xfrm>
            <a:prstGeom prst="roundRect">
              <a:avLst>
                <a:gd name="adj" fmla="val 6761"/>
              </a:avLst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defTabSz="914099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 dirty="0" err="1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Domain</a:t>
              </a:r>
              <a:r>
                <a:rPr lang="en-US" sz="1200" b="1" i="1" dirty="0" err="1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X</a:t>
              </a:r>
              <a:r>
                <a:rPr lang="en-US" sz="1200" b="1" dirty="0" err="1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.m</a:t>
              </a:r>
              <a:endParaRPr lang="en-US" sz="12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endParaRPr>
            </a:p>
            <a:p>
              <a:pPr defTabSz="914099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i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Domain Model</a:t>
              </a:r>
            </a:p>
          </p:txBody>
        </p:sp>
        <p:sp>
          <p:nvSpPr>
            <p:cNvPr id="40" name="Rounded Rectangle 36"/>
            <p:cNvSpPr/>
            <p:nvPr/>
          </p:nvSpPr>
          <p:spPr>
            <a:xfrm>
              <a:off x="3980826" y="1928803"/>
              <a:ext cx="1670780" cy="571504"/>
            </a:xfrm>
            <a:prstGeom prst="roundRect">
              <a:avLst>
                <a:gd name="adj" fmla="val 6761"/>
              </a:avLst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defTabSz="914099">
                <a:defRPr/>
              </a:pPr>
              <a:r>
                <a:rPr lang="en-US" sz="1200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Domain</a:t>
              </a:r>
              <a:r>
                <a:rPr lang="en-US" sz="1200" b="1" i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X</a:t>
              </a:r>
              <a:r>
                <a:rPr lang="en-US" sz="1200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.mg</a:t>
              </a:r>
            </a:p>
            <a:p>
              <a:pPr>
                <a:defRPr/>
              </a:pPr>
              <a:r>
                <a:rPr lang="en-US" sz="1200" i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Domain Grammar</a:t>
              </a: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500034" y="1183024"/>
            <a:ext cx="2560993" cy="1388720"/>
            <a:chOff x="500034" y="1183024"/>
            <a:chExt cx="2560993" cy="1388720"/>
          </a:xfrm>
        </p:grpSpPr>
        <p:sp>
          <p:nvSpPr>
            <p:cNvPr id="26" name="Rounded Rectangle 18"/>
            <p:cNvSpPr/>
            <p:nvPr/>
          </p:nvSpPr>
          <p:spPr>
            <a:xfrm>
              <a:off x="500034" y="1183024"/>
              <a:ext cx="2560993" cy="1388720"/>
            </a:xfrm>
            <a:prstGeom prst="roundRect">
              <a:avLst>
                <a:gd name="adj" fmla="val 4396"/>
              </a:avLst>
            </a:prstGeom>
            <a:solidFill>
              <a:schemeClr val="accent2">
                <a:lumMod val="50000"/>
              </a:schemeClr>
            </a:solidFill>
            <a:ln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US" sz="2000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DSL</a:t>
              </a:r>
              <a:endParaRPr lang="en-US" sz="2000" i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endParaRPr>
            </a:p>
          </p:txBody>
        </p:sp>
        <p:sp>
          <p:nvSpPr>
            <p:cNvPr id="34" name="Rounded Rectangle 30"/>
            <p:cNvSpPr/>
            <p:nvPr/>
          </p:nvSpPr>
          <p:spPr>
            <a:xfrm>
              <a:off x="1181683" y="1252747"/>
              <a:ext cx="1754906" cy="604617"/>
            </a:xfrm>
            <a:prstGeom prst="roundRect">
              <a:avLst>
                <a:gd name="adj" fmla="val 6761"/>
              </a:avLst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defTabSz="914099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 dirty="0" err="1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Point.m</a:t>
              </a:r>
              <a:endParaRPr lang="en-US" sz="12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endParaRPr>
            </a:p>
            <a:p>
              <a:pPr defTabSz="914099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i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Domain Model</a:t>
              </a:r>
            </a:p>
          </p:txBody>
        </p:sp>
        <p:sp>
          <p:nvSpPr>
            <p:cNvPr id="41" name="Rounded Rectangle 37"/>
            <p:cNvSpPr/>
            <p:nvPr/>
          </p:nvSpPr>
          <p:spPr>
            <a:xfrm>
              <a:off x="1192252" y="1928802"/>
              <a:ext cx="1734849" cy="571504"/>
            </a:xfrm>
            <a:prstGeom prst="roundRect">
              <a:avLst>
                <a:gd name="adj" fmla="val 6761"/>
              </a:avLst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defTabSz="914099">
                <a:defRPr/>
              </a:pPr>
              <a:r>
                <a:rPr lang="en-US" sz="1200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GPSLanguage.mg</a:t>
              </a:r>
            </a:p>
            <a:p>
              <a:pPr>
                <a:defRPr/>
              </a:pPr>
              <a:r>
                <a:rPr lang="en-US" sz="1200" i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rPr>
                <a:t>Domain Grammar</a:t>
              </a:r>
            </a:p>
          </p:txBody>
        </p:sp>
      </p:grpSp>
      <p:sp>
        <p:nvSpPr>
          <p:cNvPr id="45" name="Rounded Rectangle 22"/>
          <p:cNvSpPr/>
          <p:nvPr/>
        </p:nvSpPr>
        <p:spPr>
          <a:xfrm>
            <a:off x="1142976" y="3929660"/>
            <a:ext cx="6687037" cy="785224"/>
          </a:xfrm>
          <a:prstGeom prst="roundRect">
            <a:avLst>
              <a:gd name="adj" fmla="val 6761"/>
            </a:avLst>
          </a:prstGeom>
          <a:solidFill>
            <a:schemeClr val="accent4">
              <a:lumMod val="65000"/>
              <a:lumOff val="3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dirty="0" err="1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MGrammer</a:t>
            </a:r>
            <a:endParaRPr lang="en-US" sz="3600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6" name="Rounded Rectangle 22"/>
          <p:cNvSpPr/>
          <p:nvPr/>
        </p:nvSpPr>
        <p:spPr>
          <a:xfrm>
            <a:off x="1142976" y="4786916"/>
            <a:ext cx="6687037" cy="785224"/>
          </a:xfrm>
          <a:prstGeom prst="roundRect">
            <a:avLst>
              <a:gd name="adj" fmla="val 6761"/>
            </a:avLst>
          </a:prstGeom>
          <a:solidFill>
            <a:schemeClr val="accent4">
              <a:lumMod val="65000"/>
              <a:lumOff val="35000"/>
            </a:schemeClr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dirty="0" err="1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MGraph</a:t>
            </a:r>
            <a:endParaRPr lang="en-US" sz="3600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kumimoji="1" lang="en-US" altLang="ja-JP" sz="3600" dirty="0" smtClean="0">
                <a:latin typeface="メイリオ" pitchFamily="50" charset="-128"/>
                <a:ea typeface="メイリオ" pitchFamily="50" charset="-128"/>
              </a:rPr>
              <a:t>“M”</a:t>
            </a:r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ツールチェーン </a:t>
            </a:r>
            <a:r>
              <a:rPr lang="en-US" altLang="ja-JP" sz="3600" dirty="0" smtClean="0">
                <a:latin typeface="メイリオ" pitchFamily="50" charset="-128"/>
                <a:ea typeface="メイリオ" pitchFamily="50" charset="-128"/>
              </a:rPr>
              <a:t>- </a:t>
            </a:r>
            <a:r>
              <a:rPr lang="en-US" altLang="ja-JP" sz="3600" dirty="0" err="1" smtClean="0">
                <a:latin typeface="メイリオ" pitchFamily="50" charset="-128"/>
                <a:ea typeface="メイリオ" pitchFamily="50" charset="-128"/>
              </a:rPr>
              <a:t>MSchema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Rectangle 3"/>
          <p:cNvSpPr/>
          <p:nvPr/>
        </p:nvSpPr>
        <p:spPr>
          <a:xfrm>
            <a:off x="2714612" y="1714488"/>
            <a:ext cx="1322614" cy="135732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M.exe</a:t>
            </a:r>
          </a:p>
          <a:p>
            <a:pPr algn="ctr">
              <a:defRPr/>
            </a:pPr>
            <a:r>
              <a:rPr lang="ja-JP" altLang="en-US" sz="1400" i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ドメイン</a:t>
            </a:r>
            <a:endParaRPr lang="en-US" altLang="ja-JP" sz="1400" i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defRPr/>
            </a:pPr>
            <a:r>
              <a:rPr lang="ja-JP" altLang="en-US" sz="1400" i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モデル</a:t>
            </a:r>
            <a:r>
              <a:rPr lang="en-US" altLang="ja-JP" sz="1400" i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1400" i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1400" i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コンパイラ</a:t>
            </a:r>
            <a:endParaRPr lang="en-US" sz="1400" i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471412" y="1252316"/>
            <a:ext cx="1814572" cy="1390866"/>
            <a:chOff x="471412" y="1252316"/>
            <a:chExt cx="1814572" cy="1390866"/>
          </a:xfrm>
        </p:grpSpPr>
        <p:sp>
          <p:nvSpPr>
            <p:cNvPr id="7" name="Folded Corner 5"/>
            <p:cNvSpPr/>
            <p:nvPr/>
          </p:nvSpPr>
          <p:spPr>
            <a:xfrm>
              <a:off x="471412" y="1252316"/>
              <a:ext cx="1520658" cy="714380"/>
            </a:xfrm>
            <a:prstGeom prst="foldedCorner">
              <a:avLst/>
            </a:prstGeom>
            <a:solidFill>
              <a:schemeClr val="bg1">
                <a:lumMod val="75000"/>
                <a:lumOff val="25000"/>
              </a:schemeClr>
            </a:solidFill>
            <a:ln w="158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dirty="0" err="1" smtClean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ModelA.m</a:t>
              </a:r>
            </a:p>
          </p:txBody>
        </p:sp>
        <p:sp>
          <p:nvSpPr>
            <p:cNvPr id="8" name="Folded Corner 6"/>
            <p:cNvSpPr/>
            <p:nvPr/>
          </p:nvSpPr>
          <p:spPr>
            <a:xfrm>
              <a:off x="618369" y="1570662"/>
              <a:ext cx="1520658" cy="714380"/>
            </a:xfrm>
            <a:prstGeom prst="foldedCorner">
              <a:avLst/>
            </a:prstGeom>
            <a:solidFill>
              <a:schemeClr val="bg1">
                <a:lumMod val="75000"/>
                <a:lumOff val="25000"/>
              </a:schemeClr>
            </a:solidFill>
            <a:ln w="158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dirty="0" err="1" smtClean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ModelB.m</a:t>
              </a:r>
              <a:endParaRPr lang="en-US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9" name="Folded Corner 7"/>
            <p:cNvSpPr/>
            <p:nvPr/>
          </p:nvSpPr>
          <p:spPr>
            <a:xfrm>
              <a:off x="765326" y="1928802"/>
              <a:ext cx="1520658" cy="714380"/>
            </a:xfrm>
            <a:prstGeom prst="foldedCorner">
              <a:avLst/>
            </a:prstGeom>
            <a:solidFill>
              <a:schemeClr val="bg1">
                <a:lumMod val="75000"/>
                <a:lumOff val="25000"/>
              </a:schemeClr>
            </a:solidFill>
            <a:ln w="158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dirty="0" err="1" smtClean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ModelC.m</a:t>
              </a:r>
              <a:endParaRPr lang="en-US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10" name="Folded Corner 8"/>
          <p:cNvSpPr/>
          <p:nvPr/>
        </p:nvSpPr>
        <p:spPr>
          <a:xfrm>
            <a:off x="4714876" y="2357430"/>
            <a:ext cx="1469571" cy="857256"/>
          </a:xfrm>
          <a:prstGeom prst="foldedCorner">
            <a:avLst/>
          </a:prstGeom>
          <a:solidFill>
            <a:schemeClr val="bg1">
              <a:lumMod val="75000"/>
              <a:lumOff val="25000"/>
            </a:schemeClr>
          </a:solidFill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t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ModelABC.mx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OPC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endParaRPr lang="en-US" sz="1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Flowchart: Magnetic Disk 9"/>
          <p:cNvSpPr/>
          <p:nvPr/>
        </p:nvSpPr>
        <p:spPr>
          <a:xfrm>
            <a:off x="2428860" y="4431581"/>
            <a:ext cx="2500330" cy="1426311"/>
          </a:xfrm>
          <a:prstGeom prst="flowChartMagneticDisk">
            <a:avLst/>
          </a:prstGeom>
          <a:solidFill>
            <a:schemeClr val="bg1">
              <a:lumMod val="75000"/>
              <a:lumOff val="25000"/>
            </a:schemeClr>
          </a:solidFill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t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Repository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(SQL Server)</a:t>
            </a:r>
          </a:p>
        </p:txBody>
      </p:sp>
      <p:cxnSp>
        <p:nvCxnSpPr>
          <p:cNvPr id="12" name="Straight Arrow Connector 10"/>
          <p:cNvCxnSpPr>
            <a:stCxn id="9" idx="3"/>
            <a:endCxn id="5" idx="1"/>
          </p:cNvCxnSpPr>
          <p:nvPr/>
        </p:nvCxnSpPr>
        <p:spPr>
          <a:xfrm>
            <a:off x="2285984" y="2285992"/>
            <a:ext cx="428628" cy="1071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1"/>
          <p:cNvCxnSpPr>
            <a:stCxn id="5" idx="3"/>
            <a:endCxn id="10" idx="1"/>
          </p:cNvCxnSpPr>
          <p:nvPr/>
        </p:nvCxnSpPr>
        <p:spPr>
          <a:xfrm>
            <a:off x="4037226" y="2393149"/>
            <a:ext cx="677650" cy="3929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2"/>
          <p:cNvCxnSpPr>
            <a:stCxn id="10" idx="3"/>
            <a:endCxn id="6" idx="1"/>
          </p:cNvCxnSpPr>
          <p:nvPr/>
        </p:nvCxnSpPr>
        <p:spPr>
          <a:xfrm>
            <a:off x="6184447" y="2786058"/>
            <a:ext cx="673569" cy="4286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7" name="グループ化 36"/>
          <p:cNvGrpSpPr/>
          <p:nvPr/>
        </p:nvGrpSpPr>
        <p:grpSpPr>
          <a:xfrm>
            <a:off x="6858016" y="2214554"/>
            <a:ext cx="1322614" cy="2000264"/>
            <a:chOff x="6858016" y="2214554"/>
            <a:chExt cx="1322614" cy="2000264"/>
          </a:xfrm>
        </p:grpSpPr>
        <p:sp>
          <p:nvSpPr>
            <p:cNvPr id="6" name="Rectangle 4"/>
            <p:cNvSpPr/>
            <p:nvPr/>
          </p:nvSpPr>
          <p:spPr>
            <a:xfrm>
              <a:off x="6858016" y="2214554"/>
              <a:ext cx="1322614" cy="2000264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 w="158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000" b="1" dirty="0" smtClean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MX.exe</a:t>
              </a:r>
            </a:p>
            <a:p>
              <a:pPr algn="ctr">
                <a:defRPr/>
              </a:pPr>
              <a:r>
                <a:rPr lang="ja-JP" altLang="en-US" sz="1400" i="1" dirty="0" smtClean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ドメイン</a:t>
              </a:r>
              <a:endParaRPr lang="en-US" altLang="ja-JP" sz="1400" i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>
                <a:defRPr/>
              </a:pPr>
              <a:r>
                <a:rPr lang="ja-JP" altLang="en-US" sz="1400" i="1" dirty="0" smtClean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モデル</a:t>
              </a:r>
              <a:r>
                <a:rPr lang="en-US" altLang="ja-JP" sz="1400" i="1" dirty="0" smtClean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/>
              </a:r>
              <a:br>
                <a:rPr lang="en-US" altLang="ja-JP" sz="1400" i="1" dirty="0" smtClean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</a:br>
              <a:r>
                <a:rPr lang="ja-JP" altLang="en-US" sz="1400" i="1" dirty="0" smtClean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ローダー</a:t>
              </a:r>
              <a:endParaRPr lang="en-US" sz="1400" i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6" name="Rectangle 22"/>
            <p:cNvSpPr/>
            <p:nvPr/>
          </p:nvSpPr>
          <p:spPr>
            <a:xfrm>
              <a:off x="6929454" y="3357562"/>
              <a:ext cx="1175657" cy="694283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 w="158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 dirty="0" smtClean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M Framework</a:t>
              </a:r>
            </a:p>
          </p:txBody>
        </p:sp>
      </p:grpSp>
      <p:cxnSp>
        <p:nvCxnSpPr>
          <p:cNvPr id="38" name="Straight Arrow Connector 12"/>
          <p:cNvCxnSpPr>
            <a:stCxn id="6" idx="2"/>
            <a:endCxn id="11" idx="4"/>
          </p:cNvCxnSpPr>
          <p:nvPr/>
        </p:nvCxnSpPr>
        <p:spPr>
          <a:xfrm rot="5400000">
            <a:off x="5759298" y="3384711"/>
            <a:ext cx="929919" cy="2590133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kumimoji="1" lang="en-US" altLang="ja-JP" sz="3600" dirty="0" smtClean="0">
                <a:latin typeface="メイリオ" pitchFamily="50" charset="-128"/>
                <a:ea typeface="メイリオ" pitchFamily="50" charset="-128"/>
              </a:rPr>
              <a:t>“M”</a:t>
            </a:r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ツールチェーン </a:t>
            </a:r>
            <a:r>
              <a:rPr lang="en-US" altLang="ja-JP" sz="3600" dirty="0" smtClean="0">
                <a:latin typeface="メイリオ" pitchFamily="50" charset="-128"/>
                <a:ea typeface="メイリオ" pitchFamily="50" charset="-128"/>
              </a:rPr>
              <a:t>- </a:t>
            </a:r>
            <a:r>
              <a:rPr lang="en-US" altLang="ja-JP" sz="3600" dirty="0" err="1" smtClean="0">
                <a:latin typeface="メイリオ" pitchFamily="50" charset="-128"/>
                <a:ea typeface="メイリオ" pitchFamily="50" charset="-128"/>
              </a:rPr>
              <a:t>MGrammer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cxnSp>
        <p:nvCxnSpPr>
          <p:cNvPr id="15" name="Straight Arrow Connector 13"/>
          <p:cNvCxnSpPr>
            <a:stCxn id="6" idx="3"/>
          </p:cNvCxnSpPr>
          <p:nvPr/>
        </p:nvCxnSpPr>
        <p:spPr>
          <a:xfrm flipH="1">
            <a:off x="2428860" y="3214686"/>
            <a:ext cx="5751770" cy="193005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Folded Corner 7"/>
          <p:cNvSpPr/>
          <p:nvPr/>
        </p:nvSpPr>
        <p:spPr>
          <a:xfrm>
            <a:off x="357158" y="3071810"/>
            <a:ext cx="1520658" cy="928694"/>
          </a:xfrm>
          <a:prstGeom prst="foldedCorner">
            <a:avLst/>
          </a:prstGeom>
          <a:solidFill>
            <a:schemeClr val="accent6"/>
          </a:solidFill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t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6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Grammer</a:t>
            </a:r>
            <a:r>
              <a:rPr lang="en-US" sz="16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.mg</a:t>
            </a:r>
            <a:endParaRPr lang="en-US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2320692" y="2315738"/>
            <a:ext cx="1322614" cy="2428891"/>
            <a:chOff x="2320692" y="2315738"/>
            <a:chExt cx="1322614" cy="2428891"/>
          </a:xfrm>
        </p:grpSpPr>
        <p:sp>
          <p:nvSpPr>
            <p:cNvPr id="19" name="Rectangle 3"/>
            <p:cNvSpPr/>
            <p:nvPr/>
          </p:nvSpPr>
          <p:spPr>
            <a:xfrm>
              <a:off x="2320692" y="2315738"/>
              <a:ext cx="1322614" cy="2428891"/>
            </a:xfrm>
            <a:prstGeom prst="rect">
              <a:avLst/>
            </a:prstGeom>
            <a:solidFill>
              <a:schemeClr val="accent6"/>
            </a:solidFill>
            <a:ln w="28575">
              <a:solidFill>
                <a:schemeClr val="accent6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000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MG.exe</a:t>
              </a:r>
            </a:p>
            <a:p>
              <a:pPr algn="ctr">
                <a:defRPr/>
              </a:pPr>
              <a:r>
                <a:rPr lang="ja-JP" altLang="en-US" sz="1400" i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グラマー</a:t>
              </a:r>
              <a:r>
                <a:rPr lang="en-US" altLang="ja-JP" sz="1400" i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/>
              </a:r>
              <a:br>
                <a:rPr lang="en-US" altLang="ja-JP" sz="1400" i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</a:br>
              <a:r>
                <a:rPr lang="ja-JP" altLang="en-US" sz="1400" i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コンパイラ</a:t>
              </a:r>
              <a:endParaRPr lang="en-US" sz="1400" i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20" name="Rectangle 14"/>
            <p:cNvSpPr/>
            <p:nvPr/>
          </p:nvSpPr>
          <p:spPr>
            <a:xfrm>
              <a:off x="2394171" y="3907470"/>
              <a:ext cx="1175657" cy="735976"/>
            </a:xfrm>
            <a:prstGeom prst="rect">
              <a:avLst/>
            </a:prstGeom>
            <a:solidFill>
              <a:schemeClr val="accent6"/>
            </a:solidFill>
            <a:ln w="28575">
              <a:solidFill>
                <a:schemeClr val="accent6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M Framework</a:t>
              </a:r>
            </a:p>
          </p:txBody>
        </p:sp>
      </p:grpSp>
      <p:cxnSp>
        <p:nvCxnSpPr>
          <p:cNvPr id="21" name="Straight Arrow Connector 10"/>
          <p:cNvCxnSpPr>
            <a:stCxn id="18" idx="3"/>
            <a:endCxn id="19" idx="1"/>
          </p:cNvCxnSpPr>
          <p:nvPr/>
        </p:nvCxnSpPr>
        <p:spPr>
          <a:xfrm flipV="1">
            <a:off x="1877816" y="3530184"/>
            <a:ext cx="442876" cy="59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" name="Folded Corner 7"/>
          <p:cNvSpPr/>
          <p:nvPr/>
        </p:nvSpPr>
        <p:spPr>
          <a:xfrm>
            <a:off x="4000496" y="2714620"/>
            <a:ext cx="1357322" cy="1000132"/>
          </a:xfrm>
          <a:prstGeom prst="foldedCorner">
            <a:avLst/>
          </a:prstGeom>
          <a:solidFill>
            <a:schemeClr val="accent6"/>
          </a:solidFill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t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6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Grammer</a:t>
            </a:r>
            <a:r>
              <a:rPr lang="en-US" sz="16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.mg</a:t>
            </a:r>
            <a:r>
              <a:rPr lang="en-US" altLang="ja-JP" sz="16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x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16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OPC</a:t>
            </a:r>
            <a:r>
              <a:rPr lang="ja-JP" altLang="en-US" sz="16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endParaRPr lang="en-US" sz="1600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5643570" y="2357431"/>
            <a:ext cx="1322614" cy="2428891"/>
            <a:chOff x="5643570" y="2357431"/>
            <a:chExt cx="1322614" cy="2428891"/>
          </a:xfrm>
        </p:grpSpPr>
        <p:sp>
          <p:nvSpPr>
            <p:cNvPr id="23" name="Rectangle 4"/>
            <p:cNvSpPr/>
            <p:nvPr/>
          </p:nvSpPr>
          <p:spPr>
            <a:xfrm>
              <a:off x="5643570" y="2357431"/>
              <a:ext cx="1322614" cy="2428891"/>
            </a:xfrm>
            <a:prstGeom prst="rect">
              <a:avLst/>
            </a:prstGeom>
            <a:solidFill>
              <a:schemeClr val="accent6"/>
            </a:solidFill>
            <a:ln w="28575">
              <a:solidFill>
                <a:schemeClr val="accent6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M</a:t>
              </a:r>
              <a:r>
                <a:rPr lang="en-US" altLang="ja-JP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G</a:t>
              </a:r>
              <a:r>
                <a:rPr lang="en-US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X.exe</a:t>
              </a:r>
            </a:p>
            <a:p>
              <a:pPr algn="ctr">
                <a:defRPr/>
              </a:pPr>
              <a:r>
                <a:rPr lang="ja-JP" altLang="en-US" sz="1400" i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ドメイン</a:t>
              </a:r>
              <a:endParaRPr lang="en-US" altLang="ja-JP" sz="1400" i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>
                <a:defRPr/>
              </a:pPr>
              <a:r>
                <a:rPr lang="ja-JP" altLang="en-US" sz="1400" i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モデル</a:t>
              </a:r>
              <a:r>
                <a:rPr lang="en-US" altLang="ja-JP" sz="1400" i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/>
              </a:r>
              <a:br>
                <a:rPr lang="en-US" altLang="ja-JP" sz="1400" i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</a:br>
              <a:r>
                <a:rPr lang="ja-JP" altLang="en-US" sz="1400" i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ローダー</a:t>
              </a:r>
              <a:endParaRPr lang="en-US" sz="1400" i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24" name="Rectangle 22"/>
            <p:cNvSpPr/>
            <p:nvPr/>
          </p:nvSpPr>
          <p:spPr>
            <a:xfrm>
              <a:off x="5725213" y="3949163"/>
              <a:ext cx="1175657" cy="735976"/>
            </a:xfrm>
            <a:prstGeom prst="rect">
              <a:avLst/>
            </a:prstGeom>
            <a:solidFill>
              <a:schemeClr val="accent6"/>
            </a:solidFill>
            <a:ln w="28575">
              <a:solidFill>
                <a:schemeClr val="accent6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M Framework</a:t>
              </a:r>
            </a:p>
          </p:txBody>
        </p:sp>
      </p:grpSp>
      <p:cxnSp>
        <p:nvCxnSpPr>
          <p:cNvPr id="25" name="Straight Arrow Connector 10"/>
          <p:cNvCxnSpPr>
            <a:stCxn id="19" idx="3"/>
            <a:endCxn id="22" idx="1"/>
          </p:cNvCxnSpPr>
          <p:nvPr/>
        </p:nvCxnSpPr>
        <p:spPr>
          <a:xfrm flipV="1">
            <a:off x="3643306" y="3214686"/>
            <a:ext cx="357190" cy="31549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" name="Folded Corner 7"/>
          <p:cNvSpPr/>
          <p:nvPr/>
        </p:nvSpPr>
        <p:spPr>
          <a:xfrm>
            <a:off x="4000496" y="3958811"/>
            <a:ext cx="1357322" cy="898949"/>
          </a:xfrm>
          <a:prstGeom prst="foldedCorner">
            <a:avLst/>
          </a:prstGeom>
          <a:solidFill>
            <a:schemeClr val="accent6"/>
          </a:solidFill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t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Text</a:t>
            </a:r>
            <a:r>
              <a:rPr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File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DSL</a:t>
            </a:r>
            <a:r>
              <a:rPr lang="ja-JP" altLang="en-US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endParaRPr lang="en-US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27" name="Straight Arrow Connector 10"/>
          <p:cNvCxnSpPr>
            <a:stCxn id="26" idx="2"/>
            <a:endCxn id="18" idx="2"/>
          </p:cNvCxnSpPr>
          <p:nvPr/>
        </p:nvCxnSpPr>
        <p:spPr>
          <a:xfrm rot="5400000" flipH="1">
            <a:off x="2469694" y="2648297"/>
            <a:ext cx="857256" cy="3561670"/>
          </a:xfrm>
          <a:prstGeom prst="bentConnector3">
            <a:avLst>
              <a:gd name="adj1" fmla="val -26666"/>
            </a:avLst>
          </a:prstGeom>
          <a:ln w="28575">
            <a:solidFill>
              <a:schemeClr val="tx1"/>
            </a:solidFill>
            <a:prstDash val="sysDot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" name="Straight Arrow Connector 10"/>
          <p:cNvCxnSpPr>
            <a:stCxn id="22" idx="3"/>
          </p:cNvCxnSpPr>
          <p:nvPr/>
        </p:nvCxnSpPr>
        <p:spPr>
          <a:xfrm>
            <a:off x="5357818" y="3214686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Straight Arrow Connector 10"/>
          <p:cNvCxnSpPr>
            <a:stCxn id="26" idx="3"/>
          </p:cNvCxnSpPr>
          <p:nvPr/>
        </p:nvCxnSpPr>
        <p:spPr>
          <a:xfrm>
            <a:off x="5357818" y="4408286"/>
            <a:ext cx="28575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Folded Corner 7"/>
          <p:cNvSpPr/>
          <p:nvPr/>
        </p:nvSpPr>
        <p:spPr>
          <a:xfrm>
            <a:off x="7358082" y="3000372"/>
            <a:ext cx="1214446" cy="1172753"/>
          </a:xfrm>
          <a:prstGeom prst="foldedCorner">
            <a:avLst/>
          </a:prstGeom>
          <a:solidFill>
            <a:schemeClr val="accent6"/>
          </a:solidFill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t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Parsed</a:t>
            </a:r>
            <a:br>
              <a:rPr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Output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Text</a:t>
            </a:r>
            <a:endParaRPr lang="en-US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31" name="Straight Arrow Connector 10"/>
          <p:cNvCxnSpPr>
            <a:stCxn id="23" idx="3"/>
            <a:endCxn id="30" idx="1"/>
          </p:cNvCxnSpPr>
          <p:nvPr/>
        </p:nvCxnSpPr>
        <p:spPr>
          <a:xfrm>
            <a:off x="6966184" y="3571877"/>
            <a:ext cx="391898" cy="1487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2" name="角丸四角形 31"/>
          <p:cNvSpPr/>
          <p:nvPr/>
        </p:nvSpPr>
        <p:spPr bwMode="auto">
          <a:xfrm>
            <a:off x="4071934" y="1500174"/>
            <a:ext cx="1214446" cy="71438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kumimoji="1"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CLR</a:t>
            </a:r>
            <a:endParaRPr kumimoji="1" lang="ja-JP" alt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33" name="Straight Arrow Connector 10"/>
          <p:cNvCxnSpPr>
            <a:stCxn id="32" idx="2"/>
            <a:endCxn id="22" idx="0"/>
          </p:cNvCxnSpPr>
          <p:nvPr/>
        </p:nvCxnSpPr>
        <p:spPr>
          <a:xfrm rot="5400000">
            <a:off x="4429124" y="2464587"/>
            <a:ext cx="500066" cy="1588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本日のデモ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テキスト プレースホルダ 4"/>
          <p:cNvSpPr txBox="1">
            <a:spLocks/>
          </p:cNvSpPr>
          <p:nvPr/>
        </p:nvSpPr>
        <p:spPr bwMode="auto">
          <a:xfrm>
            <a:off x="357158" y="1266827"/>
            <a:ext cx="8229600" cy="466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2800" kern="0" dirty="0" err="1" smtClean="0">
                <a:latin typeface="メイリオ" pitchFamily="50" charset="-128"/>
                <a:ea typeface="メイリオ" pitchFamily="50" charset="-128"/>
              </a:rPr>
              <a:t>MSchema</a:t>
            </a: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 / </a:t>
            </a:r>
            <a:r>
              <a:rPr lang="en-US" altLang="ja-JP" sz="2800" kern="0" dirty="0" err="1" smtClean="0">
                <a:latin typeface="メイリオ" pitchFamily="50" charset="-128"/>
                <a:ea typeface="メイリオ" pitchFamily="50" charset="-128"/>
              </a:rPr>
              <a:t>MGraph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2800" kern="0" dirty="0" err="1" smtClean="0">
                <a:latin typeface="メイリオ" pitchFamily="50" charset="-128"/>
                <a:ea typeface="メイリオ" pitchFamily="50" charset="-128"/>
              </a:rPr>
              <a:t>MGrammer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2800" kern="0" dirty="0" err="1" smtClean="0">
                <a:latin typeface="メイリオ" pitchFamily="50" charset="-128"/>
                <a:ea typeface="メイリオ" pitchFamily="50" charset="-128"/>
              </a:rPr>
              <a:t>MGrammer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を利用した小アプリ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kumimoji="1" lang="en-US" altLang="ja-JP" sz="3600" dirty="0" smtClean="0">
                <a:latin typeface="メイリオ" pitchFamily="50" charset="-128"/>
                <a:ea typeface="メイリオ" pitchFamily="50" charset="-128"/>
              </a:rPr>
              <a:t>Oslo Developer Center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テキスト プレースホルダ 4"/>
          <p:cNvSpPr txBox="1">
            <a:spLocks/>
          </p:cNvSpPr>
          <p:nvPr/>
        </p:nvSpPr>
        <p:spPr bwMode="auto">
          <a:xfrm>
            <a:off x="357158" y="1266827"/>
            <a:ext cx="8229600" cy="466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800" kern="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</a:rPr>
              <a:t>http://msdn.com/oslo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Oslo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の最新情報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Oslo SDK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のダウンロード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Oslo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サンプル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Oslo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に関するビデオ、</a:t>
            </a: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Podcast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“M” Specification Community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kumimoji="1" lang="en-US" altLang="ja-JP" sz="3600" dirty="0" smtClean="0">
                <a:latin typeface="メイリオ" pitchFamily="50" charset="-128"/>
                <a:ea typeface="メイリオ" pitchFamily="50" charset="-128"/>
              </a:rPr>
              <a:t>Tech Fielder | OSLO</a:t>
            </a:r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の輪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テキスト プレースホルダ 4"/>
          <p:cNvSpPr txBox="1">
            <a:spLocks/>
          </p:cNvSpPr>
          <p:nvPr/>
        </p:nvSpPr>
        <p:spPr bwMode="auto">
          <a:xfrm>
            <a:off x="357158" y="1266827"/>
            <a:ext cx="8229600" cy="466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800" kern="0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</a:rPr>
              <a:t>http://tfoslo.groups.live.com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MS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エバンジェリスト長沢さんが発起人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オンラインを中心に活動中（</a:t>
            </a: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Live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グループ）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日本の</a:t>
            </a: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OSLO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愛好家の集まり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情報共有と考察の場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4/30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現在、</a:t>
            </a: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26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人が参加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成果は</a:t>
            </a: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Tech Fielders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で公開される</a:t>
            </a: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……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らしい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ROM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厳禁　積極的に発言しよう！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興味のある方は声掛けてください </a:t>
            </a: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^^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謝辞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テキスト プレースホルダ 4"/>
          <p:cNvSpPr txBox="1">
            <a:spLocks/>
          </p:cNvSpPr>
          <p:nvPr/>
        </p:nvSpPr>
        <p:spPr bwMode="auto">
          <a:xfrm>
            <a:off x="357158" y="1266827"/>
            <a:ext cx="8229600" cy="466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長沢智治さん＠</a:t>
            </a: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Microsoft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エバンジェリスト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OSLO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の輪メンバの皆さん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2800" kern="0" dirty="0" err="1" smtClean="0">
                <a:latin typeface="メイリオ" pitchFamily="50" charset="-128"/>
                <a:ea typeface="メイリオ" pitchFamily="50" charset="-128"/>
              </a:rPr>
              <a:t>わんくま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同盟の皆さん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2800" kern="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OSLO</a:t>
            </a:r>
            <a:r>
              <a:rPr lang="ja-JP" altLang="en-US" sz="2800" kern="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を愛する皆さん</a:t>
            </a:r>
            <a:endParaRPr lang="en-US" altLang="ja-JP" sz="2800" kern="0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3571868" y="2030413"/>
            <a:ext cx="2071702" cy="755645"/>
          </a:xfrm>
        </p:spPr>
        <p:txBody>
          <a:bodyPr/>
          <a:lstStyle/>
          <a:p>
            <a:r>
              <a:rPr kumimoji="1" lang="en-US" altLang="ja-JP" sz="3200" dirty="0" smtClean="0">
                <a:latin typeface="メイリオ" pitchFamily="50" charset="-128"/>
                <a:ea typeface="メイリオ" pitchFamily="50" charset="-128"/>
              </a:rPr>
              <a:t>CAUTION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7" name="Picture 2" descr="C:\Users\tomohn\AppData\Local\Microsoft\Windows\Temporary Internet Files\Content.IE5\EVLX2Q8J\MCj0433883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3714744" y="428604"/>
            <a:ext cx="1785950" cy="1785950"/>
          </a:xfrm>
          <a:prstGeom prst="rect">
            <a:avLst/>
          </a:prstGeom>
          <a:noFill/>
        </p:spPr>
      </p:pic>
      <p:sp>
        <p:nvSpPr>
          <p:cNvPr id="8" name="テキスト プレースホルダ 4"/>
          <p:cNvSpPr txBox="1">
            <a:spLocks/>
          </p:cNvSpPr>
          <p:nvPr/>
        </p:nvSpPr>
        <p:spPr bwMode="auto">
          <a:xfrm>
            <a:off x="428596" y="2857497"/>
            <a:ext cx="8143932" cy="3071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本日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ご紹介する内容は、現在開発中の製品を扱っています。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en-US" sz="24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このセッションは、</a:t>
            </a:r>
            <a:r>
              <a:rPr kumimoji="1" lang="en-US" altLang="ja-JP" sz="24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2009</a:t>
            </a:r>
            <a:r>
              <a:rPr kumimoji="1" lang="ja-JP" altLang="en-US" sz="24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年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5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月時点の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CTP(January 2009 CTP Refresh)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を基に構成しています。</a:t>
            </a:r>
            <a:endParaRPr lang="en-US" altLang="ja-JP" sz="24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en-US" sz="24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仕様及び機能は、今後変更される可能性がある事を、</a:t>
            </a:r>
            <a:endParaRPr kumimoji="1" lang="en-US" altLang="ja-JP" sz="2400" b="0" i="0" u="none" strike="noStrike" kern="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予めご了承ください。</a:t>
            </a:r>
            <a:endParaRPr kumimoji="1" lang="en-US" altLang="ja-JP" sz="2400" b="0" i="0" u="none" strike="noStrike" kern="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まとめ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テキスト プレースホルダ 4"/>
          <p:cNvSpPr txBox="1">
            <a:spLocks/>
          </p:cNvSpPr>
          <p:nvPr/>
        </p:nvSpPr>
        <p:spPr bwMode="auto">
          <a:xfrm>
            <a:off x="357158" y="1266827"/>
            <a:ext cx="8229600" cy="466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モデリングプラットフォーム</a:t>
            </a: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Oslo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に注目！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M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言語は今後の展開が楽しみ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自己紹介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テキスト プレースホルダ 4"/>
          <p:cNvSpPr txBox="1">
            <a:spLocks/>
          </p:cNvSpPr>
          <p:nvPr/>
        </p:nvSpPr>
        <p:spPr bwMode="auto">
          <a:xfrm>
            <a:off x="357158" y="1266827"/>
            <a:ext cx="8229600" cy="3519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モデリングのプロではありません ＞＜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2400" kern="0" dirty="0" err="1" smtClean="0">
                <a:latin typeface="メイリオ" pitchFamily="50" charset="-128"/>
                <a:ea typeface="メイリオ" pitchFamily="50" charset="-128"/>
              </a:rPr>
              <a:t>わんくま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blog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でモデリングの記事書くと宣言してますが、自分の学習と同時進行です 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^^;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kumimoji="1" lang="en-US" altLang="ja-JP" sz="36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Agenda</a:t>
            </a:r>
            <a:endParaRPr kumimoji="1" lang="ja-JP" altLang="en-US" sz="36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コンテンツ プレースホルダ 4"/>
          <p:cNvSpPr txBox="1">
            <a:spLocks/>
          </p:cNvSpPr>
          <p:nvPr/>
        </p:nvSpPr>
        <p:spPr bwMode="auto">
          <a:xfrm>
            <a:off x="357158" y="1123951"/>
            <a:ext cx="8215370" cy="3090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Oslo</a:t>
            </a:r>
          </a:p>
          <a:p>
            <a:pPr marL="800100" lvl="1" indent="-342900">
              <a:spcBef>
                <a:spcPct val="20000"/>
              </a:spcBef>
              <a:buFont typeface="メイリオ" pitchFamily="50" charset="-128"/>
              <a:buChar char="–"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Oslo</a:t>
            </a:r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に至った背景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</a:endParaRPr>
          </a:p>
          <a:p>
            <a:pPr marL="800100" lvl="1" indent="-342900">
              <a:spcBef>
                <a:spcPct val="20000"/>
              </a:spcBef>
              <a:buFont typeface="メイリオ" pitchFamily="50" charset="-128"/>
              <a:buChar char="–"/>
            </a:pP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Oslo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の構成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800100" lvl="1" indent="-342900">
              <a:spcBef>
                <a:spcPct val="20000"/>
              </a:spcBef>
              <a:buFont typeface="メイリオ" pitchFamily="50" charset="-128"/>
              <a:buChar char="–"/>
            </a:pP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ビジネスシーンにおける</a:t>
            </a: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Oslo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の役割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Ｍ言語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デモ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モデリングの期待と課題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5" name="図 4" descr="DRAWINGS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142976" y="3348797"/>
            <a:ext cx="714380" cy="72314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  <a:scene3d>
            <a:camera prst="isometricOffAxis1Right"/>
            <a:lightRig rig="threePt" dir="t"/>
          </a:scene3d>
        </p:spPr>
      </p:pic>
      <p:pic>
        <p:nvPicPr>
          <p:cNvPr id="6" name="図 5" descr="MODEL-ASSISTED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286117" y="3128731"/>
            <a:ext cx="714380" cy="44314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  <a:scene3d>
            <a:camera prst="isometricOffAxis1Right"/>
            <a:lightRig rig="threePt" dir="t"/>
          </a:scene3d>
        </p:spPr>
      </p:pic>
      <p:pic>
        <p:nvPicPr>
          <p:cNvPr id="7" name="図 6" descr="MODEL-DRIVEN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785918" y="1571612"/>
            <a:ext cx="867141" cy="71438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  <a:scene3d>
            <a:camera prst="isometricOffAxis1Right"/>
            <a:lightRig rig="threePt" dir="t"/>
          </a:scene3d>
        </p:spPr>
      </p:pic>
      <p:sp>
        <p:nvSpPr>
          <p:cNvPr id="8" name="テキスト ボックス 7"/>
          <p:cNvSpPr txBox="1"/>
          <p:nvPr/>
        </p:nvSpPr>
        <p:spPr>
          <a:xfrm>
            <a:off x="1142976" y="1285860"/>
            <a:ext cx="2214578" cy="369332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MODEL -DRIVEN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4348" y="2991607"/>
            <a:ext cx="1500198" cy="369332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DRAWINGS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00298" y="2786058"/>
            <a:ext cx="2286016" cy="369332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MODEL-ASSISTED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11" name="Picture 42" descr="firewall left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invGray">
          <a:xfrm flipH="1">
            <a:off x="5214942" y="3357562"/>
            <a:ext cx="100013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12" name="テキスト ボックス 11"/>
          <p:cNvSpPr txBox="1"/>
          <p:nvPr/>
        </p:nvSpPr>
        <p:spPr>
          <a:xfrm>
            <a:off x="6215074" y="3559734"/>
            <a:ext cx="2214578" cy="369332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モデルを作成する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15074" y="4286256"/>
            <a:ext cx="2214578" cy="369332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モデルを活用する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215074" y="5059932"/>
            <a:ext cx="2357454" cy="369332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dirty="0" smtClean="0">
                <a:latin typeface="メイリオ" pitchFamily="50" charset="-128"/>
                <a:ea typeface="メイリオ" pitchFamily="50" charset="-128"/>
              </a:rPr>
              <a:t>モデルを再利用する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kumimoji="1" lang="en-US" altLang="ja-JP" sz="3600" dirty="0" smtClean="0">
                <a:latin typeface="メイリオ" pitchFamily="50" charset="-128"/>
                <a:ea typeface="メイリオ" pitchFamily="50" charset="-128"/>
              </a:rPr>
              <a:t>Oslo</a:t>
            </a:r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に至った背景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548182"/>
            <a:ext cx="1170432" cy="116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895584"/>
            <a:ext cx="1170432" cy="117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1142984"/>
            <a:ext cx="1170432" cy="117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7"/>
          <p:cNvSpPr txBox="1"/>
          <p:nvPr/>
        </p:nvSpPr>
        <p:spPr>
          <a:xfrm>
            <a:off x="2340811" y="4536712"/>
            <a:ext cx="62317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PRODUCTIVITY</a:t>
            </a: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本質に注力し、無駄や手間を削減</a:t>
            </a:r>
            <a:endParaRPr lang="en-US" sz="240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40812" y="2893638"/>
            <a:ext cx="59722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FLEXIBLITY</a:t>
            </a: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アプリケーションの変更に迅速に対応</a:t>
            </a:r>
            <a:endParaRPr lang="en-US" sz="240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8" name="TextBox 11"/>
          <p:cNvSpPr txBox="1"/>
          <p:nvPr/>
        </p:nvSpPr>
        <p:spPr>
          <a:xfrm>
            <a:off x="2340812" y="1250564"/>
            <a:ext cx="59722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TRANSPARENCY</a:t>
            </a: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モデルからアプリケーションを把握可能</a:t>
            </a:r>
            <a:endParaRPr lang="en-US" sz="24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kumimoji="1" lang="en-US" altLang="ja-JP" sz="3600" dirty="0" smtClean="0">
                <a:latin typeface="メイリオ" pitchFamily="50" charset="-128"/>
                <a:ea typeface="メイリオ" pitchFamily="50" charset="-128"/>
              </a:rPr>
              <a:t>Oslo</a:t>
            </a:r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のキーコンセプト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1527616" y="3891624"/>
            <a:ext cx="1593573" cy="2026647"/>
            <a:chOff x="1527616" y="3891624"/>
            <a:chExt cx="1593573" cy="2026647"/>
          </a:xfrm>
        </p:grpSpPr>
        <p:sp>
          <p:nvSpPr>
            <p:cNvPr id="7" name="Oval 68"/>
            <p:cNvSpPr/>
            <p:nvPr/>
          </p:nvSpPr>
          <p:spPr bwMode="auto">
            <a:xfrm>
              <a:off x="1527616" y="3891624"/>
              <a:ext cx="1593573" cy="15935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8" name="TextBox 71"/>
            <p:cNvSpPr txBox="1"/>
            <p:nvPr/>
          </p:nvSpPr>
          <p:spPr>
            <a:xfrm>
              <a:off x="2037559" y="5548939"/>
              <a:ext cx="8194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b="1" spc="-150" dirty="0" smtClean="0">
                  <a:solidFill>
                    <a:srgbClr val="00206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モデル</a:t>
              </a:r>
              <a:endParaRPr lang="en-US" b="1" spc="-15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846330" y="4290017"/>
              <a:ext cx="956144" cy="796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/>
          </p:spPr>
        </p:pic>
      </p:grpSp>
      <p:grpSp>
        <p:nvGrpSpPr>
          <p:cNvPr id="21" name="グループ化 20"/>
          <p:cNvGrpSpPr/>
          <p:nvPr/>
        </p:nvGrpSpPr>
        <p:grpSpPr>
          <a:xfrm>
            <a:off x="2802474" y="1226191"/>
            <a:ext cx="2143536" cy="2737777"/>
            <a:chOff x="2802474" y="1226191"/>
            <a:chExt cx="2143536" cy="2737777"/>
          </a:xfrm>
        </p:grpSpPr>
        <p:sp>
          <p:nvSpPr>
            <p:cNvPr id="5" name="Up-Down Arrow 127"/>
            <p:cNvSpPr/>
            <p:nvPr/>
          </p:nvSpPr>
          <p:spPr bwMode="auto">
            <a:xfrm rot="1925695">
              <a:off x="2965278" y="3134331"/>
              <a:ext cx="446200" cy="829637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0" name="Oval 83"/>
            <p:cNvSpPr/>
            <p:nvPr/>
          </p:nvSpPr>
          <p:spPr bwMode="auto">
            <a:xfrm>
              <a:off x="2929960" y="1226191"/>
              <a:ext cx="1593573" cy="15935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1" name="TextBox 85"/>
            <p:cNvSpPr txBox="1"/>
            <p:nvPr/>
          </p:nvSpPr>
          <p:spPr>
            <a:xfrm>
              <a:off x="2802474" y="2867569"/>
              <a:ext cx="2143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b="1" spc="-150" dirty="0" smtClean="0">
                  <a:solidFill>
                    <a:srgbClr val="00206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テキストベース </a:t>
              </a:r>
              <a:r>
                <a:rPr lang="en-US" altLang="ja-JP" b="1" spc="-150" dirty="0" smtClean="0">
                  <a:solidFill>
                    <a:srgbClr val="00206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DSL</a:t>
              </a:r>
              <a:endParaRPr lang="en-US" b="1" spc="-15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pic>
          <p:nvPicPr>
            <p:cNvPr id="12" name="Picture 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84530" y="1473195"/>
              <a:ext cx="884433" cy="1099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/>
          </p:spPr>
        </p:pic>
      </p:grpSp>
      <p:grpSp>
        <p:nvGrpSpPr>
          <p:cNvPr id="20" name="グループ化 19"/>
          <p:cNvGrpSpPr/>
          <p:nvPr/>
        </p:nvGrpSpPr>
        <p:grpSpPr>
          <a:xfrm>
            <a:off x="571472" y="1214423"/>
            <a:ext cx="1747327" cy="2682207"/>
            <a:chOff x="571472" y="1214423"/>
            <a:chExt cx="1747327" cy="2682207"/>
          </a:xfrm>
        </p:grpSpPr>
        <p:sp>
          <p:nvSpPr>
            <p:cNvPr id="4" name="Up-Down Arrow 125"/>
            <p:cNvSpPr/>
            <p:nvPr/>
          </p:nvSpPr>
          <p:spPr bwMode="auto">
            <a:xfrm rot="20091475">
              <a:off x="1514573" y="3135611"/>
              <a:ext cx="446200" cy="761019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3" name="Oval 91"/>
            <p:cNvSpPr/>
            <p:nvPr/>
          </p:nvSpPr>
          <p:spPr bwMode="auto">
            <a:xfrm>
              <a:off x="571472" y="1214423"/>
              <a:ext cx="1593573" cy="15935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4" name="TextBox 92"/>
            <p:cNvSpPr txBox="1"/>
            <p:nvPr/>
          </p:nvSpPr>
          <p:spPr>
            <a:xfrm>
              <a:off x="598456" y="2855802"/>
              <a:ext cx="17203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b="1" spc="-150" dirty="0" smtClean="0">
                  <a:solidFill>
                    <a:srgbClr val="00206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ビジュアル </a:t>
              </a:r>
              <a:r>
                <a:rPr lang="en-US" altLang="ja-JP" b="1" spc="-150" dirty="0" smtClean="0">
                  <a:solidFill>
                    <a:srgbClr val="00206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DSL</a:t>
              </a:r>
              <a:endParaRPr lang="en-US" b="1" spc="-15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pic>
          <p:nvPicPr>
            <p:cNvPr id="15" name="Picture 1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86203" y="1632736"/>
              <a:ext cx="964112" cy="7569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/>
          </p:spPr>
        </p:pic>
      </p:grpSp>
      <p:grpSp>
        <p:nvGrpSpPr>
          <p:cNvPr id="22" name="グループ化 21"/>
          <p:cNvGrpSpPr/>
          <p:nvPr/>
        </p:nvGrpSpPr>
        <p:grpSpPr>
          <a:xfrm>
            <a:off x="3380966" y="2553023"/>
            <a:ext cx="3756025" cy="1962904"/>
            <a:chOff x="3380966" y="2553023"/>
            <a:chExt cx="3756025" cy="1962904"/>
          </a:xfrm>
        </p:grpSpPr>
        <p:sp>
          <p:nvSpPr>
            <p:cNvPr id="6" name="Up-Down Arrow 129"/>
            <p:cNvSpPr/>
            <p:nvPr/>
          </p:nvSpPr>
          <p:spPr bwMode="auto">
            <a:xfrm rot="4047967">
              <a:off x="4147830" y="3211199"/>
              <a:ext cx="446200" cy="1979928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6" name="Oval 95"/>
            <p:cNvSpPr/>
            <p:nvPr/>
          </p:nvSpPr>
          <p:spPr bwMode="auto">
            <a:xfrm>
              <a:off x="5543418" y="2553023"/>
              <a:ext cx="1593573" cy="159357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7" name="TextBox 96"/>
            <p:cNvSpPr txBox="1"/>
            <p:nvPr/>
          </p:nvSpPr>
          <p:spPr>
            <a:xfrm>
              <a:off x="5786002" y="4146595"/>
              <a:ext cx="1242648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rtlCol="0">
              <a:spAutoFit/>
            </a:bodyPr>
            <a:lstStyle/>
            <a:p>
              <a:r>
                <a:rPr lang="ja-JP" altLang="en-US" b="1" spc="-150" dirty="0" smtClean="0">
                  <a:solidFill>
                    <a:srgbClr val="00206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ランタイム</a:t>
              </a:r>
              <a:endParaRPr lang="en-US" b="1" spc="-15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pic>
          <p:nvPicPr>
            <p:cNvPr id="18" name="Picture 1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838230" y="2979304"/>
              <a:ext cx="1003951" cy="741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9" name="テキスト ボックス 18"/>
          <p:cNvSpPr txBox="1"/>
          <p:nvPr/>
        </p:nvSpPr>
        <p:spPr>
          <a:xfrm>
            <a:off x="4502254" y="4786322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人とアプリケーションの</a:t>
            </a:r>
            <a:endParaRPr lang="en-US" altLang="ja-JP" sz="2400" dirty="0" smtClean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ja-JP" altLang="en-US" sz="24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より良い関係をつくる</a:t>
            </a:r>
            <a:endParaRPr kumimoji="1" lang="ja-JP" altLang="en-US" sz="24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lang="en-US" altLang="ja-JP" sz="3600" dirty="0" smtClean="0">
                <a:latin typeface="メイリオ" pitchFamily="50" charset="-128"/>
                <a:ea typeface="メイリオ" pitchFamily="50" charset="-128"/>
              </a:rPr>
              <a:t>Oslo</a:t>
            </a:r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の構成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7458" y="1285860"/>
            <a:ext cx="1170432" cy="117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5" name="テキスト プレースホルダ 4"/>
          <p:cNvSpPr txBox="1">
            <a:spLocks/>
          </p:cNvSpPr>
          <p:nvPr/>
        </p:nvSpPr>
        <p:spPr bwMode="auto">
          <a:xfrm>
            <a:off x="1857356" y="1266827"/>
            <a:ext cx="6715172" cy="1233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800" b="1" kern="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Language “M”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　モデルと</a:t>
            </a: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DSL</a:t>
            </a: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を作成するための言語</a:t>
            </a:r>
            <a:endParaRPr kumimoji="1" lang="en-US" altLang="ja-JP" sz="24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8434" y="2857496"/>
            <a:ext cx="1170432" cy="117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7" name="テキスト プレースホルダ 4"/>
          <p:cNvSpPr txBox="1">
            <a:spLocks/>
          </p:cNvSpPr>
          <p:nvPr/>
        </p:nvSpPr>
        <p:spPr bwMode="auto">
          <a:xfrm>
            <a:off x="1857356" y="2857496"/>
            <a:ext cx="6715172" cy="1233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800" b="1" kern="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Quadrant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　モデルと対話するためのビジュアルツール</a:t>
            </a:r>
            <a:endParaRPr kumimoji="1" lang="en-US" altLang="ja-JP" sz="24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0034" y="4386492"/>
            <a:ext cx="1170432" cy="1114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9" name="テキスト プレースホルダ 4"/>
          <p:cNvSpPr txBox="1">
            <a:spLocks/>
          </p:cNvSpPr>
          <p:nvPr/>
        </p:nvSpPr>
        <p:spPr bwMode="auto">
          <a:xfrm>
            <a:off x="1857356" y="4357694"/>
            <a:ext cx="6715172" cy="1233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800" b="1" kern="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Repository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ja-JP" altLang="en-US" sz="2400" kern="0" dirty="0" smtClean="0">
                <a:latin typeface="メイリオ" pitchFamily="50" charset="-128"/>
                <a:ea typeface="メイリオ" pitchFamily="50" charset="-128"/>
              </a:rPr>
              <a:t>　モデルを配置・共有するためのデータベース</a:t>
            </a:r>
            <a:endParaRPr kumimoji="1" lang="en-US" altLang="ja-JP" sz="24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365109"/>
            <a:ext cx="8143932" cy="706437"/>
          </a:xfrm>
        </p:spPr>
        <p:txBody>
          <a:bodyPr/>
          <a:lstStyle/>
          <a:p>
            <a:pPr algn="l"/>
            <a:r>
              <a:rPr kumimoji="1" lang="ja-JP" altLang="en-US" sz="3600" dirty="0" smtClean="0">
                <a:latin typeface="メイリオ" pitchFamily="50" charset="-128"/>
                <a:ea typeface="メイリオ" pitchFamily="50" charset="-128"/>
              </a:rPr>
              <a:t>Ｍ言語とは</a:t>
            </a:r>
            <a:endParaRPr kumimoji="1" lang="ja-JP" altLang="en-US" sz="3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テキスト プレースホルダ 4"/>
          <p:cNvSpPr txBox="1">
            <a:spLocks/>
          </p:cNvSpPr>
          <p:nvPr/>
        </p:nvSpPr>
        <p:spPr bwMode="auto">
          <a:xfrm>
            <a:off x="357158" y="1266827"/>
            <a:ext cx="8229600" cy="466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モデル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と</a:t>
            </a:r>
            <a:r>
              <a:rPr lang="en-US" altLang="ja-JP" sz="2800" kern="0" dirty="0" smtClean="0">
                <a:latin typeface="メイリオ" pitchFamily="50" charset="-128"/>
                <a:ea typeface="メイリオ" pitchFamily="50" charset="-128"/>
              </a:rPr>
              <a:t>DSL</a:t>
            </a: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を作成するための言語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2800" kern="0" dirty="0" smtClean="0">
                <a:latin typeface="メイリオ" pitchFamily="50" charset="-128"/>
                <a:ea typeface="メイリオ" pitchFamily="50" charset="-128"/>
              </a:rPr>
              <a:t>３つの要素</a:t>
            </a:r>
            <a:endParaRPr lang="en-US" altLang="ja-JP" sz="2800" kern="0" dirty="0" smtClean="0">
              <a:latin typeface="メイリオ" pitchFamily="50" charset="-128"/>
              <a:ea typeface="メイリオ" pitchFamily="50" charset="-128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1" lang="en-US" altLang="ja-JP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MSchema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marL="1257300" lvl="2" indent="-342900">
              <a:spcBef>
                <a:spcPct val="20000"/>
              </a:spcBef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Domain-specific data models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1" lang="en-US" altLang="ja-JP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MGrammer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marL="1257300" lvl="2" indent="-342900">
              <a:spcBef>
                <a:spcPct val="20000"/>
              </a:spcBef>
              <a:defRPr/>
            </a:pPr>
            <a:r>
              <a:rPr lang="en-US" altLang="ja-JP" sz="2400" kern="0" dirty="0" smtClean="0">
                <a:latin typeface="メイリオ" pitchFamily="50" charset="-128"/>
                <a:ea typeface="メイリオ" pitchFamily="50" charset="-128"/>
              </a:rPr>
              <a:t>Domain-specific </a:t>
            </a:r>
            <a:r>
              <a:rPr lang="en-US" altLang="ja-JP" sz="2400" kern="0" dirty="0" err="1" smtClean="0">
                <a:latin typeface="メイリオ" pitchFamily="50" charset="-128"/>
                <a:ea typeface="メイリオ" pitchFamily="50" charset="-128"/>
              </a:rPr>
              <a:t>grammer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1" lang="en-US" altLang="ja-JP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MGraph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marL="1257300" lvl="2" indent="-342900">
              <a:spcBef>
                <a:spcPct val="20000"/>
              </a:spcBef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Abstract data model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33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スライドマスタT33</Template>
  <TotalTime>345</TotalTime>
  <Words>529</Words>
  <Application>Microsoft Office PowerPoint</Application>
  <PresentationFormat>画面に合わせる (4:3)</PresentationFormat>
  <Paragraphs>156</Paragraphs>
  <Slides>20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スライドマスタT33</vt:lpstr>
      <vt:lpstr>ようこそMの世界へ</vt:lpstr>
      <vt:lpstr>CAUTION</vt:lpstr>
      <vt:lpstr>自己紹介</vt:lpstr>
      <vt:lpstr>Agenda</vt:lpstr>
      <vt:lpstr>モデリングの期待と課題</vt:lpstr>
      <vt:lpstr>Osloに至った背景</vt:lpstr>
      <vt:lpstr>Osloのキーコンセプト</vt:lpstr>
      <vt:lpstr>Osloの構成</vt:lpstr>
      <vt:lpstr>Ｍ言語とは</vt:lpstr>
      <vt:lpstr>MSchema</vt:lpstr>
      <vt:lpstr>MGrammer</vt:lpstr>
      <vt:lpstr>MGraph</vt:lpstr>
      <vt:lpstr>M言語</vt:lpstr>
      <vt:lpstr>“M”ツールチェーン - MSchema</vt:lpstr>
      <vt:lpstr>“M”ツールチェーン - MGrammer</vt:lpstr>
      <vt:lpstr>本日のデモ</vt:lpstr>
      <vt:lpstr>Oslo Developer Center</vt:lpstr>
      <vt:lpstr>Tech Fielder | OSLOの輪</vt:lpstr>
      <vt:lpstr>謝辞</vt:lpstr>
      <vt:lpstr>まとめ</vt:lpstr>
    </vt:vector>
  </TitlesOfParts>
  <Company>MK Network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ようこそMの世界へ</dc:title>
  <dc:creator>こくぶんまさひろ</dc:creator>
  <cp:lastModifiedBy>こくぶんまさひろ</cp:lastModifiedBy>
  <cp:revision>34</cp:revision>
  <dcterms:created xsi:type="dcterms:W3CDTF">2009-04-27T11:56:32Z</dcterms:created>
  <dcterms:modified xsi:type="dcterms:W3CDTF">2009-05-04T10:39:58Z</dcterms:modified>
</cp:coreProperties>
</file>