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handoutMasterIdLst>
    <p:handoutMasterId r:id="rId40"/>
  </p:handoutMasterIdLst>
  <p:sldIdLst>
    <p:sldId id="267" r:id="rId2"/>
    <p:sldId id="268" r:id="rId3"/>
    <p:sldId id="269" r:id="rId4"/>
    <p:sldId id="271" r:id="rId5"/>
    <p:sldId id="282" r:id="rId6"/>
    <p:sldId id="284" r:id="rId7"/>
    <p:sldId id="285" r:id="rId8"/>
    <p:sldId id="286" r:id="rId9"/>
    <p:sldId id="301" r:id="rId10"/>
    <p:sldId id="302" r:id="rId11"/>
    <p:sldId id="307" r:id="rId12"/>
    <p:sldId id="308" r:id="rId13"/>
    <p:sldId id="309"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05" r:id="rId36"/>
    <p:sldId id="310" r:id="rId37"/>
    <p:sldId id="311" r:id="rId38"/>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EDE0B1"/>
    <a:srgbClr val="F4FAA4"/>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0" autoAdjust="0"/>
    <p:restoredTop sz="94643" autoAdjust="0"/>
  </p:normalViewPr>
  <p:slideViewPr>
    <p:cSldViewPr>
      <p:cViewPr varScale="1">
        <p:scale>
          <a:sx n="70" d="100"/>
          <a:sy n="70" d="100"/>
        </p:scale>
        <p:origin x="-37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12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12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DE64F-F0A0-4650-9314-83CFF234B3F0}"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2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22E594-7C31-423B-A177-17682849D386}" type="slidenum">
              <a:rPr lang="ja-JP" altLang="en-US" smtClean="0"/>
              <a:pPr/>
              <a:t>2</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福岡勉強会 </a:t>
            </a:r>
            <a:r>
              <a:rPr kumimoji="0" lang="en-US" altLang="ja-JP" sz="2300" dirty="0" smtClean="0">
                <a:solidFill>
                  <a:schemeClr val="tx2"/>
                </a:solidFill>
                <a:ea typeface="ＭＳ Ｐゴシック" pitchFamily="50" charset="-128"/>
              </a:rPr>
              <a:t>#07</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a:defRPr/>
            </a:pPr>
            <a:r>
              <a:rPr lang="ja-JP" altLang="en-US" sz="6000" spc="600" dirty="0" smtClean="0">
                <a:solidFill>
                  <a:schemeClr val="accent2"/>
                </a:solidFill>
                <a:effectLst>
                  <a:outerShdw blurRad="38100" dist="38100" dir="2700000" algn="tl">
                    <a:srgbClr val="000000">
                      <a:alpha val="43137"/>
                    </a:srgbClr>
                  </a:outerShdw>
                </a:effectLst>
              </a:rPr>
              <a:t>匠の伝承</a:t>
            </a:r>
            <a:r>
              <a:rPr lang="ja-JP" altLang="en-US" sz="6000" spc="600" dirty="0" err="1" smtClean="0">
                <a:solidFill>
                  <a:schemeClr val="accent2"/>
                </a:solidFill>
                <a:effectLst>
                  <a:outerShdw blurRad="38100" dist="38100" dir="2700000" algn="tl">
                    <a:srgbClr val="000000">
                      <a:alpha val="43137"/>
                    </a:srgbClr>
                  </a:outerShdw>
                </a:effectLst>
              </a:rPr>
              <a:t>ｗ</a:t>
            </a:r>
            <a:endParaRPr lang="ja-JP" altLang="en-US" sz="6000" spc="600" dirty="0" smtClean="0">
              <a:solidFill>
                <a:schemeClr val="accent2"/>
              </a:solidFill>
              <a:effectLst>
                <a:outerShdw blurRad="38100" dist="38100" dir="2700000" algn="tl">
                  <a:srgbClr val="000000">
                    <a:alpha val="43137"/>
                  </a:srgbClr>
                </a:outerShdw>
              </a:effectLst>
            </a:endParaRPr>
          </a:p>
        </p:txBody>
      </p:sp>
      <p:sp>
        <p:nvSpPr>
          <p:cNvPr id="2051" name="サブタイトル 4"/>
          <p:cNvSpPr>
            <a:spLocks noGrp="1"/>
          </p:cNvSpPr>
          <p:nvPr>
            <p:ph type="subTitle" idx="1"/>
          </p:nvPr>
        </p:nvSpPr>
        <p:spPr/>
        <p:txBody>
          <a:bodyPr/>
          <a:lstStyle/>
          <a:p>
            <a:r>
              <a:rPr lang="ja-JP" altLang="en-US" sz="2400" dirty="0" smtClean="0"/>
              <a:t>マルチな時代の設計と開発</a:t>
            </a:r>
            <a:endParaRPr lang="en-US" altLang="ja-JP" sz="2400" dirty="0" smtClean="0"/>
          </a:p>
          <a:p>
            <a:r>
              <a:rPr lang="ja-JP" altLang="en-US" sz="3600" dirty="0" smtClean="0"/>
              <a:t>パート６</a:t>
            </a:r>
            <a:endParaRPr lang="en-US" altLang="ja-JP"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XML</a:t>
            </a:r>
            <a:r>
              <a:rPr kumimoji="1" lang="ja-JP" altLang="en-US" dirty="0" smtClean="0"/>
              <a:t>ファイルに定義情報を用意する</a:t>
            </a:r>
            <a:endParaRPr kumimoji="1" lang="ja-JP" altLang="en-US" dirty="0"/>
          </a:p>
        </p:txBody>
      </p:sp>
      <p:sp>
        <p:nvSpPr>
          <p:cNvPr id="3" name="メモ 2"/>
          <p:cNvSpPr/>
          <p:nvPr/>
        </p:nvSpPr>
        <p:spPr>
          <a:xfrm>
            <a:off x="428596" y="1142984"/>
            <a:ext cx="8072494" cy="185738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&lt;Form Name=“Form1”&gt;</a:t>
            </a:r>
          </a:p>
          <a:p>
            <a:r>
              <a:rPr kumimoji="1" lang="en-US" altLang="ja-JP" dirty="0" smtClean="0">
                <a:solidFill>
                  <a:schemeClr val="tx1"/>
                </a:solidFill>
              </a:rPr>
              <a:t>  &lt;</a:t>
            </a:r>
            <a:r>
              <a:rPr kumimoji="1" lang="en-US" altLang="ja-JP" dirty="0" err="1" smtClean="0">
                <a:solidFill>
                  <a:schemeClr val="tx1"/>
                </a:solidFill>
              </a:rPr>
              <a:t>UserInterface</a:t>
            </a:r>
            <a:r>
              <a:rPr kumimoji="1" lang="en-US" altLang="ja-JP" dirty="0" smtClean="0">
                <a:solidFill>
                  <a:schemeClr val="tx1"/>
                </a:solidFill>
              </a:rPr>
              <a:t>&gt;</a:t>
            </a:r>
          </a:p>
          <a:p>
            <a:r>
              <a:rPr lang="en-US" altLang="ja-JP" dirty="0" smtClean="0">
                <a:solidFill>
                  <a:schemeClr val="tx1"/>
                </a:solidFill>
              </a:rPr>
              <a:t>    &lt;Field Name=“</a:t>
            </a:r>
            <a:r>
              <a:rPr lang="en-US" altLang="ja-JP" dirty="0" err="1" smtClean="0">
                <a:solidFill>
                  <a:schemeClr val="tx1"/>
                </a:solidFill>
              </a:rPr>
              <a:t>UserName</a:t>
            </a:r>
            <a:r>
              <a:rPr lang="en-US" altLang="ja-JP" dirty="0" smtClean="0">
                <a:solidFill>
                  <a:schemeClr val="tx1"/>
                </a:solidFill>
              </a:rPr>
              <a:t>”, </a:t>
            </a:r>
            <a:r>
              <a:rPr lang="en-US" altLang="ja-JP" dirty="0" err="1" smtClean="0">
                <a:solidFill>
                  <a:schemeClr val="tx1"/>
                </a:solidFill>
              </a:rPr>
              <a:t>DisplayName</a:t>
            </a:r>
            <a:r>
              <a:rPr lang="en-US" altLang="ja-JP" dirty="0" smtClean="0">
                <a:solidFill>
                  <a:schemeClr val="tx1"/>
                </a:solidFill>
              </a:rPr>
              <a:t>=“</a:t>
            </a:r>
            <a:r>
              <a:rPr lang="ja-JP" altLang="en-US" dirty="0" smtClean="0">
                <a:solidFill>
                  <a:schemeClr val="tx1"/>
                </a:solidFill>
              </a:rPr>
              <a:t>ユーザー名</a:t>
            </a:r>
            <a:r>
              <a:rPr lang="en-US" altLang="ja-JP" dirty="0" smtClean="0">
                <a:solidFill>
                  <a:schemeClr val="tx1"/>
                </a:solidFill>
              </a:rPr>
              <a:t>”, Type=“String”, ... &gt;</a:t>
            </a:r>
          </a:p>
          <a:p>
            <a:r>
              <a:rPr lang="en-US" altLang="ja-JP" dirty="0" smtClean="0">
                <a:solidFill>
                  <a:schemeClr val="tx1"/>
                </a:solidFill>
              </a:rPr>
              <a:t>    &lt;Field Name=“Password”, </a:t>
            </a:r>
            <a:r>
              <a:rPr lang="en-US" altLang="ja-JP" dirty="0" err="1" smtClean="0">
                <a:solidFill>
                  <a:schemeClr val="tx1"/>
                </a:solidFill>
              </a:rPr>
              <a:t>DisplayName</a:t>
            </a:r>
            <a:r>
              <a:rPr lang="en-US" altLang="ja-JP" dirty="0" smtClean="0">
                <a:solidFill>
                  <a:schemeClr val="tx1"/>
                </a:solidFill>
              </a:rPr>
              <a:t>=“</a:t>
            </a:r>
            <a:r>
              <a:rPr lang="ja-JP" altLang="en-US" dirty="0" smtClean="0">
                <a:solidFill>
                  <a:schemeClr val="tx1"/>
                </a:solidFill>
              </a:rPr>
              <a:t>パスワード</a:t>
            </a:r>
            <a:r>
              <a:rPr lang="en-US" altLang="ja-JP" dirty="0" smtClean="0">
                <a:solidFill>
                  <a:schemeClr val="tx1"/>
                </a:solidFill>
              </a:rPr>
              <a:t>”, Type=“String”, ... &gt;</a:t>
            </a:r>
            <a:endParaRPr lang="ja-JP" altLang="en-US" dirty="0" smtClean="0">
              <a:solidFill>
                <a:schemeClr val="tx1"/>
              </a:solidFill>
            </a:endParaRPr>
          </a:p>
          <a:p>
            <a:r>
              <a:rPr kumimoji="1" lang="en-US" altLang="ja-JP" dirty="0" smtClean="0">
                <a:solidFill>
                  <a:schemeClr val="tx1"/>
                </a:solidFill>
              </a:rPr>
              <a:t>  &lt;/</a:t>
            </a:r>
            <a:r>
              <a:rPr kumimoji="1" lang="en-US" altLang="ja-JP" dirty="0" err="1" smtClean="0">
                <a:solidFill>
                  <a:schemeClr val="tx1"/>
                </a:solidFill>
              </a:rPr>
              <a:t>UserInterface</a:t>
            </a:r>
            <a:r>
              <a:rPr kumimoji="1" lang="en-US" altLang="ja-JP" dirty="0" smtClean="0">
                <a:solidFill>
                  <a:schemeClr val="tx1"/>
                </a:solidFill>
              </a:rPr>
              <a:t>&gt;</a:t>
            </a:r>
          </a:p>
          <a:p>
            <a:r>
              <a:rPr lang="en-US" altLang="ja-JP" dirty="0" smtClean="0">
                <a:solidFill>
                  <a:schemeClr val="tx1"/>
                </a:solidFill>
              </a:rPr>
              <a:t>&lt;/Form&gt;</a:t>
            </a:r>
            <a:endParaRPr kumimoji="1" lang="ja-JP" altLang="en-US" dirty="0">
              <a:solidFill>
                <a:schemeClr val="tx1"/>
              </a:solidFill>
            </a:endParaRPr>
          </a:p>
        </p:txBody>
      </p:sp>
      <p:sp>
        <p:nvSpPr>
          <p:cNvPr id="4" name="メモ 3"/>
          <p:cNvSpPr/>
          <p:nvPr/>
        </p:nvSpPr>
        <p:spPr>
          <a:xfrm>
            <a:off x="428596" y="3214686"/>
            <a:ext cx="8072494" cy="185738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&lt;Database Name=“</a:t>
            </a:r>
            <a:r>
              <a:rPr kumimoji="1" lang="en-US" altLang="ja-JP" dirty="0" err="1" smtClean="0">
                <a:solidFill>
                  <a:schemeClr val="tx1"/>
                </a:solidFill>
              </a:rPr>
              <a:t>AppDB</a:t>
            </a:r>
            <a:r>
              <a:rPr kumimoji="1" lang="en-US" altLang="ja-JP" dirty="0" smtClean="0">
                <a:solidFill>
                  <a:schemeClr val="tx1"/>
                </a:solidFill>
              </a:rPr>
              <a:t>”&gt;</a:t>
            </a:r>
          </a:p>
          <a:p>
            <a:r>
              <a:rPr kumimoji="1" lang="en-US" altLang="ja-JP" dirty="0" smtClean="0">
                <a:solidFill>
                  <a:schemeClr val="tx1"/>
                </a:solidFill>
              </a:rPr>
              <a:t>  &lt;Table Name=“</a:t>
            </a:r>
            <a:r>
              <a:rPr kumimoji="1" lang="en-US" altLang="ja-JP" dirty="0" err="1" smtClean="0">
                <a:solidFill>
                  <a:schemeClr val="tx1"/>
                </a:solidFill>
              </a:rPr>
              <a:t>UserTable</a:t>
            </a:r>
            <a:r>
              <a:rPr kumimoji="1" lang="en-US" altLang="ja-JP" dirty="0" smtClean="0">
                <a:solidFill>
                  <a:schemeClr val="tx1"/>
                </a:solidFill>
              </a:rPr>
              <a:t>”&gt;</a:t>
            </a:r>
          </a:p>
          <a:p>
            <a:r>
              <a:rPr lang="en-US" altLang="ja-JP" dirty="0" smtClean="0">
                <a:solidFill>
                  <a:schemeClr val="tx1"/>
                </a:solidFill>
              </a:rPr>
              <a:t>    &lt;Field Name=“</a:t>
            </a:r>
            <a:r>
              <a:rPr lang="en-US" altLang="ja-JP" dirty="0" err="1" smtClean="0">
                <a:solidFill>
                  <a:schemeClr val="tx1"/>
                </a:solidFill>
              </a:rPr>
              <a:t>UserName</a:t>
            </a:r>
            <a:r>
              <a:rPr lang="en-US" altLang="ja-JP" dirty="0" smtClean="0">
                <a:solidFill>
                  <a:schemeClr val="tx1"/>
                </a:solidFill>
              </a:rPr>
              <a:t>”, </a:t>
            </a:r>
            <a:r>
              <a:rPr lang="en-US" altLang="ja-JP" dirty="0" err="1" smtClean="0">
                <a:solidFill>
                  <a:schemeClr val="tx1"/>
                </a:solidFill>
              </a:rPr>
              <a:t>DisplayName</a:t>
            </a:r>
            <a:r>
              <a:rPr lang="en-US" altLang="ja-JP" dirty="0" smtClean="0">
                <a:solidFill>
                  <a:schemeClr val="tx1"/>
                </a:solidFill>
              </a:rPr>
              <a:t>=“</a:t>
            </a:r>
            <a:r>
              <a:rPr lang="ja-JP" altLang="en-US" dirty="0" smtClean="0">
                <a:solidFill>
                  <a:schemeClr val="tx1"/>
                </a:solidFill>
              </a:rPr>
              <a:t>ユーザー名</a:t>
            </a:r>
            <a:r>
              <a:rPr lang="en-US" altLang="ja-JP" dirty="0" smtClean="0">
                <a:solidFill>
                  <a:schemeClr val="tx1"/>
                </a:solidFill>
              </a:rPr>
              <a:t>”, Type=“String”, ... &gt;</a:t>
            </a:r>
          </a:p>
          <a:p>
            <a:r>
              <a:rPr lang="en-US" altLang="ja-JP" dirty="0" smtClean="0">
                <a:solidFill>
                  <a:schemeClr val="tx1"/>
                </a:solidFill>
              </a:rPr>
              <a:t>    &lt;Field Name=“Password”, </a:t>
            </a:r>
            <a:r>
              <a:rPr lang="en-US" altLang="ja-JP" dirty="0" err="1" smtClean="0">
                <a:solidFill>
                  <a:schemeClr val="tx1"/>
                </a:solidFill>
              </a:rPr>
              <a:t>DisplayName</a:t>
            </a:r>
            <a:r>
              <a:rPr lang="en-US" altLang="ja-JP" dirty="0" smtClean="0">
                <a:solidFill>
                  <a:schemeClr val="tx1"/>
                </a:solidFill>
              </a:rPr>
              <a:t>=“</a:t>
            </a:r>
            <a:r>
              <a:rPr lang="ja-JP" altLang="en-US" dirty="0" smtClean="0">
                <a:solidFill>
                  <a:schemeClr val="tx1"/>
                </a:solidFill>
              </a:rPr>
              <a:t>パスワード</a:t>
            </a:r>
            <a:r>
              <a:rPr lang="en-US" altLang="ja-JP" dirty="0" smtClean="0">
                <a:solidFill>
                  <a:schemeClr val="tx1"/>
                </a:solidFill>
              </a:rPr>
              <a:t>”, Type=“String”, ... &gt;</a:t>
            </a:r>
            <a:endParaRPr lang="ja-JP" altLang="en-US" dirty="0" smtClean="0">
              <a:solidFill>
                <a:schemeClr val="tx1"/>
              </a:solidFill>
            </a:endParaRPr>
          </a:p>
          <a:p>
            <a:r>
              <a:rPr kumimoji="1" lang="en-US" altLang="ja-JP" dirty="0" smtClean="0">
                <a:solidFill>
                  <a:schemeClr val="tx1"/>
                </a:solidFill>
              </a:rPr>
              <a:t>  &lt;/Table&gt;</a:t>
            </a:r>
          </a:p>
          <a:p>
            <a:r>
              <a:rPr lang="en-US" altLang="ja-JP" dirty="0" smtClean="0">
                <a:solidFill>
                  <a:schemeClr val="tx1"/>
                </a:solidFill>
              </a:rPr>
              <a:t>&lt;/Database&gt;</a:t>
            </a:r>
            <a:endParaRPr kumimoji="1" lang="ja-JP" altLang="en-US" dirty="0">
              <a:solidFill>
                <a:schemeClr val="tx1"/>
              </a:solidFill>
            </a:endParaRPr>
          </a:p>
        </p:txBody>
      </p:sp>
      <p:sp>
        <p:nvSpPr>
          <p:cNvPr id="5" name="角丸四角形吹き出し 4"/>
          <p:cNvSpPr/>
          <p:nvPr/>
        </p:nvSpPr>
        <p:spPr>
          <a:xfrm>
            <a:off x="2786050" y="4786322"/>
            <a:ext cx="5272118" cy="1041276"/>
          </a:xfrm>
          <a:prstGeom prst="wedgeRoundRectCallout">
            <a:avLst>
              <a:gd name="adj1" fmla="val -34604"/>
              <a:gd name="adj2" fmla="val -72991"/>
              <a:gd name="adj3" fmla="val 16667"/>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基本クラスで</a:t>
            </a:r>
            <a:r>
              <a:rPr lang="en-US" altLang="ja-JP" sz="2000" dirty="0" smtClean="0">
                <a:solidFill>
                  <a:schemeClr val="tx1"/>
                </a:solidFill>
              </a:rPr>
              <a:t>XML</a:t>
            </a:r>
            <a:r>
              <a:rPr lang="ja-JP" altLang="en-US" sz="2000" dirty="0" smtClean="0">
                <a:solidFill>
                  <a:schemeClr val="tx1"/>
                </a:solidFill>
              </a:rPr>
              <a:t>を取り込み自動的に内部変数を用意する </a:t>
            </a:r>
            <a:r>
              <a:rPr lang="en-US" altLang="ja-JP" sz="2000" dirty="0" smtClean="0">
                <a:solidFill>
                  <a:schemeClr val="tx1"/>
                </a:solidFill>
              </a:rPr>
              <a:t>Form/Logic/DAL </a:t>
            </a:r>
            <a:r>
              <a:rPr lang="ja-JP" altLang="en-US" sz="2000" dirty="0" smtClean="0">
                <a:solidFill>
                  <a:schemeClr val="tx1"/>
                </a:solidFill>
              </a:rPr>
              <a:t>クラスを作る。</a:t>
            </a:r>
            <a:endParaRPr kumimoji="1" lang="ja-JP" altLang="en-US" sz="20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85728"/>
            <a:ext cx="8286808" cy="706437"/>
          </a:xfrm>
        </p:spPr>
        <p:txBody>
          <a:bodyPr/>
          <a:lstStyle/>
          <a:p>
            <a:r>
              <a:rPr kumimoji="1" lang="ja-JP" altLang="en-US" dirty="0" smtClean="0"/>
              <a:t>ちょっとまって。ホントに便利になる？</a:t>
            </a:r>
            <a:endParaRPr kumimoji="1" lang="ja-JP" altLang="en-US" dirty="0"/>
          </a:p>
        </p:txBody>
      </p:sp>
      <p:sp>
        <p:nvSpPr>
          <p:cNvPr id="4" name="メモ 3"/>
          <p:cNvSpPr/>
          <p:nvPr/>
        </p:nvSpPr>
        <p:spPr>
          <a:xfrm>
            <a:off x="785786" y="1214422"/>
            <a:ext cx="7072362" cy="4286280"/>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Form::</a:t>
            </a:r>
            <a:r>
              <a:rPr lang="en-US" altLang="ja-JP" dirty="0" err="1" smtClean="0">
                <a:solidFill>
                  <a:schemeClr val="tx1"/>
                </a:solidFill>
              </a:rPr>
              <a:t>OnLoginClick</a:t>
            </a:r>
            <a:r>
              <a:rPr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    string </a:t>
            </a:r>
            <a:r>
              <a:rPr lang="en-US" altLang="ja-JP" dirty="0" err="1" smtClean="0">
                <a:solidFill>
                  <a:srgbClr val="FF0000"/>
                </a:solidFill>
              </a:rPr>
              <a:t>UserName</a:t>
            </a:r>
            <a:r>
              <a:rPr lang="en-US" altLang="ja-JP" dirty="0" smtClean="0">
                <a:solidFill>
                  <a:schemeClr val="tx1"/>
                </a:solidFill>
              </a:rPr>
              <a:t> = Text1-&gt;Text;</a:t>
            </a:r>
          </a:p>
          <a:p>
            <a:r>
              <a:rPr lang="en-US" altLang="ja-JP" dirty="0" smtClean="0">
                <a:solidFill>
                  <a:schemeClr val="tx1"/>
                </a:solidFill>
              </a:rPr>
              <a:t>    string </a:t>
            </a:r>
            <a:r>
              <a:rPr lang="en-US" altLang="ja-JP" dirty="0" smtClean="0">
                <a:solidFill>
                  <a:srgbClr val="FF0000"/>
                </a:solidFill>
              </a:rPr>
              <a:t>Password</a:t>
            </a:r>
            <a:r>
              <a:rPr lang="en-US" altLang="ja-JP" dirty="0" smtClean="0">
                <a:solidFill>
                  <a:schemeClr val="tx1"/>
                </a:solidFill>
              </a:rPr>
              <a:t>  = Text2-&gt;Text;</a:t>
            </a:r>
          </a:p>
          <a:p>
            <a:endParaRPr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ret = Logic-&gt;Check( </a:t>
            </a:r>
            <a:r>
              <a:rPr lang="en-US" altLang="ja-JP" dirty="0" err="1" smtClean="0">
                <a:solidFill>
                  <a:srgbClr val="FF0000"/>
                </a:solidFill>
              </a:rPr>
              <a:t>UserName</a:t>
            </a:r>
            <a:r>
              <a:rPr lang="en-US" altLang="ja-JP" dirty="0" smtClean="0">
                <a:solidFill>
                  <a:schemeClr val="tx1"/>
                </a:solidFill>
              </a:rPr>
              <a:t>, </a:t>
            </a:r>
            <a:r>
              <a:rPr lang="en-US" altLang="ja-JP" dirty="0" smtClean="0">
                <a:solidFill>
                  <a:srgbClr val="FF0000"/>
                </a:solidFill>
              </a:rPr>
              <a:t>Password</a:t>
            </a:r>
            <a:r>
              <a:rPr lang="en-US" altLang="ja-JP" dirty="0" smtClean="0">
                <a:solidFill>
                  <a:schemeClr val="tx1"/>
                </a:solidFill>
              </a:rPr>
              <a:t> ); </a:t>
            </a:r>
          </a:p>
          <a:p>
            <a:r>
              <a:rPr lang="en-US" altLang="ja-JP" dirty="0" smtClean="0">
                <a:solidFill>
                  <a:schemeClr val="tx1"/>
                </a:solidFill>
              </a:rPr>
              <a:t>    if( ret == true )</a:t>
            </a:r>
          </a:p>
          <a:p>
            <a:r>
              <a:rPr lang="en-US" altLang="ja-JP" dirty="0" smtClean="0">
                <a:solidFill>
                  <a:schemeClr val="tx1"/>
                </a:solidFill>
              </a:rPr>
              <a:t>    {</a:t>
            </a:r>
          </a:p>
          <a:p>
            <a:r>
              <a:rPr lang="en-US" altLang="ja-JP" dirty="0" smtClean="0">
                <a:solidFill>
                  <a:schemeClr val="tx1"/>
                </a:solidFill>
              </a:rPr>
              <a:t>        ret = Logic-&gt;Login( </a:t>
            </a:r>
            <a:r>
              <a:rPr lang="en-US" altLang="ja-JP" dirty="0" err="1" smtClean="0">
                <a:solidFill>
                  <a:srgbClr val="FF0000"/>
                </a:solidFill>
              </a:rPr>
              <a:t>UserName</a:t>
            </a:r>
            <a:r>
              <a:rPr lang="en-US" altLang="ja-JP" dirty="0" smtClean="0">
                <a:solidFill>
                  <a:schemeClr val="tx1"/>
                </a:solidFill>
              </a:rPr>
              <a:t>, </a:t>
            </a:r>
            <a:r>
              <a:rPr lang="en-US" altLang="ja-JP" dirty="0" smtClean="0">
                <a:solidFill>
                  <a:srgbClr val="FF0000"/>
                </a:solidFill>
              </a:rPr>
              <a:t>Password</a:t>
            </a:r>
            <a:r>
              <a:rPr lang="en-US" altLang="ja-JP" dirty="0" smtClean="0">
                <a:solidFill>
                  <a:schemeClr val="tx1"/>
                </a:solidFill>
              </a:rPr>
              <a:t> );</a:t>
            </a:r>
          </a:p>
          <a:p>
            <a:r>
              <a:rPr lang="en-US" altLang="ja-JP" dirty="0" smtClean="0">
                <a:solidFill>
                  <a:schemeClr val="tx1"/>
                </a:solidFill>
              </a:rPr>
              <a:t>    }</a:t>
            </a:r>
          </a:p>
          <a:p>
            <a:r>
              <a:rPr lang="en-US" altLang="ja-JP" dirty="0" smtClean="0">
                <a:solidFill>
                  <a:schemeClr val="tx1"/>
                </a:solidFill>
              </a:rPr>
              <a:t>    if( ret == false )</a:t>
            </a:r>
          </a:p>
          <a:p>
            <a:r>
              <a:rPr lang="en-US" altLang="ja-JP" dirty="0" smtClean="0">
                <a:solidFill>
                  <a:schemeClr val="tx1"/>
                </a:solidFill>
              </a:rPr>
              <a:t>    {</a:t>
            </a:r>
          </a:p>
          <a:p>
            <a:r>
              <a:rPr lang="en-US" altLang="ja-JP" dirty="0" smtClean="0">
                <a:solidFill>
                  <a:schemeClr val="tx1"/>
                </a:solidFill>
              </a:rPr>
              <a:t>           :</a:t>
            </a:r>
          </a:p>
          <a:p>
            <a:r>
              <a:rPr lang="en-US" altLang="ja-JP" dirty="0" smtClean="0">
                <a:solidFill>
                  <a:schemeClr val="tx1"/>
                </a:solidFill>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85728"/>
            <a:ext cx="8286808" cy="706437"/>
          </a:xfrm>
        </p:spPr>
        <p:txBody>
          <a:bodyPr/>
          <a:lstStyle/>
          <a:p>
            <a:r>
              <a:rPr lang="ja-JP" altLang="en-US" dirty="0" smtClean="0"/>
              <a:t>基底クラスの </a:t>
            </a:r>
            <a:r>
              <a:rPr lang="en-US" altLang="ja-JP" dirty="0" smtClean="0"/>
              <a:t>Fields[] </a:t>
            </a:r>
            <a:r>
              <a:rPr lang="ja-JP" altLang="en-US" dirty="0" smtClean="0"/>
              <a:t>変数を利用してみると・・・</a:t>
            </a:r>
            <a:endParaRPr kumimoji="1" lang="ja-JP" altLang="en-US" dirty="0"/>
          </a:p>
        </p:txBody>
      </p:sp>
      <p:sp>
        <p:nvSpPr>
          <p:cNvPr id="4" name="メモ 3"/>
          <p:cNvSpPr/>
          <p:nvPr/>
        </p:nvSpPr>
        <p:spPr>
          <a:xfrm>
            <a:off x="785786" y="1214422"/>
            <a:ext cx="7072362" cy="4286280"/>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Form::</a:t>
            </a:r>
            <a:r>
              <a:rPr lang="en-US" altLang="ja-JP" dirty="0" err="1" smtClean="0">
                <a:solidFill>
                  <a:schemeClr val="tx1"/>
                </a:solidFill>
              </a:rPr>
              <a:t>OnLoginClick</a:t>
            </a:r>
            <a:r>
              <a:rPr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a:t>
            </a:r>
            <a:r>
              <a:rPr lang="en-US" altLang="ja-JP" dirty="0" smtClean="0">
                <a:solidFill>
                  <a:schemeClr val="tx1"/>
                </a:solidFill>
              </a:rPr>
              <a:t>ret=Logic-</a:t>
            </a:r>
            <a:r>
              <a:rPr lang="en-US" altLang="ja-JP" dirty="0" smtClean="0">
                <a:solidFill>
                  <a:schemeClr val="tx1"/>
                </a:solidFill>
              </a:rPr>
              <a:t>&gt;</a:t>
            </a:r>
            <a:r>
              <a:rPr lang="en-US" altLang="ja-JP" dirty="0" smtClean="0">
                <a:solidFill>
                  <a:schemeClr val="tx1"/>
                </a:solidFill>
              </a:rPr>
              <a:t>Check(Fields[“</a:t>
            </a:r>
            <a:r>
              <a:rPr lang="en-US" altLang="ja-JP" dirty="0" err="1" smtClean="0">
                <a:solidFill>
                  <a:srgbClr val="FF0000"/>
                </a:solidFill>
              </a:rPr>
              <a:t>UserName</a:t>
            </a:r>
            <a:r>
              <a:rPr lang="en-US" altLang="ja-JP" dirty="0" smtClean="0">
                <a:solidFill>
                  <a:srgbClr val="FF0000"/>
                </a:solidFill>
              </a:rPr>
              <a:t>”</a:t>
            </a:r>
            <a:r>
              <a:rPr lang="en-US" altLang="ja-JP" dirty="0" smtClean="0">
                <a:solidFill>
                  <a:schemeClr val="tx1"/>
                </a:solidFill>
              </a:rPr>
              <a:t>], Fields[“</a:t>
            </a:r>
            <a:r>
              <a:rPr lang="en-US" altLang="ja-JP" dirty="0" smtClean="0">
                <a:solidFill>
                  <a:srgbClr val="FF0000"/>
                </a:solidFill>
              </a:rPr>
              <a:t>Password”</a:t>
            </a:r>
            <a:r>
              <a:rPr lang="en-US" altLang="ja-JP" dirty="0" smtClean="0">
                <a:solidFill>
                  <a:schemeClr val="tx1"/>
                </a:solidFill>
              </a:rPr>
              <a:t>]); </a:t>
            </a:r>
            <a:endParaRPr lang="en-US" altLang="ja-JP" dirty="0" smtClean="0">
              <a:solidFill>
                <a:schemeClr val="tx1"/>
              </a:solidFill>
            </a:endParaRPr>
          </a:p>
          <a:p>
            <a:r>
              <a:rPr lang="en-US" altLang="ja-JP" dirty="0" smtClean="0">
                <a:solidFill>
                  <a:schemeClr val="tx1"/>
                </a:solidFill>
              </a:rPr>
              <a:t>    if( ret == true )</a:t>
            </a:r>
          </a:p>
          <a:p>
            <a:r>
              <a:rPr lang="en-US" altLang="ja-JP" dirty="0" smtClean="0">
                <a:solidFill>
                  <a:schemeClr val="tx1"/>
                </a:solidFill>
              </a:rPr>
              <a:t>    {</a:t>
            </a:r>
          </a:p>
          <a:p>
            <a:r>
              <a:rPr lang="en-US" altLang="ja-JP" dirty="0" smtClean="0">
                <a:solidFill>
                  <a:schemeClr val="tx1"/>
                </a:solidFill>
              </a:rPr>
              <a:t>        ret = Logic-&gt;</a:t>
            </a:r>
            <a:r>
              <a:rPr lang="en-US" altLang="ja-JP" dirty="0" smtClean="0">
                <a:solidFill>
                  <a:schemeClr val="tx1"/>
                </a:solidFill>
              </a:rPr>
              <a:t>Login</a:t>
            </a:r>
            <a:r>
              <a:rPr lang="en-US" altLang="ja-JP" dirty="0" smtClean="0">
                <a:solidFill>
                  <a:schemeClr val="tx1"/>
                </a:solidFill>
              </a:rPr>
              <a:t>(Fields[“</a:t>
            </a:r>
            <a:r>
              <a:rPr lang="en-US" altLang="ja-JP" dirty="0" err="1" smtClean="0">
                <a:solidFill>
                  <a:srgbClr val="FF0000"/>
                </a:solidFill>
              </a:rPr>
              <a:t>UserName</a:t>
            </a:r>
            <a:r>
              <a:rPr lang="en-US" altLang="ja-JP" dirty="0" smtClean="0">
                <a:solidFill>
                  <a:srgbClr val="FF0000"/>
                </a:solidFill>
              </a:rPr>
              <a:t>”</a:t>
            </a:r>
            <a:r>
              <a:rPr lang="en-US" altLang="ja-JP" dirty="0" smtClean="0">
                <a:solidFill>
                  <a:schemeClr val="tx1"/>
                </a:solidFill>
              </a:rPr>
              <a:t>], Fields[“</a:t>
            </a:r>
            <a:r>
              <a:rPr lang="en-US" altLang="ja-JP" dirty="0" smtClean="0">
                <a:solidFill>
                  <a:srgbClr val="FF0000"/>
                </a:solidFill>
              </a:rPr>
              <a:t>Password”</a:t>
            </a:r>
            <a:r>
              <a:rPr lang="en-US" altLang="ja-JP" dirty="0" smtClean="0">
                <a:solidFill>
                  <a:schemeClr val="tx1"/>
                </a:solidFill>
              </a:rPr>
              <a:t>]); </a:t>
            </a:r>
          </a:p>
          <a:p>
            <a:r>
              <a:rPr lang="en-US" altLang="ja-JP" dirty="0" smtClean="0">
                <a:solidFill>
                  <a:schemeClr val="tx1"/>
                </a:solidFill>
              </a:rPr>
              <a:t>    }</a:t>
            </a:r>
          </a:p>
          <a:p>
            <a:r>
              <a:rPr lang="en-US" altLang="ja-JP" dirty="0" smtClean="0">
                <a:solidFill>
                  <a:schemeClr val="tx1"/>
                </a:solidFill>
              </a:rPr>
              <a:t>    if( ret == false )</a:t>
            </a:r>
          </a:p>
          <a:p>
            <a:r>
              <a:rPr lang="en-US" altLang="ja-JP" dirty="0" smtClean="0">
                <a:solidFill>
                  <a:schemeClr val="tx1"/>
                </a:solidFill>
              </a:rPr>
              <a:t>    {</a:t>
            </a:r>
          </a:p>
          <a:p>
            <a:r>
              <a:rPr lang="en-US" altLang="ja-JP" dirty="0" smtClean="0">
                <a:solidFill>
                  <a:schemeClr val="tx1"/>
                </a:solidFill>
              </a:rPr>
              <a:t>           :</a:t>
            </a:r>
          </a:p>
          <a:p>
            <a:r>
              <a:rPr lang="en-US" altLang="ja-JP" dirty="0" smtClean="0">
                <a:solidFill>
                  <a:schemeClr val="tx1"/>
                </a:solidFill>
              </a:rPr>
              <a:t>           :</a:t>
            </a:r>
          </a:p>
        </p:txBody>
      </p:sp>
      <p:sp>
        <p:nvSpPr>
          <p:cNvPr id="6" name="テキスト ボックス 5"/>
          <p:cNvSpPr txBox="1"/>
          <p:nvPr/>
        </p:nvSpPr>
        <p:spPr>
          <a:xfrm>
            <a:off x="2428860" y="3429000"/>
            <a:ext cx="6357982" cy="2308324"/>
          </a:xfrm>
          <a:prstGeom prst="rect">
            <a:avLst/>
          </a:prstGeom>
          <a:noFill/>
        </p:spPr>
        <p:txBody>
          <a:bodyPr wrap="square" rtlCol="0">
            <a:spAutoFit/>
          </a:bodyPr>
          <a:lstStyle/>
          <a:p>
            <a:r>
              <a:rPr lang="ja-JP" altLang="en-US" dirty="0" smtClean="0">
                <a:latin typeface="+mn-ea"/>
                <a:ea typeface="+mn-ea"/>
              </a:rPr>
              <a:t>　 　 　　　＿＿＿</a:t>
            </a:r>
            <a:r>
              <a:rPr lang="en-US" altLang="ja-JP" dirty="0" smtClean="0">
                <a:latin typeface="+mn-ea"/>
                <a:ea typeface="+mn-ea"/>
              </a:rPr>
              <a:t>_</a:t>
            </a:r>
            <a:r>
              <a:rPr lang="ja-JP" altLang="en-US" dirty="0" smtClean="0">
                <a:latin typeface="+mn-ea"/>
                <a:ea typeface="+mn-ea"/>
              </a:rPr>
              <a:t>　　　　</a:t>
            </a:r>
          </a:p>
          <a:p>
            <a:r>
              <a:rPr lang="ja-JP" altLang="en-US" dirty="0" smtClean="0">
                <a:latin typeface="+mn-ea"/>
                <a:ea typeface="+mn-ea"/>
              </a:rPr>
              <a:t>　 　　　／⌒三 ⌒＼　　</a:t>
            </a:r>
          </a:p>
          <a:p>
            <a:r>
              <a:rPr lang="ja-JP" altLang="en-US" dirty="0" smtClean="0">
                <a:latin typeface="+mn-ea"/>
                <a:ea typeface="+mn-ea"/>
              </a:rPr>
              <a:t>　　　／（ ○）三（○）＼　　</a:t>
            </a:r>
            <a:r>
              <a:rPr lang="ja-JP" altLang="en-US" dirty="0" smtClean="0">
                <a:latin typeface="+mn-ea"/>
                <a:ea typeface="+mn-ea"/>
              </a:rPr>
              <a:t>よけいに</a:t>
            </a:r>
            <a:r>
              <a:rPr lang="ja-JP" altLang="en-US" dirty="0" err="1" smtClean="0">
                <a:latin typeface="+mn-ea"/>
                <a:ea typeface="+mn-ea"/>
              </a:rPr>
              <a:t>めんど</a:t>
            </a:r>
            <a:r>
              <a:rPr lang="ja-JP" altLang="en-US" dirty="0" smtClean="0">
                <a:latin typeface="+mn-ea"/>
                <a:ea typeface="+mn-ea"/>
              </a:rPr>
              <a:t>くさくなった</a:t>
            </a:r>
            <a:r>
              <a:rPr lang="ja-JP" altLang="en-US" dirty="0" err="1" smtClean="0">
                <a:latin typeface="+mn-ea"/>
                <a:ea typeface="+mn-ea"/>
              </a:rPr>
              <a:t>お</a:t>
            </a:r>
            <a:endParaRPr lang="ja-JP" altLang="en-US" dirty="0" smtClean="0">
              <a:latin typeface="+mn-ea"/>
              <a:ea typeface="+mn-ea"/>
            </a:endParaRP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a:t>
            </a:r>
            <a:r>
              <a:rPr lang="en-US" altLang="ja-JP" dirty="0" smtClean="0">
                <a:latin typeface="+mn-ea"/>
                <a:ea typeface="+mn-ea"/>
              </a:rPr>
              <a:t>:::::</a:t>
            </a:r>
            <a:r>
              <a:rPr lang="ja-JP" altLang="en-US" dirty="0" smtClean="0">
                <a:latin typeface="+mn-ea"/>
                <a:ea typeface="+mn-ea"/>
              </a:rPr>
              <a:t>＼</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|r┬-|</a:t>
            </a:r>
            <a:r>
              <a:rPr lang="ja-JP" altLang="en-US" dirty="0" smtClean="0">
                <a:latin typeface="+mn-ea"/>
                <a:ea typeface="+mn-ea"/>
              </a:rPr>
              <a:t>　　　　 </a:t>
            </a:r>
            <a:r>
              <a:rPr lang="en-US" altLang="ja-JP" dirty="0" smtClean="0">
                <a:latin typeface="+mn-ea"/>
                <a:ea typeface="+mn-ea"/>
              </a:rPr>
              <a:t>|</a:t>
            </a:r>
          </a:p>
          <a:p>
            <a:r>
              <a:rPr lang="ja-JP" altLang="en-US" dirty="0" smtClean="0">
                <a:latin typeface="+mn-ea"/>
                <a:ea typeface="+mn-ea"/>
              </a:rPr>
              <a:t>　 ＼ 　　 　 ｀</a:t>
            </a:r>
            <a:r>
              <a:rPr lang="ja-JP" altLang="en-US" dirty="0" err="1" smtClean="0">
                <a:latin typeface="+mn-ea"/>
                <a:ea typeface="+mn-ea"/>
              </a:rPr>
              <a:t>ー</a:t>
            </a:r>
            <a:r>
              <a:rPr lang="en-US" altLang="ja-JP" dirty="0" smtClean="0">
                <a:latin typeface="+mn-ea"/>
                <a:ea typeface="+mn-ea"/>
              </a:rPr>
              <a:t>'´</a:t>
            </a:r>
            <a:r>
              <a:rPr lang="ja-JP" altLang="en-US" dirty="0" smtClean="0">
                <a:latin typeface="+mn-ea"/>
                <a:ea typeface="+mn-ea"/>
              </a:rPr>
              <a:t>　　　／　</a:t>
            </a:r>
          </a:p>
          <a:p>
            <a:r>
              <a:rPr lang="ja-JP" altLang="en-US" dirty="0" smtClean="0">
                <a:latin typeface="+mn-ea"/>
                <a:ea typeface="+mn-ea"/>
              </a:rPr>
              <a:t>　</a:t>
            </a: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変数だけを略してもダメ！</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85786" y="2214554"/>
            <a:ext cx="7500990" cy="1428760"/>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smtClean="0">
                <a:solidFill>
                  <a:schemeClr val="tx1"/>
                </a:solidFill>
              </a:rPr>
              <a:t>アプリケーション・パターン</a:t>
            </a:r>
            <a:endParaRPr kumimoji="1" lang="ja-JP" altLang="en-US" sz="4000" dirty="0">
              <a:solidFill>
                <a:schemeClr val="tx1"/>
              </a:solidFill>
            </a:endParaRPr>
          </a:p>
        </p:txBody>
      </p:sp>
      <p:sp>
        <p:nvSpPr>
          <p:cNvPr id="9" name="タイトル 1"/>
          <p:cNvSpPr txBox="1">
            <a:spLocks/>
          </p:cNvSpPr>
          <p:nvPr/>
        </p:nvSpPr>
        <p:spPr>
          <a:xfrm>
            <a:off x="642910" y="357166"/>
            <a:ext cx="7772400" cy="135732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7200" b="0" i="0" u="none" strike="noStrike" kern="0" cap="none" spc="0" normalizeH="0" baseline="0" noProof="0" dirty="0" smtClean="0">
                <a:ln>
                  <a:noFill/>
                </a:ln>
                <a:solidFill>
                  <a:schemeClr val="tx2"/>
                </a:solidFill>
                <a:effectLst/>
                <a:uLnTx/>
                <a:uFillTx/>
                <a:latin typeface="+mj-lt"/>
                <a:ea typeface="+mj-ea"/>
                <a:cs typeface="+mj-cs"/>
              </a:rPr>
              <a:t>本日のテーマ</a:t>
            </a:r>
            <a:endParaRPr kumimoji="1" lang="ja-JP" altLang="en-US" sz="7200" b="0" i="0" u="none" strike="noStrike" kern="0" cap="none" spc="0" normalizeH="0" baseline="0" noProof="0" dirty="0">
              <a:ln>
                <a:noFill/>
              </a:ln>
              <a:solidFill>
                <a:schemeClr val="tx2"/>
              </a:solidFill>
              <a:effectLst/>
              <a:uLnTx/>
              <a:uFillTx/>
              <a:latin typeface="+mj-lt"/>
              <a:ea typeface="+mj-ea"/>
              <a:cs typeface="+mj-cs"/>
            </a:endParaRPr>
          </a:p>
        </p:txBody>
      </p:sp>
      <p:sp>
        <p:nvSpPr>
          <p:cNvPr id="4" name="角丸四角形 3"/>
          <p:cNvSpPr/>
          <p:nvPr/>
        </p:nvSpPr>
        <p:spPr>
          <a:xfrm>
            <a:off x="785786" y="3857628"/>
            <a:ext cx="7500990" cy="1928826"/>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似通った処理をコンポーネント</a:t>
            </a:r>
            <a:r>
              <a:rPr lang="ja-JP" altLang="en-US" sz="4000" dirty="0" smtClean="0">
                <a:solidFill>
                  <a:schemeClr val="tx1"/>
                </a:solidFill>
              </a:rPr>
              <a:t>にしてしまおうぜ</a:t>
            </a:r>
            <a:r>
              <a:rPr lang="ja-JP" altLang="en-US" sz="4000" dirty="0" err="1" smtClean="0">
                <a:solidFill>
                  <a:schemeClr val="tx1"/>
                </a:solidFill>
              </a:rPr>
              <a:t>っ</a:t>
            </a:r>
            <a:r>
              <a:rPr lang="ja-JP" altLang="en-US" sz="4000" dirty="0" smtClean="0">
                <a:solidFill>
                  <a:schemeClr val="tx1"/>
                </a:solidFill>
              </a:rPr>
              <a:t>！みたいな（笑）</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pPr>
              <a:buNone/>
            </a:pPr>
            <a:r>
              <a:rPr kumimoji="1" lang="ja-JP" altLang="en-US" dirty="0" smtClean="0"/>
              <a:t>こんな画面</a:t>
            </a:r>
            <a:endParaRPr kumimoji="1" lang="ja-JP" altLang="en-US" dirty="0"/>
          </a:p>
        </p:txBody>
      </p:sp>
      <p:grpSp>
        <p:nvGrpSpPr>
          <p:cNvPr id="2" name="グループ化 22"/>
          <p:cNvGrpSpPr/>
          <p:nvPr/>
        </p:nvGrpSpPr>
        <p:grpSpPr>
          <a:xfrm>
            <a:off x="1142976" y="2143116"/>
            <a:ext cx="3350647" cy="2143140"/>
            <a:chOff x="1001101" y="2071678"/>
            <a:chExt cx="3350647" cy="2143140"/>
          </a:xfrm>
        </p:grpSpPr>
        <p:sp>
          <p:nvSpPr>
            <p:cNvPr id="5" name="正方形/長方形 4"/>
            <p:cNvSpPr/>
            <p:nvPr/>
          </p:nvSpPr>
          <p:spPr>
            <a:xfrm>
              <a:off x="1001101" y="2071678"/>
              <a:ext cx="3350647" cy="214314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smtClean="0">
                <a:solidFill>
                  <a:schemeClr val="tx1"/>
                </a:solidFill>
              </a:endParaRPr>
            </a:p>
            <a:p>
              <a:r>
                <a:rPr kumimoji="1" lang="ja-JP" altLang="en-US" dirty="0" smtClean="0">
                  <a:solidFill>
                    <a:schemeClr val="tx1"/>
                  </a:solidFill>
                </a:rPr>
                <a:t>ユーザー名</a:t>
              </a:r>
              <a:endParaRPr kumimoji="1" lang="en-US" altLang="ja-JP" dirty="0" smtClean="0">
                <a:solidFill>
                  <a:schemeClr val="tx1"/>
                </a:solidFill>
              </a:endParaRPr>
            </a:p>
            <a:p>
              <a:endParaRPr lang="en-US" altLang="ja-JP" dirty="0" smtClean="0">
                <a:solidFill>
                  <a:schemeClr val="tx1"/>
                </a:solidFill>
              </a:endParaRPr>
            </a:p>
            <a:p>
              <a:r>
                <a:rPr kumimoji="1" lang="ja-JP" altLang="en-US" dirty="0" smtClean="0">
                  <a:solidFill>
                    <a:schemeClr val="tx1"/>
                  </a:solidFill>
                </a:rPr>
                <a:t>パスワード</a:t>
              </a:r>
              <a:endParaRPr kumimoji="1" lang="ja-JP" altLang="en-US" dirty="0">
                <a:solidFill>
                  <a:schemeClr val="tx1"/>
                </a:solidFill>
              </a:endParaRPr>
            </a:p>
          </p:txBody>
        </p:sp>
        <p:sp>
          <p:nvSpPr>
            <p:cNvPr id="15" name="正方形/長方形 14"/>
            <p:cNvSpPr/>
            <p:nvPr/>
          </p:nvSpPr>
          <p:spPr>
            <a:xfrm>
              <a:off x="2357422" y="2357430"/>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357422" y="2857496"/>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18"/>
            <p:cNvGrpSpPr/>
            <p:nvPr/>
          </p:nvGrpSpPr>
          <p:grpSpPr>
            <a:xfrm>
              <a:off x="1142976" y="3429000"/>
              <a:ext cx="1357322" cy="571504"/>
              <a:chOff x="5143504" y="4643446"/>
              <a:chExt cx="1643074" cy="642942"/>
            </a:xfrm>
          </p:grpSpPr>
          <p:sp>
            <p:nvSpPr>
              <p:cNvPr id="17" name="角丸四角形 16"/>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8" name="角丸四角形 17"/>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ログイン</a:t>
                </a:r>
                <a:endParaRPr kumimoji="1" lang="ja-JP" altLang="en-US" sz="1600" dirty="0">
                  <a:solidFill>
                    <a:schemeClr val="tx1"/>
                  </a:solidFill>
                </a:endParaRPr>
              </a:p>
            </p:txBody>
          </p:sp>
        </p:grpSp>
        <p:grpSp>
          <p:nvGrpSpPr>
            <p:cNvPr id="6" name="グループ化 19"/>
            <p:cNvGrpSpPr/>
            <p:nvPr/>
          </p:nvGrpSpPr>
          <p:grpSpPr>
            <a:xfrm>
              <a:off x="2714612" y="3429000"/>
              <a:ext cx="1357322" cy="571504"/>
              <a:chOff x="5143504" y="4643446"/>
              <a:chExt cx="1643074" cy="642942"/>
            </a:xfrm>
          </p:grpSpPr>
          <p:sp>
            <p:nvSpPr>
              <p:cNvPr id="21" name="角丸四角形 20"/>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2" name="角丸四角形 21"/>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キャンセル</a:t>
                </a:r>
                <a:endParaRPr kumimoji="1" lang="ja-JP" altLang="en-US" sz="1600" dirty="0">
                  <a:solidFill>
                    <a:schemeClr val="tx1"/>
                  </a:solidFill>
                </a:endParaRPr>
              </a:p>
            </p:txBody>
          </p:sp>
        </p:grpSp>
      </p:grpSp>
      <p:sp>
        <p:nvSpPr>
          <p:cNvPr id="26" name="タイトル 25"/>
          <p:cNvSpPr>
            <a:spLocks noGrp="1"/>
          </p:cNvSpPr>
          <p:nvPr>
            <p:ph type="title"/>
          </p:nvPr>
        </p:nvSpPr>
        <p:spPr/>
        <p:txBody>
          <a:bodyPr/>
          <a:lstStyle/>
          <a:p>
            <a:r>
              <a:rPr kumimoji="1" lang="ja-JP" altLang="en-US" sz="3200" dirty="0" smtClean="0"/>
              <a:t>ちょいと具体例を挙げていってみましょう</a:t>
            </a:r>
            <a:endParaRPr kumimoji="1" lang="ja-JP" altLang="en-US" sz="3200" dirty="0"/>
          </a:p>
        </p:txBody>
      </p:sp>
      <p:sp>
        <p:nvSpPr>
          <p:cNvPr id="19" name="角丸四角形吹き出し 18"/>
          <p:cNvSpPr/>
          <p:nvPr/>
        </p:nvSpPr>
        <p:spPr>
          <a:xfrm>
            <a:off x="5214942" y="1500174"/>
            <a:ext cx="2428892" cy="826962"/>
          </a:xfrm>
          <a:prstGeom prst="wedgeRoundRectCallout">
            <a:avLst>
              <a:gd name="adj1" fmla="val -85393"/>
              <a:gd name="adj2" fmla="val 71411"/>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入力コントロール</a:t>
            </a:r>
            <a:endParaRPr kumimoji="1" lang="ja-JP" altLang="en-US" dirty="0">
              <a:solidFill>
                <a:schemeClr val="tx1"/>
              </a:solidFill>
            </a:endParaRPr>
          </a:p>
        </p:txBody>
      </p:sp>
      <p:sp>
        <p:nvSpPr>
          <p:cNvPr id="20" name="角丸四角形吹き出し 19"/>
          <p:cNvSpPr/>
          <p:nvPr/>
        </p:nvSpPr>
        <p:spPr>
          <a:xfrm>
            <a:off x="5286380" y="3429000"/>
            <a:ext cx="2428892" cy="826962"/>
          </a:xfrm>
          <a:prstGeom prst="wedgeRoundRectCallout">
            <a:avLst>
              <a:gd name="adj1" fmla="val -92698"/>
              <a:gd name="adj2" fmla="val -34211"/>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アクション</a:t>
            </a:r>
            <a:endParaRPr kumimoji="1" lang="ja-JP" altLang="en-US" dirty="0">
              <a:solidFill>
                <a:schemeClr val="tx1"/>
              </a:solidFill>
            </a:endParaRPr>
          </a:p>
        </p:txBody>
      </p:sp>
      <p:sp>
        <p:nvSpPr>
          <p:cNvPr id="23" name="テキスト ボックス 22"/>
          <p:cNvSpPr txBox="1"/>
          <p:nvPr/>
        </p:nvSpPr>
        <p:spPr>
          <a:xfrm>
            <a:off x="3857620" y="4357694"/>
            <a:ext cx="4956806" cy="2308324"/>
          </a:xfrm>
          <a:prstGeom prst="rect">
            <a:avLst/>
          </a:prstGeom>
          <a:noFill/>
        </p:spPr>
        <p:txBody>
          <a:bodyPr wrap="none" rtlCol="0">
            <a:spAutoFit/>
          </a:bodyPr>
          <a:lstStyle/>
          <a:p>
            <a:r>
              <a:rPr lang="ja-JP" altLang="en-US" dirty="0" smtClean="0">
                <a:latin typeface="+mn-ea"/>
                <a:ea typeface="+mn-ea"/>
              </a:rPr>
              <a:t>　 　 　　　／￣￣￣ ＼ 　ﾎｼﾞﾎｼﾞ</a:t>
            </a:r>
          </a:p>
          <a:p>
            <a:r>
              <a:rPr lang="ja-JP" altLang="en-US" dirty="0" smtClean="0">
                <a:latin typeface="+mn-ea"/>
                <a:ea typeface="+mn-ea"/>
              </a:rPr>
              <a:t>　 　　　／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ja-JP" altLang="en-US" dirty="0" smtClean="0">
                <a:latin typeface="+mn-ea"/>
                <a:ea typeface="+mn-ea"/>
              </a:rPr>
              <a:t>　 　 ／ 　 （●） 　（●）　　＼　　　</a:t>
            </a:r>
            <a:r>
              <a:rPr lang="ja-JP" altLang="en-US" dirty="0" smtClean="0">
                <a:latin typeface="+mn-ea"/>
                <a:ea typeface="+mn-ea"/>
              </a:rPr>
              <a:t>ん？</a:t>
            </a:r>
            <a:endParaRPr lang="ja-JP" altLang="en-US" dirty="0" smtClean="0">
              <a:latin typeface="+mn-ea"/>
              <a:ea typeface="+mn-ea"/>
            </a:endParaRP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ja-JP" altLang="en-US" dirty="0" smtClean="0">
                <a:latin typeface="+mn-ea"/>
                <a:ea typeface="+mn-ea"/>
              </a:rPr>
              <a:t>　 　 ＼　　 </a:t>
            </a:r>
            <a:r>
              <a:rPr lang="ja-JP" altLang="en-US" dirty="0" err="1" smtClean="0">
                <a:latin typeface="+mn-ea"/>
                <a:ea typeface="+mn-ea"/>
              </a:rPr>
              <a:t>ｍ</a:t>
            </a:r>
            <a:r>
              <a:rPr lang="en-US" altLang="ja-JP" dirty="0" smtClean="0">
                <a:latin typeface="+mn-ea"/>
                <a:ea typeface="+mn-ea"/>
              </a:rPr>
              <a:t>j |⌒´ </a:t>
            </a:r>
            <a:r>
              <a:rPr lang="ja-JP" altLang="en-US" dirty="0" smtClean="0">
                <a:latin typeface="+mn-ea"/>
                <a:ea typeface="+mn-ea"/>
              </a:rPr>
              <a:t>　　 　／　　　</a:t>
            </a:r>
            <a:r>
              <a:rPr lang="ja-JP" altLang="en-US" dirty="0" smtClean="0">
                <a:latin typeface="+mn-ea"/>
                <a:ea typeface="+mn-ea"/>
              </a:rPr>
              <a:t>さっきといっしょ？</a:t>
            </a:r>
            <a:endParaRPr lang="ja-JP" altLang="en-US" dirty="0" smtClean="0">
              <a:latin typeface="+mn-ea"/>
              <a:ea typeface="+mn-ea"/>
            </a:endParaRP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a:t>
            </a:r>
            <a:r>
              <a:rPr lang="ja-JP" altLang="en-US" dirty="0" smtClean="0">
                <a:latin typeface="+mn-ea"/>
                <a:ea typeface="+mn-ea"/>
              </a:rPr>
              <a:t>ﾉ</a:t>
            </a:r>
          </a:p>
          <a:p>
            <a:r>
              <a:rPr lang="ja-JP" altLang="en-US" dirty="0" smtClean="0">
                <a:latin typeface="+mn-ea"/>
                <a:ea typeface="+mn-ea"/>
              </a:rPr>
              <a:t>　 　　　　ノ 　 ﾉ</a:t>
            </a: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ビューとロジック</a:t>
            </a:r>
            <a:r>
              <a:rPr lang="ja-JP" altLang="en-US" sz="2800" dirty="0" smtClean="0"/>
              <a:t>の内部処理</a:t>
            </a:r>
            <a:endParaRPr kumimoji="1" lang="ja-JP" altLang="en-US" sz="2800" dirty="0"/>
          </a:p>
        </p:txBody>
      </p:sp>
      <p:grpSp>
        <p:nvGrpSpPr>
          <p:cNvPr id="3" name="グループ化 13"/>
          <p:cNvGrpSpPr/>
          <p:nvPr/>
        </p:nvGrpSpPr>
        <p:grpSpPr>
          <a:xfrm>
            <a:off x="428596" y="1071546"/>
            <a:ext cx="2143140" cy="1428760"/>
            <a:chOff x="1001101" y="2071678"/>
            <a:chExt cx="3350647" cy="2143140"/>
          </a:xfrm>
        </p:grpSpPr>
        <p:sp>
          <p:nvSpPr>
            <p:cNvPr id="15" name="正方形/長方形 14"/>
            <p:cNvSpPr/>
            <p:nvPr/>
          </p:nvSpPr>
          <p:spPr>
            <a:xfrm>
              <a:off x="1001101" y="2071678"/>
              <a:ext cx="3350647" cy="214314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smtClean="0">
                <a:solidFill>
                  <a:schemeClr val="tx1"/>
                </a:solidFill>
              </a:endParaRPr>
            </a:p>
            <a:p>
              <a:r>
                <a:rPr kumimoji="1" lang="ja-JP" altLang="en-US" sz="1200" dirty="0" smtClean="0">
                  <a:solidFill>
                    <a:schemeClr val="tx1"/>
                  </a:solidFill>
                </a:rPr>
                <a:t>ユーザー名</a:t>
              </a:r>
              <a:endParaRPr kumimoji="1" lang="en-US" altLang="ja-JP" sz="1200" dirty="0" smtClean="0">
                <a:solidFill>
                  <a:schemeClr val="tx1"/>
                </a:solidFill>
              </a:endParaRPr>
            </a:p>
            <a:p>
              <a:endParaRPr lang="en-US" altLang="ja-JP" sz="1200" dirty="0" smtClean="0">
                <a:solidFill>
                  <a:schemeClr val="tx1"/>
                </a:solidFill>
              </a:endParaRPr>
            </a:p>
            <a:p>
              <a:r>
                <a:rPr kumimoji="1" lang="ja-JP" altLang="en-US" sz="1200" dirty="0" smtClean="0">
                  <a:solidFill>
                    <a:schemeClr val="tx1"/>
                  </a:solidFill>
                </a:rPr>
                <a:t>パスワード</a:t>
              </a:r>
              <a:endParaRPr kumimoji="1" lang="ja-JP" altLang="en-US" sz="1200" dirty="0">
                <a:solidFill>
                  <a:schemeClr val="tx1"/>
                </a:solidFill>
              </a:endParaRPr>
            </a:p>
          </p:txBody>
        </p:sp>
        <p:sp>
          <p:nvSpPr>
            <p:cNvPr id="16" name="正方形/長方形 15"/>
            <p:cNvSpPr/>
            <p:nvPr/>
          </p:nvSpPr>
          <p:spPr>
            <a:xfrm>
              <a:off x="2357422" y="2357430"/>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 name="正方形/長方形 16"/>
            <p:cNvSpPr/>
            <p:nvPr/>
          </p:nvSpPr>
          <p:spPr>
            <a:xfrm>
              <a:off x="2357422" y="2857496"/>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nvGrpSpPr>
            <p:cNvPr id="4" name="グループ化 18"/>
            <p:cNvGrpSpPr/>
            <p:nvPr/>
          </p:nvGrpSpPr>
          <p:grpSpPr>
            <a:xfrm>
              <a:off x="1142976" y="3429000"/>
              <a:ext cx="1357322" cy="571504"/>
              <a:chOff x="5143504" y="4643446"/>
              <a:chExt cx="1643074" cy="642942"/>
            </a:xfrm>
          </p:grpSpPr>
          <p:sp>
            <p:nvSpPr>
              <p:cNvPr id="22" name="角丸四角形 21"/>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23" name="角丸四角形 22"/>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ログイン</a:t>
                </a:r>
                <a:endParaRPr kumimoji="1" lang="ja-JP" altLang="en-US" sz="900" dirty="0">
                  <a:solidFill>
                    <a:schemeClr val="tx1"/>
                  </a:solidFill>
                </a:endParaRPr>
              </a:p>
            </p:txBody>
          </p:sp>
        </p:grpSp>
        <p:grpSp>
          <p:nvGrpSpPr>
            <p:cNvPr id="5" name="グループ化 19"/>
            <p:cNvGrpSpPr/>
            <p:nvPr/>
          </p:nvGrpSpPr>
          <p:grpSpPr>
            <a:xfrm>
              <a:off x="2714612" y="3429000"/>
              <a:ext cx="1357322" cy="571504"/>
              <a:chOff x="5143504" y="4643446"/>
              <a:chExt cx="1643074" cy="642942"/>
            </a:xfrm>
          </p:grpSpPr>
          <p:sp>
            <p:nvSpPr>
              <p:cNvPr id="20" name="角丸四角形 19"/>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21" name="角丸四角形 20"/>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キャンセル</a:t>
                </a:r>
                <a:endParaRPr kumimoji="1" lang="ja-JP" altLang="en-US" sz="900" dirty="0">
                  <a:solidFill>
                    <a:schemeClr val="tx1"/>
                  </a:solidFill>
                </a:endParaRPr>
              </a:p>
            </p:txBody>
          </p:sp>
        </p:grpSp>
      </p:grpSp>
      <p:sp>
        <p:nvSpPr>
          <p:cNvPr id="24" name="テキスト ボックス 23"/>
          <p:cNvSpPr txBox="1"/>
          <p:nvPr/>
        </p:nvSpPr>
        <p:spPr>
          <a:xfrm>
            <a:off x="1071538" y="2643182"/>
            <a:ext cx="792205" cy="369332"/>
          </a:xfrm>
          <a:prstGeom prst="rect">
            <a:avLst/>
          </a:prstGeom>
          <a:noFill/>
        </p:spPr>
        <p:txBody>
          <a:bodyPr wrap="none" rtlCol="0">
            <a:spAutoFit/>
          </a:bodyPr>
          <a:lstStyle/>
          <a:p>
            <a:r>
              <a:rPr kumimoji="1" lang="ja-JP" altLang="en-US" dirty="0" smtClean="0"/>
              <a:t>ビュー</a:t>
            </a:r>
            <a:endParaRPr kumimoji="1" lang="ja-JP" altLang="en-US" dirty="0"/>
          </a:p>
        </p:txBody>
      </p:sp>
      <p:sp>
        <p:nvSpPr>
          <p:cNvPr id="25" name="メモ 24"/>
          <p:cNvSpPr/>
          <p:nvPr/>
        </p:nvSpPr>
        <p:spPr>
          <a:xfrm>
            <a:off x="428596" y="3000372"/>
            <a:ext cx="2643206" cy="292895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a:t>
            </a:r>
            <a:r>
              <a:rPr kumimoji="1" lang="en-US" altLang="ja-JP" dirty="0" err="1" smtClean="0">
                <a:solidFill>
                  <a:schemeClr val="tx1"/>
                </a:solidFill>
              </a:rPr>
              <a:t>On</a:t>
            </a:r>
            <a:r>
              <a:rPr lang="en-US" altLang="ja-JP" dirty="0" err="1" smtClean="0">
                <a:solidFill>
                  <a:schemeClr val="tx1"/>
                </a:solidFill>
              </a:rPr>
              <a:t>Login</a:t>
            </a:r>
            <a:r>
              <a:rPr kumimoji="1" lang="en-US" altLang="ja-JP" dirty="0" err="1" smtClean="0">
                <a:solidFill>
                  <a:schemeClr val="tx1"/>
                </a:solidFill>
              </a:rPr>
              <a:t>Click</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Form::</a:t>
            </a:r>
            <a:r>
              <a:rPr lang="en-US" altLang="ja-JP" dirty="0" err="1" smtClean="0">
                <a:solidFill>
                  <a:schemeClr val="tx1"/>
                </a:solidFill>
              </a:rPr>
              <a:t>OnCancelClick</a:t>
            </a:r>
            <a:r>
              <a:rPr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a:t>
            </a:r>
            <a:endParaRPr kumimoji="1" lang="ja-JP" altLang="en-US" dirty="0">
              <a:solidFill>
                <a:schemeClr val="tx1"/>
              </a:solidFill>
            </a:endParaRPr>
          </a:p>
        </p:txBody>
      </p:sp>
      <p:sp>
        <p:nvSpPr>
          <p:cNvPr id="26" name="テキスト ボックス 25"/>
          <p:cNvSpPr txBox="1"/>
          <p:nvPr/>
        </p:nvSpPr>
        <p:spPr>
          <a:xfrm>
            <a:off x="3929058" y="1000108"/>
            <a:ext cx="946093" cy="369332"/>
          </a:xfrm>
          <a:prstGeom prst="rect">
            <a:avLst/>
          </a:prstGeom>
          <a:noFill/>
        </p:spPr>
        <p:txBody>
          <a:bodyPr wrap="none" rtlCol="0">
            <a:spAutoFit/>
          </a:bodyPr>
          <a:lstStyle/>
          <a:p>
            <a:r>
              <a:rPr lang="ja-JP" altLang="en-US" dirty="0" smtClean="0"/>
              <a:t>ロジック</a:t>
            </a:r>
            <a:endParaRPr kumimoji="1" lang="ja-JP" altLang="en-US" dirty="0"/>
          </a:p>
        </p:txBody>
      </p:sp>
      <p:sp>
        <p:nvSpPr>
          <p:cNvPr id="27" name="メモ 26"/>
          <p:cNvSpPr/>
          <p:nvPr/>
        </p:nvSpPr>
        <p:spPr>
          <a:xfrm>
            <a:off x="3214678" y="1428736"/>
            <a:ext cx="2643206" cy="4429156"/>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Logic</a:t>
            </a:r>
            <a:r>
              <a:rPr kumimoji="1" lang="en-US" altLang="ja-JP" dirty="0" smtClean="0">
                <a:solidFill>
                  <a:schemeClr val="tx1"/>
                </a:solidFill>
              </a:rPr>
              <a:t>::Check (...)</a:t>
            </a:r>
          </a:p>
          <a:p>
            <a:r>
              <a:rPr lang="en-US" altLang="ja-JP" dirty="0" smtClean="0">
                <a:solidFill>
                  <a:schemeClr val="tx1"/>
                </a:solidFill>
              </a:rPr>
              <a:t>{</a:t>
            </a:r>
          </a:p>
          <a:p>
            <a:r>
              <a:rPr kumimoji="1" lang="en-US" altLang="ja-JP" dirty="0" smtClean="0">
                <a:solidFill>
                  <a:schemeClr val="tx1"/>
                </a:solidFill>
              </a:rPr>
              <a:t>}</a:t>
            </a:r>
          </a:p>
          <a:p>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Logic::Login(...)</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Logic::Cancel (...)</a:t>
            </a:r>
          </a:p>
          <a:p>
            <a:r>
              <a:rPr lang="en-US" altLang="ja-JP" dirty="0" smtClean="0">
                <a:solidFill>
                  <a:schemeClr val="tx1"/>
                </a:solidFill>
              </a:rPr>
              <a:t>{</a:t>
            </a:r>
          </a:p>
          <a:p>
            <a:r>
              <a:rPr lang="en-US" altLang="ja-JP" dirty="0" smtClean="0">
                <a:solidFill>
                  <a:schemeClr val="tx1"/>
                </a:solidFill>
              </a:rPr>
              <a:t>}</a:t>
            </a:r>
            <a:endParaRPr lang="ja-JP" altLang="en-US" dirty="0" smtClean="0">
              <a:solidFill>
                <a:schemeClr val="tx1"/>
              </a:solidFill>
            </a:endParaRPr>
          </a:p>
          <a:p>
            <a:endParaRPr kumimoji="1" lang="ja-JP" altLang="en-US" dirty="0">
              <a:solidFill>
                <a:schemeClr val="tx1"/>
              </a:solidFill>
            </a:endParaRPr>
          </a:p>
        </p:txBody>
      </p:sp>
      <p:sp>
        <p:nvSpPr>
          <p:cNvPr id="28" name="テキスト ボックス 27"/>
          <p:cNvSpPr txBox="1"/>
          <p:nvPr/>
        </p:nvSpPr>
        <p:spPr>
          <a:xfrm>
            <a:off x="6715140" y="1357298"/>
            <a:ext cx="1616148" cy="369332"/>
          </a:xfrm>
          <a:prstGeom prst="rect">
            <a:avLst/>
          </a:prstGeom>
          <a:noFill/>
        </p:spPr>
        <p:txBody>
          <a:bodyPr wrap="none" rtlCol="0">
            <a:spAutoFit/>
          </a:bodyPr>
          <a:lstStyle/>
          <a:p>
            <a:r>
              <a:rPr lang="ja-JP" altLang="en-US" dirty="0" smtClean="0"/>
              <a:t>データアクセス</a:t>
            </a:r>
            <a:endParaRPr kumimoji="1" lang="ja-JP" altLang="en-US" dirty="0"/>
          </a:p>
        </p:txBody>
      </p:sp>
      <p:sp>
        <p:nvSpPr>
          <p:cNvPr id="29" name="メモ 28"/>
          <p:cNvSpPr/>
          <p:nvPr/>
        </p:nvSpPr>
        <p:spPr>
          <a:xfrm>
            <a:off x="6000760" y="1785926"/>
            <a:ext cx="2643206" cy="364333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DAC::</a:t>
            </a:r>
            <a:r>
              <a:rPr kumimoji="1" lang="en-US" altLang="ja-JP" dirty="0" err="1" smtClean="0">
                <a:solidFill>
                  <a:schemeClr val="tx1"/>
                </a:solidFill>
              </a:rPr>
              <a:t>QueryUser</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DAC::Connect(...)</a:t>
            </a:r>
          </a:p>
          <a:p>
            <a:r>
              <a:rPr lang="en-US" altLang="ja-JP" dirty="0" smtClean="0">
                <a:solidFill>
                  <a:schemeClr val="tx1"/>
                </a:solidFill>
              </a:rPr>
              <a:t>{</a:t>
            </a:r>
          </a:p>
          <a:p>
            <a:r>
              <a:rPr lang="en-US" altLang="ja-JP" dirty="0" smtClean="0">
                <a:solidFill>
                  <a:schemeClr val="tx1"/>
                </a:solidFill>
              </a:rPr>
              <a:t>}</a:t>
            </a:r>
          </a:p>
          <a:p>
            <a:endParaRPr lang="en-US" altLang="ja-JP" dirty="0" smtClean="0">
              <a:solidFill>
                <a:schemeClr val="tx1"/>
              </a:solidFill>
            </a:endParaRPr>
          </a:p>
          <a:p>
            <a:endParaRPr kumimoji="1" lang="ja-JP" altLang="en-US" dirty="0">
              <a:solidFill>
                <a:schemeClr val="tx1"/>
              </a:solidFill>
            </a:endParaRPr>
          </a:p>
        </p:txBody>
      </p:sp>
      <p:sp>
        <p:nvSpPr>
          <p:cNvPr id="30" name="角丸四角形 29"/>
          <p:cNvSpPr/>
          <p:nvPr/>
        </p:nvSpPr>
        <p:spPr>
          <a:xfrm>
            <a:off x="714348" y="3357562"/>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コントロールから値を取り出し、ロジックで</a:t>
            </a:r>
            <a:r>
              <a:rPr lang="en-US" altLang="ja-JP" dirty="0" smtClean="0">
                <a:solidFill>
                  <a:schemeClr val="tx1"/>
                </a:solidFill>
              </a:rPr>
              <a:t>Check</a:t>
            </a:r>
            <a:r>
              <a:rPr lang="ja-JP" altLang="en-US" dirty="0" smtClean="0">
                <a:solidFill>
                  <a:schemeClr val="tx1"/>
                </a:solidFill>
              </a:rPr>
              <a:t>後に</a:t>
            </a:r>
            <a:r>
              <a:rPr lang="en-US" altLang="ja-JP" dirty="0" smtClean="0">
                <a:solidFill>
                  <a:schemeClr val="tx1"/>
                </a:solidFill>
              </a:rPr>
              <a:t>Login</a:t>
            </a:r>
            <a:endParaRPr kumimoji="1" lang="ja-JP" altLang="en-US" dirty="0">
              <a:solidFill>
                <a:schemeClr val="tx1"/>
              </a:solidFill>
            </a:endParaRPr>
          </a:p>
        </p:txBody>
      </p:sp>
      <p:sp>
        <p:nvSpPr>
          <p:cNvPr id="31" name="角丸四角形 30"/>
          <p:cNvSpPr/>
          <p:nvPr/>
        </p:nvSpPr>
        <p:spPr>
          <a:xfrm>
            <a:off x="714348" y="4714884"/>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ロジックで</a:t>
            </a:r>
            <a:r>
              <a:rPr lang="en-US" altLang="ja-JP" dirty="0" smtClean="0">
                <a:solidFill>
                  <a:schemeClr val="tx1"/>
                </a:solidFill>
              </a:rPr>
              <a:t>Cancel</a:t>
            </a:r>
            <a:endParaRPr kumimoji="1" lang="ja-JP" altLang="en-US" dirty="0">
              <a:solidFill>
                <a:schemeClr val="tx1"/>
              </a:solidFill>
            </a:endParaRPr>
          </a:p>
        </p:txBody>
      </p:sp>
      <p:sp>
        <p:nvSpPr>
          <p:cNvPr id="32" name="角丸四角形 31"/>
          <p:cNvSpPr/>
          <p:nvPr/>
        </p:nvSpPr>
        <p:spPr>
          <a:xfrm>
            <a:off x="3571868" y="1785926"/>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文字妥当性</a:t>
            </a:r>
            <a:endParaRPr kumimoji="1" lang="en-US" altLang="ja-JP" dirty="0" smtClean="0">
              <a:solidFill>
                <a:schemeClr val="tx1"/>
              </a:solidFill>
            </a:endParaRPr>
          </a:p>
          <a:p>
            <a:pPr algn="ctr"/>
            <a:r>
              <a:rPr lang="ja-JP" altLang="en-US" dirty="0" smtClean="0">
                <a:solidFill>
                  <a:schemeClr val="tx1"/>
                </a:solidFill>
              </a:rPr>
              <a:t>登録されてるの？</a:t>
            </a:r>
            <a:endParaRPr kumimoji="1" lang="ja-JP" altLang="en-US" dirty="0">
              <a:solidFill>
                <a:schemeClr val="tx1"/>
              </a:solidFill>
            </a:endParaRPr>
          </a:p>
        </p:txBody>
      </p:sp>
      <p:sp>
        <p:nvSpPr>
          <p:cNvPr id="33" name="角丸四角形 32"/>
          <p:cNvSpPr/>
          <p:nvPr/>
        </p:nvSpPr>
        <p:spPr>
          <a:xfrm>
            <a:off x="3500430" y="3143248"/>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ログインの記録とか</a:t>
            </a:r>
            <a:endParaRPr kumimoji="1" lang="ja-JP" altLang="en-US" dirty="0">
              <a:solidFill>
                <a:schemeClr val="tx1"/>
              </a:solidFill>
            </a:endParaRPr>
          </a:p>
        </p:txBody>
      </p:sp>
      <p:sp>
        <p:nvSpPr>
          <p:cNvPr id="34" name="角丸四角形 33"/>
          <p:cNvSpPr/>
          <p:nvPr/>
        </p:nvSpPr>
        <p:spPr>
          <a:xfrm>
            <a:off x="3500430" y="4500570"/>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終了処理</a:t>
            </a:r>
            <a:endParaRPr kumimoji="1" lang="ja-JP" altLang="en-US" dirty="0">
              <a:solidFill>
                <a:schemeClr val="tx1"/>
              </a:solidFill>
            </a:endParaRPr>
          </a:p>
        </p:txBody>
      </p:sp>
      <p:sp>
        <p:nvSpPr>
          <p:cNvPr id="35" name="角丸四角形 34"/>
          <p:cNvSpPr/>
          <p:nvPr/>
        </p:nvSpPr>
        <p:spPr>
          <a:xfrm>
            <a:off x="6286512" y="2214554"/>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登録されてるの？</a:t>
            </a:r>
            <a:endParaRPr kumimoji="1" lang="ja-JP" altLang="en-US" dirty="0">
              <a:solidFill>
                <a:schemeClr val="tx1"/>
              </a:solidFill>
            </a:endParaRPr>
          </a:p>
        </p:txBody>
      </p:sp>
      <p:sp>
        <p:nvSpPr>
          <p:cNvPr id="36" name="角丸四角形 35"/>
          <p:cNvSpPr/>
          <p:nvPr/>
        </p:nvSpPr>
        <p:spPr>
          <a:xfrm>
            <a:off x="6357950" y="3857628"/>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なにかする</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linds(horizontal)">
                                      <p:cBhvr>
                                        <p:cTn id="10" dur="500"/>
                                        <p:tgtEl>
                                          <p:spTgt spid="3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blinds(horizontal)">
                                      <p:cBhvr>
                                        <p:cTn id="13" dur="500"/>
                                        <p:tgtEl>
                                          <p:spTgt spid="3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blinds(horizontal)">
                                      <p:cBhvr>
                                        <p:cTn id="16" dur="500"/>
                                        <p:tgtEl>
                                          <p:spTgt spid="3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blinds(horizontal)">
                                      <p:cBhvr>
                                        <p:cTn id="19" dur="500"/>
                                        <p:tgtEl>
                                          <p:spTgt spid="32"/>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blinds(horizontal)">
                                      <p:cBhvr>
                                        <p:cTn id="22" dur="500"/>
                                        <p:tgtEl>
                                          <p:spTgt spid="3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blinds(horizontal)">
                                      <p:cBhvr>
                                        <p:cTn id="2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別の例を考えてみましょう。</a:t>
            </a:r>
            <a:endParaRPr kumimoji="1" lang="ja-JP" altLang="en-US" sz="3200" dirty="0"/>
          </a:p>
        </p:txBody>
      </p:sp>
      <p:sp>
        <p:nvSpPr>
          <p:cNvPr id="3" name="テキスト プレースホルダ 2"/>
          <p:cNvSpPr>
            <a:spLocks noGrp="1"/>
          </p:cNvSpPr>
          <p:nvPr>
            <p:ph type="body" idx="1"/>
          </p:nvPr>
        </p:nvSpPr>
        <p:spPr/>
        <p:txBody>
          <a:bodyPr/>
          <a:lstStyle/>
          <a:p>
            <a:pPr>
              <a:buNone/>
            </a:pPr>
            <a:r>
              <a:rPr kumimoji="1" lang="ja-JP" altLang="en-US" dirty="0" smtClean="0"/>
              <a:t>こんな画面</a:t>
            </a:r>
            <a:endParaRPr kumimoji="1" lang="ja-JP" altLang="en-US" dirty="0"/>
          </a:p>
        </p:txBody>
      </p:sp>
      <p:grpSp>
        <p:nvGrpSpPr>
          <p:cNvPr id="4" name="グループ化 46"/>
          <p:cNvGrpSpPr/>
          <p:nvPr/>
        </p:nvGrpSpPr>
        <p:grpSpPr>
          <a:xfrm>
            <a:off x="1571604" y="2071678"/>
            <a:ext cx="5786478" cy="2857520"/>
            <a:chOff x="714348" y="1928802"/>
            <a:chExt cx="5786478" cy="2857520"/>
          </a:xfrm>
        </p:grpSpPr>
        <p:grpSp>
          <p:nvGrpSpPr>
            <p:cNvPr id="5" name="グループ化 18"/>
            <p:cNvGrpSpPr/>
            <p:nvPr/>
          </p:nvGrpSpPr>
          <p:grpSpPr>
            <a:xfrm>
              <a:off x="714348" y="1928802"/>
              <a:ext cx="5786478" cy="2857520"/>
              <a:chOff x="995162" y="1643050"/>
              <a:chExt cx="2795958" cy="2143140"/>
            </a:xfrm>
          </p:grpSpPr>
          <p:sp>
            <p:nvSpPr>
              <p:cNvPr id="20" name="正方形/長方形 19"/>
              <p:cNvSpPr/>
              <p:nvPr/>
            </p:nvSpPr>
            <p:spPr>
              <a:xfrm>
                <a:off x="1000100" y="1831045"/>
                <a:ext cx="2786082" cy="195514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1000100" y="1643051"/>
                <a:ext cx="2786082" cy="18799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995162" y="1643050"/>
                <a:ext cx="153906" cy="187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7" name="正方形/長方形 26"/>
              <p:cNvSpPr/>
              <p:nvPr/>
            </p:nvSpPr>
            <p:spPr>
              <a:xfrm>
                <a:off x="3662865" y="1643051"/>
                <a:ext cx="128255" cy="187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t>
                </a:r>
                <a:endParaRPr kumimoji="1" lang="ja-JP" altLang="en-US" dirty="0">
                  <a:solidFill>
                    <a:schemeClr val="tx1"/>
                  </a:solidFill>
                </a:endParaRPr>
              </a:p>
            </p:txBody>
          </p:sp>
        </p:grpSp>
        <p:sp>
          <p:nvSpPr>
            <p:cNvPr id="29" name="正方形/長方形 28"/>
            <p:cNvSpPr/>
            <p:nvPr/>
          </p:nvSpPr>
          <p:spPr>
            <a:xfrm>
              <a:off x="1000100" y="2285992"/>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社員コード</a:t>
              </a:r>
              <a:endParaRPr kumimoji="1" lang="ja-JP" altLang="en-US" dirty="0">
                <a:solidFill>
                  <a:schemeClr val="tx1"/>
                </a:solidFill>
              </a:endParaRPr>
            </a:p>
          </p:txBody>
        </p:sp>
        <p:sp>
          <p:nvSpPr>
            <p:cNvPr id="30" name="正方形/長方形 29"/>
            <p:cNvSpPr/>
            <p:nvPr/>
          </p:nvSpPr>
          <p:spPr>
            <a:xfrm>
              <a:off x="1000100" y="3071810"/>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社員名</a:t>
              </a:r>
              <a:endParaRPr kumimoji="1" lang="ja-JP" altLang="en-US" dirty="0">
                <a:solidFill>
                  <a:schemeClr val="tx1"/>
                </a:solidFill>
              </a:endParaRPr>
            </a:p>
          </p:txBody>
        </p:sp>
        <p:grpSp>
          <p:nvGrpSpPr>
            <p:cNvPr id="6" name="グループ化 39"/>
            <p:cNvGrpSpPr/>
            <p:nvPr/>
          </p:nvGrpSpPr>
          <p:grpSpPr>
            <a:xfrm>
              <a:off x="5143504" y="2285992"/>
              <a:ext cx="1042451" cy="475573"/>
              <a:chOff x="5286380" y="2285992"/>
              <a:chExt cx="1042451" cy="475573"/>
            </a:xfrm>
          </p:grpSpPr>
          <p:sp>
            <p:nvSpPr>
              <p:cNvPr id="31" name="角丸四角形 30"/>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32" name="角丸四角形 31"/>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検索</a:t>
                </a:r>
                <a:endParaRPr kumimoji="1" lang="ja-JP" altLang="en-US" sz="1600" dirty="0">
                  <a:solidFill>
                    <a:schemeClr val="tx1"/>
                  </a:solidFill>
                </a:endParaRPr>
              </a:p>
            </p:txBody>
          </p:sp>
        </p:grpSp>
        <p:sp>
          <p:nvSpPr>
            <p:cNvPr id="33" name="正方形/長方形 32"/>
            <p:cNvSpPr/>
            <p:nvPr/>
          </p:nvSpPr>
          <p:spPr>
            <a:xfrm>
              <a:off x="2428860" y="235743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5" name="直線コネクタ 34"/>
            <p:cNvCxnSpPr/>
            <p:nvPr/>
          </p:nvCxnSpPr>
          <p:spPr>
            <a:xfrm>
              <a:off x="714348" y="2857496"/>
              <a:ext cx="55721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428860" y="307181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8" name="正方形/長方形 37"/>
            <p:cNvSpPr/>
            <p:nvPr/>
          </p:nvSpPr>
          <p:spPr>
            <a:xfrm>
              <a:off x="1000100" y="3571876"/>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生年月日</a:t>
              </a:r>
              <a:endParaRPr kumimoji="1" lang="ja-JP" altLang="en-US" dirty="0">
                <a:solidFill>
                  <a:schemeClr val="tx1"/>
                </a:solidFill>
              </a:endParaRPr>
            </a:p>
          </p:txBody>
        </p:sp>
        <p:sp>
          <p:nvSpPr>
            <p:cNvPr id="39" name="正方形/長方形 38"/>
            <p:cNvSpPr/>
            <p:nvPr/>
          </p:nvSpPr>
          <p:spPr>
            <a:xfrm>
              <a:off x="2428860" y="3571876"/>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7" name="グループ化 43"/>
            <p:cNvGrpSpPr/>
            <p:nvPr/>
          </p:nvGrpSpPr>
          <p:grpSpPr>
            <a:xfrm>
              <a:off x="5143504" y="4071942"/>
              <a:ext cx="1042451" cy="475573"/>
              <a:chOff x="5286380" y="2285992"/>
              <a:chExt cx="1042451" cy="475573"/>
            </a:xfrm>
          </p:grpSpPr>
          <p:sp>
            <p:nvSpPr>
              <p:cNvPr id="45" name="角丸四角形 44"/>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角丸四角形 45"/>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閉じる</a:t>
                </a:r>
                <a:endParaRPr kumimoji="1" lang="ja-JP" altLang="en-US" dirty="0">
                  <a:solidFill>
                    <a:schemeClr val="tx1"/>
                  </a:solidFill>
                </a:endParaRPr>
              </a:p>
            </p:txBody>
          </p:sp>
        </p:grpSp>
      </p:grpSp>
      <p:sp>
        <p:nvSpPr>
          <p:cNvPr id="24" name="角丸四角形吹き出し 23"/>
          <p:cNvSpPr/>
          <p:nvPr/>
        </p:nvSpPr>
        <p:spPr>
          <a:xfrm>
            <a:off x="5286380" y="1214422"/>
            <a:ext cx="2428892" cy="826962"/>
          </a:xfrm>
          <a:prstGeom prst="wedgeRoundRectCallout">
            <a:avLst>
              <a:gd name="adj1" fmla="val -82022"/>
              <a:gd name="adj2" fmla="val 99467"/>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入力コントロール</a:t>
            </a:r>
            <a:endParaRPr kumimoji="1" lang="ja-JP" altLang="en-US" dirty="0">
              <a:solidFill>
                <a:schemeClr val="tx1"/>
              </a:solidFill>
            </a:endParaRPr>
          </a:p>
        </p:txBody>
      </p:sp>
      <p:sp>
        <p:nvSpPr>
          <p:cNvPr id="25" name="角丸四角形吹き出し 24"/>
          <p:cNvSpPr/>
          <p:nvPr/>
        </p:nvSpPr>
        <p:spPr>
          <a:xfrm>
            <a:off x="6429388" y="3214686"/>
            <a:ext cx="2428892" cy="826962"/>
          </a:xfrm>
          <a:prstGeom prst="wedgeRoundRectCallout">
            <a:avLst>
              <a:gd name="adj1" fmla="val -51118"/>
              <a:gd name="adj2" fmla="val -87022"/>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アクション</a:t>
            </a:r>
            <a:endParaRPr kumimoji="1" lang="ja-JP" altLang="en-US" dirty="0">
              <a:solidFill>
                <a:schemeClr val="tx1"/>
              </a:solidFill>
            </a:endParaRPr>
          </a:p>
        </p:txBody>
      </p:sp>
      <p:sp>
        <p:nvSpPr>
          <p:cNvPr id="28" name="角丸四角形吹き出し 27"/>
          <p:cNvSpPr/>
          <p:nvPr/>
        </p:nvSpPr>
        <p:spPr>
          <a:xfrm>
            <a:off x="1500166" y="4786322"/>
            <a:ext cx="2428892" cy="826962"/>
          </a:xfrm>
          <a:prstGeom prst="wedgeRoundRectCallout">
            <a:avLst>
              <a:gd name="adj1" fmla="val 55080"/>
              <a:gd name="adj2" fmla="val -126631"/>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表示コントロール</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1142976" y="2428868"/>
            <a:ext cx="792205" cy="369332"/>
          </a:xfrm>
          <a:prstGeom prst="rect">
            <a:avLst/>
          </a:prstGeom>
          <a:noFill/>
        </p:spPr>
        <p:txBody>
          <a:bodyPr wrap="none" rtlCol="0">
            <a:spAutoFit/>
          </a:bodyPr>
          <a:lstStyle/>
          <a:p>
            <a:r>
              <a:rPr kumimoji="1" lang="ja-JP" altLang="en-US" dirty="0" smtClean="0"/>
              <a:t>ビュー</a:t>
            </a:r>
            <a:endParaRPr kumimoji="1" lang="ja-JP" altLang="en-US" dirty="0"/>
          </a:p>
        </p:txBody>
      </p:sp>
      <p:sp>
        <p:nvSpPr>
          <p:cNvPr id="25" name="メモ 24"/>
          <p:cNvSpPr/>
          <p:nvPr/>
        </p:nvSpPr>
        <p:spPr>
          <a:xfrm>
            <a:off x="428596" y="2786058"/>
            <a:ext cx="2643206" cy="3143272"/>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a:t>
            </a:r>
            <a:r>
              <a:rPr kumimoji="1" lang="en-US" altLang="ja-JP" dirty="0" err="1" smtClean="0">
                <a:solidFill>
                  <a:schemeClr val="tx1"/>
                </a:solidFill>
              </a:rPr>
              <a:t>OnSearchClick</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Form::</a:t>
            </a:r>
            <a:r>
              <a:rPr lang="en-US" altLang="ja-JP" dirty="0" err="1" smtClean="0">
                <a:solidFill>
                  <a:schemeClr val="tx1"/>
                </a:solidFill>
              </a:rPr>
              <a:t>OnChangeField</a:t>
            </a:r>
            <a:r>
              <a:rPr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a:t>
            </a:r>
            <a:endParaRPr kumimoji="1" lang="ja-JP" altLang="en-US" dirty="0">
              <a:solidFill>
                <a:schemeClr val="tx1"/>
              </a:solidFill>
            </a:endParaRPr>
          </a:p>
        </p:txBody>
      </p:sp>
      <p:sp>
        <p:nvSpPr>
          <p:cNvPr id="26" name="テキスト ボックス 25"/>
          <p:cNvSpPr txBox="1"/>
          <p:nvPr/>
        </p:nvSpPr>
        <p:spPr>
          <a:xfrm>
            <a:off x="3929058" y="1000108"/>
            <a:ext cx="946093" cy="369332"/>
          </a:xfrm>
          <a:prstGeom prst="rect">
            <a:avLst/>
          </a:prstGeom>
          <a:noFill/>
        </p:spPr>
        <p:txBody>
          <a:bodyPr wrap="none" rtlCol="0">
            <a:spAutoFit/>
          </a:bodyPr>
          <a:lstStyle/>
          <a:p>
            <a:r>
              <a:rPr lang="ja-JP" altLang="en-US" dirty="0" smtClean="0"/>
              <a:t>ロジック</a:t>
            </a:r>
            <a:endParaRPr kumimoji="1" lang="ja-JP" altLang="en-US" dirty="0"/>
          </a:p>
        </p:txBody>
      </p:sp>
      <p:sp>
        <p:nvSpPr>
          <p:cNvPr id="27" name="メモ 26"/>
          <p:cNvSpPr/>
          <p:nvPr/>
        </p:nvSpPr>
        <p:spPr>
          <a:xfrm>
            <a:off x="3214678" y="1428736"/>
            <a:ext cx="2643206" cy="4429156"/>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Logic</a:t>
            </a:r>
            <a:r>
              <a:rPr kumimoji="1" lang="en-US" altLang="ja-JP" dirty="0" smtClean="0">
                <a:solidFill>
                  <a:schemeClr val="tx1"/>
                </a:solidFill>
              </a:rPr>
              <a:t>::Check (...)</a:t>
            </a:r>
          </a:p>
          <a:p>
            <a:r>
              <a:rPr lang="en-US" altLang="ja-JP" dirty="0" smtClean="0">
                <a:solidFill>
                  <a:schemeClr val="tx1"/>
                </a:solidFill>
              </a:rPr>
              <a:t>{</a:t>
            </a:r>
          </a:p>
          <a:p>
            <a:r>
              <a:rPr kumimoji="1" lang="en-US" altLang="ja-JP" dirty="0" smtClean="0">
                <a:solidFill>
                  <a:schemeClr val="tx1"/>
                </a:solidFill>
              </a:rPr>
              <a:t>}</a:t>
            </a:r>
          </a:p>
          <a:p>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Logic::Search(...)</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endParaRPr lang="en-US" altLang="ja-JP" dirty="0" smtClean="0">
              <a:solidFill>
                <a:schemeClr val="tx1"/>
              </a:solidFill>
            </a:endParaRPr>
          </a:p>
          <a:p>
            <a:endParaRPr kumimoji="1" lang="ja-JP" altLang="en-US" dirty="0">
              <a:solidFill>
                <a:schemeClr val="tx1"/>
              </a:solidFill>
            </a:endParaRPr>
          </a:p>
        </p:txBody>
      </p:sp>
      <p:sp>
        <p:nvSpPr>
          <p:cNvPr id="28" name="テキスト ボックス 27"/>
          <p:cNvSpPr txBox="1"/>
          <p:nvPr/>
        </p:nvSpPr>
        <p:spPr>
          <a:xfrm>
            <a:off x="6715140" y="1357298"/>
            <a:ext cx="1616148" cy="369332"/>
          </a:xfrm>
          <a:prstGeom prst="rect">
            <a:avLst/>
          </a:prstGeom>
          <a:noFill/>
        </p:spPr>
        <p:txBody>
          <a:bodyPr wrap="none" rtlCol="0">
            <a:spAutoFit/>
          </a:bodyPr>
          <a:lstStyle/>
          <a:p>
            <a:r>
              <a:rPr lang="ja-JP" altLang="en-US" dirty="0" smtClean="0"/>
              <a:t>データアクセス</a:t>
            </a:r>
            <a:endParaRPr kumimoji="1" lang="ja-JP" altLang="en-US" dirty="0"/>
          </a:p>
        </p:txBody>
      </p:sp>
      <p:sp>
        <p:nvSpPr>
          <p:cNvPr id="29" name="メモ 28"/>
          <p:cNvSpPr/>
          <p:nvPr/>
        </p:nvSpPr>
        <p:spPr>
          <a:xfrm>
            <a:off x="6000760" y="1785926"/>
            <a:ext cx="2643206" cy="364333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DAC::</a:t>
            </a:r>
            <a:r>
              <a:rPr kumimoji="1" lang="en-US" altLang="ja-JP" dirty="0" err="1" smtClean="0">
                <a:solidFill>
                  <a:schemeClr val="tx1"/>
                </a:solidFill>
              </a:rPr>
              <a:t>QueryUser</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DAC::Search(...)</a:t>
            </a:r>
          </a:p>
          <a:p>
            <a:r>
              <a:rPr lang="en-US" altLang="ja-JP" dirty="0" smtClean="0">
                <a:solidFill>
                  <a:schemeClr val="tx1"/>
                </a:solidFill>
              </a:rPr>
              <a:t>{</a:t>
            </a:r>
          </a:p>
          <a:p>
            <a:r>
              <a:rPr lang="en-US" altLang="ja-JP" dirty="0" smtClean="0">
                <a:solidFill>
                  <a:schemeClr val="tx1"/>
                </a:solidFill>
              </a:rPr>
              <a:t>}</a:t>
            </a:r>
          </a:p>
          <a:p>
            <a:endParaRPr lang="en-US" altLang="ja-JP" dirty="0" smtClean="0">
              <a:solidFill>
                <a:schemeClr val="tx1"/>
              </a:solidFill>
            </a:endParaRPr>
          </a:p>
          <a:p>
            <a:endParaRPr kumimoji="1" lang="ja-JP" altLang="en-US" dirty="0">
              <a:solidFill>
                <a:schemeClr val="tx1"/>
              </a:solidFill>
            </a:endParaRPr>
          </a:p>
        </p:txBody>
      </p:sp>
      <p:sp>
        <p:nvSpPr>
          <p:cNvPr id="30" name="角丸四角形 29"/>
          <p:cNvSpPr/>
          <p:nvPr/>
        </p:nvSpPr>
        <p:spPr>
          <a:xfrm>
            <a:off x="642910" y="3214686"/>
            <a:ext cx="2428892"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コントロールから値を取り出し、ロジックで</a:t>
            </a:r>
            <a:r>
              <a:rPr lang="en-US" altLang="ja-JP" dirty="0" smtClean="0">
                <a:solidFill>
                  <a:schemeClr val="tx1"/>
                </a:solidFill>
              </a:rPr>
              <a:t>Check</a:t>
            </a:r>
            <a:r>
              <a:rPr lang="ja-JP" altLang="en-US" dirty="0" smtClean="0">
                <a:solidFill>
                  <a:schemeClr val="tx1"/>
                </a:solidFill>
              </a:rPr>
              <a:t>後に</a:t>
            </a:r>
            <a:r>
              <a:rPr lang="en-US" altLang="ja-JP" dirty="0" smtClean="0">
                <a:solidFill>
                  <a:schemeClr val="tx1"/>
                </a:solidFill>
              </a:rPr>
              <a:t>Search</a:t>
            </a:r>
            <a:endParaRPr kumimoji="1" lang="ja-JP" altLang="en-US" dirty="0">
              <a:solidFill>
                <a:schemeClr val="tx1"/>
              </a:solidFill>
            </a:endParaRPr>
          </a:p>
        </p:txBody>
      </p:sp>
      <p:sp>
        <p:nvSpPr>
          <p:cNvPr id="32" name="角丸四角形 31"/>
          <p:cNvSpPr/>
          <p:nvPr/>
        </p:nvSpPr>
        <p:spPr>
          <a:xfrm>
            <a:off x="3571868" y="1785926"/>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文字妥当性</a:t>
            </a:r>
            <a:endParaRPr kumimoji="1" lang="en-US" altLang="ja-JP" dirty="0" smtClean="0">
              <a:solidFill>
                <a:schemeClr val="tx1"/>
              </a:solidFill>
            </a:endParaRPr>
          </a:p>
          <a:p>
            <a:pPr algn="ctr"/>
            <a:r>
              <a:rPr lang="ja-JP" altLang="en-US" dirty="0" smtClean="0">
                <a:solidFill>
                  <a:schemeClr val="tx1"/>
                </a:solidFill>
              </a:rPr>
              <a:t>登録されてるの？</a:t>
            </a:r>
            <a:endParaRPr kumimoji="1" lang="ja-JP" altLang="en-US" dirty="0">
              <a:solidFill>
                <a:schemeClr val="tx1"/>
              </a:solidFill>
            </a:endParaRPr>
          </a:p>
        </p:txBody>
      </p:sp>
      <p:sp>
        <p:nvSpPr>
          <p:cNvPr id="33" name="角丸四角形 32"/>
          <p:cNvSpPr/>
          <p:nvPr/>
        </p:nvSpPr>
        <p:spPr>
          <a:xfrm>
            <a:off x="3500430" y="3143248"/>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社員コードで</a:t>
            </a:r>
            <a:endParaRPr kumimoji="1" lang="en-US" altLang="ja-JP" dirty="0" smtClean="0">
              <a:solidFill>
                <a:schemeClr val="tx1"/>
              </a:solidFill>
            </a:endParaRPr>
          </a:p>
          <a:p>
            <a:pPr algn="ctr"/>
            <a:r>
              <a:rPr kumimoji="1" lang="ja-JP" altLang="en-US" dirty="0" smtClean="0">
                <a:solidFill>
                  <a:schemeClr val="tx1"/>
                </a:solidFill>
              </a:rPr>
              <a:t>データ検索</a:t>
            </a:r>
            <a:endParaRPr kumimoji="1" lang="ja-JP" altLang="en-US" dirty="0">
              <a:solidFill>
                <a:schemeClr val="tx1"/>
              </a:solidFill>
            </a:endParaRPr>
          </a:p>
        </p:txBody>
      </p:sp>
      <p:sp>
        <p:nvSpPr>
          <p:cNvPr id="34" name="角丸四角形 33"/>
          <p:cNvSpPr/>
          <p:nvPr/>
        </p:nvSpPr>
        <p:spPr>
          <a:xfrm>
            <a:off x="3500430" y="4500570"/>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データセットからフォーム用変数の通知</a:t>
            </a:r>
            <a:endParaRPr kumimoji="1" lang="ja-JP" altLang="en-US" dirty="0">
              <a:solidFill>
                <a:schemeClr val="tx1"/>
              </a:solidFill>
            </a:endParaRPr>
          </a:p>
        </p:txBody>
      </p:sp>
      <p:sp>
        <p:nvSpPr>
          <p:cNvPr id="35" name="角丸四角形 34"/>
          <p:cNvSpPr/>
          <p:nvPr/>
        </p:nvSpPr>
        <p:spPr>
          <a:xfrm>
            <a:off x="6286512" y="2214554"/>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登録されてるの？</a:t>
            </a:r>
            <a:endParaRPr kumimoji="1" lang="ja-JP" altLang="en-US" dirty="0">
              <a:solidFill>
                <a:schemeClr val="tx1"/>
              </a:solidFill>
            </a:endParaRPr>
          </a:p>
        </p:txBody>
      </p:sp>
      <p:sp>
        <p:nvSpPr>
          <p:cNvPr id="36" name="角丸四角形 35"/>
          <p:cNvSpPr/>
          <p:nvPr/>
        </p:nvSpPr>
        <p:spPr>
          <a:xfrm>
            <a:off x="6357950" y="3857628"/>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社員検索</a:t>
            </a:r>
            <a:r>
              <a:rPr kumimoji="1" lang="en-US" altLang="ja-JP" dirty="0" smtClean="0">
                <a:solidFill>
                  <a:schemeClr val="tx1"/>
                </a:solidFill>
              </a:rPr>
              <a:t>SQL</a:t>
            </a:r>
            <a:r>
              <a:rPr kumimoji="1" lang="ja-JP" altLang="en-US" dirty="0" smtClean="0">
                <a:solidFill>
                  <a:schemeClr val="tx1"/>
                </a:solidFill>
              </a:rPr>
              <a:t>発行</a:t>
            </a:r>
            <a:endParaRPr kumimoji="1" lang="ja-JP" altLang="en-US" dirty="0">
              <a:solidFill>
                <a:schemeClr val="tx1"/>
              </a:solidFill>
            </a:endParaRPr>
          </a:p>
        </p:txBody>
      </p:sp>
      <p:grpSp>
        <p:nvGrpSpPr>
          <p:cNvPr id="37" name="グループ化 46"/>
          <p:cNvGrpSpPr/>
          <p:nvPr/>
        </p:nvGrpSpPr>
        <p:grpSpPr>
          <a:xfrm>
            <a:off x="357158" y="785794"/>
            <a:ext cx="2571768" cy="1500198"/>
            <a:chOff x="714348" y="1928802"/>
            <a:chExt cx="5786478" cy="2857520"/>
          </a:xfrm>
        </p:grpSpPr>
        <p:grpSp>
          <p:nvGrpSpPr>
            <p:cNvPr id="38" name="グループ化 18"/>
            <p:cNvGrpSpPr/>
            <p:nvPr/>
          </p:nvGrpSpPr>
          <p:grpSpPr>
            <a:xfrm>
              <a:off x="714350" y="1928802"/>
              <a:ext cx="5786480" cy="2857520"/>
              <a:chOff x="995162" y="1643050"/>
              <a:chExt cx="2795958" cy="2143140"/>
            </a:xfrm>
          </p:grpSpPr>
          <p:sp>
            <p:nvSpPr>
              <p:cNvPr id="52" name="正方形/長方形 51"/>
              <p:cNvSpPr/>
              <p:nvPr/>
            </p:nvSpPr>
            <p:spPr>
              <a:xfrm>
                <a:off x="1000100" y="1831045"/>
                <a:ext cx="2786082" cy="195514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p>
            </p:txBody>
          </p:sp>
          <p:sp>
            <p:nvSpPr>
              <p:cNvPr id="53" name="正方形/長方形 52"/>
              <p:cNvSpPr/>
              <p:nvPr/>
            </p:nvSpPr>
            <p:spPr>
              <a:xfrm>
                <a:off x="1000100" y="1643051"/>
                <a:ext cx="2786082" cy="18799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a:p>
            </p:txBody>
          </p:sp>
          <p:sp>
            <p:nvSpPr>
              <p:cNvPr id="54" name="正方形/長方形 53"/>
              <p:cNvSpPr/>
              <p:nvPr/>
            </p:nvSpPr>
            <p:spPr>
              <a:xfrm>
                <a:off x="995162" y="1643050"/>
                <a:ext cx="153906" cy="187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a:t>
                </a:r>
                <a:endParaRPr kumimoji="1" lang="ja-JP" altLang="en-US" sz="600" dirty="0">
                  <a:solidFill>
                    <a:schemeClr val="tx1"/>
                  </a:solidFill>
                </a:endParaRPr>
              </a:p>
            </p:txBody>
          </p:sp>
          <p:sp>
            <p:nvSpPr>
              <p:cNvPr id="55" name="正方形/長方形 54"/>
              <p:cNvSpPr/>
              <p:nvPr/>
            </p:nvSpPr>
            <p:spPr>
              <a:xfrm>
                <a:off x="3662865" y="1643051"/>
                <a:ext cx="128255" cy="187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600" dirty="0" smtClean="0">
                    <a:solidFill>
                      <a:schemeClr val="tx1"/>
                    </a:solidFill>
                  </a:rPr>
                  <a:t>×</a:t>
                </a:r>
                <a:endParaRPr kumimoji="1" lang="ja-JP" altLang="en-US" sz="600" dirty="0">
                  <a:solidFill>
                    <a:schemeClr val="tx1"/>
                  </a:solidFill>
                </a:endParaRPr>
              </a:p>
            </p:txBody>
          </p:sp>
        </p:grpSp>
        <p:sp>
          <p:nvSpPr>
            <p:cNvPr id="39" name="正方形/長方形 38"/>
            <p:cNvSpPr/>
            <p:nvPr/>
          </p:nvSpPr>
          <p:spPr>
            <a:xfrm>
              <a:off x="1000100" y="2285992"/>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社員コード</a:t>
              </a:r>
              <a:endParaRPr kumimoji="1" lang="ja-JP" altLang="en-US" sz="600" dirty="0">
                <a:solidFill>
                  <a:schemeClr val="tx1"/>
                </a:solidFill>
              </a:endParaRPr>
            </a:p>
          </p:txBody>
        </p:sp>
        <p:sp>
          <p:nvSpPr>
            <p:cNvPr id="40" name="正方形/長方形 39"/>
            <p:cNvSpPr/>
            <p:nvPr/>
          </p:nvSpPr>
          <p:spPr>
            <a:xfrm>
              <a:off x="1000100" y="3071810"/>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社員名</a:t>
              </a:r>
              <a:endParaRPr kumimoji="1" lang="ja-JP" altLang="en-US" sz="600" dirty="0">
                <a:solidFill>
                  <a:schemeClr val="tx1"/>
                </a:solidFill>
              </a:endParaRPr>
            </a:p>
          </p:txBody>
        </p:sp>
        <p:grpSp>
          <p:nvGrpSpPr>
            <p:cNvPr id="41" name="グループ化 39"/>
            <p:cNvGrpSpPr/>
            <p:nvPr/>
          </p:nvGrpSpPr>
          <p:grpSpPr>
            <a:xfrm>
              <a:off x="5143504" y="2285992"/>
              <a:ext cx="1042451" cy="475573"/>
              <a:chOff x="5286380" y="2285992"/>
              <a:chExt cx="1042451" cy="475573"/>
            </a:xfrm>
          </p:grpSpPr>
          <p:sp>
            <p:nvSpPr>
              <p:cNvPr id="50" name="角丸四角形 49"/>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00">
                  <a:solidFill>
                    <a:schemeClr val="tx1"/>
                  </a:solidFill>
                </a:endParaRPr>
              </a:p>
            </p:txBody>
          </p:sp>
          <p:sp>
            <p:nvSpPr>
              <p:cNvPr id="51" name="角丸四角形 50"/>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smtClean="0">
                    <a:solidFill>
                      <a:schemeClr val="tx1"/>
                    </a:solidFill>
                  </a:rPr>
                  <a:t>検索</a:t>
                </a:r>
                <a:endParaRPr kumimoji="1" lang="ja-JP" altLang="en-US" sz="500" dirty="0">
                  <a:solidFill>
                    <a:schemeClr val="tx1"/>
                  </a:solidFill>
                </a:endParaRPr>
              </a:p>
            </p:txBody>
          </p:sp>
        </p:grpSp>
        <p:sp>
          <p:nvSpPr>
            <p:cNvPr id="42" name="正方形/長方形 41"/>
            <p:cNvSpPr/>
            <p:nvPr/>
          </p:nvSpPr>
          <p:spPr>
            <a:xfrm>
              <a:off x="2428860" y="235743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solidFill>
                  <a:schemeClr val="tx1"/>
                </a:solidFill>
              </a:endParaRPr>
            </a:p>
          </p:txBody>
        </p:sp>
        <p:cxnSp>
          <p:nvCxnSpPr>
            <p:cNvPr id="43" name="直線コネクタ 42"/>
            <p:cNvCxnSpPr/>
            <p:nvPr/>
          </p:nvCxnSpPr>
          <p:spPr>
            <a:xfrm>
              <a:off x="714348" y="2857496"/>
              <a:ext cx="55721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2428860" y="307181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solidFill>
                  <a:schemeClr val="tx1"/>
                </a:solidFill>
              </a:endParaRPr>
            </a:p>
          </p:txBody>
        </p:sp>
        <p:sp>
          <p:nvSpPr>
            <p:cNvPr id="45" name="正方形/長方形 44"/>
            <p:cNvSpPr/>
            <p:nvPr/>
          </p:nvSpPr>
          <p:spPr>
            <a:xfrm>
              <a:off x="1000100" y="3571876"/>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生年月日</a:t>
              </a:r>
              <a:endParaRPr kumimoji="1" lang="ja-JP" altLang="en-US" sz="600" dirty="0">
                <a:solidFill>
                  <a:schemeClr val="tx1"/>
                </a:solidFill>
              </a:endParaRPr>
            </a:p>
          </p:txBody>
        </p:sp>
        <p:sp>
          <p:nvSpPr>
            <p:cNvPr id="46" name="正方形/長方形 45"/>
            <p:cNvSpPr/>
            <p:nvPr/>
          </p:nvSpPr>
          <p:spPr>
            <a:xfrm>
              <a:off x="2428860" y="3571876"/>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solidFill>
                  <a:schemeClr val="tx1"/>
                </a:solidFill>
              </a:endParaRPr>
            </a:p>
          </p:txBody>
        </p:sp>
        <p:grpSp>
          <p:nvGrpSpPr>
            <p:cNvPr id="47" name="グループ化 43"/>
            <p:cNvGrpSpPr/>
            <p:nvPr/>
          </p:nvGrpSpPr>
          <p:grpSpPr>
            <a:xfrm>
              <a:off x="5143504" y="4071942"/>
              <a:ext cx="1042451" cy="475573"/>
              <a:chOff x="5286380" y="2285992"/>
              <a:chExt cx="1042451" cy="475573"/>
            </a:xfrm>
          </p:grpSpPr>
          <p:sp>
            <p:nvSpPr>
              <p:cNvPr id="48" name="角丸四角形 47"/>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a:solidFill>
                    <a:schemeClr val="tx1"/>
                  </a:solidFill>
                </a:endParaRPr>
              </a:p>
            </p:txBody>
          </p:sp>
          <p:sp>
            <p:nvSpPr>
              <p:cNvPr id="49" name="角丸四角形 48"/>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閉じる</a:t>
                </a:r>
                <a:endParaRPr kumimoji="1" lang="ja-JP" altLang="en-US" sz="600" dirty="0">
                  <a:solidFill>
                    <a:schemeClr val="tx1"/>
                  </a:solidFill>
                </a:endParaRPr>
              </a:p>
            </p:txBody>
          </p:sp>
        </p:grpSp>
      </p:grpSp>
      <p:sp>
        <p:nvSpPr>
          <p:cNvPr id="56" name="角丸四角形 55"/>
          <p:cNvSpPr/>
          <p:nvPr/>
        </p:nvSpPr>
        <p:spPr>
          <a:xfrm>
            <a:off x="642910" y="4643446"/>
            <a:ext cx="2428892"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ロジックから値の変更通知を受け取ったら、コントロールに設定</a:t>
            </a:r>
            <a:endParaRPr kumimoji="1" lang="ja-JP" altLang="en-US" dirty="0">
              <a:solidFill>
                <a:schemeClr val="tx1"/>
              </a:solidFill>
            </a:endParaRPr>
          </a:p>
        </p:txBody>
      </p:sp>
      <p:sp>
        <p:nvSpPr>
          <p:cNvPr id="57" name="タイトル 56"/>
          <p:cNvSpPr>
            <a:spLocks noGrp="1"/>
          </p:cNvSpPr>
          <p:nvPr>
            <p:ph type="title"/>
          </p:nvPr>
        </p:nvSpPr>
        <p:spPr/>
        <p:txBody>
          <a:bodyPr/>
          <a:lstStyle/>
          <a:p>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blinds(horizontal)">
                                      <p:cBhvr>
                                        <p:cTn id="13" dur="500"/>
                                        <p:tgtEl>
                                          <p:spTgt spid="3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Effect transition="in" filter="blinds(horizontal)">
                                      <p:cBhvr>
                                        <p:cTn id="16" dur="500"/>
                                        <p:tgtEl>
                                          <p:spTgt spid="5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blinds(horizontal)">
                                      <p:cBhvr>
                                        <p:cTn id="19" dur="500"/>
                                        <p:tgtEl>
                                          <p:spTgt spid="3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blinds(horizontal)">
                                      <p:cBhvr>
                                        <p:cTn id="22" dur="500"/>
                                        <p:tgtEl>
                                          <p:spTgt spid="3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blinds(horizontal)">
                                      <p:cBhvr>
                                        <p:cTn id="2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animBg="1"/>
      <p:bldP spid="33" grpId="0" animBg="1"/>
      <p:bldP spid="34" grpId="0" animBg="1"/>
      <p:bldP spid="35" grpId="0" animBg="1"/>
      <p:bldP spid="36" grpId="0" animBg="1"/>
      <p:bldP spid="5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t>これら</a:t>
            </a:r>
            <a:r>
              <a:rPr kumimoji="1" lang="ja-JP" altLang="en-US" sz="2800" dirty="0" smtClean="0"/>
              <a:t>２つ</a:t>
            </a:r>
            <a:r>
              <a:rPr kumimoji="1" lang="ja-JP" altLang="en-US" sz="2800" dirty="0" smtClean="0"/>
              <a:t>を</a:t>
            </a:r>
            <a:r>
              <a:rPr kumimoji="1" lang="en-US" altLang="ja-JP" sz="2800" dirty="0" smtClean="0"/>
              <a:t>1</a:t>
            </a:r>
            <a:r>
              <a:rPr kumimoji="1" lang="ja-JP" altLang="en-US" sz="2800" dirty="0" err="1" smtClean="0"/>
              <a:t>つに</a:t>
            </a:r>
            <a:r>
              <a:rPr kumimoji="1" lang="ja-JP" altLang="en-US" sz="2800" dirty="0" smtClean="0"/>
              <a:t>できないでしょうか？</a:t>
            </a:r>
            <a:endParaRPr kumimoji="1" lang="ja-JP" altLang="en-US" sz="2800" dirty="0"/>
          </a:p>
        </p:txBody>
      </p:sp>
      <p:sp>
        <p:nvSpPr>
          <p:cNvPr id="3" name="コンテンツ プレースホルダ 2"/>
          <p:cNvSpPr>
            <a:spLocks noGrp="1"/>
          </p:cNvSpPr>
          <p:nvPr>
            <p:ph idx="1"/>
          </p:nvPr>
        </p:nvSpPr>
        <p:spPr/>
        <p:txBody>
          <a:bodyPr/>
          <a:lstStyle/>
          <a:p>
            <a:pPr>
              <a:buNone/>
            </a:pPr>
            <a:r>
              <a:rPr kumimoji="1" lang="en-US" altLang="ja-JP" sz="2400" dirty="0" err="1" smtClean="0"/>
              <a:t>BaseForm</a:t>
            </a:r>
            <a:r>
              <a:rPr kumimoji="1" lang="en-US" altLang="ja-JP" sz="2400" dirty="0" smtClean="0"/>
              <a:t>::</a:t>
            </a:r>
            <a:r>
              <a:rPr kumimoji="1" lang="en-US" altLang="ja-JP" sz="2400" dirty="0" err="1" smtClean="0"/>
              <a:t>OnActionExecute</a:t>
            </a:r>
            <a:r>
              <a:rPr kumimoji="1" lang="en-US" altLang="ja-JP" sz="2400" dirty="0" smtClean="0"/>
              <a:t>()</a:t>
            </a:r>
          </a:p>
          <a:p>
            <a:pPr>
              <a:buNone/>
            </a:pPr>
            <a:r>
              <a:rPr lang="en-US" altLang="ja-JP" sz="2400" dirty="0" smtClean="0"/>
              <a:t>{</a:t>
            </a:r>
          </a:p>
          <a:p>
            <a:pPr>
              <a:buNone/>
            </a:pPr>
            <a:r>
              <a:rPr lang="en-US" altLang="ja-JP" sz="2400" dirty="0" smtClean="0"/>
              <a:t>	//</a:t>
            </a:r>
            <a:r>
              <a:rPr lang="ja-JP" altLang="en-US" sz="2400" dirty="0" smtClean="0"/>
              <a:t>入力コントロールを列挙</a:t>
            </a:r>
            <a:endParaRPr lang="en-US" altLang="ja-JP" sz="2400" dirty="0" smtClean="0"/>
          </a:p>
          <a:p>
            <a:pPr>
              <a:buNone/>
            </a:pPr>
            <a:r>
              <a:rPr lang="en-US" altLang="ja-JP" sz="2400" dirty="0" smtClean="0"/>
              <a:t>	</a:t>
            </a:r>
            <a:r>
              <a:rPr lang="en-US" altLang="ja-JP" sz="2400" dirty="0" err="1" smtClean="0"/>
              <a:t>foreach</a:t>
            </a:r>
            <a:r>
              <a:rPr lang="en-US" altLang="ja-JP" sz="2400" dirty="0" smtClean="0"/>
              <a:t>( Control *control = </a:t>
            </a:r>
            <a:r>
              <a:rPr lang="en-US" altLang="ja-JP" sz="2400" dirty="0" err="1" smtClean="0"/>
              <a:t>InputControls</a:t>
            </a:r>
            <a:r>
              <a:rPr lang="en-US" altLang="ja-JP" sz="2400" dirty="0" smtClean="0"/>
              <a:t>  ){</a:t>
            </a:r>
          </a:p>
          <a:p>
            <a:pPr>
              <a:buNone/>
            </a:pPr>
            <a:r>
              <a:rPr lang="en-US" altLang="ja-JP" sz="2400" dirty="0" smtClean="0"/>
              <a:t>	  // </a:t>
            </a:r>
            <a:r>
              <a:rPr lang="ja-JP" altLang="en-US" sz="2400" dirty="0" smtClean="0"/>
              <a:t>ロジックのプロパティに入力値を転送</a:t>
            </a:r>
            <a:endParaRPr lang="en-US" altLang="ja-JP" sz="2400" dirty="0" smtClean="0"/>
          </a:p>
          <a:p>
            <a:pPr>
              <a:buNone/>
            </a:pPr>
            <a:r>
              <a:rPr kumimoji="1" lang="en-US" altLang="ja-JP" sz="2400" dirty="0" smtClean="0"/>
              <a:t>	</a:t>
            </a:r>
            <a:r>
              <a:rPr kumimoji="1" lang="ja-JP" altLang="en-US" sz="2400" dirty="0" smtClean="0"/>
              <a:t>　</a:t>
            </a:r>
            <a:r>
              <a:rPr kumimoji="1" lang="en-US" altLang="ja-JP" sz="2400" dirty="0" smtClean="0"/>
              <a:t>Logic-&gt;Fields[control-&gt;Name] = Fields[ control-&gt;Name];</a:t>
            </a:r>
          </a:p>
          <a:p>
            <a:pPr>
              <a:buNone/>
            </a:pPr>
            <a:r>
              <a:rPr lang="en-US" altLang="ja-JP" sz="2400" dirty="0" smtClean="0"/>
              <a:t>	}</a:t>
            </a:r>
          </a:p>
          <a:p>
            <a:pPr>
              <a:buNone/>
            </a:pPr>
            <a:r>
              <a:rPr kumimoji="1" lang="ja-JP" altLang="en-US" sz="2400" dirty="0" smtClean="0"/>
              <a:t>　　</a:t>
            </a:r>
            <a:r>
              <a:rPr lang="en-US" altLang="ja-JP" sz="2400" dirty="0" smtClean="0"/>
              <a:t>// </a:t>
            </a:r>
            <a:r>
              <a:rPr lang="ja-JP" altLang="en-US" sz="2400" dirty="0" smtClean="0"/>
              <a:t>ロジックに値チェックをお願いする</a:t>
            </a:r>
            <a:endParaRPr lang="en-US" altLang="ja-JP" sz="2400" dirty="0" smtClean="0"/>
          </a:p>
          <a:p>
            <a:pPr>
              <a:buNone/>
            </a:pPr>
            <a:r>
              <a:rPr kumimoji="1" lang="en-US" altLang="ja-JP" sz="2400" dirty="0" smtClean="0"/>
              <a:t>     if(</a:t>
            </a:r>
            <a:r>
              <a:rPr kumimoji="1" lang="ja-JP" altLang="en-US" sz="2400" dirty="0" smtClean="0"/>
              <a:t>　</a:t>
            </a:r>
            <a:r>
              <a:rPr kumimoji="1" lang="en-US" altLang="ja-JP" sz="2400" dirty="0" smtClean="0"/>
              <a:t>Logic-&gt;Check() ==</a:t>
            </a:r>
            <a:r>
              <a:rPr kumimoji="1" lang="ja-JP" altLang="en-US" sz="2400" dirty="0" smtClean="0"/>
              <a:t>　</a:t>
            </a:r>
            <a:r>
              <a:rPr kumimoji="1" lang="en-US" altLang="ja-JP" sz="2400" dirty="0" smtClean="0"/>
              <a:t>true )</a:t>
            </a:r>
            <a:r>
              <a:rPr lang="en-US" altLang="ja-JP" sz="2400" dirty="0" smtClean="0"/>
              <a:t>{</a:t>
            </a:r>
            <a:endParaRPr kumimoji="1" lang="en-US" altLang="ja-JP" sz="2400" dirty="0" smtClean="0"/>
          </a:p>
          <a:p>
            <a:pPr>
              <a:buNone/>
            </a:pPr>
            <a:r>
              <a:rPr lang="ja-JP" altLang="en-US" sz="2400" dirty="0" smtClean="0"/>
              <a:t>　　　　</a:t>
            </a:r>
            <a:r>
              <a:rPr lang="en-US" altLang="ja-JP" sz="2400" dirty="0" smtClean="0"/>
              <a:t>Logic-&gt;Execute();</a:t>
            </a:r>
          </a:p>
          <a:p>
            <a:pPr>
              <a:buNone/>
            </a:pPr>
            <a:r>
              <a:rPr kumimoji="1" lang="en-US" altLang="ja-JP" sz="2400" dirty="0" smtClean="0"/>
              <a:t>	}</a:t>
            </a:r>
          </a:p>
          <a:p>
            <a:pPr>
              <a:buNone/>
            </a:pPr>
            <a:endParaRPr kumimoji="1" lang="ja-JP" altLang="en-US" sz="2400" dirty="0"/>
          </a:p>
        </p:txBody>
      </p:sp>
      <p:sp>
        <p:nvSpPr>
          <p:cNvPr id="4" name="正方形/長方形 3"/>
          <p:cNvSpPr/>
          <p:nvPr/>
        </p:nvSpPr>
        <p:spPr>
          <a:xfrm>
            <a:off x="4857752" y="1000108"/>
            <a:ext cx="4071934" cy="1285884"/>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注意：コードはあくまでもふい</a:t>
            </a:r>
            <a:r>
              <a:rPr lang="ja-JP" altLang="en-US" dirty="0" err="1" smtClean="0">
                <a:solidFill>
                  <a:schemeClr val="tx1"/>
                </a:solidFill>
              </a:rPr>
              <a:t>んきｗ</a:t>
            </a:r>
            <a:r>
              <a:rPr lang="ja-JP" altLang="en-US" dirty="0" smtClean="0">
                <a:solidFill>
                  <a:schemeClr val="tx1"/>
                </a:solidFill>
              </a:rPr>
              <a:t>です。</a:t>
            </a:r>
            <a:endParaRPr kumimoji="1" lang="ja-JP" altLang="en-US" dirty="0">
              <a:solidFill>
                <a:schemeClr val="tx1"/>
              </a:solidFill>
            </a:endParaRPr>
          </a:p>
        </p:txBody>
      </p:sp>
      <p:sp>
        <p:nvSpPr>
          <p:cNvPr id="5" name="テキスト ボックス 4"/>
          <p:cNvSpPr txBox="1"/>
          <p:nvPr/>
        </p:nvSpPr>
        <p:spPr>
          <a:xfrm>
            <a:off x="4786314" y="3857628"/>
            <a:ext cx="4357283" cy="2308324"/>
          </a:xfrm>
          <a:prstGeom prst="rect">
            <a:avLst/>
          </a:prstGeom>
          <a:noFill/>
        </p:spPr>
        <p:txBody>
          <a:bodyPr wrap="none" rtlCol="0">
            <a:spAutoFit/>
          </a:bodyPr>
          <a:lstStyle/>
          <a:p>
            <a:r>
              <a:rPr lang="ja-JP" altLang="en-US" dirty="0" smtClean="0">
                <a:latin typeface="+mn-ea"/>
                <a:ea typeface="+mn-ea"/>
              </a:rPr>
              <a:t>　 　 　　　＿＿＿</a:t>
            </a:r>
            <a:r>
              <a:rPr lang="en-US" altLang="ja-JP" dirty="0" smtClean="0">
                <a:latin typeface="+mn-ea"/>
                <a:ea typeface="+mn-ea"/>
              </a:rPr>
              <a:t>_</a:t>
            </a:r>
            <a:r>
              <a:rPr lang="ja-JP" altLang="en-US" dirty="0" smtClean="0">
                <a:latin typeface="+mn-ea"/>
                <a:ea typeface="+mn-ea"/>
              </a:rPr>
              <a:t>　　　　</a:t>
            </a:r>
          </a:p>
          <a:p>
            <a:r>
              <a:rPr lang="ja-JP" altLang="en-US" dirty="0" smtClean="0">
                <a:latin typeface="+mn-ea"/>
                <a:ea typeface="+mn-ea"/>
              </a:rPr>
              <a:t>　 　　　／⌒三 ⌒＼　　</a:t>
            </a:r>
          </a:p>
          <a:p>
            <a:r>
              <a:rPr lang="ja-JP" altLang="en-US" dirty="0" smtClean="0">
                <a:latin typeface="+mn-ea"/>
                <a:ea typeface="+mn-ea"/>
              </a:rPr>
              <a:t>　　　／（ ○）三（○）＼　　</a:t>
            </a:r>
            <a:r>
              <a:rPr lang="ja-JP" altLang="en-US" dirty="0" err="1" smtClean="0">
                <a:latin typeface="+mn-ea"/>
                <a:ea typeface="+mn-ea"/>
              </a:rPr>
              <a:t>ごちゃ</a:t>
            </a:r>
            <a:r>
              <a:rPr lang="ja-JP" altLang="en-US" dirty="0" smtClean="0">
                <a:latin typeface="+mn-ea"/>
                <a:ea typeface="+mn-ea"/>
              </a:rPr>
              <a:t>まぜに</a:t>
            </a:r>
            <a:r>
              <a:rPr lang="ja-JP" altLang="en-US" dirty="0" smtClean="0">
                <a:latin typeface="+mn-ea"/>
                <a:ea typeface="+mn-ea"/>
              </a:rPr>
              <a:t>　　　</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a:t>
            </a:r>
            <a:r>
              <a:rPr lang="en-US" altLang="ja-JP" dirty="0" smtClean="0">
                <a:latin typeface="+mn-ea"/>
                <a:ea typeface="+mn-ea"/>
              </a:rPr>
              <a:t>:::::</a:t>
            </a:r>
            <a:r>
              <a:rPr lang="ja-JP" altLang="en-US" dirty="0" smtClean="0">
                <a:latin typeface="+mn-ea"/>
                <a:ea typeface="+mn-ea"/>
              </a:rPr>
              <a:t>＼　なっちまう</a:t>
            </a:r>
            <a:r>
              <a:rPr lang="ja-JP" altLang="en-US" dirty="0" err="1" smtClean="0">
                <a:latin typeface="+mn-ea"/>
                <a:ea typeface="+mn-ea"/>
              </a:rPr>
              <a:t>お</a:t>
            </a:r>
            <a:r>
              <a:rPr lang="ja-JP" altLang="en-US" dirty="0" smtClean="0">
                <a:latin typeface="+mn-ea"/>
                <a:ea typeface="+mn-ea"/>
              </a:rPr>
              <a:t>？</a:t>
            </a:r>
            <a:endParaRPr lang="ja-JP" altLang="en-US" dirty="0" smtClean="0">
              <a:latin typeface="+mn-ea"/>
              <a:ea typeface="+mn-ea"/>
            </a:endParaRP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|r┬-|</a:t>
            </a:r>
            <a:r>
              <a:rPr lang="ja-JP" altLang="en-US" dirty="0" smtClean="0">
                <a:latin typeface="+mn-ea"/>
                <a:ea typeface="+mn-ea"/>
              </a:rPr>
              <a:t>　　　　 </a:t>
            </a:r>
            <a:r>
              <a:rPr lang="en-US" altLang="ja-JP" dirty="0" smtClean="0">
                <a:latin typeface="+mn-ea"/>
                <a:ea typeface="+mn-ea"/>
              </a:rPr>
              <a:t>|</a:t>
            </a:r>
          </a:p>
          <a:p>
            <a:r>
              <a:rPr lang="ja-JP" altLang="en-US" dirty="0" smtClean="0">
                <a:latin typeface="+mn-ea"/>
                <a:ea typeface="+mn-ea"/>
              </a:rPr>
              <a:t>　 ＼ 　　 　 ｀</a:t>
            </a:r>
            <a:r>
              <a:rPr lang="ja-JP" altLang="en-US" dirty="0" err="1" smtClean="0">
                <a:latin typeface="+mn-ea"/>
                <a:ea typeface="+mn-ea"/>
              </a:rPr>
              <a:t>ー</a:t>
            </a:r>
            <a:r>
              <a:rPr lang="en-US" altLang="ja-JP" dirty="0" smtClean="0">
                <a:latin typeface="+mn-ea"/>
                <a:ea typeface="+mn-ea"/>
              </a:rPr>
              <a:t>'´</a:t>
            </a:r>
            <a:r>
              <a:rPr lang="ja-JP" altLang="en-US" dirty="0" smtClean="0">
                <a:latin typeface="+mn-ea"/>
                <a:ea typeface="+mn-ea"/>
              </a:rPr>
              <a:t>　　　／　</a:t>
            </a:r>
          </a:p>
          <a:p>
            <a:r>
              <a:rPr lang="ja-JP" altLang="en-US" dirty="0" smtClean="0">
                <a:latin typeface="+mn-ea"/>
                <a:ea typeface="+mn-ea"/>
              </a:rPr>
              <a:t>　</a:t>
            </a: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200" smtClean="0"/>
              <a:t>スピーカー自己紹介</a:t>
            </a:r>
          </a:p>
        </p:txBody>
      </p:sp>
      <p:sp>
        <p:nvSpPr>
          <p:cNvPr id="3" name="テキスト プレースホルダ 2"/>
          <p:cNvSpPr>
            <a:spLocks noGrp="1"/>
          </p:cNvSpPr>
          <p:nvPr>
            <p:ph type="body" idx="1"/>
          </p:nvPr>
        </p:nvSpPr>
        <p:spPr/>
        <p:txBody>
          <a:bodyPr/>
          <a:lstStyle/>
          <a:p>
            <a:pPr>
              <a:buFontTx/>
              <a:buNone/>
              <a:defRPr/>
            </a:pPr>
            <a:r>
              <a:rPr lang="ja-JP" altLang="en-US" sz="1800" b="1" dirty="0" smtClean="0">
                <a:latin typeface="+mj-ea"/>
                <a:ea typeface="+mj-ea"/>
              </a:rPr>
              <a:t>　　　　／　　 　 　＼</a:t>
            </a:r>
          </a:p>
          <a:p>
            <a:pPr>
              <a:buFontTx/>
              <a:buNone/>
              <a:defRPr/>
            </a:pPr>
            <a:r>
              <a:rPr lang="ja-JP" altLang="en-US" sz="1800" b="1" dirty="0" smtClean="0">
                <a:latin typeface="+mj-ea"/>
                <a:ea typeface="+mj-ea"/>
              </a:rPr>
              <a:t>　　 ／　　─　 　 ─＼　　　　</a:t>
            </a:r>
            <a:r>
              <a:rPr lang="ja-JP" altLang="en-US" sz="1800" b="1" dirty="0" err="1" smtClean="0">
                <a:latin typeface="+mj-ea"/>
                <a:ea typeface="+mj-ea"/>
              </a:rPr>
              <a:t>ゆー</a:t>
            </a:r>
            <a:r>
              <a:rPr lang="ja-JP" altLang="en-US" sz="1800" b="1" dirty="0" smtClean="0">
                <a:latin typeface="+mj-ea"/>
                <a:ea typeface="+mj-ea"/>
              </a:rPr>
              <a:t>ちです。</a:t>
            </a:r>
          </a:p>
          <a:p>
            <a:pPr>
              <a:buFontTx/>
              <a:buNone/>
              <a:defRPr/>
            </a:pPr>
            <a:r>
              <a:rPr lang="ja-JP" altLang="en-US" sz="1800" b="1" dirty="0" smtClean="0">
                <a:latin typeface="+mj-ea"/>
                <a:ea typeface="+mj-ea"/>
              </a:rPr>
              <a:t>　／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a:t>
            </a:r>
            <a:r>
              <a:rPr lang="ja-JP" altLang="en-US" sz="1800" b="1" dirty="0" smtClean="0">
                <a:latin typeface="+mj-ea"/>
                <a:ea typeface="+mj-ea"/>
              </a:rPr>
              <a:t>人</a:t>
            </a:r>
            <a:r>
              <a:rPr lang="en-US" altLang="ja-JP" sz="1800" b="1" dirty="0" smtClean="0">
                <a:latin typeface="+mj-ea"/>
                <a:ea typeface="+mj-ea"/>
              </a:rPr>
              <a:t>__</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p>
          <a:p>
            <a:pPr>
              <a:buFontTx/>
              <a:buNone/>
              <a:defRPr/>
            </a:pPr>
            <a:r>
              <a:rPr lang="ja-JP" altLang="en-US" sz="1800" b="1" dirty="0" smtClean="0">
                <a:latin typeface="+mj-ea"/>
                <a:ea typeface="+mj-ea"/>
              </a:rPr>
              <a:t>　＼　　　　 ｀ ⌒</a:t>
            </a:r>
            <a:r>
              <a:rPr lang="en-US" altLang="ja-JP" sz="1800" b="1" dirty="0" smtClean="0">
                <a:latin typeface="+mj-ea"/>
                <a:ea typeface="+mj-ea"/>
              </a:rPr>
              <a:t>´</a:t>
            </a:r>
            <a:r>
              <a:rPr lang="ja-JP" altLang="en-US" sz="1800" b="1" dirty="0" smtClean="0">
                <a:latin typeface="+mj-ea"/>
                <a:ea typeface="+mj-ea"/>
              </a:rPr>
              <a:t>　　 ／ 　　 本名は、内山康広といいます。</a:t>
            </a:r>
          </a:p>
          <a:p>
            <a:pPr>
              <a:buFontTx/>
              <a:buNone/>
              <a:defRPr/>
            </a:pPr>
            <a:r>
              <a:rPr lang="en-US" altLang="ja-JP" sz="1800" b="1" dirty="0" smtClean="0">
                <a:latin typeface="+mj-ea"/>
                <a:ea typeface="+mj-ea"/>
              </a:rPr>
              <a:t>,,..</a:t>
            </a:r>
            <a:r>
              <a:rPr lang="ja-JP" altLang="en-US" sz="1800" b="1" dirty="0" smtClean="0">
                <a:latin typeface="+mj-ea"/>
                <a:ea typeface="+mj-ea"/>
              </a:rPr>
              <a:t>イ</a:t>
            </a:r>
            <a:r>
              <a:rPr lang="en-US" altLang="ja-JP" sz="1800" b="1" dirty="0" smtClean="0">
                <a:latin typeface="+mj-ea"/>
                <a:ea typeface="+mj-ea"/>
              </a:rPr>
              <a:t>.</a:t>
            </a:r>
            <a:r>
              <a:rPr lang="ja-JP" altLang="en-US" sz="1800" b="1" dirty="0" smtClean="0">
                <a:latin typeface="+mj-ea"/>
                <a:ea typeface="+mj-ea"/>
              </a:rPr>
              <a:t>ヽヽ、</a:t>
            </a:r>
            <a:r>
              <a:rPr lang="en-US" altLang="ja-JP" sz="1800" b="1" dirty="0" smtClean="0">
                <a:latin typeface="+mj-ea"/>
                <a:ea typeface="+mj-ea"/>
              </a:rPr>
              <a:t>___ </a:t>
            </a:r>
            <a:r>
              <a:rPr lang="ja-JP" altLang="en-US" sz="1800" b="1" dirty="0" err="1" smtClean="0">
                <a:latin typeface="+mj-ea"/>
                <a:ea typeface="+mj-ea"/>
              </a:rPr>
              <a:t>ーー</a:t>
            </a:r>
            <a:r>
              <a:rPr lang="ja-JP" altLang="en-US" sz="1800" b="1" dirty="0" smtClean="0">
                <a:latin typeface="+mj-ea"/>
                <a:ea typeface="+mj-ea"/>
              </a:rPr>
              <a:t>ノﾞ</a:t>
            </a:r>
            <a:r>
              <a:rPr lang="en-US" altLang="ja-JP" sz="1800" b="1" dirty="0" smtClean="0">
                <a:latin typeface="+mj-ea"/>
                <a:ea typeface="+mj-ea"/>
              </a:rPr>
              <a:t>-､.</a:t>
            </a:r>
            <a:r>
              <a:rPr lang="ja-JP" altLang="en-US" sz="1800" b="1" dirty="0" smtClean="0">
                <a:latin typeface="+mj-ea"/>
                <a:ea typeface="+mj-ea"/>
              </a:rPr>
              <a:t>　　 　３１歳</a:t>
            </a:r>
            <a:r>
              <a:rPr lang="en-US" altLang="ja-JP" sz="1800" b="1" dirty="0" smtClean="0">
                <a:latin typeface="+mj-ea"/>
              </a:rPr>
              <a:t>(</a:t>
            </a:r>
            <a:r>
              <a:rPr lang="ja-JP" altLang="en-US" sz="1800" b="1" dirty="0" smtClean="0">
                <a:latin typeface="+mj-ea"/>
              </a:rPr>
              <a:t>Ｈ</a:t>
            </a:r>
            <a:r>
              <a:rPr lang="en-US" altLang="ja-JP" sz="1800" b="1" dirty="0" smtClean="0">
                <a:latin typeface="+mj-ea"/>
              </a:rPr>
              <a:t>)</a:t>
            </a:r>
            <a:r>
              <a:rPr lang="ja-JP" altLang="en-US" sz="1800" b="1" dirty="0" smtClean="0">
                <a:latin typeface="+mj-ea"/>
                <a:ea typeface="+mj-ea"/>
              </a:rPr>
              <a:t>です。</a:t>
            </a:r>
            <a:r>
              <a:rPr lang="ja-JP" altLang="en-US" sz="1800" b="1" dirty="0" smtClean="0">
                <a:latin typeface="+mj-ea"/>
              </a:rPr>
              <a:t>おっさんです（笑）</a:t>
            </a:r>
            <a:endParaRPr lang="en-US" altLang="ja-JP" sz="1800" b="1" dirty="0" smtClean="0">
              <a:latin typeface="+mj-ea"/>
              <a:ea typeface="+mj-ea"/>
            </a:endParaRPr>
          </a:p>
          <a:p>
            <a:pPr>
              <a:buFontTx/>
              <a:buNone/>
              <a:defRPr/>
            </a:pP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_____ </a:t>
            </a:r>
            <a:r>
              <a:rPr lang="ja-JP" altLang="en-US" sz="1800" b="1" dirty="0" smtClean="0">
                <a:latin typeface="+mj-ea"/>
                <a:ea typeface="+mj-ea"/>
              </a:rPr>
              <a:t>ノ</a:t>
            </a:r>
            <a:r>
              <a:rPr lang="en-US" altLang="ja-JP" sz="1800" b="1" dirty="0" smtClean="0">
                <a:latin typeface="+mj-ea"/>
                <a:ea typeface="+mj-ea"/>
              </a:rPr>
              <a:t>.| </a:t>
            </a:r>
            <a:r>
              <a:rPr lang="ja-JP" altLang="en-US" sz="1800" b="1" dirty="0" smtClean="0">
                <a:latin typeface="+mj-ea"/>
                <a:ea typeface="+mj-ea"/>
              </a:rPr>
              <a:t>ヽ　</a:t>
            </a:r>
            <a:r>
              <a:rPr lang="en-US" altLang="ja-JP" sz="1800" b="1" dirty="0" smtClean="0">
                <a:latin typeface="+mj-ea"/>
                <a:ea typeface="+mj-ea"/>
              </a:rPr>
              <a:t>I    </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ﾞ（</a:t>
            </a:r>
            <a:r>
              <a:rPr lang="en-US" altLang="ja-JP" sz="1800" b="1" dirty="0" smtClean="0">
                <a:latin typeface="+mj-ea"/>
                <a:ea typeface="+mj-ea"/>
              </a:rPr>
              <a:t>__)</a:t>
            </a:r>
            <a:r>
              <a:rPr lang="ja-JP" altLang="en-US" sz="1800" b="1" dirty="0" smtClean="0">
                <a:latin typeface="+mj-ea"/>
                <a:ea typeface="+mj-ea"/>
              </a:rPr>
              <a:t>＼</a:t>
            </a:r>
            <a:r>
              <a:rPr lang="en-US" altLang="ja-JP" sz="1800" b="1" dirty="0" smtClean="0">
                <a:latin typeface="+mj-ea"/>
                <a:ea typeface="+mj-ea"/>
              </a:rPr>
              <a:t>,| </a:t>
            </a:r>
            <a:r>
              <a:rPr lang="ja-JP" altLang="en-US" sz="1800" b="1" dirty="0" smtClean="0">
                <a:latin typeface="+mj-ea"/>
                <a:ea typeface="+mj-ea"/>
              </a:rPr>
              <a:t>　</a:t>
            </a:r>
            <a:r>
              <a:rPr lang="en-US" altLang="ja-JP" sz="1800" b="1" dirty="0" err="1" smtClean="0">
                <a:latin typeface="+mj-ea"/>
                <a:ea typeface="+mj-ea"/>
              </a:rPr>
              <a:t>i</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endParaRPr lang="en-US" altLang="ja-JP" sz="1800" b="1" dirty="0" smtClean="0">
              <a:latin typeface="+mj-ea"/>
              <a:ea typeface="+mj-ea"/>
            </a:endParaRPr>
          </a:p>
          <a:p>
            <a:pPr>
              <a:buFontTx/>
              <a:buNone/>
              <a:defRPr/>
            </a:pPr>
            <a:r>
              <a:rPr lang="ja-JP" altLang="en-US" sz="1800" b="1" dirty="0" smtClean="0">
                <a:latin typeface="+mj-ea"/>
                <a:ea typeface="+mj-ea"/>
              </a:rPr>
              <a:t>　 　 ＞　　 ヽ</a:t>
            </a:r>
            <a:r>
              <a:rPr lang="en-US" altLang="ja-JP" sz="1800" b="1" dirty="0" smtClean="0">
                <a:latin typeface="+mj-ea"/>
                <a:ea typeface="+mj-ea"/>
              </a:rPr>
              <a:t>. </a:t>
            </a:r>
            <a:r>
              <a:rPr lang="ja-JP" altLang="en-US" sz="1800" b="1" dirty="0" smtClean="0">
                <a:latin typeface="+mj-ea"/>
                <a:ea typeface="+mj-ea"/>
              </a:rPr>
              <a:t>ハ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株式会社シーソフト代表取締役です。</a:t>
            </a:r>
            <a:endParaRPr lang="en-US" altLang="ja-JP" sz="1800" b="1" dirty="0" smtClean="0">
              <a:latin typeface="+mj-ea"/>
              <a:ea typeface="+mj-ea"/>
            </a:endParaRPr>
          </a:p>
          <a:p>
            <a:pPr>
              <a:buFontTx/>
              <a:buNone/>
              <a:defRPr/>
            </a:pPr>
            <a:r>
              <a:rPr lang="ja-JP" altLang="en-US" sz="1800" b="1" dirty="0" smtClean="0">
                <a:latin typeface="+mj-ea"/>
                <a:ea typeface="+mj-ea"/>
              </a:rPr>
              <a:t> 　　　　　　　　　　　　　　　　　</a:t>
            </a:r>
            <a:r>
              <a:rPr lang="ja-JP" altLang="en-US" sz="1800" b="1" dirty="0" smtClean="0">
                <a:latin typeface="+mj-ea"/>
              </a:rPr>
              <a:t>現役のエンジニアです。プログラム書いてます。</a:t>
            </a:r>
            <a:endParaRPr lang="en-US" altLang="ja-JP" sz="1800" b="1" dirty="0" smtClean="0">
              <a:latin typeface="+mj-ea"/>
            </a:endParaRPr>
          </a:p>
          <a:p>
            <a:pPr>
              <a:buFontTx/>
              <a:buNone/>
              <a:defRPr/>
            </a:pPr>
            <a:endParaRPr lang="en-US" altLang="ja-JP" sz="1800" b="1" dirty="0" smtClean="0">
              <a:latin typeface="+mj-ea"/>
            </a:endParaRPr>
          </a:p>
          <a:p>
            <a:pPr>
              <a:buFontTx/>
              <a:buNone/>
              <a:defRPr/>
            </a:pPr>
            <a:r>
              <a:rPr lang="ja-JP" altLang="en-US" sz="1400" b="1" dirty="0" smtClean="0">
                <a:solidFill>
                  <a:schemeClr val="accent6">
                    <a:lumMod val="60000"/>
                    <a:lumOff val="40000"/>
                  </a:schemeClr>
                </a:solidFill>
                <a:latin typeface="+mj-ea"/>
              </a:rPr>
              <a:t>にこにこカレンダーシートを販売しています。</a:t>
            </a:r>
            <a:endParaRPr lang="en-US" altLang="ja-JP" sz="1400" b="1" dirty="0" smtClean="0">
              <a:solidFill>
                <a:schemeClr val="accent6">
                  <a:lumMod val="60000"/>
                  <a:lumOff val="40000"/>
                </a:schemeClr>
              </a:solidFill>
              <a:latin typeface="+mj-ea"/>
            </a:endParaRPr>
          </a:p>
          <a:p>
            <a:pPr>
              <a:buFontTx/>
              <a:buNone/>
              <a:defRPr/>
            </a:pPr>
            <a:r>
              <a:rPr lang="en-US" altLang="ja-JP" sz="1400" b="1" dirty="0" err="1" smtClean="0">
                <a:solidFill>
                  <a:schemeClr val="accent6">
                    <a:lumMod val="60000"/>
                    <a:lumOff val="40000"/>
                  </a:schemeClr>
                </a:solidFill>
                <a:latin typeface="+mj-ea"/>
              </a:rPr>
              <a:t>BkReplyer</a:t>
            </a:r>
            <a:r>
              <a:rPr lang="en-US" altLang="ja-JP" sz="1400" b="1" dirty="0" smtClean="0">
                <a:solidFill>
                  <a:schemeClr val="accent6">
                    <a:lumMod val="60000"/>
                    <a:lumOff val="40000"/>
                  </a:schemeClr>
                </a:solidFill>
                <a:latin typeface="+mj-ea"/>
              </a:rPr>
              <a:t> </a:t>
            </a:r>
            <a:r>
              <a:rPr lang="ja-JP" altLang="en-US" sz="1400" b="1" dirty="0" smtClean="0">
                <a:solidFill>
                  <a:schemeClr val="accent6">
                    <a:lumMod val="60000"/>
                    <a:lumOff val="40000"/>
                  </a:schemeClr>
                </a:solidFill>
                <a:latin typeface="+mj-ea"/>
              </a:rPr>
              <a:t>をシェアウェアにさせていただきました。</a:t>
            </a:r>
          </a:p>
          <a:p>
            <a:pPr>
              <a:buFontTx/>
              <a:buNone/>
              <a:defRPr/>
            </a:pPr>
            <a:endParaRPr lang="ja-JP" altLang="en-US" sz="1800" b="1" dirty="0">
              <a:latin typeface="+mj-ea"/>
              <a:ea typeface="+mj-ea"/>
            </a:endParaRPr>
          </a:p>
        </p:txBody>
      </p:sp>
      <p:sp>
        <p:nvSpPr>
          <p:cNvPr id="4" name="角丸四角形 3"/>
          <p:cNvSpPr/>
          <p:nvPr/>
        </p:nvSpPr>
        <p:spPr>
          <a:xfrm>
            <a:off x="6572264" y="5500688"/>
            <a:ext cx="2000236" cy="357187"/>
          </a:xfrm>
          <a:prstGeom prst="roundRect">
            <a:avLst/>
          </a:prstGeom>
          <a:solidFill>
            <a:srgbClr val="E4D9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smtClean="0">
                <a:solidFill>
                  <a:schemeClr val="accent6">
                    <a:lumMod val="40000"/>
                    <a:lumOff val="60000"/>
                  </a:schemeClr>
                </a:solidFill>
              </a:rPr>
              <a:t>Special thanks for 2ch.</a:t>
            </a:r>
            <a:endParaRPr lang="ja-JP" altLang="en-US" sz="1000" dirty="0">
              <a:solidFill>
                <a:schemeClr val="accent6">
                  <a:lumMod val="40000"/>
                  <a:lumOff val="6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57158" y="428605"/>
            <a:ext cx="8286808" cy="5572164"/>
          </a:xfrm>
        </p:spPr>
        <p:txBody>
          <a:bodyPr/>
          <a:lstStyle/>
          <a:p>
            <a:pPr>
              <a:buNone/>
            </a:pPr>
            <a:r>
              <a:rPr kumimoji="1" lang="en-US" altLang="ja-JP" sz="2400" dirty="0" err="1" smtClean="0"/>
              <a:t>BaseForm</a:t>
            </a:r>
            <a:r>
              <a:rPr kumimoji="1" lang="en-US" altLang="ja-JP" sz="2400" dirty="0" smtClean="0"/>
              <a:t>::</a:t>
            </a:r>
            <a:r>
              <a:rPr kumimoji="1" lang="en-US" altLang="ja-JP" sz="2400" dirty="0" err="1" smtClean="0"/>
              <a:t>OnPropertyNotifyChanged</a:t>
            </a:r>
            <a:r>
              <a:rPr kumimoji="1" lang="en-US" altLang="ja-JP" sz="2400" dirty="0" smtClean="0"/>
              <a:t>()</a:t>
            </a:r>
          </a:p>
          <a:p>
            <a:pPr>
              <a:buNone/>
            </a:pPr>
            <a:r>
              <a:rPr lang="en-US" altLang="ja-JP" sz="2400" dirty="0" smtClean="0"/>
              <a:t>{</a:t>
            </a:r>
          </a:p>
          <a:p>
            <a:pPr>
              <a:buNone/>
            </a:pPr>
            <a:r>
              <a:rPr lang="en-US" altLang="ja-JP" sz="2400" dirty="0" smtClean="0"/>
              <a:t>	//</a:t>
            </a:r>
            <a:r>
              <a:rPr lang="ja-JP" altLang="en-US" sz="2400" dirty="0" smtClean="0"/>
              <a:t>表示コントロールを列挙</a:t>
            </a:r>
            <a:endParaRPr lang="en-US" altLang="ja-JP" sz="2400" dirty="0" smtClean="0"/>
          </a:p>
          <a:p>
            <a:pPr>
              <a:buNone/>
            </a:pPr>
            <a:r>
              <a:rPr lang="en-US" altLang="ja-JP" sz="2400" dirty="0" smtClean="0"/>
              <a:t>	</a:t>
            </a:r>
            <a:r>
              <a:rPr lang="en-US" altLang="ja-JP" sz="2400" dirty="0" err="1" smtClean="0"/>
              <a:t>foreach</a:t>
            </a:r>
            <a:r>
              <a:rPr lang="en-US" altLang="ja-JP" sz="2400" dirty="0" smtClean="0"/>
              <a:t>( Control *control = </a:t>
            </a:r>
            <a:r>
              <a:rPr lang="en-US" altLang="ja-JP" sz="2400" dirty="0" err="1" smtClean="0"/>
              <a:t>DisplayControls</a:t>
            </a:r>
            <a:r>
              <a:rPr lang="en-US" altLang="ja-JP" sz="2400" dirty="0" smtClean="0"/>
              <a:t>  ){</a:t>
            </a:r>
          </a:p>
          <a:p>
            <a:pPr>
              <a:buNone/>
            </a:pPr>
            <a:r>
              <a:rPr lang="en-US" altLang="ja-JP" sz="2400" dirty="0" smtClean="0"/>
              <a:t>	  // </a:t>
            </a:r>
            <a:r>
              <a:rPr lang="ja-JP" altLang="en-US" sz="2400" dirty="0" smtClean="0"/>
              <a:t>ロジックのプロパティに入力値を転送</a:t>
            </a:r>
            <a:endParaRPr lang="en-US" altLang="ja-JP" sz="2400" dirty="0" smtClean="0"/>
          </a:p>
          <a:p>
            <a:pPr>
              <a:buNone/>
            </a:pPr>
            <a:r>
              <a:rPr kumimoji="1" lang="en-US" altLang="ja-JP" sz="2400" dirty="0" smtClean="0"/>
              <a:t>	</a:t>
            </a:r>
            <a:r>
              <a:rPr kumimoji="1" lang="ja-JP" altLang="en-US" sz="2400" dirty="0" smtClean="0"/>
              <a:t>　</a:t>
            </a:r>
            <a:r>
              <a:rPr kumimoji="1" lang="en-US" altLang="ja-JP" sz="2400" dirty="0" smtClean="0"/>
              <a:t>Fields[control-&gt;Name] = Logic-&gt;Fields[control-&gt;Name];</a:t>
            </a:r>
          </a:p>
          <a:p>
            <a:pPr>
              <a:buNone/>
            </a:pPr>
            <a:r>
              <a:rPr lang="en-US" altLang="ja-JP" sz="2400" dirty="0" smtClean="0"/>
              <a:t>	}</a:t>
            </a:r>
          </a:p>
          <a:p>
            <a:pPr>
              <a:buNone/>
            </a:pPr>
            <a:r>
              <a:rPr lang="en-US" altLang="ja-JP" sz="2400" dirty="0" smtClean="0"/>
              <a:t>    Repaint();</a:t>
            </a:r>
          </a:p>
          <a:p>
            <a:pPr>
              <a:buNone/>
            </a:pPr>
            <a:r>
              <a:rPr kumimoji="1" lang="en-US" altLang="ja-JP" sz="2400" dirty="0" smtClean="0"/>
              <a:t>}</a:t>
            </a:r>
            <a:endParaRPr kumimoji="1" lang="ja-JP" altLang="en-US" sz="2400" dirty="0"/>
          </a:p>
        </p:txBody>
      </p:sp>
      <p:grpSp>
        <p:nvGrpSpPr>
          <p:cNvPr id="5" name="グループ化 46"/>
          <p:cNvGrpSpPr/>
          <p:nvPr/>
        </p:nvGrpSpPr>
        <p:grpSpPr>
          <a:xfrm>
            <a:off x="3000364" y="3214686"/>
            <a:ext cx="5786478" cy="2857520"/>
            <a:chOff x="714348" y="1928802"/>
            <a:chExt cx="5786478" cy="2857520"/>
          </a:xfrm>
        </p:grpSpPr>
        <p:grpSp>
          <p:nvGrpSpPr>
            <p:cNvPr id="6" name="グループ化 18"/>
            <p:cNvGrpSpPr/>
            <p:nvPr/>
          </p:nvGrpSpPr>
          <p:grpSpPr>
            <a:xfrm>
              <a:off x="714350" y="1928802"/>
              <a:ext cx="5786480" cy="2857520"/>
              <a:chOff x="995162" y="1643050"/>
              <a:chExt cx="2795958" cy="2143140"/>
            </a:xfrm>
          </p:grpSpPr>
          <p:sp>
            <p:nvSpPr>
              <p:cNvPr id="20" name="正方形/長方形 19"/>
              <p:cNvSpPr/>
              <p:nvPr/>
            </p:nvSpPr>
            <p:spPr>
              <a:xfrm>
                <a:off x="1000100" y="1831045"/>
                <a:ext cx="2786082" cy="195514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1000100" y="1643051"/>
                <a:ext cx="2786082" cy="18799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995162" y="1643050"/>
                <a:ext cx="153906" cy="187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3" name="正方形/長方形 22"/>
              <p:cNvSpPr/>
              <p:nvPr/>
            </p:nvSpPr>
            <p:spPr>
              <a:xfrm>
                <a:off x="3662865" y="1643051"/>
                <a:ext cx="128255" cy="187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t>
                </a:r>
                <a:endParaRPr kumimoji="1" lang="ja-JP" altLang="en-US" dirty="0">
                  <a:solidFill>
                    <a:schemeClr val="tx1"/>
                  </a:solidFill>
                </a:endParaRPr>
              </a:p>
            </p:txBody>
          </p:sp>
        </p:grpSp>
        <p:sp>
          <p:nvSpPr>
            <p:cNvPr id="7" name="正方形/長方形 6"/>
            <p:cNvSpPr/>
            <p:nvPr/>
          </p:nvSpPr>
          <p:spPr>
            <a:xfrm>
              <a:off x="1000100" y="2285992"/>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社員コード</a:t>
              </a:r>
              <a:endParaRPr kumimoji="1" lang="ja-JP" altLang="en-US" dirty="0">
                <a:solidFill>
                  <a:schemeClr val="tx1"/>
                </a:solidFill>
              </a:endParaRPr>
            </a:p>
          </p:txBody>
        </p:sp>
        <p:sp>
          <p:nvSpPr>
            <p:cNvPr id="8" name="正方形/長方形 7"/>
            <p:cNvSpPr/>
            <p:nvPr/>
          </p:nvSpPr>
          <p:spPr>
            <a:xfrm>
              <a:off x="1000100" y="3071810"/>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社員名</a:t>
              </a:r>
              <a:endParaRPr kumimoji="1" lang="ja-JP" altLang="en-US" dirty="0">
                <a:solidFill>
                  <a:schemeClr val="tx1"/>
                </a:solidFill>
              </a:endParaRPr>
            </a:p>
          </p:txBody>
        </p:sp>
        <p:grpSp>
          <p:nvGrpSpPr>
            <p:cNvPr id="9" name="グループ化 39"/>
            <p:cNvGrpSpPr/>
            <p:nvPr/>
          </p:nvGrpSpPr>
          <p:grpSpPr>
            <a:xfrm>
              <a:off x="5143504" y="2285992"/>
              <a:ext cx="1042451" cy="475573"/>
              <a:chOff x="5286380" y="2285992"/>
              <a:chExt cx="1042451" cy="475573"/>
            </a:xfrm>
          </p:grpSpPr>
          <p:sp>
            <p:nvSpPr>
              <p:cNvPr id="18" name="角丸四角形 17"/>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9" name="角丸四角形 18"/>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検索</a:t>
                </a:r>
                <a:endParaRPr kumimoji="1" lang="ja-JP" altLang="en-US" sz="1600" dirty="0">
                  <a:solidFill>
                    <a:schemeClr val="tx1"/>
                  </a:solidFill>
                </a:endParaRPr>
              </a:p>
            </p:txBody>
          </p:sp>
        </p:grpSp>
        <p:sp>
          <p:nvSpPr>
            <p:cNvPr id="10" name="正方形/長方形 9"/>
            <p:cNvSpPr/>
            <p:nvPr/>
          </p:nvSpPr>
          <p:spPr>
            <a:xfrm>
              <a:off x="2428860" y="235743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11" name="直線コネクタ 10"/>
            <p:cNvCxnSpPr/>
            <p:nvPr/>
          </p:nvCxnSpPr>
          <p:spPr>
            <a:xfrm>
              <a:off x="714348" y="2857496"/>
              <a:ext cx="55721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2428860" y="307181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p:cNvSpPr/>
            <p:nvPr/>
          </p:nvSpPr>
          <p:spPr>
            <a:xfrm>
              <a:off x="1000100" y="3571876"/>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生年月日</a:t>
              </a:r>
              <a:endParaRPr kumimoji="1" lang="ja-JP" altLang="en-US" dirty="0">
                <a:solidFill>
                  <a:schemeClr val="tx1"/>
                </a:solidFill>
              </a:endParaRPr>
            </a:p>
          </p:txBody>
        </p:sp>
        <p:sp>
          <p:nvSpPr>
            <p:cNvPr id="14" name="正方形/長方形 13"/>
            <p:cNvSpPr/>
            <p:nvPr/>
          </p:nvSpPr>
          <p:spPr>
            <a:xfrm>
              <a:off x="2428860" y="3571876"/>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15" name="グループ化 43"/>
            <p:cNvGrpSpPr/>
            <p:nvPr/>
          </p:nvGrpSpPr>
          <p:grpSpPr>
            <a:xfrm>
              <a:off x="5143504" y="4071942"/>
              <a:ext cx="1042451" cy="475573"/>
              <a:chOff x="5286380" y="2285992"/>
              <a:chExt cx="1042451" cy="475573"/>
            </a:xfrm>
          </p:grpSpPr>
          <p:sp>
            <p:nvSpPr>
              <p:cNvPr id="16" name="角丸四角形 15"/>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角丸四角形 16"/>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閉じる</a:t>
                </a:r>
                <a:endParaRPr kumimoji="1" lang="ja-JP" altLang="en-US" dirty="0">
                  <a:solidFill>
                    <a:schemeClr val="tx1"/>
                  </a:solidFill>
                </a:endParaRPr>
              </a:p>
            </p:txBody>
          </p:sp>
        </p:grpSp>
      </p:grpSp>
      <p:sp>
        <p:nvSpPr>
          <p:cNvPr id="24" name="角丸四角形吹き出し 23"/>
          <p:cNvSpPr/>
          <p:nvPr/>
        </p:nvSpPr>
        <p:spPr>
          <a:xfrm>
            <a:off x="642910" y="4357694"/>
            <a:ext cx="2214578" cy="1500198"/>
          </a:xfrm>
          <a:prstGeom prst="wedgeRoundRectCallout">
            <a:avLst>
              <a:gd name="adj1" fmla="val 132754"/>
              <a:gd name="adj2" fmla="val -24823"/>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表示コントロールに</a:t>
            </a:r>
            <a:endParaRPr lang="en-US" altLang="ja-JP" dirty="0" smtClean="0">
              <a:solidFill>
                <a:schemeClr val="tx1"/>
              </a:solidFill>
            </a:endParaRPr>
          </a:p>
          <a:p>
            <a:pPr algn="ctr"/>
            <a:r>
              <a:rPr kumimoji="1" lang="ja-JP" altLang="en-US" dirty="0" smtClean="0">
                <a:solidFill>
                  <a:schemeClr val="tx1"/>
                </a:solidFill>
              </a:rPr>
              <a:t>値が設定される</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Logic</a:t>
            </a:r>
            <a:r>
              <a:rPr kumimoji="1" lang="ja-JP" altLang="en-US" sz="2800" dirty="0" err="1" smtClean="0"/>
              <a:t>はど</a:t>
            </a:r>
            <a:r>
              <a:rPr kumimoji="1" lang="ja-JP" altLang="en-US" sz="2800" dirty="0" smtClean="0"/>
              <a:t>うなる？</a:t>
            </a:r>
            <a:endParaRPr kumimoji="1" lang="ja-JP" altLang="en-US" sz="2800" dirty="0"/>
          </a:p>
        </p:txBody>
      </p:sp>
      <p:sp>
        <p:nvSpPr>
          <p:cNvPr id="3" name="コンテンツ プレースホルダ 2"/>
          <p:cNvSpPr>
            <a:spLocks noGrp="1"/>
          </p:cNvSpPr>
          <p:nvPr>
            <p:ph idx="1"/>
          </p:nvPr>
        </p:nvSpPr>
        <p:spPr/>
        <p:txBody>
          <a:bodyPr/>
          <a:lstStyle/>
          <a:p>
            <a:pPr>
              <a:buNone/>
            </a:pPr>
            <a:r>
              <a:rPr kumimoji="1" lang="en-US" altLang="ja-JP" sz="2400" dirty="0" err="1" smtClean="0"/>
              <a:t>bool</a:t>
            </a:r>
            <a:r>
              <a:rPr kumimoji="1" lang="en-US" altLang="ja-JP" sz="2400" dirty="0" smtClean="0"/>
              <a:t> </a:t>
            </a:r>
            <a:r>
              <a:rPr kumimoji="1" lang="en-US" altLang="ja-JP" sz="2400" dirty="0" err="1" smtClean="0"/>
              <a:t>BaseLogic</a:t>
            </a:r>
            <a:r>
              <a:rPr kumimoji="1" lang="en-US" altLang="ja-JP" sz="2400" dirty="0" smtClean="0"/>
              <a:t>::Check()</a:t>
            </a:r>
          </a:p>
          <a:p>
            <a:pPr>
              <a:buNone/>
            </a:pPr>
            <a:r>
              <a:rPr lang="en-US" altLang="ja-JP" sz="2400" dirty="0" smtClean="0"/>
              <a:t>{</a:t>
            </a:r>
          </a:p>
          <a:p>
            <a:pPr>
              <a:buNone/>
            </a:pPr>
            <a:r>
              <a:rPr kumimoji="1" lang="en-US" altLang="ja-JP" sz="2400" dirty="0" smtClean="0"/>
              <a:t>    return true;</a:t>
            </a:r>
          </a:p>
          <a:p>
            <a:pPr>
              <a:buNone/>
            </a:pPr>
            <a:r>
              <a:rPr lang="en-US" altLang="ja-JP" sz="2400" dirty="0" smtClean="0"/>
              <a:t>}</a:t>
            </a:r>
          </a:p>
          <a:p>
            <a:pPr>
              <a:buNone/>
            </a:pPr>
            <a:r>
              <a:rPr lang="en-US" altLang="ja-JP" sz="2400" dirty="0" err="1" smtClean="0"/>
              <a:t>bool</a:t>
            </a:r>
            <a:r>
              <a:rPr lang="en-US" altLang="ja-JP" sz="2400" dirty="0" smtClean="0"/>
              <a:t> </a:t>
            </a:r>
            <a:r>
              <a:rPr lang="en-US" altLang="ja-JP" sz="2400" dirty="0" err="1" smtClean="0"/>
              <a:t>BaseLogic</a:t>
            </a:r>
            <a:r>
              <a:rPr lang="en-US" altLang="ja-JP" sz="2400" dirty="0" smtClean="0"/>
              <a:t>::Execute()</a:t>
            </a:r>
          </a:p>
          <a:p>
            <a:pPr>
              <a:buNone/>
            </a:pPr>
            <a:r>
              <a:rPr lang="en-US" altLang="ja-JP" sz="2400" dirty="0" smtClean="0"/>
              <a:t>{</a:t>
            </a:r>
          </a:p>
          <a:p>
            <a:pPr>
              <a:buNone/>
            </a:pPr>
            <a:r>
              <a:rPr lang="en-US" altLang="ja-JP" sz="2400" dirty="0" smtClean="0"/>
              <a:t>    return true;</a:t>
            </a:r>
          </a:p>
          <a:p>
            <a:pPr>
              <a:buNone/>
            </a:pPr>
            <a:r>
              <a:rPr lang="en-US" altLang="ja-JP" sz="2400" dirty="0" smtClean="0"/>
              <a:t>}</a:t>
            </a:r>
            <a:endParaRPr lang="ja-JP" altLang="en-US" sz="2400" dirty="0" smtClean="0"/>
          </a:p>
          <a:p>
            <a:pPr>
              <a:buNone/>
            </a:pPr>
            <a:endParaRPr kumimoji="1" lang="ja-JP" altLang="en-US" sz="2400" dirty="0"/>
          </a:p>
        </p:txBody>
      </p:sp>
      <p:sp>
        <p:nvSpPr>
          <p:cNvPr id="5" name="角丸四角形 4"/>
          <p:cNvSpPr/>
          <p:nvPr/>
        </p:nvSpPr>
        <p:spPr>
          <a:xfrm>
            <a:off x="3071802" y="1643050"/>
            <a:ext cx="5572164" cy="120015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検証すべきフィールドや条件は毎回異なるので、</a:t>
            </a:r>
            <a:r>
              <a:rPr kumimoji="1" lang="ja-JP" altLang="en-US" dirty="0" smtClean="0">
                <a:solidFill>
                  <a:schemeClr val="tx1"/>
                </a:solidFill>
              </a:rPr>
              <a:t>基底クラス</a:t>
            </a:r>
            <a:r>
              <a:rPr kumimoji="1" lang="en-US" altLang="ja-JP" dirty="0" smtClean="0">
                <a:solidFill>
                  <a:schemeClr val="tx1"/>
                </a:solidFill>
              </a:rPr>
              <a:t>(</a:t>
            </a:r>
            <a:r>
              <a:rPr kumimoji="1" lang="en-US" altLang="ja-JP" dirty="0" err="1" smtClean="0">
                <a:solidFill>
                  <a:schemeClr val="tx1"/>
                </a:solidFill>
              </a:rPr>
              <a:t>BaseLogic</a:t>
            </a:r>
            <a:r>
              <a:rPr kumimoji="1" lang="en-US" altLang="ja-JP" dirty="0" smtClean="0">
                <a:solidFill>
                  <a:schemeClr val="tx1"/>
                </a:solidFill>
              </a:rPr>
              <a:t>)</a:t>
            </a:r>
            <a:r>
              <a:rPr kumimoji="1" lang="ja-JP" altLang="en-US" dirty="0" smtClean="0">
                <a:solidFill>
                  <a:schemeClr val="tx1"/>
                </a:solidFill>
              </a:rPr>
              <a:t>では汎用的な実装はできませんね。</a:t>
            </a:r>
            <a:endParaRPr kumimoji="1" lang="ja-JP" altLang="en-US" dirty="0">
              <a:solidFill>
                <a:schemeClr val="tx1"/>
              </a:solidFill>
            </a:endParaRPr>
          </a:p>
        </p:txBody>
      </p:sp>
      <p:sp>
        <p:nvSpPr>
          <p:cNvPr id="6" name="角丸四角形 5"/>
          <p:cNvSpPr/>
          <p:nvPr/>
        </p:nvSpPr>
        <p:spPr>
          <a:xfrm>
            <a:off x="3071802" y="3286124"/>
            <a:ext cx="5572164" cy="120015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何を実行するのか、というのも要件によって異なりますので、基底クラスで実装できにくいですね・・・</a:t>
            </a:r>
            <a:endParaRPr kumimoji="1" lang="ja-JP" altLang="en-US" dirty="0">
              <a:solidFill>
                <a:schemeClr val="tx1"/>
              </a:solidFill>
            </a:endParaRPr>
          </a:p>
        </p:txBody>
      </p:sp>
      <p:sp>
        <p:nvSpPr>
          <p:cNvPr id="7" name="テキスト ボックス 6"/>
          <p:cNvSpPr txBox="1"/>
          <p:nvPr/>
        </p:nvSpPr>
        <p:spPr>
          <a:xfrm>
            <a:off x="571472" y="4357694"/>
            <a:ext cx="4903907" cy="2308324"/>
          </a:xfrm>
          <a:prstGeom prst="rect">
            <a:avLst/>
          </a:prstGeom>
          <a:noFill/>
        </p:spPr>
        <p:txBody>
          <a:bodyPr wrap="none" rtlCol="0">
            <a:spAutoFit/>
          </a:bodyPr>
          <a:lstStyle/>
          <a:p>
            <a:r>
              <a:rPr lang="ja-JP" altLang="en-US" dirty="0" smtClean="0">
                <a:latin typeface="+mn-ea"/>
                <a:ea typeface="+mn-ea"/>
              </a:rPr>
              <a:t>　 　 　　　＿＿＿</a:t>
            </a:r>
            <a:r>
              <a:rPr lang="en-US" altLang="ja-JP" dirty="0" smtClean="0">
                <a:latin typeface="+mn-ea"/>
                <a:ea typeface="+mn-ea"/>
              </a:rPr>
              <a:t>_</a:t>
            </a:r>
          </a:p>
          <a:p>
            <a:r>
              <a:rPr lang="ja-JP" altLang="en-US" dirty="0" smtClean="0">
                <a:latin typeface="+mn-ea"/>
                <a:ea typeface="+mn-ea"/>
              </a:rPr>
              <a:t>　 　　　／ノ 　 ヽ</a:t>
            </a:r>
            <a:r>
              <a:rPr lang="en-US" altLang="ja-JP" dirty="0" smtClean="0">
                <a:latin typeface="+mn-ea"/>
                <a:ea typeface="+mn-ea"/>
              </a:rPr>
              <a:t>､_</a:t>
            </a:r>
            <a:r>
              <a:rPr lang="ja-JP" altLang="en-US" dirty="0" smtClean="0">
                <a:latin typeface="+mn-ea"/>
                <a:ea typeface="+mn-ea"/>
              </a:rPr>
              <a:t>＼　</a:t>
            </a:r>
          </a:p>
          <a:p>
            <a:r>
              <a:rPr lang="ja-JP" altLang="en-US" dirty="0" smtClean="0">
                <a:latin typeface="+mn-ea"/>
                <a:ea typeface="+mn-ea"/>
              </a:rPr>
              <a:t>　　　／（ ○）</a:t>
            </a:r>
            <a:r>
              <a:rPr lang="en-US" altLang="ja-JP" dirty="0" smtClean="0">
                <a:latin typeface="+mn-ea"/>
                <a:ea typeface="+mn-ea"/>
              </a:rPr>
              <a:t>}</a:t>
            </a:r>
            <a:r>
              <a:rPr lang="en-US" altLang="ja-JP" dirty="0" err="1" smtClean="0">
                <a:latin typeface="+mn-ea"/>
                <a:ea typeface="+mn-ea"/>
              </a:rPr>
              <a:t>liil</a:t>
            </a:r>
            <a:r>
              <a:rPr lang="en-US" altLang="ja-JP" dirty="0" smtClean="0">
                <a:latin typeface="+mn-ea"/>
                <a:ea typeface="+mn-ea"/>
              </a:rPr>
              <a:t>{</a:t>
            </a:r>
            <a:r>
              <a:rPr lang="ja-JP" altLang="en-US" dirty="0" smtClean="0">
                <a:latin typeface="+mn-ea"/>
                <a:ea typeface="+mn-ea"/>
              </a:rPr>
              <a:t>（○）＼　　　　</a:t>
            </a:r>
            <a:r>
              <a:rPr lang="ja-JP" altLang="en-US" dirty="0" smtClean="0">
                <a:latin typeface="+mn-ea"/>
                <a:ea typeface="+mn-ea"/>
              </a:rPr>
              <a:t>（意味なさそうだお</a:t>
            </a:r>
            <a:r>
              <a:rPr lang="ja-JP" altLang="en-US" dirty="0" smtClean="0">
                <a:latin typeface="+mn-ea"/>
                <a:ea typeface="+mn-ea"/>
              </a:rPr>
              <a:t>）</a:t>
            </a:r>
          </a:p>
          <a:p>
            <a:r>
              <a:rPr lang="ja-JP" altLang="en-US" dirty="0" smtClean="0">
                <a:latin typeface="+mn-ea"/>
                <a:ea typeface="+mn-ea"/>
              </a:rPr>
              <a:t>　 ／　　　 （</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　　　＼</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ヽ　</a:t>
            </a:r>
            <a:r>
              <a:rPr lang="en-US" altLang="ja-JP" dirty="0" smtClean="0">
                <a:latin typeface="+mn-ea"/>
                <a:ea typeface="+mn-ea"/>
              </a:rPr>
              <a:t>|!!</a:t>
            </a:r>
            <a:r>
              <a:rPr lang="en-US" altLang="ja-JP" dirty="0" err="1" smtClean="0">
                <a:latin typeface="+mn-ea"/>
                <a:ea typeface="+mn-ea"/>
              </a:rPr>
              <a:t>il</a:t>
            </a:r>
            <a:r>
              <a:rPr lang="en-US" altLang="ja-JP" dirty="0" smtClean="0">
                <a:latin typeface="+mn-ea"/>
                <a:ea typeface="+mn-ea"/>
              </a:rPr>
              <a:t>|!|!l|</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ja-JP" altLang="en-US" dirty="0" smtClean="0">
                <a:latin typeface="+mn-ea"/>
                <a:ea typeface="+mn-ea"/>
              </a:rPr>
              <a:t>　 ＼　　　　</a:t>
            </a:r>
            <a:r>
              <a:rPr lang="en-US" altLang="ja-JP" dirty="0" smtClean="0">
                <a:latin typeface="+mn-ea"/>
                <a:ea typeface="+mn-ea"/>
              </a:rPr>
              <a:t>|</a:t>
            </a:r>
            <a:r>
              <a:rPr lang="ja-JP" altLang="en-US" dirty="0" smtClean="0">
                <a:latin typeface="+mn-ea"/>
                <a:ea typeface="+mn-ea"/>
              </a:rPr>
              <a:t>ｪｪｪｪ</a:t>
            </a:r>
            <a:r>
              <a:rPr lang="en-US" altLang="ja-JP" dirty="0" smtClean="0">
                <a:latin typeface="+mn-ea"/>
                <a:ea typeface="+mn-ea"/>
              </a:rPr>
              <a:t>| </a:t>
            </a:r>
            <a:r>
              <a:rPr lang="ja-JP" altLang="en-US" dirty="0" smtClean="0">
                <a:latin typeface="+mn-ea"/>
                <a:ea typeface="+mn-ea"/>
              </a:rPr>
              <a:t>　 　 ／</a:t>
            </a:r>
          </a:p>
          <a:p>
            <a:r>
              <a:rPr lang="ja-JP" altLang="en-US" dirty="0" smtClean="0">
                <a:latin typeface="+mn-ea"/>
                <a:ea typeface="+mn-ea"/>
              </a:rPr>
              <a:t>　 ／ 　 　 　　　　 　 　 ＼</a:t>
            </a: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派生クラスで個別対応？</a:t>
            </a:r>
            <a:endParaRPr kumimoji="1" lang="ja-JP" altLang="en-US" sz="2800" dirty="0"/>
          </a:p>
        </p:txBody>
      </p:sp>
      <p:sp>
        <p:nvSpPr>
          <p:cNvPr id="3" name="コンテンツ プレースホルダ 2"/>
          <p:cNvSpPr>
            <a:spLocks noGrp="1"/>
          </p:cNvSpPr>
          <p:nvPr>
            <p:ph idx="1"/>
          </p:nvPr>
        </p:nvSpPr>
        <p:spPr/>
        <p:txBody>
          <a:bodyPr/>
          <a:lstStyle/>
          <a:p>
            <a:pPr>
              <a:buNone/>
            </a:pPr>
            <a:r>
              <a:rPr kumimoji="1" lang="en-US" altLang="ja-JP" sz="2400" dirty="0" smtClean="0"/>
              <a:t>class </a:t>
            </a:r>
            <a:r>
              <a:rPr lang="en-US" altLang="ja-JP" sz="2400" dirty="0" err="1" smtClean="0"/>
              <a:t>LoginLogic</a:t>
            </a:r>
            <a:r>
              <a:rPr lang="en-US" altLang="ja-JP" sz="2400" dirty="0" smtClean="0"/>
              <a:t> : public </a:t>
            </a:r>
            <a:r>
              <a:rPr lang="en-US" altLang="ja-JP" sz="2400" dirty="0" err="1" smtClean="0"/>
              <a:t>BaseLogic</a:t>
            </a:r>
            <a:r>
              <a:rPr lang="en-US" altLang="ja-JP" sz="2400" dirty="0" smtClean="0"/>
              <a:t> …</a:t>
            </a:r>
          </a:p>
          <a:p>
            <a:pPr>
              <a:buNone/>
            </a:pPr>
            <a:endParaRPr kumimoji="1" lang="en-US" altLang="ja-JP" sz="2400" dirty="0" smtClean="0"/>
          </a:p>
          <a:p>
            <a:pPr>
              <a:buNone/>
            </a:pPr>
            <a:r>
              <a:rPr kumimoji="1" lang="en-US" altLang="ja-JP" sz="2400" dirty="0" err="1" smtClean="0"/>
              <a:t>bool</a:t>
            </a:r>
            <a:r>
              <a:rPr kumimoji="1" lang="en-US" altLang="ja-JP" sz="2400" dirty="0" smtClean="0"/>
              <a:t> </a:t>
            </a:r>
            <a:r>
              <a:rPr kumimoji="1" lang="en-US" altLang="ja-JP" sz="2400" dirty="0" err="1" smtClean="0"/>
              <a:t>LoginLogic</a:t>
            </a:r>
            <a:r>
              <a:rPr kumimoji="1" lang="en-US" altLang="ja-JP" sz="2400" dirty="0" smtClean="0"/>
              <a:t>::Check()</a:t>
            </a:r>
          </a:p>
          <a:p>
            <a:pPr>
              <a:buNone/>
            </a:pPr>
            <a:r>
              <a:rPr lang="en-US" altLang="ja-JP" sz="2400" dirty="0" smtClean="0"/>
              <a:t>{</a:t>
            </a:r>
          </a:p>
          <a:p>
            <a:pPr>
              <a:buNone/>
            </a:pPr>
            <a:r>
              <a:rPr lang="en-US" altLang="ja-JP" sz="2400" dirty="0" smtClean="0"/>
              <a:t>	return </a:t>
            </a:r>
            <a:r>
              <a:rPr lang="en-US" altLang="ja-JP" sz="2400" dirty="0" smtClean="0"/>
              <a:t>DAL-&gt;</a:t>
            </a:r>
            <a:r>
              <a:rPr lang="en-US" altLang="ja-JP" sz="2400" dirty="0" err="1" smtClean="0"/>
              <a:t>QueryUser</a:t>
            </a:r>
            <a:r>
              <a:rPr lang="en-US" altLang="ja-JP" sz="2400" dirty="0" smtClean="0"/>
              <a:t>(Fields[ “</a:t>
            </a:r>
            <a:r>
              <a:rPr lang="en-US" altLang="ja-JP" sz="2400" dirty="0" err="1" smtClean="0"/>
              <a:t>UserName</a:t>
            </a:r>
            <a:r>
              <a:rPr lang="en-US" altLang="ja-JP" sz="2400" dirty="0" smtClean="0"/>
              <a:t>” ], </a:t>
            </a:r>
            <a:r>
              <a:rPr lang="en-US" altLang="ja-JP" sz="2400" dirty="0" smtClean="0"/>
              <a:t>			Fields</a:t>
            </a:r>
            <a:r>
              <a:rPr lang="en-US" altLang="ja-JP" sz="2400" dirty="0" smtClean="0"/>
              <a:t>[ “Password” ]);</a:t>
            </a:r>
            <a:endParaRPr lang="en-US" altLang="ja-JP" sz="2400" dirty="0" smtClean="0"/>
          </a:p>
          <a:p>
            <a:pPr>
              <a:buNone/>
            </a:pPr>
            <a:r>
              <a:rPr lang="en-US" altLang="ja-JP" sz="2400" dirty="0" smtClean="0"/>
              <a:t>}</a:t>
            </a:r>
          </a:p>
          <a:p>
            <a:pPr>
              <a:buNone/>
            </a:pPr>
            <a:endParaRPr kumimoji="1" lang="en-US" altLang="ja-JP" sz="2400" dirty="0" smtClean="0"/>
          </a:p>
          <a:p>
            <a:pPr>
              <a:buNone/>
            </a:pPr>
            <a:endParaRPr kumimoji="1" lang="ja-JP" altLang="en-US" sz="2400" dirty="0"/>
          </a:p>
        </p:txBody>
      </p:sp>
      <p:sp>
        <p:nvSpPr>
          <p:cNvPr id="7" name="角丸四角形 6"/>
          <p:cNvSpPr/>
          <p:nvPr/>
        </p:nvSpPr>
        <p:spPr>
          <a:xfrm>
            <a:off x="1714480" y="3857628"/>
            <a:ext cx="6929486" cy="2000264"/>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rgbClr val="FF0000"/>
                </a:solidFill>
              </a:rPr>
              <a:t>仮にロジックを個別実装することになったとしても、この方法が実現できれば、少なくともフォームのコードについては基底クラスが処理してくれるので、画面設計だけやっておけばロジックの必要箇所の実装だけですむことになります。</a:t>
            </a:r>
            <a:endParaRPr kumimoji="1" lang="ja-JP" altLang="en-US" sz="2400"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標準のアクションリスト</a:t>
            </a:r>
            <a:endParaRPr kumimoji="1" lang="ja-JP" altLang="en-US" sz="3200" dirty="0"/>
          </a:p>
        </p:txBody>
      </p:sp>
      <p:sp>
        <p:nvSpPr>
          <p:cNvPr id="3" name="コンテンツ プレースホルダ 2"/>
          <p:cNvSpPr>
            <a:spLocks noGrp="1"/>
          </p:cNvSpPr>
          <p:nvPr>
            <p:ph idx="1"/>
          </p:nvPr>
        </p:nvSpPr>
        <p:spPr/>
        <p:txBody>
          <a:bodyPr/>
          <a:lstStyle/>
          <a:p>
            <a:pPr>
              <a:buNone/>
            </a:pPr>
            <a:r>
              <a:rPr lang="ja-JP" altLang="en-US" dirty="0" smtClean="0"/>
              <a:t>　　一般的な業務アプリケーションの場合、オペレータのアクションの入り口（メニューやボタン）には、次のようなアクションが用意されます。</a:t>
            </a:r>
            <a:endParaRPr lang="en-US" altLang="ja-JP" dirty="0" smtClean="0"/>
          </a:p>
          <a:p>
            <a:pPr>
              <a:buNone/>
            </a:pPr>
            <a:r>
              <a:rPr lang="ja-JP" altLang="en-US" dirty="0" smtClean="0"/>
              <a:t>「キャンセル」 </a:t>
            </a:r>
            <a:endParaRPr lang="en-US" altLang="ja-JP" dirty="0" smtClean="0"/>
          </a:p>
          <a:p>
            <a:pPr>
              <a:buNone/>
            </a:pPr>
            <a:r>
              <a:rPr lang="ja-JP" altLang="en-US" dirty="0" smtClean="0"/>
              <a:t>「</a:t>
            </a:r>
            <a:r>
              <a:rPr lang="en-US" altLang="ja-JP" dirty="0" smtClean="0"/>
              <a:t>OK</a:t>
            </a:r>
            <a:r>
              <a:rPr lang="ja-JP" altLang="en-US" dirty="0" smtClean="0"/>
              <a:t>（実行）」</a:t>
            </a:r>
            <a:r>
              <a:rPr kumimoji="1" lang="ja-JP" altLang="en-US" dirty="0" smtClean="0"/>
              <a:t>「更新」</a:t>
            </a:r>
            <a:r>
              <a:rPr lang="ja-JP" altLang="en-US" dirty="0" smtClean="0"/>
              <a:t>「登録」「確定」</a:t>
            </a:r>
            <a:endParaRPr lang="en-US" altLang="ja-JP" dirty="0" smtClean="0"/>
          </a:p>
          <a:p>
            <a:pPr>
              <a:buNone/>
            </a:pPr>
            <a:r>
              <a:rPr lang="ja-JP" altLang="en-US" dirty="0" smtClean="0"/>
              <a:t>「削除」「検索」</a:t>
            </a:r>
            <a:endParaRPr lang="en-US" altLang="ja-JP" dirty="0" smtClean="0"/>
          </a:p>
          <a:p>
            <a:pPr>
              <a:buNone/>
            </a:pPr>
            <a:r>
              <a:rPr kumimoji="1" lang="ja-JP" altLang="en-US" dirty="0" smtClean="0"/>
              <a:t>「前ページ」「次ページ」</a:t>
            </a:r>
            <a:endParaRPr kumimoji="1" lang="en-US" altLang="ja-JP" dirty="0" smtClean="0"/>
          </a:p>
          <a:p>
            <a:pPr>
              <a:buNone/>
            </a:pPr>
            <a:r>
              <a:rPr lang="ja-JP" altLang="en-US" dirty="0" smtClean="0"/>
              <a:t>「コピー」「貼り付け」などなど</a:t>
            </a:r>
            <a:endParaRPr kumimoji="1" lang="en-US" altLang="ja-JP" dirty="0" smtClean="0"/>
          </a:p>
          <a:p>
            <a:pPr>
              <a:buNone/>
            </a:pPr>
            <a:endParaRPr kumimoji="1" lang="ja-JP" altLang="en-US" dirty="0"/>
          </a:p>
        </p:txBody>
      </p:sp>
      <p:sp>
        <p:nvSpPr>
          <p:cNvPr id="4" name="角丸四角形 3"/>
          <p:cNvSpPr/>
          <p:nvPr/>
        </p:nvSpPr>
        <p:spPr>
          <a:xfrm>
            <a:off x="5214942" y="4214818"/>
            <a:ext cx="3714776" cy="1428760"/>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smtClean="0">
                <a:solidFill>
                  <a:srgbClr val="FF0000"/>
                </a:solidFill>
              </a:rPr>
              <a:t>定型ロジックを基底クラスにうめこんじゃおう</a:t>
            </a:r>
            <a:endParaRPr kumimoji="1" lang="ja-JP" altLang="en-US" sz="2800"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Ｆｏｒｍの</a:t>
            </a:r>
            <a:r>
              <a:rPr kumimoji="1" lang="en-US" altLang="ja-JP" sz="3200" dirty="0" smtClean="0"/>
              <a:t>[OK]</a:t>
            </a:r>
            <a:r>
              <a:rPr kumimoji="1" lang="ja-JP" altLang="en-US" sz="3200" dirty="0" smtClean="0"/>
              <a:t>処理</a:t>
            </a:r>
            <a:endParaRPr kumimoji="1" lang="ja-JP" altLang="en-US" sz="3200" dirty="0"/>
          </a:p>
        </p:txBody>
      </p:sp>
      <p:sp>
        <p:nvSpPr>
          <p:cNvPr id="3" name="コンテンツ プレースホルダ 2"/>
          <p:cNvSpPr>
            <a:spLocks noGrp="1"/>
          </p:cNvSpPr>
          <p:nvPr>
            <p:ph idx="1"/>
          </p:nvPr>
        </p:nvSpPr>
        <p:spPr/>
        <p:txBody>
          <a:bodyPr/>
          <a:lstStyle/>
          <a:p>
            <a:pPr>
              <a:buNone/>
            </a:pPr>
            <a:r>
              <a:rPr kumimoji="1" lang="en-US" altLang="ja-JP" dirty="0" smtClean="0"/>
              <a:t>	</a:t>
            </a:r>
            <a:r>
              <a:rPr kumimoji="1" lang="ja-JP" altLang="en-US" dirty="0" smtClean="0"/>
              <a:t>入力フィールドを検証（</a:t>
            </a:r>
            <a:r>
              <a:rPr kumimoji="1" lang="en-US" altLang="ja-JP" dirty="0" smtClean="0"/>
              <a:t>Check</a:t>
            </a:r>
            <a:r>
              <a:rPr kumimoji="1" lang="ja-JP" altLang="en-US" dirty="0" smtClean="0"/>
              <a:t>）</a:t>
            </a:r>
            <a:endParaRPr kumimoji="1" lang="en-US" altLang="ja-JP" dirty="0" smtClean="0"/>
          </a:p>
          <a:p>
            <a:pPr>
              <a:buNone/>
            </a:pPr>
            <a:r>
              <a:rPr lang="en-US" altLang="ja-JP" dirty="0" smtClean="0"/>
              <a:t> </a:t>
            </a:r>
            <a:r>
              <a:rPr lang="en-US" altLang="ja-JP" dirty="0" smtClean="0"/>
              <a:t>  </a:t>
            </a:r>
            <a:r>
              <a:rPr lang="ja-JP" altLang="en-US" dirty="0" smtClean="0"/>
              <a:t>　＞チェック</a:t>
            </a:r>
            <a:r>
              <a:rPr lang="en-US" altLang="ja-JP" dirty="0" smtClean="0"/>
              <a:t>NG</a:t>
            </a:r>
            <a:r>
              <a:rPr lang="ja-JP" altLang="en-US" dirty="0" smtClean="0"/>
              <a:t>の場合、メッセージ表示</a:t>
            </a:r>
            <a:endParaRPr lang="en-US" altLang="ja-JP" dirty="0" smtClean="0"/>
          </a:p>
          <a:p>
            <a:pPr>
              <a:buNone/>
            </a:pPr>
            <a:r>
              <a:rPr lang="en-US" altLang="ja-JP" dirty="0" smtClean="0"/>
              <a:t>	</a:t>
            </a:r>
            <a:r>
              <a:rPr lang="ja-JP" altLang="en-US" dirty="0" smtClean="0"/>
              <a:t>　</a:t>
            </a:r>
            <a:r>
              <a:rPr kumimoji="1" lang="ja-JP" altLang="en-US" dirty="0" smtClean="0"/>
              <a:t>＞間違った箇所にカーソル移動</a:t>
            </a:r>
            <a:endParaRPr kumimoji="1" lang="en-US" altLang="ja-JP" dirty="0" smtClean="0"/>
          </a:p>
          <a:p>
            <a:pPr>
              <a:buNone/>
            </a:pPr>
            <a:r>
              <a:rPr lang="ja-JP" altLang="en-US" dirty="0" smtClean="0"/>
              <a:t>　</a:t>
            </a:r>
            <a:r>
              <a:rPr lang="ja-JP" altLang="en-US" dirty="0" smtClean="0"/>
              <a:t>チェック</a:t>
            </a:r>
            <a:r>
              <a:rPr lang="en-US" altLang="ja-JP" dirty="0" smtClean="0"/>
              <a:t>OK</a:t>
            </a:r>
            <a:r>
              <a:rPr lang="ja-JP" altLang="en-US" dirty="0" smtClean="0"/>
              <a:t>なら、実行処理</a:t>
            </a:r>
            <a:r>
              <a:rPr lang="en-US" altLang="ja-JP" dirty="0" smtClean="0"/>
              <a:t>(Execute)</a:t>
            </a:r>
          </a:p>
          <a:p>
            <a:pPr>
              <a:buNone/>
            </a:pPr>
            <a:r>
              <a:rPr kumimoji="1" lang="en-US" altLang="ja-JP" dirty="0" smtClean="0"/>
              <a:t>	</a:t>
            </a:r>
            <a:r>
              <a:rPr lang="ja-JP" altLang="en-US" dirty="0" smtClean="0"/>
              <a:t>　</a:t>
            </a:r>
            <a:r>
              <a:rPr lang="ja-JP" altLang="en-US" dirty="0" smtClean="0"/>
              <a:t>＞</a:t>
            </a:r>
            <a:r>
              <a:rPr lang="ja-JP" altLang="en-US" dirty="0" smtClean="0"/>
              <a:t>必要</a:t>
            </a:r>
            <a:r>
              <a:rPr lang="ja-JP" altLang="en-US" dirty="0" smtClean="0"/>
              <a:t>な保存処理を実施する</a:t>
            </a:r>
            <a:endParaRPr kumimoji="1" lang="en-US" altLang="ja-JP" dirty="0" smtClean="0"/>
          </a:p>
          <a:p>
            <a:pPr>
              <a:buNone/>
            </a:pPr>
            <a:r>
              <a:rPr lang="en-US" altLang="ja-JP" dirty="0" smtClean="0"/>
              <a:t>	</a:t>
            </a:r>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Form</a:t>
            </a:r>
            <a:r>
              <a:rPr kumimoji="1" lang="ja-JP" altLang="en-US" sz="3200" dirty="0" smtClean="0"/>
              <a:t>の</a:t>
            </a:r>
            <a:r>
              <a:rPr kumimoji="1" lang="en-US" altLang="ja-JP" sz="3200" dirty="0" smtClean="0"/>
              <a:t>[</a:t>
            </a:r>
            <a:r>
              <a:rPr kumimoji="1" lang="ja-JP" altLang="en-US" sz="3200" dirty="0" smtClean="0"/>
              <a:t>キャンセル</a:t>
            </a:r>
            <a:r>
              <a:rPr kumimoji="1" lang="en-US" altLang="ja-JP" sz="3200" dirty="0" smtClean="0"/>
              <a:t>]</a:t>
            </a:r>
            <a:r>
              <a:rPr kumimoji="1" lang="ja-JP" altLang="en-US" sz="3200" dirty="0" smtClean="0"/>
              <a:t>処理</a:t>
            </a:r>
            <a:endParaRPr kumimoji="1" lang="ja-JP" altLang="en-US" sz="3200" dirty="0"/>
          </a:p>
        </p:txBody>
      </p:sp>
      <p:sp>
        <p:nvSpPr>
          <p:cNvPr id="3" name="コンテンツ プレースホルダ 2"/>
          <p:cNvSpPr>
            <a:spLocks noGrp="1"/>
          </p:cNvSpPr>
          <p:nvPr>
            <p:ph idx="1"/>
          </p:nvPr>
        </p:nvSpPr>
        <p:spPr/>
        <p:txBody>
          <a:bodyPr/>
          <a:lstStyle/>
          <a:p>
            <a:pPr>
              <a:buNone/>
            </a:pPr>
            <a:r>
              <a:rPr kumimoji="1" lang="ja-JP" altLang="en-US" dirty="0" smtClean="0"/>
              <a:t>　フォームを閉じる。</a:t>
            </a:r>
            <a:endParaRPr kumimoji="1" lang="en-US" altLang="ja-JP" dirty="0" smtClean="0"/>
          </a:p>
          <a:p>
            <a:pPr>
              <a:buNone/>
            </a:pPr>
            <a:r>
              <a:rPr lang="ja-JP" altLang="en-US" dirty="0" smtClean="0"/>
              <a:t>　アプリケーションフォーム</a:t>
            </a:r>
            <a:r>
              <a:rPr lang="ja-JP" altLang="en-US" dirty="0" smtClean="0"/>
              <a:t>ならプログラムを終了する</a:t>
            </a:r>
            <a:endParaRPr kumimoji="1" lang="ja-JP" altLang="en-US" dirty="0"/>
          </a:p>
        </p:txBody>
      </p:sp>
      <p:sp>
        <p:nvSpPr>
          <p:cNvPr id="5" name="テキスト ボックス 4"/>
          <p:cNvSpPr txBox="1"/>
          <p:nvPr/>
        </p:nvSpPr>
        <p:spPr>
          <a:xfrm>
            <a:off x="1714480" y="3214686"/>
            <a:ext cx="6805068" cy="2554545"/>
          </a:xfrm>
          <a:prstGeom prst="rect">
            <a:avLst/>
          </a:prstGeom>
          <a:noFill/>
        </p:spPr>
        <p:txBody>
          <a:bodyPr wrap="none" rtlCol="0">
            <a:spAutoFit/>
          </a:bodyPr>
          <a:lstStyle/>
          <a:p>
            <a:r>
              <a:rPr lang="ja-JP" altLang="en-US" sz="2000" b="1" dirty="0" smtClean="0">
                <a:latin typeface="+mn-ea"/>
                <a:ea typeface="+mn-ea"/>
              </a:rPr>
              <a:t>　 　 　　　／￣￣￣ ＼ 　ﾎｼﾞﾎｼﾞ</a:t>
            </a:r>
          </a:p>
          <a:p>
            <a:r>
              <a:rPr lang="ja-JP" altLang="en-US" sz="2000" b="1" dirty="0" smtClean="0">
                <a:latin typeface="+mn-ea"/>
                <a:ea typeface="+mn-ea"/>
              </a:rPr>
              <a:t>　 　　　／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p>
          <a:p>
            <a:r>
              <a:rPr lang="ja-JP" altLang="en-US" sz="2000" b="1" dirty="0" smtClean="0">
                <a:latin typeface="+mn-ea"/>
                <a:ea typeface="+mn-ea"/>
              </a:rPr>
              <a:t>　 　 ／ 　 （●） 　（●）　　＼　　　　</a:t>
            </a:r>
            <a:r>
              <a:rPr lang="ja-JP" altLang="en-US" sz="2000" b="1" dirty="0" smtClean="0">
                <a:solidFill>
                  <a:srgbClr val="FF0000"/>
                </a:solidFill>
              </a:rPr>
              <a:t>えー？？</a:t>
            </a:r>
            <a:r>
              <a:rPr lang="ja-JP" altLang="en-US" sz="2000" b="1" dirty="0" smtClean="0">
                <a:solidFill>
                  <a:srgbClr val="FF0000"/>
                </a:solidFill>
              </a:rPr>
              <a:t>？</a:t>
            </a:r>
            <a:endParaRPr lang="ja-JP" altLang="en-US" sz="2000" b="1" dirty="0" smtClean="0">
              <a:latin typeface="+mn-ea"/>
              <a:ea typeface="+mn-ea"/>
            </a:endParaRP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__</a:t>
            </a:r>
            <a:r>
              <a:rPr lang="ja-JP" altLang="en-US" sz="2000" b="1" dirty="0" smtClean="0">
                <a:latin typeface="+mn-ea"/>
                <a:ea typeface="+mn-ea"/>
              </a:rPr>
              <a:t>人</a:t>
            </a:r>
            <a:r>
              <a:rPr lang="en-US" altLang="ja-JP" sz="2000" b="1" dirty="0" smtClean="0">
                <a:latin typeface="+mn-ea"/>
                <a:ea typeface="+mn-ea"/>
              </a:rPr>
              <a:t>__</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ja-JP" altLang="en-US" sz="2000" b="1" dirty="0" smtClean="0">
                <a:latin typeface="+mn-ea"/>
                <a:ea typeface="+mn-ea"/>
              </a:rPr>
              <a:t>　　</a:t>
            </a:r>
            <a:r>
              <a:rPr lang="ja-JP" altLang="en-US" sz="2000" b="1" dirty="0" smtClean="0">
                <a:solidFill>
                  <a:srgbClr val="FF0000"/>
                </a:solidFill>
              </a:rPr>
              <a:t>このくらいまでならわかる</a:t>
            </a:r>
            <a:r>
              <a:rPr lang="ja-JP" altLang="en-US" sz="2000" b="1" dirty="0" smtClean="0">
                <a:solidFill>
                  <a:srgbClr val="FF0000"/>
                </a:solidFill>
              </a:rPr>
              <a:t>けど</a:t>
            </a:r>
            <a:endParaRPr lang="ja-JP" altLang="en-US" sz="2000" b="1" dirty="0" smtClean="0">
              <a:latin typeface="+mn-ea"/>
              <a:ea typeface="+mn-ea"/>
            </a:endParaRPr>
          </a:p>
          <a:p>
            <a:r>
              <a:rPr lang="ja-JP" altLang="en-US" sz="2000" b="1" dirty="0" smtClean="0">
                <a:latin typeface="+mn-ea"/>
                <a:ea typeface="+mn-ea"/>
              </a:rPr>
              <a:t>　 　 ＼　　 </a:t>
            </a:r>
            <a:r>
              <a:rPr lang="ja-JP" altLang="en-US" sz="2000" b="1" dirty="0" err="1" smtClean="0">
                <a:latin typeface="+mn-ea"/>
                <a:ea typeface="+mn-ea"/>
              </a:rPr>
              <a:t>ｍ</a:t>
            </a:r>
            <a:r>
              <a:rPr lang="en-US" altLang="ja-JP" sz="2000" b="1" dirty="0" smtClean="0">
                <a:latin typeface="+mn-ea"/>
                <a:ea typeface="+mn-ea"/>
              </a:rPr>
              <a:t>j |⌒´ </a:t>
            </a:r>
            <a:r>
              <a:rPr lang="ja-JP" altLang="en-US" sz="2000" b="1" dirty="0" smtClean="0">
                <a:latin typeface="+mn-ea"/>
                <a:ea typeface="+mn-ea"/>
              </a:rPr>
              <a:t>　　 　／　　</a:t>
            </a:r>
            <a:r>
              <a:rPr lang="ja-JP" altLang="en-US" sz="2000" b="1" dirty="0" smtClean="0">
                <a:solidFill>
                  <a:srgbClr val="FF0000"/>
                </a:solidFill>
              </a:rPr>
              <a:t>なかなかそう簡単に共通化</a:t>
            </a:r>
            <a:r>
              <a:rPr lang="ja-JP" altLang="en-US" sz="2000" b="1" dirty="0" smtClean="0">
                <a:solidFill>
                  <a:srgbClr val="FF0000"/>
                </a:solidFill>
              </a:rPr>
              <a:t>は</a:t>
            </a:r>
            <a:endParaRPr lang="ja-JP" altLang="en-US" sz="2000" b="1" dirty="0" smtClean="0">
              <a:latin typeface="+mn-ea"/>
              <a:ea typeface="+mn-ea"/>
            </a:endParaRP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a:t>
            </a:r>
            <a:r>
              <a:rPr lang="en-US" altLang="ja-JP" sz="2000" b="1" dirty="0" smtClean="0">
                <a:latin typeface="+mn-ea"/>
                <a:ea typeface="+mn-ea"/>
              </a:rPr>
              <a:t>_</a:t>
            </a:r>
            <a:r>
              <a:rPr lang="ja-JP" altLang="en-US" sz="2000" b="1" dirty="0" smtClean="0">
                <a:latin typeface="+mn-ea"/>
                <a:ea typeface="+mn-ea"/>
              </a:rPr>
              <a:t>ﾉ　　　　　　　　</a:t>
            </a:r>
            <a:r>
              <a:rPr lang="ja-JP" altLang="en-US" sz="2000" b="1" dirty="0" smtClean="0">
                <a:solidFill>
                  <a:srgbClr val="FF0000"/>
                </a:solidFill>
              </a:rPr>
              <a:t>で</a:t>
            </a:r>
            <a:r>
              <a:rPr lang="ja-JP" altLang="en-US" sz="2000" b="1" dirty="0" err="1" smtClean="0">
                <a:solidFill>
                  <a:srgbClr val="FF0000"/>
                </a:solidFill>
              </a:rPr>
              <a:t>きな</a:t>
            </a:r>
            <a:r>
              <a:rPr lang="ja-JP" altLang="en-US" sz="2000" b="1" dirty="0" smtClean="0">
                <a:solidFill>
                  <a:srgbClr val="FF0000"/>
                </a:solidFill>
              </a:rPr>
              <a:t>いんじゃなぁい？？？</a:t>
            </a:r>
            <a:endParaRPr lang="ja-JP" altLang="en-US" sz="2000" b="1" dirty="0" smtClean="0">
              <a:latin typeface="+mn-ea"/>
              <a:ea typeface="+mn-ea"/>
            </a:endParaRPr>
          </a:p>
          <a:p>
            <a:r>
              <a:rPr lang="ja-JP" altLang="en-US" sz="2000" b="1" dirty="0" smtClean="0">
                <a:latin typeface="+mn-ea"/>
                <a:ea typeface="+mn-ea"/>
              </a:rPr>
              <a:t>　 　　　　ノ 　 ﾉ</a:t>
            </a:r>
          </a:p>
          <a:p>
            <a:endParaRPr kumimoji="1" lang="ja-JP" altLang="en-US" sz="2000" b="1" dirty="0">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t>グリッドを持つ画面</a:t>
            </a:r>
            <a:endParaRPr kumimoji="1" lang="ja-JP" altLang="en-US" sz="3200" dirty="0"/>
          </a:p>
        </p:txBody>
      </p:sp>
      <p:grpSp>
        <p:nvGrpSpPr>
          <p:cNvPr id="5" name="グループ化 18"/>
          <p:cNvGrpSpPr/>
          <p:nvPr/>
        </p:nvGrpSpPr>
        <p:grpSpPr>
          <a:xfrm>
            <a:off x="285720" y="1000108"/>
            <a:ext cx="8429690" cy="4929222"/>
            <a:chOff x="995162" y="1643050"/>
            <a:chExt cx="2795958" cy="2143140"/>
          </a:xfrm>
        </p:grpSpPr>
        <p:sp>
          <p:nvSpPr>
            <p:cNvPr id="19" name="正方形/長方形 18"/>
            <p:cNvSpPr/>
            <p:nvPr/>
          </p:nvSpPr>
          <p:spPr>
            <a:xfrm>
              <a:off x="1000100" y="1767290"/>
              <a:ext cx="2786082" cy="20189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1000100" y="1643051"/>
              <a:ext cx="2786082" cy="12423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月間</a:t>
              </a:r>
              <a:r>
                <a:rPr kumimoji="1" lang="ja-JP" altLang="en-US" dirty="0" smtClean="0"/>
                <a:t>集計表</a:t>
              </a:r>
              <a:endParaRPr kumimoji="1" lang="ja-JP" altLang="en-US" dirty="0"/>
            </a:p>
          </p:txBody>
        </p:sp>
        <p:sp>
          <p:nvSpPr>
            <p:cNvPr id="21" name="正方形/長方形 20"/>
            <p:cNvSpPr/>
            <p:nvPr/>
          </p:nvSpPr>
          <p:spPr>
            <a:xfrm>
              <a:off x="995162" y="1643050"/>
              <a:ext cx="94778" cy="124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2" name="正方形/長方形 21"/>
            <p:cNvSpPr/>
            <p:nvPr/>
          </p:nvSpPr>
          <p:spPr>
            <a:xfrm>
              <a:off x="3696340" y="1643051"/>
              <a:ext cx="94780" cy="1242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t>
              </a:r>
              <a:endParaRPr kumimoji="1" lang="ja-JP" altLang="en-US" dirty="0">
                <a:solidFill>
                  <a:schemeClr val="tx1"/>
                </a:solidFill>
              </a:endParaRPr>
            </a:p>
          </p:txBody>
        </p:sp>
      </p:grpSp>
      <p:sp>
        <p:nvSpPr>
          <p:cNvPr id="6" name="正方形/長方形 5"/>
          <p:cNvSpPr/>
          <p:nvPr/>
        </p:nvSpPr>
        <p:spPr>
          <a:xfrm>
            <a:off x="428597" y="1357299"/>
            <a:ext cx="642941" cy="428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月</a:t>
            </a:r>
            <a:endParaRPr kumimoji="1" lang="ja-JP" altLang="en-US" dirty="0">
              <a:solidFill>
                <a:schemeClr val="tx1"/>
              </a:solidFill>
            </a:endParaRPr>
          </a:p>
        </p:txBody>
      </p:sp>
      <p:grpSp>
        <p:nvGrpSpPr>
          <p:cNvPr id="8" name="グループ化 39"/>
          <p:cNvGrpSpPr/>
          <p:nvPr/>
        </p:nvGrpSpPr>
        <p:grpSpPr>
          <a:xfrm>
            <a:off x="2214546" y="1357299"/>
            <a:ext cx="785818" cy="428627"/>
            <a:chOff x="5286380" y="2285992"/>
            <a:chExt cx="1042451" cy="475573"/>
          </a:xfrm>
        </p:grpSpPr>
        <p:sp>
          <p:nvSpPr>
            <p:cNvPr id="17" name="角丸四角形 16"/>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endParaRPr>
            </a:p>
          </p:txBody>
        </p:sp>
        <p:sp>
          <p:nvSpPr>
            <p:cNvPr id="18" name="角丸四角形 17"/>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表示</a:t>
              </a:r>
              <a:endParaRPr kumimoji="1" lang="ja-JP" altLang="en-US" sz="1400" dirty="0">
                <a:solidFill>
                  <a:schemeClr val="tx1"/>
                </a:solidFill>
              </a:endParaRPr>
            </a:p>
          </p:txBody>
        </p:sp>
      </p:grpSp>
      <p:sp>
        <p:nvSpPr>
          <p:cNvPr id="9" name="正方形/長方形 8"/>
          <p:cNvSpPr/>
          <p:nvPr/>
        </p:nvSpPr>
        <p:spPr>
          <a:xfrm>
            <a:off x="1071538" y="1357298"/>
            <a:ext cx="857256" cy="428628"/>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00"/>
                </a:solidFill>
              </a:rPr>
              <a:t>Month</a:t>
            </a:r>
            <a:endParaRPr kumimoji="1" lang="ja-JP" altLang="en-US" dirty="0">
              <a:solidFill>
                <a:srgbClr val="FF0000"/>
              </a:solidFill>
            </a:endParaRPr>
          </a:p>
        </p:txBody>
      </p:sp>
      <p:cxnSp>
        <p:nvCxnSpPr>
          <p:cNvPr id="10" name="直線コネクタ 9"/>
          <p:cNvCxnSpPr/>
          <p:nvPr/>
        </p:nvCxnSpPr>
        <p:spPr>
          <a:xfrm>
            <a:off x="428596" y="1857364"/>
            <a:ext cx="8117473" cy="27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グループ化 43"/>
          <p:cNvGrpSpPr/>
          <p:nvPr/>
        </p:nvGrpSpPr>
        <p:grpSpPr>
          <a:xfrm>
            <a:off x="7429520" y="5214950"/>
            <a:ext cx="1071570" cy="445314"/>
            <a:chOff x="5286380" y="2285992"/>
            <a:chExt cx="1042451" cy="475573"/>
          </a:xfrm>
        </p:grpSpPr>
        <p:sp>
          <p:nvSpPr>
            <p:cNvPr id="15" name="角丸四角形 14"/>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6" name="角丸四角形 15"/>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閉じる</a:t>
              </a:r>
              <a:endParaRPr kumimoji="1" lang="ja-JP" altLang="en-US" sz="1600" dirty="0">
                <a:solidFill>
                  <a:schemeClr val="tx1"/>
                </a:solidFill>
              </a:endParaRPr>
            </a:p>
          </p:txBody>
        </p:sp>
      </p:grpSp>
      <p:graphicFrame>
        <p:nvGraphicFramePr>
          <p:cNvPr id="23" name="表 22"/>
          <p:cNvGraphicFramePr>
            <a:graphicFrameLocks noGrp="1"/>
          </p:cNvGraphicFramePr>
          <p:nvPr/>
        </p:nvGraphicFramePr>
        <p:xfrm>
          <a:off x="500034" y="2000240"/>
          <a:ext cx="8001054" cy="2926080"/>
        </p:xfrm>
        <a:graphic>
          <a:graphicData uri="http://schemas.openxmlformats.org/drawingml/2006/table">
            <a:tbl>
              <a:tblPr firstRow="1" bandRow="1">
                <a:tableStyleId>{5C22544A-7EE6-4342-B048-85BDC9FD1C3A}</a:tableStyleId>
              </a:tblPr>
              <a:tblGrid>
                <a:gridCol w="1333509"/>
                <a:gridCol w="1333509"/>
                <a:gridCol w="1333509"/>
                <a:gridCol w="1333509"/>
                <a:gridCol w="1333509"/>
                <a:gridCol w="1333509"/>
              </a:tblGrid>
              <a:tr h="246064">
                <a:tc>
                  <a:txBody>
                    <a:bodyPr/>
                    <a:lstStyle/>
                    <a:p>
                      <a:r>
                        <a:rPr kumimoji="1" lang="ja-JP" altLang="en-US" dirty="0" smtClean="0">
                          <a:solidFill>
                            <a:schemeClr val="tx1"/>
                          </a:solidFill>
                        </a:rPr>
                        <a:t>商品コード</a:t>
                      </a:r>
                      <a:endParaRPr kumimoji="1" lang="ja-JP" altLang="en-US" dirty="0">
                        <a:solidFill>
                          <a:schemeClr val="tx1"/>
                        </a:solidFill>
                      </a:endParaRPr>
                    </a:p>
                  </a:txBody>
                  <a:tcPr/>
                </a:tc>
                <a:tc>
                  <a:txBody>
                    <a:bodyPr/>
                    <a:lstStyle/>
                    <a:p>
                      <a:r>
                        <a:rPr kumimoji="1" lang="ja-JP" altLang="en-US" dirty="0" smtClean="0">
                          <a:solidFill>
                            <a:schemeClr val="tx1"/>
                          </a:solidFill>
                        </a:rPr>
                        <a:t>商品名</a:t>
                      </a:r>
                      <a:endParaRPr kumimoji="1" lang="ja-JP" altLang="en-US" dirty="0">
                        <a:solidFill>
                          <a:schemeClr val="tx1"/>
                        </a:solidFill>
                      </a:endParaRPr>
                    </a:p>
                  </a:txBody>
                  <a:tcPr/>
                </a:tc>
                <a:tc>
                  <a:txBody>
                    <a:bodyPr/>
                    <a:lstStyle/>
                    <a:p>
                      <a:r>
                        <a:rPr kumimoji="1" lang="ja-JP" altLang="en-US" dirty="0" smtClean="0">
                          <a:solidFill>
                            <a:schemeClr val="tx1"/>
                          </a:solidFill>
                        </a:rPr>
                        <a:t>顧客コード</a:t>
                      </a:r>
                      <a:endParaRPr kumimoji="1" lang="ja-JP" altLang="en-US" dirty="0">
                        <a:solidFill>
                          <a:schemeClr val="tx1"/>
                        </a:solidFill>
                      </a:endParaRPr>
                    </a:p>
                  </a:txBody>
                  <a:tcPr/>
                </a:tc>
                <a:tc>
                  <a:txBody>
                    <a:bodyPr/>
                    <a:lstStyle/>
                    <a:p>
                      <a:r>
                        <a:rPr kumimoji="1" lang="ja-JP" altLang="en-US" dirty="0" smtClean="0">
                          <a:solidFill>
                            <a:schemeClr val="tx1"/>
                          </a:solidFill>
                        </a:rPr>
                        <a:t>数量</a:t>
                      </a:r>
                      <a:endParaRPr kumimoji="1" lang="ja-JP" altLang="en-US" dirty="0">
                        <a:solidFill>
                          <a:schemeClr val="tx1"/>
                        </a:solidFill>
                      </a:endParaRPr>
                    </a:p>
                  </a:txBody>
                  <a:tcPr/>
                </a:tc>
                <a:tc>
                  <a:txBody>
                    <a:bodyPr/>
                    <a:lstStyle/>
                    <a:p>
                      <a:r>
                        <a:rPr kumimoji="1" lang="ja-JP" altLang="en-US" dirty="0" smtClean="0">
                          <a:solidFill>
                            <a:schemeClr val="tx1"/>
                          </a:solidFill>
                        </a:rPr>
                        <a:t>単価</a:t>
                      </a:r>
                      <a:endParaRPr kumimoji="1" lang="ja-JP" altLang="en-US" dirty="0">
                        <a:solidFill>
                          <a:schemeClr val="tx1"/>
                        </a:solidFill>
                      </a:endParaRPr>
                    </a:p>
                  </a:txBody>
                  <a:tcPr/>
                </a:tc>
                <a:tc>
                  <a:txBody>
                    <a:bodyPr/>
                    <a:lstStyle/>
                    <a:p>
                      <a:r>
                        <a:rPr kumimoji="1" lang="ja-JP" altLang="en-US" dirty="0" smtClean="0">
                          <a:solidFill>
                            <a:schemeClr val="tx1"/>
                          </a:solidFill>
                        </a:rPr>
                        <a:t>金額</a:t>
                      </a:r>
                      <a:endParaRPr kumimoji="1" lang="ja-JP" altLang="en-US" dirty="0">
                        <a:solidFill>
                          <a:schemeClr val="tx1"/>
                        </a:solidFill>
                      </a:endParaRPr>
                    </a:p>
                  </a:txBody>
                  <a:tcPr/>
                </a:tc>
              </a:tr>
              <a:tr h="246064">
                <a:tc>
                  <a:txBody>
                    <a:bodyPr/>
                    <a:lstStyle/>
                    <a:p>
                      <a:r>
                        <a:rPr kumimoji="1" lang="en-US" altLang="ja-JP" dirty="0" err="1" smtClean="0">
                          <a:solidFill>
                            <a:srgbClr val="FF0000"/>
                          </a:solidFill>
                        </a:rPr>
                        <a:t>ProductId</a:t>
                      </a:r>
                      <a:endParaRPr kumimoji="1" lang="ja-JP" altLang="en-US" dirty="0">
                        <a:solidFill>
                          <a:srgbClr val="FF0000"/>
                        </a:solidFill>
                      </a:endParaRPr>
                    </a:p>
                  </a:txBody>
                  <a:tcPr/>
                </a:tc>
                <a:tc>
                  <a:txBody>
                    <a:bodyPr/>
                    <a:lstStyle/>
                    <a:p>
                      <a:r>
                        <a:rPr kumimoji="1" lang="en-US" altLang="ja-JP" dirty="0" smtClean="0">
                          <a:solidFill>
                            <a:srgbClr val="FF0000"/>
                          </a:solidFill>
                        </a:rPr>
                        <a:t>Product</a:t>
                      </a:r>
                      <a:endParaRPr kumimoji="1" lang="ja-JP" altLang="en-US" dirty="0">
                        <a:solidFill>
                          <a:srgbClr val="FF0000"/>
                        </a:solidFill>
                      </a:endParaRPr>
                    </a:p>
                  </a:txBody>
                  <a:tcPr/>
                </a:tc>
                <a:tc>
                  <a:txBody>
                    <a:bodyPr/>
                    <a:lstStyle/>
                    <a:p>
                      <a:r>
                        <a:rPr kumimoji="1" lang="en-US" altLang="ja-JP" dirty="0" err="1" smtClean="0">
                          <a:solidFill>
                            <a:srgbClr val="FF0000"/>
                          </a:solidFill>
                        </a:rPr>
                        <a:t>CutomerId</a:t>
                      </a:r>
                      <a:endParaRPr kumimoji="1" lang="ja-JP" altLang="en-US" dirty="0">
                        <a:solidFill>
                          <a:srgbClr val="FF0000"/>
                        </a:solidFill>
                      </a:endParaRPr>
                    </a:p>
                  </a:txBody>
                  <a:tcPr/>
                </a:tc>
                <a:tc>
                  <a:txBody>
                    <a:bodyPr/>
                    <a:lstStyle/>
                    <a:p>
                      <a:r>
                        <a:rPr kumimoji="1" lang="en-US" altLang="ja-JP" dirty="0" smtClean="0">
                          <a:solidFill>
                            <a:srgbClr val="FF0000"/>
                          </a:solidFill>
                        </a:rPr>
                        <a:t>Count</a:t>
                      </a:r>
                      <a:endParaRPr kumimoji="1" lang="ja-JP" altLang="en-US" dirty="0">
                        <a:solidFill>
                          <a:srgbClr val="FF0000"/>
                        </a:solidFill>
                      </a:endParaRPr>
                    </a:p>
                  </a:txBody>
                  <a:tcPr/>
                </a:tc>
                <a:tc>
                  <a:txBody>
                    <a:bodyPr/>
                    <a:lstStyle/>
                    <a:p>
                      <a:r>
                        <a:rPr kumimoji="1" lang="en-US" altLang="ja-JP" dirty="0" err="1" smtClean="0">
                          <a:solidFill>
                            <a:srgbClr val="FF0000"/>
                          </a:solidFill>
                        </a:rPr>
                        <a:t>UnitPrice</a:t>
                      </a:r>
                      <a:endParaRPr kumimoji="1" lang="ja-JP" altLang="en-US" dirty="0">
                        <a:solidFill>
                          <a:srgbClr val="FF0000"/>
                        </a:solidFill>
                      </a:endParaRPr>
                    </a:p>
                  </a:txBody>
                  <a:tcPr/>
                </a:tc>
                <a:tc>
                  <a:txBody>
                    <a:bodyPr/>
                    <a:lstStyle/>
                    <a:p>
                      <a:r>
                        <a:rPr kumimoji="1" lang="en-US" altLang="ja-JP" dirty="0" smtClean="0">
                          <a:solidFill>
                            <a:srgbClr val="FF0000"/>
                          </a:solidFill>
                        </a:rPr>
                        <a:t>Amount</a:t>
                      </a:r>
                      <a:endParaRPr kumimoji="1" lang="ja-JP" altLang="en-US" dirty="0">
                        <a:solidFill>
                          <a:srgbClr val="FF0000"/>
                        </a:solidFill>
                      </a:endParaRPr>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r h="246064">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grpSp>
        <p:nvGrpSpPr>
          <p:cNvPr id="24" name="グループ化 43"/>
          <p:cNvGrpSpPr/>
          <p:nvPr/>
        </p:nvGrpSpPr>
        <p:grpSpPr>
          <a:xfrm>
            <a:off x="571472" y="5214950"/>
            <a:ext cx="1184373" cy="445314"/>
            <a:chOff x="5286380" y="2285992"/>
            <a:chExt cx="1042451" cy="475573"/>
          </a:xfrm>
        </p:grpSpPr>
        <p:sp>
          <p:nvSpPr>
            <p:cNvPr id="25" name="角丸四角形 24"/>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角丸四角形 25"/>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前ページ</a:t>
              </a:r>
              <a:endParaRPr kumimoji="1" lang="ja-JP" altLang="en-US" sz="1600" dirty="0">
                <a:solidFill>
                  <a:schemeClr val="tx1"/>
                </a:solidFill>
              </a:endParaRPr>
            </a:p>
          </p:txBody>
        </p:sp>
      </p:grpSp>
      <p:grpSp>
        <p:nvGrpSpPr>
          <p:cNvPr id="27" name="グループ化 43"/>
          <p:cNvGrpSpPr/>
          <p:nvPr/>
        </p:nvGrpSpPr>
        <p:grpSpPr>
          <a:xfrm>
            <a:off x="1857356" y="5214950"/>
            <a:ext cx="1184373" cy="445314"/>
            <a:chOff x="5286380" y="2285992"/>
            <a:chExt cx="1042451" cy="475573"/>
          </a:xfrm>
        </p:grpSpPr>
        <p:sp>
          <p:nvSpPr>
            <p:cNvPr id="28" name="角丸四角形 27"/>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9" name="角丸四角形 28"/>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次ページ</a:t>
              </a:r>
              <a:endParaRPr kumimoji="1" lang="ja-JP" altLang="en-US" sz="1600" dirty="0">
                <a:solidFill>
                  <a:schemeClr val="tx1"/>
                </a:solidFill>
              </a:endParaRPr>
            </a:p>
          </p:txBody>
        </p:sp>
      </p:grpSp>
      <p:sp>
        <p:nvSpPr>
          <p:cNvPr id="30" name="角丸四角形吹き出し 29"/>
          <p:cNvSpPr/>
          <p:nvPr/>
        </p:nvSpPr>
        <p:spPr>
          <a:xfrm>
            <a:off x="3428992" y="3571876"/>
            <a:ext cx="4000528" cy="612648"/>
          </a:xfrm>
          <a:prstGeom prst="wedgeRoundRectCallout">
            <a:avLst>
              <a:gd name="adj1" fmla="val -82573"/>
              <a:gd name="adj2" fmla="val -198137"/>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赤い文字は</a:t>
            </a:r>
            <a:r>
              <a:rPr kumimoji="1" lang="en-US" altLang="ja-JP" dirty="0" smtClean="0">
                <a:solidFill>
                  <a:schemeClr val="tx1"/>
                </a:solidFill>
              </a:rPr>
              <a:t>XML</a:t>
            </a:r>
            <a:r>
              <a:rPr kumimoji="1" lang="ja-JP" altLang="en-US" dirty="0" smtClean="0">
                <a:solidFill>
                  <a:schemeClr val="tx1"/>
                </a:solidFill>
              </a:rPr>
              <a:t>で定義された名前</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a:t>
            </a:r>
            <a:r>
              <a:rPr kumimoji="1" lang="ja-JP" altLang="en-US" sz="2800" dirty="0" smtClean="0"/>
              <a:t>表示</a:t>
            </a:r>
            <a:r>
              <a:rPr kumimoji="1" lang="en-US" altLang="ja-JP" sz="2800" dirty="0" smtClean="0"/>
              <a:t>]</a:t>
            </a:r>
            <a:r>
              <a:rPr kumimoji="1" lang="ja-JP" altLang="en-US" sz="2800" dirty="0" smtClean="0"/>
              <a:t>ボタン処理</a:t>
            </a:r>
            <a:endParaRPr kumimoji="1" lang="ja-JP" altLang="en-US" sz="2800" dirty="0"/>
          </a:p>
        </p:txBody>
      </p:sp>
      <p:sp>
        <p:nvSpPr>
          <p:cNvPr id="3" name="コンテンツ プレースホルダ 2"/>
          <p:cNvSpPr>
            <a:spLocks noGrp="1"/>
          </p:cNvSpPr>
          <p:nvPr>
            <p:ph idx="1"/>
          </p:nvPr>
        </p:nvSpPr>
        <p:spPr>
          <a:xfrm>
            <a:off x="357158" y="928670"/>
            <a:ext cx="8286808" cy="590537"/>
          </a:xfrm>
        </p:spPr>
        <p:txBody>
          <a:bodyPr/>
          <a:lstStyle/>
          <a:p>
            <a:pPr>
              <a:buNone/>
            </a:pPr>
            <a:r>
              <a:rPr kumimoji="1" lang="ja-JP" altLang="en-US" dirty="0" smtClean="0"/>
              <a:t>基底データアクセスロジックの</a:t>
            </a:r>
            <a:r>
              <a:rPr lang="ja-JP" altLang="en-US" dirty="0" smtClean="0"/>
              <a:t>一部</a:t>
            </a:r>
            <a:r>
              <a:rPr kumimoji="1" lang="ja-JP" altLang="en-US" dirty="0" smtClean="0"/>
              <a:t>・・・</a:t>
            </a:r>
            <a:endParaRPr kumimoji="1" lang="ja-JP" altLang="en-US" dirty="0"/>
          </a:p>
        </p:txBody>
      </p:sp>
      <p:sp>
        <p:nvSpPr>
          <p:cNvPr id="4" name="正方形/長方形 3"/>
          <p:cNvSpPr/>
          <p:nvPr/>
        </p:nvSpPr>
        <p:spPr>
          <a:xfrm>
            <a:off x="500034" y="1500174"/>
            <a:ext cx="8001056" cy="4286280"/>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string SQL = “SELECT “</a:t>
            </a:r>
          </a:p>
          <a:p>
            <a:r>
              <a:rPr lang="en-US" altLang="ja-JP" dirty="0" err="1" smtClean="0">
                <a:solidFill>
                  <a:schemeClr val="tx1"/>
                </a:solidFill>
              </a:rPr>
              <a:t>foreach</a:t>
            </a:r>
            <a:r>
              <a:rPr lang="en-US" altLang="ja-JP" dirty="0" smtClean="0">
                <a:solidFill>
                  <a:schemeClr val="tx1"/>
                </a:solidFill>
              </a:rPr>
              <a:t>( field = </a:t>
            </a:r>
            <a:r>
              <a:rPr lang="en-US" altLang="ja-JP" dirty="0" err="1" smtClean="0">
                <a:solidFill>
                  <a:schemeClr val="tx1"/>
                </a:solidFill>
              </a:rPr>
              <a:t>OutputFields</a:t>
            </a:r>
            <a:r>
              <a:rPr lang="en-US" altLang="ja-JP" dirty="0" smtClean="0">
                <a:solidFill>
                  <a:schemeClr val="tx1"/>
                </a:solidFill>
              </a:rPr>
              <a:t> ){</a:t>
            </a:r>
          </a:p>
          <a:p>
            <a:r>
              <a:rPr lang="en-US" altLang="ja-JP" dirty="0" smtClean="0">
                <a:solidFill>
                  <a:schemeClr val="tx1"/>
                </a:solidFill>
              </a:rPr>
              <a:t> </a:t>
            </a:r>
            <a:r>
              <a:rPr lang="en-US" altLang="ja-JP" dirty="0" smtClean="0">
                <a:solidFill>
                  <a:schemeClr val="tx1"/>
                </a:solidFill>
              </a:rPr>
              <a:t>  SQL += field-&gt;Name;</a:t>
            </a:r>
          </a:p>
          <a:p>
            <a:r>
              <a:rPr lang="en-US" altLang="ja-JP" dirty="0" smtClean="0">
                <a:solidFill>
                  <a:schemeClr val="tx1"/>
                </a:solidFill>
              </a:rPr>
              <a:t> </a:t>
            </a:r>
            <a:r>
              <a:rPr lang="en-US" altLang="ja-JP" dirty="0" smtClean="0">
                <a:solidFill>
                  <a:schemeClr val="tx1"/>
                </a:solidFill>
              </a:rPr>
              <a:t>  if( field != End of List ){</a:t>
            </a:r>
          </a:p>
          <a:p>
            <a:r>
              <a:rPr lang="en-US" altLang="ja-JP" dirty="0" smtClean="0">
                <a:solidFill>
                  <a:schemeClr val="tx1"/>
                </a:solidFill>
              </a:rPr>
              <a:t> </a:t>
            </a:r>
            <a:r>
              <a:rPr lang="en-US" altLang="ja-JP" dirty="0" smtClean="0">
                <a:solidFill>
                  <a:schemeClr val="tx1"/>
                </a:solidFill>
              </a:rPr>
              <a:t>     SQL += “,“;</a:t>
            </a:r>
          </a:p>
          <a:p>
            <a:r>
              <a:rPr lang="en-US" altLang="ja-JP" dirty="0" smtClean="0">
                <a:solidFill>
                  <a:schemeClr val="tx1"/>
                </a:solidFill>
              </a:rPr>
              <a:t> </a:t>
            </a:r>
            <a:r>
              <a:rPr lang="en-US" altLang="ja-JP" dirty="0" smtClean="0">
                <a:solidFill>
                  <a:schemeClr val="tx1"/>
                </a:solidFill>
              </a:rPr>
              <a:t>  }</a:t>
            </a:r>
          </a:p>
          <a:p>
            <a:r>
              <a:rPr kumimoji="1" lang="en-US" altLang="ja-JP" dirty="0" smtClean="0">
                <a:solidFill>
                  <a:schemeClr val="tx1"/>
                </a:solidFill>
              </a:rPr>
              <a:t>}</a:t>
            </a:r>
          </a:p>
          <a:p>
            <a:r>
              <a:rPr lang="en-US" altLang="ja-JP" dirty="0" smtClean="0">
                <a:solidFill>
                  <a:schemeClr val="tx1"/>
                </a:solidFill>
              </a:rPr>
              <a:t>SQL += </a:t>
            </a:r>
            <a:r>
              <a:rPr lang="en-US" altLang="ja-JP" dirty="0" smtClean="0">
                <a:solidFill>
                  <a:schemeClr val="tx1"/>
                </a:solidFill>
              </a:rPr>
              <a:t>“from “ +</a:t>
            </a:r>
            <a:r>
              <a:rPr lang="en-US" altLang="ja-JP" dirty="0" err="1" smtClean="0">
                <a:solidFill>
                  <a:schemeClr val="tx1"/>
                </a:solidFill>
              </a:rPr>
              <a:t>DatabaseTable</a:t>
            </a:r>
            <a:r>
              <a:rPr lang="en-US" altLang="ja-JP" dirty="0" smtClean="0">
                <a:solidFill>
                  <a:schemeClr val="tx1"/>
                </a:solidFill>
              </a:rPr>
              <a:t>;</a:t>
            </a:r>
            <a:endParaRPr lang="en-US" altLang="ja-JP" dirty="0" smtClean="0">
              <a:solidFill>
                <a:schemeClr val="tx1"/>
              </a:solidFill>
            </a:endParaRPr>
          </a:p>
          <a:p>
            <a:r>
              <a:rPr lang="en-US" altLang="ja-JP" dirty="0" smtClean="0">
                <a:solidFill>
                  <a:schemeClr val="tx1"/>
                </a:solidFill>
              </a:rPr>
              <a:t>SQL += “WHERE “;</a:t>
            </a:r>
          </a:p>
          <a:p>
            <a:r>
              <a:rPr kumimoji="1" lang="en-US" altLang="ja-JP" dirty="0" err="1" smtClean="0">
                <a:solidFill>
                  <a:schemeClr val="tx1"/>
                </a:solidFill>
              </a:rPr>
              <a:t>foreach</a:t>
            </a:r>
            <a:r>
              <a:rPr kumimoji="1" lang="en-US" altLang="ja-JP" dirty="0" smtClean="0">
                <a:solidFill>
                  <a:schemeClr val="tx1"/>
                </a:solidFill>
              </a:rPr>
              <a:t>( field = </a:t>
            </a:r>
            <a:r>
              <a:rPr kumimoji="1" lang="en-US" altLang="ja-JP" dirty="0" err="1" smtClean="0">
                <a:solidFill>
                  <a:schemeClr val="tx1"/>
                </a:solidFill>
              </a:rPr>
              <a:t>InputField</a:t>
            </a:r>
            <a:r>
              <a:rPr lang="en-US" altLang="ja-JP" dirty="0" err="1" smtClean="0">
                <a:solidFill>
                  <a:schemeClr val="tx1"/>
                </a:solidFill>
              </a:rPr>
              <a:t>s</a:t>
            </a:r>
            <a:r>
              <a:rPr lang="en-US" altLang="ja-JP" dirty="0" smtClean="0">
                <a:solidFill>
                  <a:schemeClr val="tx1"/>
                </a:solidFill>
              </a:rPr>
              <a:t> ){</a:t>
            </a:r>
          </a:p>
          <a:p>
            <a:r>
              <a:rPr kumimoji="1" lang="en-US" altLang="ja-JP" dirty="0" smtClean="0">
                <a:solidFill>
                  <a:schemeClr val="tx1"/>
                </a:solidFill>
              </a:rPr>
              <a:t> </a:t>
            </a:r>
            <a:r>
              <a:rPr kumimoji="1" lang="en-US" altLang="ja-JP" dirty="0" smtClean="0">
                <a:solidFill>
                  <a:schemeClr val="tx1"/>
                </a:solidFill>
              </a:rPr>
              <a:t>   SQL += </a:t>
            </a:r>
            <a:r>
              <a:rPr kumimoji="1" lang="en-US" altLang="ja-JP" dirty="0" err="1" smtClean="0">
                <a:solidFill>
                  <a:schemeClr val="tx1"/>
                </a:solidFill>
              </a:rPr>
              <a:t>InputFields</a:t>
            </a:r>
            <a:r>
              <a:rPr kumimoji="1" lang="en-US" altLang="ja-JP" dirty="0" smtClean="0">
                <a:solidFill>
                  <a:schemeClr val="tx1"/>
                </a:solidFill>
              </a:rPr>
              <a:t>-&gt;Name + “= \’” </a:t>
            </a:r>
          </a:p>
          <a:p>
            <a:r>
              <a:rPr lang="ja-JP" altLang="en-US" dirty="0" smtClean="0">
                <a:solidFill>
                  <a:schemeClr val="tx1"/>
                </a:solidFill>
              </a:rPr>
              <a:t>　</a:t>
            </a:r>
            <a:r>
              <a:rPr lang="ja-JP" altLang="en-US" dirty="0" smtClean="0">
                <a:solidFill>
                  <a:schemeClr val="tx1"/>
                </a:solidFill>
              </a:rPr>
              <a:t>　　　　</a:t>
            </a:r>
            <a:r>
              <a:rPr kumimoji="1" lang="en-US" altLang="ja-JP" dirty="0" smtClean="0">
                <a:solidFill>
                  <a:schemeClr val="tx1"/>
                </a:solidFill>
              </a:rPr>
              <a:t>+ </a:t>
            </a:r>
            <a:r>
              <a:rPr kumimoji="1" lang="en-US" altLang="ja-JP" dirty="0" err="1" smtClean="0">
                <a:solidFill>
                  <a:schemeClr val="tx1"/>
                </a:solidFill>
              </a:rPr>
              <a:t>InputFiels</a:t>
            </a:r>
            <a:r>
              <a:rPr kumimoji="1" lang="en-US" altLang="ja-JP" dirty="0" smtClean="0">
                <a:solidFill>
                  <a:schemeClr val="tx1"/>
                </a:solidFill>
              </a:rPr>
              <a:t>-&gt;Value + “\’”;</a:t>
            </a:r>
          </a:p>
          <a:p>
            <a:r>
              <a:rPr lang="en-US" altLang="ja-JP" dirty="0" smtClean="0">
                <a:solidFill>
                  <a:schemeClr val="tx1"/>
                </a:solidFill>
              </a:rPr>
              <a:t> </a:t>
            </a:r>
            <a:r>
              <a:rPr lang="en-US" altLang="ja-JP" dirty="0" smtClean="0">
                <a:solidFill>
                  <a:schemeClr val="tx1"/>
                </a:solidFill>
              </a:rPr>
              <a:t>   if( field != End of List ){</a:t>
            </a:r>
          </a:p>
          <a:p>
            <a:r>
              <a:rPr lang="en-US" altLang="ja-JP" dirty="0" smtClean="0">
                <a:solidFill>
                  <a:schemeClr val="tx1"/>
                </a:solidFill>
              </a:rPr>
              <a:t>        SQL += “&amp;&amp;”;</a:t>
            </a:r>
          </a:p>
          <a:p>
            <a:r>
              <a:rPr kumimoji="1" lang="en-US" altLang="ja-JP" dirty="0" smtClean="0">
                <a:solidFill>
                  <a:schemeClr val="tx1"/>
                </a:solidFill>
              </a:rPr>
              <a:t> </a:t>
            </a:r>
            <a:r>
              <a:rPr kumimoji="1" lang="en-US" altLang="ja-JP" dirty="0" smtClean="0">
                <a:solidFill>
                  <a:schemeClr val="tx1"/>
                </a:solidFill>
              </a:rPr>
              <a:t>   }</a:t>
            </a:r>
          </a:p>
          <a:p>
            <a:r>
              <a:rPr lang="en-US" altLang="ja-JP" dirty="0" smtClean="0">
                <a:solidFill>
                  <a:schemeClr val="tx1"/>
                </a:solidFill>
              </a:rPr>
              <a:t>}</a:t>
            </a:r>
            <a:endParaRPr kumimoji="1" lang="ja-JP" altLang="en-US" dirty="0">
              <a:solidFill>
                <a:schemeClr val="tx1"/>
              </a:solidFill>
            </a:endParaRPr>
          </a:p>
        </p:txBody>
      </p:sp>
      <p:sp>
        <p:nvSpPr>
          <p:cNvPr id="5" name="正方形/長方形 4"/>
          <p:cNvSpPr/>
          <p:nvPr/>
        </p:nvSpPr>
        <p:spPr>
          <a:xfrm>
            <a:off x="4429124" y="1785926"/>
            <a:ext cx="3857652" cy="1143008"/>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kumimoji="1" lang="en-US" altLang="ja-JP" dirty="0" smtClean="0">
                <a:solidFill>
                  <a:srgbClr val="FF0000"/>
                </a:solidFill>
              </a:rPr>
              <a:t>SELECT </a:t>
            </a:r>
            <a:r>
              <a:rPr lang="en-US" b="1" dirty="0" err="1" smtClean="0">
                <a:solidFill>
                  <a:srgbClr val="FF0000"/>
                </a:solidFill>
              </a:rPr>
              <a:t>ProductId,Product,CutomerId,Count,UnitPrice,Amount</a:t>
            </a:r>
            <a:endParaRPr lang="ja-JP" altLang="en-US" b="1" dirty="0" smtClean="0">
              <a:solidFill>
                <a:srgbClr val="FF0000"/>
              </a:solidFill>
            </a:endParaRPr>
          </a:p>
          <a:p>
            <a:pPr algn="ctr"/>
            <a:endParaRPr kumimoji="1" lang="ja-JP" altLang="en-US" dirty="0">
              <a:solidFill>
                <a:srgbClr val="FF0000"/>
              </a:solidFill>
            </a:endParaRPr>
          </a:p>
        </p:txBody>
      </p:sp>
      <p:sp>
        <p:nvSpPr>
          <p:cNvPr id="6" name="正方形/長方形 5"/>
          <p:cNvSpPr/>
          <p:nvPr/>
        </p:nvSpPr>
        <p:spPr>
          <a:xfrm>
            <a:off x="4429124" y="3071810"/>
            <a:ext cx="3857652" cy="714380"/>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kumimoji="1" lang="en-US" altLang="ja-JP" dirty="0" smtClean="0">
                <a:solidFill>
                  <a:srgbClr val="FF0000"/>
                </a:solidFill>
              </a:rPr>
              <a:t>from </a:t>
            </a:r>
            <a:r>
              <a:rPr kumimoji="1" lang="en-US" altLang="ja-JP" dirty="0" err="1" smtClean="0">
                <a:solidFill>
                  <a:srgbClr val="FF0000"/>
                </a:solidFill>
              </a:rPr>
              <a:t>UserDatabase.</a:t>
            </a:r>
            <a:r>
              <a:rPr lang="en-US" b="1" dirty="0" err="1" smtClean="0">
                <a:solidFill>
                  <a:srgbClr val="FF0000"/>
                </a:solidFill>
              </a:rPr>
              <a:t>UserTable</a:t>
            </a:r>
            <a:endParaRPr lang="ja-JP" altLang="en-US" b="1" dirty="0" smtClean="0">
              <a:solidFill>
                <a:srgbClr val="FF0000"/>
              </a:solidFill>
            </a:endParaRPr>
          </a:p>
          <a:p>
            <a:pPr algn="ctr"/>
            <a:endParaRPr kumimoji="1" lang="ja-JP" altLang="en-US" dirty="0">
              <a:solidFill>
                <a:srgbClr val="FF0000"/>
              </a:solidFill>
            </a:endParaRPr>
          </a:p>
        </p:txBody>
      </p:sp>
      <p:sp>
        <p:nvSpPr>
          <p:cNvPr id="7" name="正方形/長方形 6"/>
          <p:cNvSpPr/>
          <p:nvPr/>
        </p:nvSpPr>
        <p:spPr>
          <a:xfrm>
            <a:off x="4429124" y="4000504"/>
            <a:ext cx="3857652" cy="1571636"/>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kumimoji="1" lang="en-US" altLang="ja-JP" dirty="0" smtClean="0">
                <a:solidFill>
                  <a:srgbClr val="FF0000"/>
                </a:solidFill>
              </a:rPr>
              <a:t>where</a:t>
            </a:r>
          </a:p>
          <a:p>
            <a:pPr fontAlgn="t"/>
            <a:r>
              <a:rPr lang="en-US" b="1" dirty="0" smtClean="0">
                <a:solidFill>
                  <a:srgbClr val="FF0000"/>
                </a:solidFill>
              </a:rPr>
              <a:t>Month = “5”;</a:t>
            </a:r>
          </a:p>
          <a:p>
            <a:pPr fontAlgn="t"/>
            <a:endParaRPr lang="en-US" b="1" dirty="0" smtClean="0">
              <a:solidFill>
                <a:srgbClr val="FF0000"/>
              </a:solidFill>
            </a:endParaRPr>
          </a:p>
          <a:p>
            <a:pPr fontAlgn="t"/>
            <a:r>
              <a:rPr lang="ja-JP" altLang="en-US" b="1" dirty="0" smtClean="0">
                <a:solidFill>
                  <a:srgbClr val="FF0000"/>
                </a:solidFill>
              </a:rPr>
              <a:t>ページ行数＋１を選択とかもあり。</a:t>
            </a:r>
            <a:endParaRPr lang="ja-JP" altLang="en-US" b="1" dirty="0" smtClean="0">
              <a:solidFill>
                <a:srgbClr val="FF0000"/>
              </a:solidFill>
            </a:endParaRPr>
          </a:p>
          <a:p>
            <a:pPr algn="ctr"/>
            <a:endParaRPr kumimoji="1" lang="ja-JP" altLang="en-US" dirty="0">
              <a:solidFill>
                <a:srgbClr val="FF0000"/>
              </a:solidFill>
            </a:endParaRPr>
          </a:p>
        </p:txBody>
      </p:sp>
      <p:sp>
        <p:nvSpPr>
          <p:cNvPr id="8" name="角丸四角形吹き出し 7"/>
          <p:cNvSpPr/>
          <p:nvPr/>
        </p:nvSpPr>
        <p:spPr>
          <a:xfrm>
            <a:off x="6000760" y="4143380"/>
            <a:ext cx="2500330" cy="428628"/>
          </a:xfrm>
          <a:prstGeom prst="wedgeRoundRectCallout">
            <a:avLst>
              <a:gd name="adj1" fmla="val 2236"/>
              <a:gd name="adj2" fmla="val -206662"/>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この辺も</a:t>
            </a:r>
            <a:r>
              <a:rPr kumimoji="1" lang="en-US" altLang="ja-JP" dirty="0" smtClean="0">
                <a:solidFill>
                  <a:schemeClr val="tx1"/>
                </a:solidFill>
              </a:rPr>
              <a:t>XML</a:t>
            </a:r>
            <a:r>
              <a:rPr kumimoji="1" lang="ja-JP" altLang="en-US" dirty="0" smtClean="0">
                <a:solidFill>
                  <a:schemeClr val="tx1"/>
                </a:solidFill>
              </a:rPr>
              <a:t>で定義</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a:t>
            </a:r>
            <a:r>
              <a:rPr kumimoji="1" lang="ja-JP" altLang="en-US" sz="2800" dirty="0" smtClean="0"/>
              <a:t>次ページ</a:t>
            </a:r>
            <a:r>
              <a:rPr kumimoji="1" lang="en-US" altLang="ja-JP" sz="2800" dirty="0" smtClean="0"/>
              <a:t>]</a:t>
            </a:r>
            <a:r>
              <a:rPr kumimoji="1" lang="ja-JP" altLang="en-US" sz="2800" dirty="0" smtClean="0"/>
              <a:t>ボタン処理（あくまでもイメージｗ）</a:t>
            </a:r>
            <a:endParaRPr kumimoji="1" lang="ja-JP" altLang="en-US" sz="2800" dirty="0"/>
          </a:p>
        </p:txBody>
      </p:sp>
      <p:sp>
        <p:nvSpPr>
          <p:cNvPr id="4" name="正方形/長方形 3"/>
          <p:cNvSpPr/>
          <p:nvPr/>
        </p:nvSpPr>
        <p:spPr>
          <a:xfrm>
            <a:off x="571472" y="1142984"/>
            <a:ext cx="7643866" cy="4500594"/>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err="1" smtClean="0">
                <a:solidFill>
                  <a:schemeClr val="tx1"/>
                </a:solidFill>
              </a:rPr>
              <a:t>BaseLogic</a:t>
            </a:r>
            <a:r>
              <a:rPr kumimoji="1" lang="en-US" altLang="ja-JP" dirty="0" smtClean="0">
                <a:solidFill>
                  <a:schemeClr val="tx1"/>
                </a:solidFill>
              </a:rPr>
              <a:t>::</a:t>
            </a:r>
            <a:r>
              <a:rPr kumimoji="1" lang="en-US" altLang="ja-JP" dirty="0" err="1" smtClean="0">
                <a:solidFill>
                  <a:schemeClr val="tx1"/>
                </a:solidFill>
              </a:rPr>
              <a:t>NextPage</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 </a:t>
            </a:r>
            <a:r>
              <a:rPr kumimoji="1" lang="en-US" altLang="ja-JP" dirty="0" smtClean="0">
                <a:solidFill>
                  <a:schemeClr val="tx1"/>
                </a:solidFill>
              </a:rPr>
              <a:t>  DAL-&gt;</a:t>
            </a:r>
            <a:r>
              <a:rPr kumimoji="1" lang="en-US" altLang="ja-JP" dirty="0" err="1" smtClean="0">
                <a:solidFill>
                  <a:schemeClr val="tx1"/>
                </a:solidFill>
              </a:rPr>
              <a:t>NextPage</a:t>
            </a:r>
            <a:r>
              <a:rPr kumimoji="1" lang="en-US" altLang="ja-JP" dirty="0" smtClean="0">
                <a:solidFill>
                  <a:schemeClr val="tx1"/>
                </a:solidFill>
              </a:rPr>
              <a:t>( </a:t>
            </a:r>
            <a:r>
              <a:rPr kumimoji="1" lang="en-US" altLang="ja-JP" dirty="0" err="1" smtClean="0">
                <a:solidFill>
                  <a:schemeClr val="tx1"/>
                </a:solidFill>
              </a:rPr>
              <a:t>CurrentPage</a:t>
            </a:r>
            <a:r>
              <a:rPr kumimoji="1" lang="en-US" altLang="ja-JP" dirty="0" smtClean="0">
                <a:solidFill>
                  <a:schemeClr val="tx1"/>
                </a:solidFill>
              </a:rPr>
              <a:t> );</a:t>
            </a:r>
          </a:p>
          <a:p>
            <a:endParaRPr kumimoji="1" lang="en-US" altLang="ja-JP" dirty="0" smtClean="0">
              <a:solidFill>
                <a:schemeClr val="tx1"/>
              </a:solidFill>
            </a:endParaRPr>
          </a:p>
          <a:p>
            <a:r>
              <a:rPr lang="en-US" altLang="ja-JP" dirty="0" smtClean="0">
                <a:solidFill>
                  <a:schemeClr val="tx1"/>
                </a:solidFill>
              </a:rPr>
              <a:t> </a:t>
            </a:r>
            <a:r>
              <a:rPr lang="en-US" altLang="ja-JP" dirty="0" smtClean="0">
                <a:solidFill>
                  <a:schemeClr val="tx1"/>
                </a:solidFill>
              </a:rPr>
              <a:t>  </a:t>
            </a:r>
            <a:r>
              <a:rPr lang="en-US" altLang="ja-JP" dirty="0" err="1" smtClean="0">
                <a:solidFill>
                  <a:schemeClr val="tx1"/>
                </a:solidFill>
              </a:rPr>
              <a:t>foreach</a:t>
            </a:r>
            <a:r>
              <a:rPr lang="en-US" altLang="ja-JP" dirty="0" smtClean="0">
                <a:solidFill>
                  <a:schemeClr val="tx1"/>
                </a:solidFill>
              </a:rPr>
              <a:t>( Grid[ “</a:t>
            </a:r>
            <a:r>
              <a:rPr lang="ja-JP" altLang="en-US" dirty="0" smtClean="0">
                <a:solidFill>
                  <a:schemeClr val="tx1"/>
                </a:solidFill>
              </a:rPr>
              <a:t>グリッドの名前</a:t>
            </a:r>
            <a:r>
              <a:rPr lang="en-US" altLang="ja-JP" dirty="0" smtClean="0">
                <a:solidFill>
                  <a:schemeClr val="tx1"/>
                </a:solidFill>
              </a:rPr>
              <a:t>” ].Fields )</a:t>
            </a:r>
          </a:p>
          <a:p>
            <a:r>
              <a:rPr kumimoji="1" lang="en-US" altLang="ja-JP" dirty="0" smtClean="0">
                <a:solidFill>
                  <a:schemeClr val="tx1"/>
                </a:solidFill>
              </a:rPr>
              <a:t> </a:t>
            </a:r>
            <a:r>
              <a:rPr kumimoji="1" lang="en-US" altLang="ja-JP" dirty="0" smtClean="0">
                <a:solidFill>
                  <a:schemeClr val="tx1"/>
                </a:solidFill>
              </a:rPr>
              <a:t>  {</a:t>
            </a:r>
          </a:p>
          <a:p>
            <a:r>
              <a:rPr lang="en-US" altLang="ja-JP" dirty="0" smtClean="0">
                <a:solidFill>
                  <a:schemeClr val="tx1"/>
                </a:solidFill>
              </a:rPr>
              <a:t> </a:t>
            </a:r>
            <a:r>
              <a:rPr lang="en-US" altLang="ja-JP" dirty="0" smtClean="0">
                <a:solidFill>
                  <a:schemeClr val="tx1"/>
                </a:solidFill>
              </a:rPr>
              <a:t>     Grid[</a:t>
            </a:r>
            <a:r>
              <a:rPr lang="ja-JP" altLang="en-US" dirty="0" smtClean="0">
                <a:solidFill>
                  <a:schemeClr val="tx1"/>
                </a:solidFill>
              </a:rPr>
              <a:t>グリッド名</a:t>
            </a:r>
            <a:r>
              <a:rPr lang="en-US" altLang="ja-JP" dirty="0" smtClean="0">
                <a:solidFill>
                  <a:schemeClr val="tx1"/>
                </a:solidFill>
              </a:rPr>
              <a:t>].Field[ </a:t>
            </a:r>
            <a:r>
              <a:rPr lang="ja-JP" altLang="en-US" dirty="0" smtClean="0">
                <a:solidFill>
                  <a:schemeClr val="tx1"/>
                </a:solidFill>
              </a:rPr>
              <a:t>フィールド名</a:t>
            </a:r>
            <a:r>
              <a:rPr lang="en-US" altLang="ja-JP" dirty="0" smtClean="0">
                <a:solidFill>
                  <a:schemeClr val="tx1"/>
                </a:solidFill>
              </a:rPr>
              <a:t> </a:t>
            </a:r>
            <a:r>
              <a:rPr lang="en-US" altLang="ja-JP" dirty="0" smtClean="0">
                <a:solidFill>
                  <a:schemeClr val="tx1"/>
                </a:solidFill>
              </a:rPr>
              <a:t>] = DAL-&gt;Dataset[ </a:t>
            </a:r>
            <a:r>
              <a:rPr lang="ja-JP" altLang="en-US" dirty="0" smtClean="0">
                <a:solidFill>
                  <a:schemeClr val="tx1"/>
                </a:solidFill>
              </a:rPr>
              <a:t>フィールド名 </a:t>
            </a:r>
            <a:r>
              <a:rPr lang="en-US" altLang="ja-JP" dirty="0" smtClean="0">
                <a:solidFill>
                  <a:schemeClr val="tx1"/>
                </a:solidFill>
              </a:rPr>
              <a:t>];</a:t>
            </a:r>
          </a:p>
          <a:p>
            <a:r>
              <a:rPr kumimoji="1" lang="en-US" altLang="ja-JP" dirty="0" smtClean="0">
                <a:solidFill>
                  <a:schemeClr val="tx1"/>
                </a:solidFill>
              </a:rPr>
              <a:t> </a:t>
            </a:r>
            <a:r>
              <a:rPr kumimoji="1" lang="en-US" altLang="ja-JP" dirty="0" smtClean="0">
                <a:solidFill>
                  <a:schemeClr val="tx1"/>
                </a:solidFill>
              </a:rPr>
              <a:t>  }</a:t>
            </a: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   Observers-&gt;Notify( GRID_CHANGE, </a:t>
            </a:r>
            <a:r>
              <a:rPr lang="ja-JP" altLang="en-US" dirty="0" smtClean="0">
                <a:solidFill>
                  <a:schemeClr val="tx1"/>
                </a:solidFill>
              </a:rPr>
              <a:t>グリッド名</a:t>
            </a:r>
            <a:r>
              <a:rPr lang="en-US" altLang="ja-JP" dirty="0" smtClean="0">
                <a:solidFill>
                  <a:schemeClr val="tx1"/>
                </a:solidFill>
              </a:rPr>
              <a:t>);</a:t>
            </a:r>
          </a:p>
          <a:p>
            <a:r>
              <a:rPr kumimoji="1" lang="en-US" altLang="ja-JP" dirty="0" smtClean="0">
                <a:solidFill>
                  <a:schemeClr val="tx1"/>
                </a:solidFill>
              </a:rPr>
              <a:t>}</a:t>
            </a:r>
            <a:endParaRPr kumimoji="1" lang="en-US" altLang="ja-JP" dirty="0" smtClean="0">
              <a:solidFill>
                <a:schemeClr val="tx1"/>
              </a:solidFill>
            </a:endParaRPr>
          </a:p>
        </p:txBody>
      </p:sp>
      <p:sp>
        <p:nvSpPr>
          <p:cNvPr id="5" name="角丸四角形吹き出し 4"/>
          <p:cNvSpPr/>
          <p:nvPr/>
        </p:nvSpPr>
        <p:spPr>
          <a:xfrm>
            <a:off x="5500694" y="1214422"/>
            <a:ext cx="2128846" cy="612648"/>
          </a:xfrm>
          <a:prstGeom prst="wedgeRoundRectCallout">
            <a:avLst>
              <a:gd name="adj1" fmla="val -104216"/>
              <a:gd name="adj2" fmla="val 49134"/>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SQL</a:t>
            </a:r>
            <a:r>
              <a:rPr kumimoji="1" lang="ja-JP" altLang="en-US" dirty="0" smtClean="0">
                <a:solidFill>
                  <a:schemeClr val="tx1"/>
                </a:solidFill>
              </a:rPr>
              <a:t>発行</a:t>
            </a:r>
            <a:endParaRPr kumimoji="1" lang="ja-JP" altLang="en-US" dirty="0">
              <a:solidFill>
                <a:schemeClr val="tx1"/>
              </a:solidFill>
            </a:endParaRPr>
          </a:p>
        </p:txBody>
      </p:sp>
      <p:sp>
        <p:nvSpPr>
          <p:cNvPr id="6" name="角丸四角形吹き出し 5"/>
          <p:cNvSpPr/>
          <p:nvPr/>
        </p:nvSpPr>
        <p:spPr>
          <a:xfrm>
            <a:off x="3357554" y="3286124"/>
            <a:ext cx="4357718" cy="612648"/>
          </a:xfrm>
          <a:prstGeom prst="wedgeRoundRectCallout">
            <a:avLst>
              <a:gd name="adj1" fmla="val -28150"/>
              <a:gd name="adj2" fmla="val -88981"/>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データセットからローカルに値を取得</a:t>
            </a:r>
            <a:endParaRPr kumimoji="1" lang="ja-JP" altLang="en-US" dirty="0">
              <a:solidFill>
                <a:schemeClr val="tx1"/>
              </a:solidFill>
            </a:endParaRPr>
          </a:p>
        </p:txBody>
      </p:sp>
      <p:sp>
        <p:nvSpPr>
          <p:cNvPr id="7" name="角丸四角形吹き出し 6"/>
          <p:cNvSpPr/>
          <p:nvPr/>
        </p:nvSpPr>
        <p:spPr>
          <a:xfrm>
            <a:off x="3428992" y="4643446"/>
            <a:ext cx="4500594" cy="612648"/>
          </a:xfrm>
          <a:prstGeom prst="wedgeRoundRectCallout">
            <a:avLst>
              <a:gd name="adj1" fmla="val -44436"/>
              <a:gd name="adj2" fmla="val -115713"/>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グリッドを表示しているフォームに変更通知</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データベースがあるとは限らない！</a:t>
            </a:r>
            <a:endParaRPr kumimoji="1" lang="ja-JP" altLang="en-US" sz="2800" dirty="0"/>
          </a:p>
        </p:txBody>
      </p:sp>
      <p:sp>
        <p:nvSpPr>
          <p:cNvPr id="3" name="コンテンツ プレースホルダ 2"/>
          <p:cNvSpPr>
            <a:spLocks noGrp="1"/>
          </p:cNvSpPr>
          <p:nvPr>
            <p:ph idx="1"/>
          </p:nvPr>
        </p:nvSpPr>
        <p:spPr>
          <a:xfrm>
            <a:off x="357158" y="1052513"/>
            <a:ext cx="8286808" cy="3948123"/>
          </a:xfrm>
        </p:spPr>
        <p:txBody>
          <a:bodyPr/>
          <a:lstStyle/>
          <a:p>
            <a:pPr>
              <a:buNone/>
            </a:pPr>
            <a:r>
              <a:rPr kumimoji="1" lang="ja-JP" altLang="en-US" dirty="0" smtClean="0"/>
              <a:t>そのとおり。</a:t>
            </a:r>
            <a:endParaRPr kumimoji="1" lang="en-US" altLang="ja-JP" dirty="0" smtClean="0"/>
          </a:p>
          <a:p>
            <a:pPr>
              <a:buNone/>
            </a:pPr>
            <a:endParaRPr lang="en-US" altLang="ja-JP" dirty="0" smtClean="0"/>
          </a:p>
          <a:p>
            <a:pPr>
              <a:buNone/>
            </a:pPr>
            <a:r>
              <a:rPr lang="ja-JP" altLang="en-US" dirty="0" smtClean="0"/>
              <a:t>　　</a:t>
            </a:r>
            <a:r>
              <a:rPr lang="en-US" altLang="ja-JP" dirty="0" smtClean="0"/>
              <a:t>DB</a:t>
            </a:r>
            <a:r>
              <a:rPr lang="ja-JP" altLang="en-US" dirty="0" smtClean="0"/>
              <a:t>とは異なる格納なら、</a:t>
            </a:r>
            <a:r>
              <a:rPr lang="en-US" altLang="ja-JP" dirty="0" smtClean="0"/>
              <a:t>DAL</a:t>
            </a:r>
            <a:r>
              <a:rPr lang="ja-JP" altLang="en-US" dirty="0" err="1" smtClean="0"/>
              <a:t>だけ</a:t>
            </a:r>
            <a:r>
              <a:rPr lang="ja-JP" altLang="en-US" dirty="0" smtClean="0"/>
              <a:t>かえてしまえばいいんじゃない？</a:t>
            </a:r>
            <a:endParaRPr lang="en-US" altLang="ja-JP" dirty="0" smtClean="0"/>
          </a:p>
          <a:p>
            <a:pPr>
              <a:buNone/>
            </a:pPr>
            <a:r>
              <a:rPr lang="ja-JP" altLang="en-US" dirty="0" smtClean="0"/>
              <a:t>　</a:t>
            </a:r>
            <a:r>
              <a:rPr lang="ja-JP" altLang="en-US" dirty="0" smtClean="0"/>
              <a:t>　（設定情報を</a:t>
            </a:r>
            <a:r>
              <a:rPr lang="en-US" altLang="ja-JP" dirty="0" err="1" smtClean="0"/>
              <a:t>ini</a:t>
            </a:r>
            <a:r>
              <a:rPr lang="ja-JP" altLang="en-US" dirty="0" smtClean="0"/>
              <a:t>ファイルに書いたりレジストリにしたり）</a:t>
            </a:r>
            <a:endParaRPr lang="en-US" altLang="ja-JP" dirty="0" smtClean="0"/>
          </a:p>
          <a:p>
            <a:pPr>
              <a:buNone/>
            </a:pPr>
            <a:endParaRPr kumimoji="1" lang="en-US" altLang="ja-JP" dirty="0" smtClean="0"/>
          </a:p>
          <a:p>
            <a:pPr>
              <a:buNone/>
            </a:pPr>
            <a:endParaRPr kumimoji="1" lang="ja-JP" altLang="en-US" dirty="0"/>
          </a:p>
        </p:txBody>
      </p:sp>
      <p:sp>
        <p:nvSpPr>
          <p:cNvPr id="4" name="角丸四角形 3"/>
          <p:cNvSpPr/>
          <p:nvPr/>
        </p:nvSpPr>
        <p:spPr>
          <a:xfrm>
            <a:off x="2428860" y="4143380"/>
            <a:ext cx="6215106" cy="135732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smtClean="0">
                <a:solidFill>
                  <a:srgbClr val="FF0000"/>
                </a:solidFill>
              </a:rPr>
              <a:t>データベース、</a:t>
            </a:r>
            <a:r>
              <a:rPr kumimoji="1" lang="en-US" altLang="ja-JP" sz="2400" dirty="0" err="1" smtClean="0">
                <a:solidFill>
                  <a:srgbClr val="FF0000"/>
                </a:solidFill>
              </a:rPr>
              <a:t>ini</a:t>
            </a:r>
            <a:r>
              <a:rPr kumimoji="1" lang="en-US" altLang="ja-JP" sz="2400" dirty="0" smtClean="0">
                <a:solidFill>
                  <a:srgbClr val="FF0000"/>
                </a:solidFill>
              </a:rPr>
              <a:t> </a:t>
            </a:r>
            <a:r>
              <a:rPr kumimoji="1" lang="ja-JP" altLang="en-US" sz="2400" dirty="0" smtClean="0">
                <a:solidFill>
                  <a:srgbClr val="FF0000"/>
                </a:solidFill>
              </a:rPr>
              <a:t>ファイル、レジストリの入出力があれば、多くのアプリケーションでは満足なのでは？</a:t>
            </a:r>
            <a:endParaRPr kumimoji="1" lang="ja-JP" altLang="en-US" sz="24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4348" y="1714489"/>
            <a:ext cx="7772400" cy="1357322"/>
          </a:xfrm>
        </p:spPr>
        <p:txBody>
          <a:bodyPr/>
          <a:lstStyle/>
          <a:p>
            <a:pPr algn="ctr"/>
            <a:r>
              <a:rPr kumimoji="1" lang="ja-JP" altLang="en-US" sz="7200" dirty="0" smtClean="0"/>
              <a:t>前回のおさらい</a:t>
            </a:r>
            <a:endParaRPr kumimoji="1" lang="ja-JP" altLang="en-US" sz="7200" dirty="0"/>
          </a:p>
        </p:txBody>
      </p:sp>
      <p:sp>
        <p:nvSpPr>
          <p:cNvPr id="4" name="テキスト ボックス 3"/>
          <p:cNvSpPr txBox="1"/>
          <p:nvPr/>
        </p:nvSpPr>
        <p:spPr>
          <a:xfrm>
            <a:off x="4143372" y="3643314"/>
            <a:ext cx="4148893" cy="2031325"/>
          </a:xfrm>
          <a:prstGeom prst="rect">
            <a:avLst/>
          </a:prstGeom>
          <a:noFill/>
        </p:spPr>
        <p:txBody>
          <a:bodyPr wrap="none" rtlCol="0">
            <a:spAutoFit/>
          </a:bodyPr>
          <a:lstStyle/>
          <a:p>
            <a:r>
              <a:rPr lang="ja-JP" altLang="en-US" dirty="0" smtClean="0">
                <a:latin typeface="MS UI Gothic" pitchFamily="50" charset="-128"/>
                <a:ea typeface="MS UI Gothic" pitchFamily="50" charset="-128"/>
              </a:rPr>
              <a:t>　 　　　／⌒　　⌒＼　　　　　　</a:t>
            </a:r>
          </a:p>
          <a:p>
            <a:r>
              <a:rPr lang="ja-JP" altLang="en-US" dirty="0" smtClean="0">
                <a:latin typeface="MS UI Gothic" pitchFamily="50" charset="-128"/>
                <a:ea typeface="MS UI Gothic" pitchFamily="50" charset="-128"/>
              </a:rPr>
              <a:t>　　　／（ ●） 　（●）＼</a:t>
            </a:r>
          </a:p>
          <a:p>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a:t>
            </a:r>
            <a:r>
              <a:rPr lang="en-US" altLang="ja-JP" dirty="0" smtClean="0">
                <a:latin typeface="MS UI Gothic" pitchFamily="50" charset="-128"/>
                <a:ea typeface="MS UI Gothic" pitchFamily="50" charset="-128"/>
              </a:rPr>
              <a:t>__</a:t>
            </a:r>
            <a:r>
              <a:rPr lang="ja-JP" altLang="en-US" dirty="0" smtClean="0">
                <a:latin typeface="MS UI Gothic" pitchFamily="50" charset="-128"/>
                <a:ea typeface="MS UI Gothic" pitchFamily="50" charset="-128"/>
              </a:rPr>
              <a:t>人</a:t>
            </a:r>
            <a:r>
              <a:rPr lang="en-US" altLang="ja-JP" dirty="0" smtClean="0">
                <a:latin typeface="MS UI Gothic" pitchFamily="50" charset="-128"/>
                <a:ea typeface="MS UI Gothic" pitchFamily="50" charset="-128"/>
              </a:rPr>
              <a:t>__</a:t>
            </a:r>
            <a:r>
              <a:rPr lang="ja-JP" altLang="en-US" dirty="0" smtClean="0">
                <a:latin typeface="MS UI Gothic" pitchFamily="50" charset="-128"/>
                <a:ea typeface="MS UI Gothic" pitchFamily="50" charset="-128"/>
              </a:rPr>
              <a:t>）⌒</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a:t>
            </a:r>
            <a:endParaRPr lang="en-US" altLang="ja-JP" dirty="0" smtClean="0">
              <a:latin typeface="MS UI Gothic" pitchFamily="50" charset="-128"/>
              <a:ea typeface="MS UI Gothic" pitchFamily="50" charset="-128"/>
            </a:endParaRPr>
          </a:p>
          <a:p>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|r┬-|</a:t>
            </a:r>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がんばった</a:t>
            </a:r>
            <a:r>
              <a:rPr lang="ja-JP" altLang="en-US" dirty="0" err="1" smtClean="0">
                <a:latin typeface="MS UI Gothic" pitchFamily="50" charset="-128"/>
                <a:ea typeface="MS UI Gothic" pitchFamily="50" charset="-128"/>
              </a:rPr>
              <a:t>お。</a:t>
            </a:r>
            <a:r>
              <a:rPr lang="ja-JP" altLang="en-US" dirty="0" smtClean="0">
                <a:latin typeface="MS UI Gothic" pitchFamily="50" charset="-128"/>
                <a:ea typeface="MS UI Gothic" pitchFamily="50" charset="-128"/>
              </a:rPr>
              <a:t>　</a:t>
            </a:r>
            <a:endParaRPr lang="en-US" altLang="ja-JP" dirty="0" smtClean="0">
              <a:latin typeface="MS UI Gothic" pitchFamily="50" charset="-128"/>
              <a:ea typeface="MS UI Gothic" pitchFamily="50" charset="-128"/>
            </a:endParaRPr>
          </a:p>
          <a:p>
            <a:r>
              <a:rPr lang="ja-JP" altLang="en-US" dirty="0" smtClean="0">
                <a:latin typeface="MS UI Gothic" pitchFamily="50" charset="-128"/>
                <a:ea typeface="MS UI Gothic" pitchFamily="50" charset="-128"/>
              </a:rPr>
              <a:t>　 ＼ 　　 　 </a:t>
            </a:r>
            <a:r>
              <a:rPr lang="en-US" altLang="ja-JP" dirty="0" smtClean="0">
                <a:latin typeface="MS UI Gothic" pitchFamily="50" charset="-128"/>
                <a:ea typeface="MS UI Gothic" pitchFamily="50" charset="-128"/>
              </a:rPr>
              <a:t>`</a:t>
            </a:r>
            <a:r>
              <a:rPr lang="ja-JP" altLang="en-US" dirty="0" err="1" smtClean="0">
                <a:latin typeface="MS UI Gothic" pitchFamily="50" charset="-128"/>
                <a:ea typeface="MS UI Gothic" pitchFamily="50" charset="-128"/>
              </a:rPr>
              <a:t>ー</a:t>
            </a:r>
            <a:r>
              <a:rPr lang="en-US" altLang="ja-JP" dirty="0" smtClean="0">
                <a:latin typeface="MS UI Gothic" pitchFamily="50" charset="-128"/>
                <a:ea typeface="MS UI Gothic" pitchFamily="50" charset="-128"/>
              </a:rPr>
              <a:t>'´ </a:t>
            </a:r>
            <a:r>
              <a:rPr lang="ja-JP" altLang="en-US" dirty="0" smtClean="0">
                <a:latin typeface="MS UI Gothic" pitchFamily="50" charset="-128"/>
                <a:ea typeface="MS UI Gothic" pitchFamily="50" charset="-128"/>
              </a:rPr>
              <a:t>　 　 ／</a:t>
            </a:r>
          </a:p>
          <a:p>
            <a:endParaRPr lang="ja-JP" altLang="en-US" dirty="0" smtClean="0">
              <a:latin typeface="MS UI Gothic" pitchFamily="50" charset="-128"/>
              <a:ea typeface="MS UI Gothic" pitchFamily="50" charset="-128"/>
            </a:endParaRPr>
          </a:p>
          <a:p>
            <a:endParaRPr kumimoji="1" lang="ja-JP" altLang="en-US" dirty="0">
              <a:latin typeface="MS UI Gothic" pitchFamily="50" charset="-128"/>
              <a:ea typeface="MS UI Gothic"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通信を利用するアプリケーションに適用できない！</a:t>
            </a:r>
            <a:endParaRPr kumimoji="1" lang="ja-JP" altLang="en-US" sz="2800" dirty="0"/>
          </a:p>
        </p:txBody>
      </p:sp>
      <p:sp>
        <p:nvSpPr>
          <p:cNvPr id="3" name="コンテンツ プレースホルダ 2"/>
          <p:cNvSpPr>
            <a:spLocks noGrp="1"/>
          </p:cNvSpPr>
          <p:nvPr>
            <p:ph idx="1"/>
          </p:nvPr>
        </p:nvSpPr>
        <p:spPr/>
        <p:txBody>
          <a:bodyPr/>
          <a:lstStyle/>
          <a:p>
            <a:pPr>
              <a:buNone/>
            </a:pPr>
            <a:r>
              <a:rPr kumimoji="1" lang="ja-JP" altLang="en-US" dirty="0" smtClean="0"/>
              <a:t>そんなことは</a:t>
            </a:r>
            <a:r>
              <a:rPr kumimoji="1" lang="ja-JP" altLang="en-US" dirty="0" err="1" smtClean="0"/>
              <a:t>ないっす。</a:t>
            </a:r>
            <a:endParaRPr kumimoji="1" lang="en-US" altLang="ja-JP" dirty="0" smtClean="0"/>
          </a:p>
          <a:p>
            <a:pPr>
              <a:buNone/>
            </a:pPr>
            <a:r>
              <a:rPr lang="ja-JP" altLang="en-US" dirty="0" smtClean="0"/>
              <a:t>　一般的な通信手段として</a:t>
            </a:r>
            <a:endParaRPr lang="en-US" altLang="ja-JP" dirty="0" smtClean="0"/>
          </a:p>
          <a:p>
            <a:pPr>
              <a:buNone/>
            </a:pPr>
            <a:r>
              <a:rPr kumimoji="1" lang="ja-JP" altLang="en-US" dirty="0" smtClean="0"/>
              <a:t>　</a:t>
            </a:r>
            <a:r>
              <a:rPr kumimoji="1" lang="ja-JP" altLang="en-US" dirty="0" smtClean="0"/>
              <a:t>　　・</a:t>
            </a:r>
            <a:r>
              <a:rPr kumimoji="1" lang="en-US" altLang="ja-JP" dirty="0" smtClean="0"/>
              <a:t>TCP/IP</a:t>
            </a:r>
            <a:r>
              <a:rPr kumimoji="1" lang="ja-JP" altLang="en-US" dirty="0" smtClean="0"/>
              <a:t>とか</a:t>
            </a:r>
            <a:endParaRPr kumimoji="1" lang="en-US" altLang="ja-JP" dirty="0" smtClean="0"/>
          </a:p>
          <a:p>
            <a:pPr>
              <a:buNone/>
            </a:pPr>
            <a:r>
              <a:rPr lang="ja-JP" altLang="en-US" dirty="0" smtClean="0"/>
              <a:t>　</a:t>
            </a:r>
            <a:r>
              <a:rPr lang="ja-JP" altLang="en-US" dirty="0" smtClean="0"/>
              <a:t>　　・</a:t>
            </a:r>
            <a:r>
              <a:rPr lang="en-US" altLang="ja-JP" dirty="0" smtClean="0"/>
              <a:t>COM</a:t>
            </a:r>
            <a:r>
              <a:rPr lang="ja-JP" altLang="en-US" dirty="0" smtClean="0"/>
              <a:t>ポートとか</a:t>
            </a:r>
            <a:endParaRPr lang="en-US" altLang="ja-JP" dirty="0" smtClean="0"/>
          </a:p>
          <a:p>
            <a:pPr>
              <a:buNone/>
            </a:pPr>
            <a:r>
              <a:rPr kumimoji="1" lang="ja-JP" altLang="en-US" dirty="0" smtClean="0"/>
              <a:t>　</a:t>
            </a:r>
            <a:r>
              <a:rPr kumimoji="1" lang="ja-JP" altLang="en-US" dirty="0" smtClean="0"/>
              <a:t>　は、標準的なやりとりで吸収できます。</a:t>
            </a:r>
            <a:endParaRPr kumimoji="1" lang="en-US" altLang="ja-JP" dirty="0" smtClean="0"/>
          </a:p>
          <a:p>
            <a:pPr>
              <a:buNone/>
            </a:pPr>
            <a:endParaRPr kumimoji="1" lang="en-US" altLang="ja-JP" dirty="0" smtClean="0"/>
          </a:p>
          <a:p>
            <a:pPr>
              <a:buNone/>
            </a:pPr>
            <a:r>
              <a:rPr kumimoji="1" lang="ja-JP" altLang="en-US" dirty="0" smtClean="0"/>
              <a:t>　</a:t>
            </a:r>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クラサバ</a:t>
            </a:r>
            <a:endParaRPr kumimoji="1" lang="ja-JP" altLang="en-US" sz="3200" dirty="0"/>
          </a:p>
        </p:txBody>
      </p:sp>
      <p:sp>
        <p:nvSpPr>
          <p:cNvPr id="3" name="コンテンツ プレースホルダ 2"/>
          <p:cNvSpPr>
            <a:spLocks noGrp="1"/>
          </p:cNvSpPr>
          <p:nvPr>
            <p:ph idx="1"/>
          </p:nvPr>
        </p:nvSpPr>
        <p:spPr>
          <a:xfrm>
            <a:off x="357158" y="1052513"/>
            <a:ext cx="8286808" cy="3590933"/>
          </a:xfrm>
        </p:spPr>
        <p:txBody>
          <a:bodyPr/>
          <a:lstStyle/>
          <a:p>
            <a:pPr>
              <a:buNone/>
            </a:pPr>
            <a:r>
              <a:rPr lang="ja-JP" altLang="en-US" dirty="0" smtClean="0"/>
              <a:t>・サーバーアプリケーション</a:t>
            </a:r>
            <a:endParaRPr lang="en-US" altLang="ja-JP" dirty="0" smtClean="0"/>
          </a:p>
          <a:p>
            <a:pPr>
              <a:buNone/>
            </a:pPr>
            <a:r>
              <a:rPr lang="en-US" altLang="ja-JP" dirty="0" smtClean="0"/>
              <a:t>	</a:t>
            </a:r>
            <a:r>
              <a:rPr lang="en-US" altLang="ja-JP" dirty="0" err="1" smtClean="0"/>
              <a:t>ServerSocket</a:t>
            </a:r>
            <a:endParaRPr lang="en-US" altLang="ja-JP" dirty="0" smtClean="0"/>
          </a:p>
          <a:p>
            <a:pPr>
              <a:buNone/>
            </a:pPr>
            <a:r>
              <a:rPr kumimoji="1" lang="ja-JP" altLang="en-US" dirty="0" smtClean="0"/>
              <a:t>・クライアントアプリケーション</a:t>
            </a:r>
            <a:endParaRPr kumimoji="1" lang="en-US" altLang="ja-JP" dirty="0" smtClean="0"/>
          </a:p>
          <a:p>
            <a:pPr>
              <a:buNone/>
            </a:pPr>
            <a:r>
              <a:rPr lang="en-US" altLang="ja-JP" dirty="0" smtClean="0"/>
              <a:t>	</a:t>
            </a:r>
            <a:r>
              <a:rPr lang="en-US" altLang="ja-JP" dirty="0" err="1" smtClean="0"/>
              <a:t>ClientSocket</a:t>
            </a:r>
            <a:endParaRPr lang="en-US" altLang="ja-JP" dirty="0" smtClean="0"/>
          </a:p>
        </p:txBody>
      </p:sp>
      <p:sp>
        <p:nvSpPr>
          <p:cNvPr id="4" name="テキスト ボックス 3"/>
          <p:cNvSpPr txBox="1"/>
          <p:nvPr/>
        </p:nvSpPr>
        <p:spPr>
          <a:xfrm>
            <a:off x="2143108" y="2786058"/>
            <a:ext cx="6072496" cy="4093428"/>
          </a:xfrm>
          <a:prstGeom prst="rect">
            <a:avLst/>
          </a:prstGeom>
          <a:noFill/>
        </p:spPr>
        <p:txBody>
          <a:bodyPr wrap="none" rtlCol="0">
            <a:spAutoFit/>
          </a:bodyPr>
          <a:lstStyle/>
          <a:p>
            <a:r>
              <a:rPr lang="ja-JP" altLang="en-US" sz="2000" b="1" dirty="0" smtClean="0">
                <a:latin typeface="+mn-ea"/>
                <a:ea typeface="+mn-ea"/>
              </a:rPr>
              <a:t>　　　 　 　 　＿＿＿</a:t>
            </a:r>
            <a:r>
              <a:rPr lang="en-US" altLang="ja-JP" sz="2000" b="1" dirty="0" smtClean="0">
                <a:latin typeface="+mn-ea"/>
                <a:ea typeface="+mn-ea"/>
              </a:rPr>
              <a:t>_</a:t>
            </a:r>
          </a:p>
          <a:p>
            <a:r>
              <a:rPr lang="ja-JP" altLang="en-US" sz="2000" b="1" dirty="0" smtClean="0">
                <a:latin typeface="+mn-ea"/>
                <a:ea typeface="+mn-ea"/>
              </a:rPr>
              <a:t>　　　　　　 ／ ＼　　／＼　ｷﾘｯ</a:t>
            </a:r>
          </a:p>
          <a:p>
            <a:r>
              <a:rPr lang="en-US" altLang="ja-JP" sz="2000" b="1" dirty="0" smtClean="0">
                <a:latin typeface="+mn-ea"/>
                <a:ea typeface="+mn-ea"/>
              </a:rPr>
              <a:t>.</a:t>
            </a:r>
            <a:r>
              <a:rPr lang="ja-JP" altLang="en-US" sz="2000" b="1" dirty="0" smtClean="0">
                <a:latin typeface="+mn-ea"/>
                <a:ea typeface="+mn-ea"/>
              </a:rPr>
              <a:t>　　　　　／　（</a:t>
            </a:r>
            <a:r>
              <a:rPr lang="ja-JP" altLang="en-US" sz="2000" b="1" dirty="0" err="1" smtClean="0">
                <a:latin typeface="+mn-ea"/>
                <a:ea typeface="+mn-ea"/>
              </a:rPr>
              <a:t>ー</a:t>
            </a:r>
            <a:r>
              <a:rPr lang="ja-JP" altLang="en-US" sz="2000" b="1" dirty="0" smtClean="0">
                <a:latin typeface="+mn-ea"/>
                <a:ea typeface="+mn-ea"/>
              </a:rPr>
              <a:t>） 　（</a:t>
            </a:r>
            <a:r>
              <a:rPr lang="ja-JP" altLang="en-US" sz="2000" b="1" dirty="0" err="1" smtClean="0">
                <a:latin typeface="+mn-ea"/>
                <a:ea typeface="+mn-ea"/>
              </a:rPr>
              <a:t>ー</a:t>
            </a:r>
            <a:r>
              <a:rPr lang="ja-JP" altLang="en-US" sz="2000" b="1" dirty="0" smtClean="0">
                <a:latin typeface="+mn-ea"/>
                <a:ea typeface="+mn-ea"/>
              </a:rPr>
              <a:t>）＼　　　　</a:t>
            </a:r>
          </a:p>
          <a:p>
            <a:r>
              <a:rPr lang="ja-JP" altLang="en-US" sz="2000" b="1" dirty="0" smtClean="0">
                <a:latin typeface="+mn-ea"/>
                <a:ea typeface="+mn-ea"/>
              </a:rPr>
              <a:t>　　　　／　　 ⌒（</a:t>
            </a:r>
            <a:r>
              <a:rPr lang="en-US" altLang="ja-JP" sz="2000" b="1" dirty="0" smtClean="0">
                <a:latin typeface="+mn-ea"/>
                <a:ea typeface="+mn-ea"/>
              </a:rPr>
              <a:t>__</a:t>
            </a:r>
            <a:r>
              <a:rPr lang="ja-JP" altLang="en-US" sz="2000" b="1" dirty="0" smtClean="0">
                <a:latin typeface="+mn-ea"/>
                <a:ea typeface="+mn-ea"/>
              </a:rPr>
              <a:t>人</a:t>
            </a:r>
            <a:r>
              <a:rPr lang="en-US" altLang="ja-JP" sz="2000" b="1" dirty="0" smtClean="0">
                <a:latin typeface="+mn-ea"/>
                <a:ea typeface="+mn-ea"/>
              </a:rPr>
              <a:t>__</a:t>
            </a:r>
            <a:r>
              <a:rPr lang="ja-JP" altLang="en-US" sz="2000" b="1" dirty="0" smtClean="0">
                <a:latin typeface="+mn-ea"/>
                <a:ea typeface="+mn-ea"/>
              </a:rPr>
              <a:t>）⌒ ＼　　　</a:t>
            </a:r>
            <a:r>
              <a:rPr lang="ja-JP" altLang="en-US" sz="2000" b="1" dirty="0" smtClean="0">
                <a:latin typeface="+mn-ea"/>
                <a:ea typeface="+mn-ea"/>
              </a:rPr>
              <a:t>基底コンポーネントの</a:t>
            </a:r>
            <a:endParaRPr lang="ja-JP" altLang="en-US" sz="2000" b="1" dirty="0" smtClean="0">
              <a:latin typeface="+mn-ea"/>
              <a:ea typeface="+mn-ea"/>
            </a:endParaRP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|r┬-|</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考え方、固まった</a:t>
            </a:r>
            <a:r>
              <a:rPr lang="ja-JP" altLang="en-US" sz="2000" b="1" dirty="0" err="1" smtClean="0">
                <a:latin typeface="+mn-ea"/>
                <a:ea typeface="+mn-ea"/>
              </a:rPr>
              <a:t>お</a:t>
            </a:r>
            <a:endParaRPr lang="en-US" altLang="ja-JP" sz="2000" b="1" dirty="0" smtClean="0">
              <a:latin typeface="+mn-ea"/>
              <a:ea typeface="+mn-ea"/>
            </a:endParaRPr>
          </a:p>
          <a:p>
            <a:r>
              <a:rPr lang="ja-JP" altLang="en-US" sz="2000" b="1" dirty="0" smtClean="0">
                <a:latin typeface="+mn-ea"/>
                <a:ea typeface="+mn-ea"/>
              </a:rPr>
              <a:t>　　　　 ＼　　　　 </a:t>
            </a:r>
            <a:r>
              <a:rPr lang="en-US" altLang="ja-JP" sz="2000" b="1" dirty="0" smtClean="0">
                <a:latin typeface="+mn-ea"/>
                <a:ea typeface="+mn-ea"/>
              </a:rPr>
              <a:t>`</a:t>
            </a:r>
            <a:r>
              <a:rPr lang="ja-JP" altLang="en-US" sz="2000" b="1" dirty="0" err="1" smtClean="0">
                <a:latin typeface="+mn-ea"/>
                <a:ea typeface="+mn-ea"/>
              </a:rPr>
              <a:t>ー</a:t>
            </a:r>
            <a:r>
              <a:rPr lang="en-US" altLang="ja-JP" sz="2000" b="1" dirty="0" smtClean="0">
                <a:latin typeface="+mn-ea"/>
                <a:ea typeface="+mn-ea"/>
              </a:rPr>
              <a:t>'´</a:t>
            </a:r>
            <a:r>
              <a:rPr lang="ja-JP" altLang="en-US" sz="2000" b="1" dirty="0" smtClean="0">
                <a:latin typeface="+mn-ea"/>
                <a:ea typeface="+mn-ea"/>
              </a:rPr>
              <a:t>　　 ／</a:t>
            </a:r>
          </a:p>
          <a:p>
            <a:r>
              <a:rPr lang="ja-JP" altLang="en-US" sz="2000" b="1" dirty="0" smtClean="0">
                <a:latin typeface="+mn-ea"/>
                <a:ea typeface="+mn-ea"/>
              </a:rPr>
              <a:t>　　　　ノ　　　　　　　　　　 　＼</a:t>
            </a: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ヽ</a:t>
            </a: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ｌ　　　　　　　　　　　　　　＼</a:t>
            </a:r>
          </a:p>
          <a:p>
            <a:r>
              <a:rPr lang="ja-JP" altLang="en-US" sz="2000" b="1" dirty="0" smtClean="0">
                <a:latin typeface="+mn-ea"/>
                <a:ea typeface="+mn-ea"/>
              </a:rPr>
              <a:t>　ヽ　　　 </a:t>
            </a:r>
            <a:r>
              <a:rPr lang="en-US" altLang="ja-JP" sz="2000" b="1" dirty="0" smtClean="0">
                <a:latin typeface="+mn-ea"/>
                <a:ea typeface="+mn-ea"/>
              </a:rPr>
              <a:t>-</a:t>
            </a:r>
            <a:r>
              <a:rPr lang="ja-JP" altLang="en-US" sz="2000" b="1" dirty="0" smtClean="0">
                <a:latin typeface="+mn-ea"/>
                <a:ea typeface="+mn-ea"/>
              </a:rPr>
              <a:t>一</a:t>
            </a:r>
            <a:r>
              <a:rPr lang="en-US" altLang="ja-JP" sz="2000" b="1" dirty="0" smtClean="0">
                <a:latin typeface="+mn-ea"/>
                <a:ea typeface="+mn-ea"/>
              </a:rPr>
              <a:t>''''''"~~</a:t>
            </a:r>
            <a:r>
              <a:rPr lang="ja-JP" altLang="en-US" sz="2000" b="1" dirty="0" smtClean="0">
                <a:latin typeface="+mn-ea"/>
                <a:ea typeface="+mn-ea"/>
              </a:rPr>
              <a:t>｀</a:t>
            </a:r>
            <a:r>
              <a:rPr lang="en-US" altLang="ja-JP" sz="2000" b="1" dirty="0" smtClean="0">
                <a:latin typeface="+mn-ea"/>
                <a:ea typeface="+mn-ea"/>
              </a:rPr>
              <a:t>`'</a:t>
            </a:r>
            <a:r>
              <a:rPr lang="ja-JP" altLang="en-US" sz="2000" b="1" dirty="0" err="1" smtClean="0">
                <a:latin typeface="+mn-ea"/>
                <a:ea typeface="+mn-ea"/>
              </a:rPr>
              <a:t>ー</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一</a:t>
            </a:r>
            <a:r>
              <a:rPr lang="en-US" altLang="ja-JP" sz="2000" b="1" dirty="0" smtClean="0">
                <a:latin typeface="+mn-ea"/>
                <a:ea typeface="+mn-ea"/>
              </a:rPr>
              <a:t>'''''''</a:t>
            </a:r>
            <a:r>
              <a:rPr lang="ja-JP" altLang="en-US" sz="2000" b="1" dirty="0" err="1" smtClean="0">
                <a:latin typeface="+mn-ea"/>
                <a:ea typeface="+mn-ea"/>
              </a:rPr>
              <a:t>ー</a:t>
            </a:r>
            <a:r>
              <a:rPr lang="en-US" altLang="ja-JP" sz="2000" b="1" dirty="0" smtClean="0">
                <a:latin typeface="+mn-ea"/>
                <a:ea typeface="+mn-ea"/>
              </a:rPr>
              <a:t>-､.</a:t>
            </a:r>
          </a:p>
          <a:p>
            <a:r>
              <a:rPr lang="ja-JP" altLang="en-US" sz="2000" b="1" dirty="0" smtClean="0">
                <a:latin typeface="+mn-ea"/>
                <a:ea typeface="+mn-ea"/>
              </a:rPr>
              <a:t>　　ヽ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a:t>
            </a:r>
            <a:r>
              <a:rPr lang="en-US" altLang="ja-JP" sz="2000" b="1" dirty="0" smtClean="0">
                <a:latin typeface="+mn-ea"/>
                <a:ea typeface="+mn-ea"/>
              </a:rPr>
              <a:t>(⌒)⌒)⌒))</a:t>
            </a:r>
          </a:p>
          <a:p>
            <a:endParaRPr lang="en-US" altLang="ja-JP" sz="2000" b="1" dirty="0" smtClean="0">
              <a:latin typeface="+mn-ea"/>
              <a:ea typeface="+mn-ea"/>
            </a:endParaRPr>
          </a:p>
          <a:p>
            <a:endParaRPr kumimoji="1" lang="ja-JP" altLang="en-US" sz="2000" b="1" dirty="0">
              <a:latin typeface="+mn-ea"/>
              <a:ea typeface="+mn-e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smtClean="0"/>
              <a:t>たとえば、どうなる？</a:t>
            </a:r>
            <a:endParaRPr kumimoji="1" lang="ja-JP" altLang="en-US" sz="3200"/>
          </a:p>
        </p:txBody>
      </p:sp>
      <p:sp>
        <p:nvSpPr>
          <p:cNvPr id="3" name="コンテンツ プレースホルダ 2"/>
          <p:cNvSpPr>
            <a:spLocks noGrp="1"/>
          </p:cNvSpPr>
          <p:nvPr>
            <p:ph idx="1"/>
          </p:nvPr>
        </p:nvSpPr>
        <p:spPr/>
        <p:txBody>
          <a:bodyPr/>
          <a:lstStyle/>
          <a:p>
            <a:pPr>
              <a:buNone/>
            </a:pPr>
            <a:r>
              <a:rPr kumimoji="1" lang="ja-JP" altLang="en-US" dirty="0" smtClean="0"/>
              <a:t>典型的な例では、「マスターメンテナンス画面」</a:t>
            </a:r>
            <a:endParaRPr kumimoji="1" lang="en-US" altLang="ja-JP" dirty="0" smtClean="0"/>
          </a:p>
          <a:p>
            <a:pPr>
              <a:buNone/>
            </a:pPr>
            <a:endParaRPr kumimoji="1" lang="en-US" altLang="ja-JP" dirty="0" smtClean="0"/>
          </a:p>
          <a:p>
            <a:pPr>
              <a:buNone/>
            </a:pPr>
            <a:r>
              <a:rPr lang="ja-JP" altLang="en-US" dirty="0" smtClean="0"/>
              <a:t>テーブル設計</a:t>
            </a:r>
            <a:endParaRPr lang="en-US" altLang="ja-JP" dirty="0" smtClean="0"/>
          </a:p>
          <a:p>
            <a:pPr>
              <a:buNone/>
            </a:pPr>
            <a:r>
              <a:rPr kumimoji="1" lang="ja-JP" altLang="en-US" dirty="0" smtClean="0"/>
              <a:t>メンテナンス画面</a:t>
            </a:r>
            <a:endParaRPr kumimoji="1" lang="en-US" altLang="ja-JP" dirty="0" smtClean="0"/>
          </a:p>
          <a:p>
            <a:pPr>
              <a:buNone/>
            </a:pPr>
            <a:r>
              <a:rPr kumimoji="1" lang="ja-JP" altLang="en-US" dirty="0" smtClean="0"/>
              <a:t>それぞれの</a:t>
            </a:r>
            <a:r>
              <a:rPr kumimoji="1" lang="en-US" altLang="ja-JP" dirty="0" smtClean="0"/>
              <a:t>XML</a:t>
            </a:r>
            <a:r>
              <a:rPr kumimoji="1" lang="ja-JP" altLang="en-US" dirty="0" smtClean="0"/>
              <a:t>定義</a:t>
            </a:r>
            <a:endParaRPr kumimoji="1" lang="en-US" altLang="ja-JP" dirty="0" smtClean="0"/>
          </a:p>
          <a:p>
            <a:pPr>
              <a:buNone/>
            </a:pPr>
            <a:endParaRPr lang="en-US" altLang="ja-JP" dirty="0" smtClean="0"/>
          </a:p>
          <a:p>
            <a:pPr>
              <a:buNone/>
            </a:pPr>
            <a:r>
              <a:rPr kumimoji="1" lang="ja-JP" altLang="en-US" dirty="0" smtClean="0"/>
              <a:t>だけで、コードを書かずにできあがってしまう！</a:t>
            </a:r>
            <a:endParaRPr kumimoji="1" lang="ja-JP" altLang="en-US" dirty="0"/>
          </a:p>
        </p:txBody>
      </p:sp>
      <p:sp>
        <p:nvSpPr>
          <p:cNvPr id="4" name="テキスト ボックス 3"/>
          <p:cNvSpPr txBox="1"/>
          <p:nvPr/>
        </p:nvSpPr>
        <p:spPr>
          <a:xfrm>
            <a:off x="3286116" y="1857364"/>
            <a:ext cx="5670142" cy="2031325"/>
          </a:xfrm>
          <a:prstGeom prst="rect">
            <a:avLst/>
          </a:prstGeom>
          <a:noFill/>
        </p:spPr>
        <p:txBody>
          <a:bodyPr wrap="none" rtlCol="0">
            <a:spAutoFit/>
          </a:bodyPr>
          <a:lstStyle/>
          <a:p>
            <a:r>
              <a:rPr lang="ja-JP" altLang="en-US" dirty="0" smtClean="0">
                <a:latin typeface="+mn-ea"/>
                <a:ea typeface="+mn-ea"/>
              </a:rPr>
              <a:t>　 　　　／⌒　　⌒＼　　　　　　</a:t>
            </a:r>
            <a:r>
              <a:rPr lang="ja-JP" altLang="en-US" dirty="0" smtClean="0">
                <a:latin typeface="+mn-ea"/>
                <a:ea typeface="+mn-ea"/>
              </a:rPr>
              <a:t>ほんとかお？</a:t>
            </a:r>
            <a:endParaRPr lang="ja-JP" altLang="en-US" dirty="0" smtClean="0">
              <a:latin typeface="+mn-ea"/>
              <a:ea typeface="+mn-ea"/>
            </a:endParaRPr>
          </a:p>
          <a:p>
            <a:r>
              <a:rPr lang="ja-JP" altLang="en-US" dirty="0" smtClean="0">
                <a:latin typeface="+mn-ea"/>
                <a:ea typeface="+mn-ea"/>
              </a:rPr>
              <a:t>　　　／（ ●） 　（●）＼</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a:t>
            </a:r>
            <a:r>
              <a:rPr lang="en-US" altLang="ja-JP" dirty="0" smtClean="0">
                <a:latin typeface="+mn-ea"/>
                <a:ea typeface="+mn-ea"/>
              </a:rPr>
              <a:t>::::: </a:t>
            </a:r>
            <a:r>
              <a:rPr lang="ja-JP" altLang="en-US" dirty="0" smtClean="0">
                <a:latin typeface="+mn-ea"/>
                <a:ea typeface="+mn-ea"/>
              </a:rPr>
              <a:t>＼ 　　</a:t>
            </a:r>
            <a:r>
              <a:rPr lang="ja-JP" altLang="en-US" dirty="0" smtClean="0">
                <a:latin typeface="+mn-ea"/>
                <a:ea typeface="+mn-ea"/>
              </a:rPr>
              <a:t>よろしくおながいし</a:t>
            </a:r>
            <a:r>
              <a:rPr lang="ja-JP" altLang="en-US" dirty="0" smtClean="0">
                <a:latin typeface="+mn-ea"/>
                <a:ea typeface="+mn-ea"/>
              </a:rPr>
              <a:t>ますお！</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|r┬-|</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ja-JP" altLang="en-US" dirty="0" smtClean="0">
                <a:latin typeface="+mn-ea"/>
                <a:ea typeface="+mn-ea"/>
              </a:rPr>
              <a:t>　 ＼ 　　 　 </a:t>
            </a:r>
            <a:r>
              <a:rPr lang="en-US" altLang="ja-JP" dirty="0" smtClean="0">
                <a:latin typeface="+mn-ea"/>
                <a:ea typeface="+mn-ea"/>
              </a:rPr>
              <a:t>`</a:t>
            </a:r>
            <a:r>
              <a:rPr lang="ja-JP" altLang="en-US" dirty="0" err="1" smtClean="0">
                <a:latin typeface="+mn-ea"/>
                <a:ea typeface="+mn-ea"/>
              </a:rPr>
              <a:t>ー</a:t>
            </a:r>
            <a:r>
              <a:rPr lang="en-US" altLang="ja-JP" dirty="0" smtClean="0">
                <a:latin typeface="+mn-ea"/>
                <a:ea typeface="+mn-ea"/>
              </a:rPr>
              <a:t>'´ </a:t>
            </a:r>
            <a:r>
              <a:rPr lang="ja-JP" altLang="en-US" dirty="0" smtClean="0">
                <a:latin typeface="+mn-ea"/>
                <a:ea typeface="+mn-ea"/>
              </a:rPr>
              <a:t>　 　 ／</a:t>
            </a:r>
          </a:p>
          <a:p>
            <a:endParaRPr lang="ja-JP" altLang="en-US" dirty="0" smtClean="0">
              <a:latin typeface="+mn-ea"/>
              <a:ea typeface="+mn-ea"/>
            </a:endParaRP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たとえば、どうなる？</a:t>
            </a:r>
            <a:endParaRPr kumimoji="1" lang="ja-JP" altLang="en-US" sz="3200" dirty="0"/>
          </a:p>
        </p:txBody>
      </p:sp>
      <p:sp>
        <p:nvSpPr>
          <p:cNvPr id="3" name="コンテンツ プレースホルダ 2"/>
          <p:cNvSpPr>
            <a:spLocks noGrp="1"/>
          </p:cNvSpPr>
          <p:nvPr>
            <p:ph idx="1"/>
          </p:nvPr>
        </p:nvSpPr>
        <p:spPr/>
        <p:txBody>
          <a:bodyPr/>
          <a:lstStyle/>
          <a:p>
            <a:pPr>
              <a:buNone/>
            </a:pPr>
            <a:r>
              <a:rPr kumimoji="1" lang="ja-JP" altLang="en-US" dirty="0" smtClean="0"/>
              <a:t>　アプリケーションの設定情報</a:t>
            </a:r>
            <a:endParaRPr kumimoji="1" lang="en-US" altLang="ja-JP" dirty="0" smtClean="0"/>
          </a:p>
          <a:p>
            <a:pPr>
              <a:buNone/>
            </a:pPr>
            <a:endParaRPr lang="en-US" altLang="ja-JP" dirty="0" smtClean="0"/>
          </a:p>
          <a:p>
            <a:pPr>
              <a:buNone/>
            </a:pPr>
            <a:r>
              <a:rPr lang="ja-JP" altLang="en-US" dirty="0" smtClean="0"/>
              <a:t>　</a:t>
            </a:r>
            <a:r>
              <a:rPr lang="ja-JP" altLang="en-US" dirty="0" smtClean="0"/>
              <a:t>　画面レイアウト、</a:t>
            </a:r>
            <a:r>
              <a:rPr lang="en-US" altLang="ja-JP" dirty="0" smtClean="0"/>
              <a:t>XML</a:t>
            </a:r>
            <a:r>
              <a:rPr lang="ja-JP" altLang="en-US" dirty="0" smtClean="0"/>
              <a:t>定義だけでコードを書かなくて、できちゃう。</a:t>
            </a:r>
            <a:endParaRPr lang="en-US" altLang="ja-JP" dirty="0" smtClean="0"/>
          </a:p>
          <a:p>
            <a:pPr>
              <a:buNone/>
            </a:pPr>
            <a:endParaRPr kumimoji="1" lang="ja-JP" altLang="en-US" dirty="0"/>
          </a:p>
        </p:txBody>
      </p:sp>
      <p:sp>
        <p:nvSpPr>
          <p:cNvPr id="5" name="テキスト ボックス 4"/>
          <p:cNvSpPr txBox="1"/>
          <p:nvPr/>
        </p:nvSpPr>
        <p:spPr>
          <a:xfrm>
            <a:off x="4286248" y="3786190"/>
            <a:ext cx="4143404" cy="1600438"/>
          </a:xfrm>
          <a:prstGeom prst="rect">
            <a:avLst/>
          </a:prstGeom>
          <a:noFill/>
        </p:spPr>
        <p:txBody>
          <a:bodyPr wrap="square">
            <a:spAutoFit/>
          </a:bodyPr>
          <a:lstStyle/>
          <a:p>
            <a:pPr>
              <a:defRPr/>
            </a:pPr>
            <a:r>
              <a:rPr lang="ja-JP" altLang="en-US" sz="1400" b="1" dirty="0">
                <a:latin typeface="+mn-ea"/>
                <a:ea typeface="+mn-ea"/>
              </a:rPr>
              <a:t>　 　 　　　＿＿＿</a:t>
            </a:r>
            <a:r>
              <a:rPr lang="en-US" altLang="ja-JP" sz="1400" b="1" dirty="0">
                <a:latin typeface="+mn-ea"/>
                <a:ea typeface="+mn-ea"/>
              </a:rPr>
              <a:t>_</a:t>
            </a:r>
          </a:p>
          <a:p>
            <a:pPr>
              <a:defRPr/>
            </a:pPr>
            <a:r>
              <a:rPr lang="ja-JP" altLang="en-US" sz="1400" b="1" dirty="0">
                <a:latin typeface="+mn-ea"/>
                <a:ea typeface="+mn-ea"/>
              </a:rPr>
              <a:t>　 　　　／　　 　 　＼</a:t>
            </a:r>
          </a:p>
          <a:p>
            <a:pPr>
              <a:defRPr/>
            </a:pPr>
            <a:r>
              <a:rPr lang="ja-JP" altLang="en-US" sz="1400" b="1" dirty="0">
                <a:latin typeface="+mn-ea"/>
                <a:ea typeface="+mn-ea"/>
              </a:rPr>
              <a:t>　　　／　 </a:t>
            </a:r>
            <a:r>
              <a:rPr lang="en-US" altLang="ja-JP" sz="1400" b="1" dirty="0">
                <a:latin typeface="+mn-ea"/>
                <a:ea typeface="+mn-ea"/>
              </a:rPr>
              <a:t>_</a:t>
            </a:r>
            <a:r>
              <a:rPr lang="ja-JP" altLang="en-US" sz="1400" b="1" dirty="0">
                <a:latin typeface="+mn-ea"/>
                <a:ea typeface="+mn-ea"/>
              </a:rPr>
              <a:t>ノ 　ヽ</a:t>
            </a:r>
            <a:r>
              <a:rPr lang="en-US" altLang="ja-JP" sz="1400" b="1" dirty="0">
                <a:latin typeface="+mn-ea"/>
                <a:ea typeface="+mn-ea"/>
              </a:rPr>
              <a:t>､_</a:t>
            </a:r>
            <a:r>
              <a:rPr lang="ja-JP" altLang="en-US" sz="1400" b="1" dirty="0">
                <a:latin typeface="+mn-ea"/>
                <a:ea typeface="+mn-ea"/>
              </a:rPr>
              <a:t>　 ＼</a:t>
            </a:r>
          </a:p>
          <a:p>
            <a:pPr>
              <a:defRPr/>
            </a:pPr>
            <a:r>
              <a:rPr lang="ja-JP" altLang="en-US" sz="1400" b="1" dirty="0">
                <a:latin typeface="+mn-ea"/>
                <a:ea typeface="+mn-ea"/>
              </a:rPr>
              <a:t>　 ／ 　</a:t>
            </a:r>
            <a:r>
              <a:rPr lang="en-US" altLang="ja-JP" sz="1400" b="1" dirty="0">
                <a:latin typeface="+mn-ea"/>
                <a:ea typeface="+mn-ea"/>
              </a:rPr>
              <a:t>o</a:t>
            </a:r>
            <a:r>
              <a:rPr lang="ja-JP" altLang="en-US" sz="1400" b="1" dirty="0">
                <a:latin typeface="+mn-ea"/>
                <a:ea typeface="+mn-ea"/>
              </a:rPr>
              <a:t>ﾟ⌒　　　⌒ﾟ</a:t>
            </a:r>
            <a:r>
              <a:rPr lang="en-US" altLang="ja-JP" sz="1400" b="1" dirty="0">
                <a:latin typeface="+mn-ea"/>
                <a:ea typeface="+mn-ea"/>
              </a:rPr>
              <a:t>o</a:t>
            </a:r>
            <a:r>
              <a:rPr lang="ja-JP" altLang="en-US" sz="1400" b="1" dirty="0">
                <a:latin typeface="+mn-ea"/>
                <a:ea typeface="+mn-ea"/>
              </a:rPr>
              <a:t>　 ＼　 </a:t>
            </a:r>
            <a:r>
              <a:rPr lang="ja-JP" altLang="en-US" sz="1400" b="1" dirty="0" err="1" smtClean="0">
                <a:latin typeface="+mn-ea"/>
                <a:ea typeface="+mn-ea"/>
              </a:rPr>
              <a:t>めんど</a:t>
            </a:r>
            <a:r>
              <a:rPr lang="ja-JP" altLang="en-US" sz="1400" b="1" dirty="0" smtClean="0">
                <a:latin typeface="+mn-ea"/>
                <a:ea typeface="+mn-ea"/>
              </a:rPr>
              <a:t>くさかった</a:t>
            </a:r>
            <a:r>
              <a:rPr lang="ja-JP" altLang="en-US" sz="1400" b="1" dirty="0" err="1" smtClean="0">
                <a:latin typeface="+mn-ea"/>
                <a:ea typeface="+mn-ea"/>
              </a:rPr>
              <a:t>お</a:t>
            </a:r>
            <a:r>
              <a:rPr lang="ja-JP" altLang="en-US" sz="1400" b="1" dirty="0">
                <a:latin typeface="+mn-ea"/>
                <a:ea typeface="+mn-ea"/>
              </a:rPr>
              <a:t>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　　 　 ｀ ⌒</a:t>
            </a:r>
            <a:r>
              <a:rPr lang="en-US" altLang="ja-JP" sz="1400" b="1" dirty="0">
                <a:latin typeface="+mn-ea"/>
                <a:ea typeface="+mn-ea"/>
              </a:rPr>
              <a:t>´ </a:t>
            </a:r>
            <a:r>
              <a:rPr lang="ja-JP" altLang="en-US" sz="1400" b="1" dirty="0">
                <a:latin typeface="+mn-ea"/>
                <a:ea typeface="+mn-ea"/>
              </a:rPr>
              <a:t>　 　 ／</a:t>
            </a: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1000108"/>
            <a:ext cx="7772400" cy="1643074"/>
          </a:xfrm>
        </p:spPr>
        <p:txBody>
          <a:bodyPr/>
          <a:lstStyle/>
          <a:p>
            <a:r>
              <a:rPr kumimoji="1" lang="ja-JP" altLang="en-US" sz="4800" dirty="0" smtClean="0"/>
              <a:t>プログラムの開発時間を大幅に短縮できる！</a:t>
            </a:r>
            <a:endParaRPr kumimoji="1" lang="ja-JP" altLang="en-US" sz="4800" dirty="0"/>
          </a:p>
        </p:txBody>
      </p:sp>
      <p:sp>
        <p:nvSpPr>
          <p:cNvPr id="3" name="テキスト プレースホルダ 2"/>
          <p:cNvSpPr>
            <a:spLocks noGrp="1"/>
          </p:cNvSpPr>
          <p:nvPr>
            <p:ph type="body" idx="1"/>
          </p:nvPr>
        </p:nvSpPr>
        <p:spPr>
          <a:xfrm>
            <a:off x="714348" y="3929066"/>
            <a:ext cx="7772400" cy="1500187"/>
          </a:xfrm>
        </p:spPr>
        <p:txBody>
          <a:bodyPr/>
          <a:lstStyle/>
          <a:p>
            <a:r>
              <a:rPr kumimoji="1" lang="ja-JP" altLang="en-US" sz="4400" dirty="0" smtClean="0">
                <a:solidFill>
                  <a:srgbClr val="FF0000"/>
                </a:solidFill>
              </a:rPr>
              <a:t>デスマーチからの解放！</a:t>
            </a:r>
            <a:endParaRPr kumimoji="1" lang="ja-JP" altLang="en-US" sz="4400" dirty="0">
              <a:solidFill>
                <a:srgbClr val="FF0000"/>
              </a:solidFill>
            </a:endParaRPr>
          </a:p>
        </p:txBody>
      </p:sp>
      <p:sp>
        <p:nvSpPr>
          <p:cNvPr id="4" name="下矢印 3"/>
          <p:cNvSpPr/>
          <p:nvPr/>
        </p:nvSpPr>
        <p:spPr>
          <a:xfrm>
            <a:off x="1142976" y="2857496"/>
            <a:ext cx="2286016" cy="1571636"/>
          </a:xfrm>
          <a:prstGeom prst="downArrow">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テキスト ボックス 5"/>
          <p:cNvSpPr txBox="1"/>
          <p:nvPr/>
        </p:nvSpPr>
        <p:spPr>
          <a:xfrm>
            <a:off x="3465843" y="3000372"/>
            <a:ext cx="5678157" cy="2031325"/>
          </a:xfrm>
          <a:prstGeom prst="rect">
            <a:avLst/>
          </a:prstGeom>
          <a:noFill/>
        </p:spPr>
        <p:txBody>
          <a:bodyPr wrap="none" rtlCol="0">
            <a:spAutoFit/>
          </a:bodyPr>
          <a:lstStyle/>
          <a:p>
            <a:r>
              <a:rPr lang="ja-JP" altLang="en-US" dirty="0" smtClean="0">
                <a:latin typeface="+mn-ea"/>
                <a:ea typeface="+mn-ea"/>
              </a:rPr>
              <a:t>　 　　　／⌒　　⌒＼　　　　　　</a:t>
            </a:r>
            <a:r>
              <a:rPr lang="ja-JP" altLang="en-US" dirty="0" smtClean="0">
                <a:latin typeface="+mn-ea"/>
                <a:ea typeface="+mn-ea"/>
              </a:rPr>
              <a:t>ほんとかお？</a:t>
            </a:r>
            <a:endParaRPr lang="ja-JP" altLang="en-US" dirty="0" smtClean="0">
              <a:latin typeface="+mn-ea"/>
              <a:ea typeface="+mn-ea"/>
            </a:endParaRPr>
          </a:p>
          <a:p>
            <a:r>
              <a:rPr lang="ja-JP" altLang="en-US" dirty="0" smtClean="0">
                <a:latin typeface="+mn-ea"/>
                <a:ea typeface="+mn-ea"/>
              </a:rPr>
              <a:t>　　　／（ ●） 　（●）＼</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a:t>
            </a:r>
            <a:r>
              <a:rPr lang="en-US" altLang="ja-JP" dirty="0" smtClean="0">
                <a:latin typeface="+mn-ea"/>
                <a:ea typeface="+mn-ea"/>
              </a:rPr>
              <a:t>::::: </a:t>
            </a:r>
            <a:r>
              <a:rPr lang="ja-JP" altLang="en-US" dirty="0" smtClean="0">
                <a:latin typeface="+mn-ea"/>
                <a:ea typeface="+mn-ea"/>
              </a:rPr>
              <a:t>＼ 　　</a:t>
            </a:r>
            <a:r>
              <a:rPr lang="ja-JP" altLang="en-US" dirty="0" smtClean="0">
                <a:latin typeface="+mn-ea"/>
                <a:ea typeface="+mn-ea"/>
              </a:rPr>
              <a:t>定時で帰っていいのかお？</a:t>
            </a:r>
            <a:endParaRPr lang="ja-JP" altLang="en-US" dirty="0" smtClean="0">
              <a:latin typeface="+mn-ea"/>
              <a:ea typeface="+mn-ea"/>
            </a:endParaRP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|r┬-|</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ja-JP" altLang="en-US" dirty="0" smtClean="0">
                <a:latin typeface="+mn-ea"/>
                <a:ea typeface="+mn-ea"/>
              </a:rPr>
              <a:t>　 ＼ 　　 　 </a:t>
            </a:r>
            <a:r>
              <a:rPr lang="en-US" altLang="ja-JP" dirty="0" smtClean="0">
                <a:latin typeface="+mn-ea"/>
                <a:ea typeface="+mn-ea"/>
              </a:rPr>
              <a:t>`</a:t>
            </a:r>
            <a:r>
              <a:rPr lang="ja-JP" altLang="en-US" dirty="0" err="1" smtClean="0">
                <a:latin typeface="+mn-ea"/>
                <a:ea typeface="+mn-ea"/>
              </a:rPr>
              <a:t>ー</a:t>
            </a:r>
            <a:r>
              <a:rPr lang="en-US" altLang="ja-JP" dirty="0" smtClean="0">
                <a:latin typeface="+mn-ea"/>
                <a:ea typeface="+mn-ea"/>
              </a:rPr>
              <a:t>'´ </a:t>
            </a:r>
            <a:r>
              <a:rPr lang="ja-JP" altLang="en-US" dirty="0" smtClean="0">
                <a:latin typeface="+mn-ea"/>
                <a:ea typeface="+mn-ea"/>
              </a:rPr>
              <a:t>　 　 ／</a:t>
            </a:r>
          </a:p>
          <a:p>
            <a:endParaRPr lang="ja-JP" altLang="en-US" dirty="0" smtClean="0">
              <a:latin typeface="+mn-ea"/>
              <a:ea typeface="+mn-ea"/>
            </a:endParaRP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4348" y="1357298"/>
            <a:ext cx="7772400" cy="1362075"/>
          </a:xfrm>
        </p:spPr>
        <p:txBody>
          <a:bodyPr/>
          <a:lstStyle/>
          <a:p>
            <a:r>
              <a:rPr kumimoji="1" lang="ja-JP" altLang="en-US" dirty="0" smtClean="0"/>
              <a:t>現在、誠意開発中（笑）</a:t>
            </a:r>
            <a:endParaRPr kumimoji="1" lang="ja-JP" altLang="en-US" dirty="0"/>
          </a:p>
        </p:txBody>
      </p:sp>
      <p:sp>
        <p:nvSpPr>
          <p:cNvPr id="3" name="テキスト ボックス 2"/>
          <p:cNvSpPr txBox="1"/>
          <p:nvPr/>
        </p:nvSpPr>
        <p:spPr>
          <a:xfrm>
            <a:off x="2500298" y="3214686"/>
            <a:ext cx="5998758" cy="2554545"/>
          </a:xfrm>
          <a:prstGeom prst="rect">
            <a:avLst/>
          </a:prstGeom>
          <a:noFill/>
        </p:spPr>
        <p:txBody>
          <a:bodyPr wrap="none" rtlCol="0">
            <a:spAutoFit/>
          </a:bodyPr>
          <a:lstStyle/>
          <a:p>
            <a:r>
              <a:rPr lang="ja-JP" altLang="en-US" sz="2000" b="1" dirty="0" smtClean="0">
                <a:latin typeface="+mn-ea"/>
                <a:ea typeface="+mn-ea"/>
              </a:rPr>
              <a:t>　 　 　　　＿＿＿</a:t>
            </a:r>
            <a:r>
              <a:rPr lang="en-US" altLang="ja-JP" sz="2000" b="1" dirty="0" smtClean="0">
                <a:latin typeface="+mn-ea"/>
                <a:ea typeface="+mn-ea"/>
              </a:rPr>
              <a:t>_</a:t>
            </a:r>
          </a:p>
          <a:p>
            <a:r>
              <a:rPr lang="ja-JP" altLang="en-US" sz="2000" b="1" dirty="0" smtClean="0">
                <a:latin typeface="+mn-ea"/>
                <a:ea typeface="+mn-ea"/>
              </a:rPr>
              <a:t>　 　　　／ノ 　 ヽ</a:t>
            </a:r>
            <a:r>
              <a:rPr lang="en-US" altLang="ja-JP" sz="2000" b="1" dirty="0" smtClean="0">
                <a:latin typeface="+mn-ea"/>
                <a:ea typeface="+mn-ea"/>
              </a:rPr>
              <a:t>､_</a:t>
            </a:r>
            <a:r>
              <a:rPr lang="ja-JP" altLang="en-US" sz="2000" b="1" dirty="0" smtClean="0">
                <a:latin typeface="+mn-ea"/>
                <a:ea typeface="+mn-ea"/>
              </a:rPr>
              <a:t>＼　</a:t>
            </a:r>
          </a:p>
          <a:p>
            <a:r>
              <a:rPr lang="ja-JP" altLang="en-US" sz="2000" b="1" dirty="0" smtClean="0">
                <a:latin typeface="+mn-ea"/>
                <a:ea typeface="+mn-ea"/>
              </a:rPr>
              <a:t>　　　／（ ○）</a:t>
            </a:r>
            <a:r>
              <a:rPr lang="en-US" altLang="ja-JP" sz="2000" b="1" dirty="0" smtClean="0">
                <a:latin typeface="+mn-ea"/>
                <a:ea typeface="+mn-ea"/>
              </a:rPr>
              <a:t>}</a:t>
            </a:r>
            <a:r>
              <a:rPr lang="en-US" altLang="ja-JP" sz="2000" b="1" dirty="0" err="1" smtClean="0">
                <a:latin typeface="+mn-ea"/>
                <a:ea typeface="+mn-ea"/>
              </a:rPr>
              <a:t>liil</a:t>
            </a:r>
            <a:r>
              <a:rPr lang="en-US" altLang="ja-JP" sz="2000" b="1" dirty="0" smtClean="0">
                <a:latin typeface="+mn-ea"/>
                <a:ea typeface="+mn-ea"/>
              </a:rPr>
              <a:t>{</a:t>
            </a:r>
            <a:r>
              <a:rPr lang="ja-JP" altLang="en-US" sz="2000" b="1" dirty="0" smtClean="0">
                <a:latin typeface="+mn-ea"/>
                <a:ea typeface="+mn-ea"/>
              </a:rPr>
              <a:t>（○）＼　　　　</a:t>
            </a:r>
            <a:r>
              <a:rPr lang="ja-JP" altLang="en-US" sz="2000" b="1" dirty="0" smtClean="0">
                <a:latin typeface="+mn-ea"/>
                <a:ea typeface="+mn-ea"/>
              </a:rPr>
              <a:t>まだ</a:t>
            </a:r>
            <a:r>
              <a:rPr lang="ja-JP" altLang="en-US" sz="2000" b="1" dirty="0" err="1" smtClean="0">
                <a:latin typeface="+mn-ea"/>
                <a:ea typeface="+mn-ea"/>
              </a:rPr>
              <a:t>できてない</a:t>
            </a:r>
            <a:r>
              <a:rPr lang="ja-JP" altLang="en-US" sz="2000" b="1" dirty="0" err="1" smtClean="0">
                <a:latin typeface="+mn-ea"/>
                <a:ea typeface="+mn-ea"/>
              </a:rPr>
              <a:t>の</a:t>
            </a:r>
            <a:r>
              <a:rPr lang="ja-JP" altLang="en-US" sz="2000" b="1" dirty="0" smtClean="0">
                <a:latin typeface="+mn-ea"/>
                <a:ea typeface="+mn-ea"/>
              </a:rPr>
              <a:t>かお！</a:t>
            </a:r>
            <a:endParaRPr lang="ja-JP" altLang="en-US" sz="2000" b="1" dirty="0" smtClean="0">
              <a:latin typeface="+mn-ea"/>
              <a:ea typeface="+mn-ea"/>
            </a:endParaRPr>
          </a:p>
          <a:p>
            <a:r>
              <a:rPr lang="ja-JP" altLang="en-US" sz="2000" b="1" dirty="0" smtClean="0">
                <a:latin typeface="+mn-ea"/>
                <a:ea typeface="+mn-ea"/>
              </a:rPr>
              <a:t>　 ／　　　 （</a:t>
            </a:r>
            <a:r>
              <a:rPr lang="en-US" altLang="ja-JP" sz="2000" b="1" dirty="0" smtClean="0">
                <a:latin typeface="+mn-ea"/>
                <a:ea typeface="+mn-ea"/>
              </a:rPr>
              <a:t>__</a:t>
            </a:r>
            <a:r>
              <a:rPr lang="ja-JP" altLang="en-US" sz="2000" b="1" dirty="0" smtClean="0">
                <a:latin typeface="+mn-ea"/>
                <a:ea typeface="+mn-ea"/>
              </a:rPr>
              <a:t>人</a:t>
            </a:r>
            <a:r>
              <a:rPr lang="en-US" altLang="ja-JP" sz="2000" b="1" dirty="0" smtClean="0">
                <a:latin typeface="+mn-ea"/>
                <a:ea typeface="+mn-ea"/>
              </a:rPr>
              <a:t>__</a:t>
            </a:r>
            <a:r>
              <a:rPr lang="ja-JP" altLang="en-US" sz="2000" b="1" dirty="0" smtClean="0">
                <a:latin typeface="+mn-ea"/>
                <a:ea typeface="+mn-ea"/>
              </a:rPr>
              <a:t>）　　　＼</a:t>
            </a: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ヽ　</a:t>
            </a:r>
            <a:r>
              <a:rPr lang="en-US" altLang="ja-JP" sz="2000" b="1" dirty="0" smtClean="0">
                <a:latin typeface="+mn-ea"/>
                <a:ea typeface="+mn-ea"/>
              </a:rPr>
              <a:t>|!!</a:t>
            </a:r>
            <a:r>
              <a:rPr lang="en-US" altLang="ja-JP" sz="2000" b="1" dirty="0" err="1" smtClean="0">
                <a:latin typeface="+mn-ea"/>
                <a:ea typeface="+mn-ea"/>
              </a:rPr>
              <a:t>il</a:t>
            </a:r>
            <a:r>
              <a:rPr lang="en-US" altLang="ja-JP" sz="2000" b="1" dirty="0" smtClean="0">
                <a:latin typeface="+mn-ea"/>
                <a:ea typeface="+mn-ea"/>
              </a:rPr>
              <a:t>|!|!l|</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p>
          <a:p>
            <a:r>
              <a:rPr lang="ja-JP" altLang="en-US" sz="2000" b="1" dirty="0" smtClean="0">
                <a:latin typeface="+mn-ea"/>
                <a:ea typeface="+mn-ea"/>
              </a:rPr>
              <a:t>　 ＼　　　　</a:t>
            </a:r>
            <a:r>
              <a:rPr lang="en-US" altLang="ja-JP" sz="2000" b="1" dirty="0" smtClean="0">
                <a:latin typeface="+mn-ea"/>
                <a:ea typeface="+mn-ea"/>
              </a:rPr>
              <a:t>|</a:t>
            </a:r>
            <a:r>
              <a:rPr lang="ja-JP" altLang="en-US" sz="2000" b="1" dirty="0" smtClean="0">
                <a:latin typeface="+mn-ea"/>
                <a:ea typeface="+mn-ea"/>
              </a:rPr>
              <a:t>ｪｪｪｪ</a:t>
            </a:r>
            <a:r>
              <a:rPr lang="en-US" altLang="ja-JP" sz="2000" b="1" dirty="0" smtClean="0">
                <a:latin typeface="+mn-ea"/>
                <a:ea typeface="+mn-ea"/>
              </a:rPr>
              <a:t>| </a:t>
            </a:r>
            <a:r>
              <a:rPr lang="ja-JP" altLang="en-US" sz="2000" b="1" dirty="0" smtClean="0">
                <a:latin typeface="+mn-ea"/>
                <a:ea typeface="+mn-ea"/>
              </a:rPr>
              <a:t>　 　 ／</a:t>
            </a:r>
          </a:p>
          <a:p>
            <a:r>
              <a:rPr lang="ja-JP" altLang="en-US" sz="2000" b="1" dirty="0" smtClean="0">
                <a:latin typeface="+mn-ea"/>
                <a:ea typeface="+mn-ea"/>
              </a:rPr>
              <a:t>　 ／ 　 　 　　　　 　 　 ＼</a:t>
            </a:r>
          </a:p>
          <a:p>
            <a:endParaRPr kumimoji="1" lang="ja-JP" altLang="en-US" sz="2000" b="1" dirty="0">
              <a:latin typeface="+mn-ea"/>
              <a:ea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FontTx/>
              <a:buNone/>
              <a:defRPr/>
            </a:pPr>
            <a:r>
              <a:rPr lang="ja-JP" altLang="en-US" sz="1800" b="1" dirty="0" smtClean="0">
                <a:latin typeface="+mn-ea"/>
              </a:rPr>
              <a:t>　　 　 　 ＿＿＿</a:t>
            </a:r>
            <a:r>
              <a:rPr lang="en-US" altLang="ja-JP" sz="1800" b="1" dirty="0" smtClean="0">
                <a:latin typeface="+mn-ea"/>
              </a:rPr>
              <a:t>_</a:t>
            </a:r>
          </a:p>
          <a:p>
            <a:pPr>
              <a:buFontTx/>
              <a:buNone/>
              <a:defRPr/>
            </a:pPr>
            <a:r>
              <a:rPr lang="ja-JP" altLang="en-US" sz="1800" b="1" dirty="0" smtClean="0">
                <a:latin typeface="+mn-ea"/>
              </a:rPr>
              <a:t>　　　　／　　 　 　＼</a:t>
            </a:r>
          </a:p>
          <a:p>
            <a:pPr>
              <a:buFontTx/>
              <a:buNone/>
              <a:defRPr/>
            </a:pPr>
            <a:r>
              <a:rPr lang="ja-JP" altLang="en-US" sz="1800" b="1" dirty="0" smtClean="0">
                <a:latin typeface="+mn-ea"/>
              </a:rPr>
              <a:t>　　 ／　　─　 　 ─＼　　　　残念ながら時間がきてしまったようです。</a:t>
            </a:r>
          </a:p>
          <a:p>
            <a:pPr>
              <a:buFontTx/>
              <a:buNone/>
              <a:defRPr/>
            </a:pPr>
            <a:r>
              <a:rPr lang="ja-JP" altLang="en-US" sz="1800" b="1" dirty="0" smtClean="0">
                <a:latin typeface="+mn-ea"/>
              </a:rPr>
              <a:t>　／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 　　</a:t>
            </a: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a:t>
            </a:r>
            <a:r>
              <a:rPr lang="ja-JP" altLang="en-US" sz="1800" b="1" dirty="0" smtClean="0">
                <a:latin typeface="+mn-ea"/>
              </a:rPr>
              <a:t>人</a:t>
            </a:r>
            <a:r>
              <a:rPr lang="en-US" altLang="ja-JP" sz="1800" b="1" dirty="0" smtClean="0">
                <a:latin typeface="+mn-ea"/>
              </a:rPr>
              <a:t>__</a:t>
            </a:r>
            <a:r>
              <a:rPr lang="ja-JP" altLang="en-US" sz="1800" b="1" dirty="0" smtClean="0">
                <a:latin typeface="+mn-ea"/>
              </a:rPr>
              <a:t>）　 　 </a:t>
            </a:r>
            <a:r>
              <a:rPr lang="en-US" altLang="ja-JP" sz="1800" b="1" dirty="0" smtClean="0">
                <a:latin typeface="+mn-ea"/>
              </a:rPr>
              <a:t>| </a:t>
            </a:r>
            <a:r>
              <a:rPr lang="ja-JP" altLang="en-US" sz="1800" b="1" dirty="0" smtClean="0">
                <a:latin typeface="+mn-ea"/>
              </a:rPr>
              <a:t>　　</a:t>
            </a:r>
          </a:p>
          <a:p>
            <a:pPr>
              <a:buFontTx/>
              <a:buNone/>
              <a:defRPr/>
            </a:pPr>
            <a:r>
              <a:rPr lang="ja-JP" altLang="en-US" sz="1800" b="1" dirty="0" smtClean="0">
                <a:latin typeface="+mn-ea"/>
              </a:rPr>
              <a:t>　＼　　　　 ｀ ⌒</a:t>
            </a:r>
            <a:r>
              <a:rPr lang="en-US" altLang="ja-JP" sz="1800" b="1" dirty="0" smtClean="0">
                <a:latin typeface="+mn-ea"/>
              </a:rPr>
              <a:t>´</a:t>
            </a:r>
            <a:r>
              <a:rPr lang="ja-JP" altLang="en-US" sz="1800" b="1" dirty="0" smtClean="0">
                <a:latin typeface="+mn-ea"/>
              </a:rPr>
              <a:t>　　 ／ 　　 　　　</a:t>
            </a:r>
          </a:p>
          <a:p>
            <a:pPr>
              <a:buFontTx/>
              <a:buNone/>
              <a:defRPr/>
            </a:pPr>
            <a:r>
              <a:rPr lang="en-US" altLang="ja-JP" sz="1800" b="1" dirty="0" smtClean="0">
                <a:latin typeface="+mn-ea"/>
              </a:rPr>
              <a:t>,,.....</a:t>
            </a:r>
            <a:r>
              <a:rPr lang="ja-JP" altLang="en-US" sz="1800" b="1" dirty="0" smtClean="0">
                <a:latin typeface="+mn-ea"/>
              </a:rPr>
              <a:t>イ</a:t>
            </a:r>
            <a:r>
              <a:rPr lang="en-US" altLang="ja-JP" sz="1800" b="1" dirty="0" smtClean="0">
                <a:latin typeface="+mn-ea"/>
              </a:rPr>
              <a:t>.</a:t>
            </a:r>
            <a:r>
              <a:rPr lang="ja-JP" altLang="en-US" sz="1800" b="1" dirty="0" smtClean="0">
                <a:latin typeface="+mn-ea"/>
              </a:rPr>
              <a:t>ヽヽ、</a:t>
            </a:r>
            <a:r>
              <a:rPr lang="en-US" altLang="ja-JP" sz="1800" b="1" dirty="0" smtClean="0">
                <a:latin typeface="+mn-ea"/>
              </a:rPr>
              <a:t>___ </a:t>
            </a:r>
            <a:r>
              <a:rPr lang="ja-JP" altLang="en-US" sz="1800" b="1" dirty="0" err="1" smtClean="0">
                <a:latin typeface="+mn-ea"/>
              </a:rPr>
              <a:t>ーー</a:t>
            </a:r>
            <a:r>
              <a:rPr lang="ja-JP" altLang="en-US" sz="1800" b="1" dirty="0" smtClean="0">
                <a:latin typeface="+mn-ea"/>
              </a:rPr>
              <a:t>ノﾞ</a:t>
            </a:r>
            <a:r>
              <a:rPr lang="en-US" altLang="ja-JP" sz="1800" b="1" dirty="0" smtClean="0">
                <a:latin typeface="+mn-ea"/>
              </a:rPr>
              <a:t>-､.</a:t>
            </a:r>
            <a:r>
              <a:rPr lang="ja-JP" altLang="en-US" sz="1800" b="1" dirty="0" smtClean="0">
                <a:latin typeface="+mn-ea"/>
              </a:rPr>
              <a:t>　　 次回は</a:t>
            </a:r>
            <a:r>
              <a:rPr lang="ja-JP" altLang="en-US" sz="1800" b="1" dirty="0" smtClean="0">
                <a:latin typeface="+mn-ea"/>
              </a:rPr>
              <a:t>、ここで紹介したフレームワークを</a:t>
            </a:r>
            <a:endParaRPr lang="en-US" altLang="ja-JP" sz="1800" b="1" dirty="0" smtClean="0">
              <a:latin typeface="+mn-ea"/>
            </a:endParaRPr>
          </a:p>
          <a:p>
            <a:pPr>
              <a:buFontTx/>
              <a:buNone/>
              <a:defRPr/>
            </a:pPr>
            <a:r>
              <a:rPr lang="en-US" altLang="ja-JP" sz="1800" b="1" dirty="0" smtClean="0">
                <a:latin typeface="+mn-ea"/>
              </a:rPr>
              <a:t>:</a:t>
            </a:r>
            <a:r>
              <a:rPr lang="ja-JP" altLang="en-US" sz="1800" b="1" dirty="0" smtClean="0">
                <a:latin typeface="+mn-ea"/>
              </a:rPr>
              <a:t>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_____ </a:t>
            </a:r>
            <a:r>
              <a:rPr lang="ja-JP" altLang="en-US" sz="1800" b="1" dirty="0" smtClean="0">
                <a:latin typeface="+mn-ea"/>
              </a:rPr>
              <a:t>ノ</a:t>
            </a:r>
            <a:r>
              <a:rPr lang="en-US" altLang="ja-JP" sz="1800" b="1" dirty="0" smtClean="0">
                <a:latin typeface="+mn-ea"/>
              </a:rPr>
              <a:t>.| </a:t>
            </a:r>
            <a:r>
              <a:rPr lang="ja-JP" altLang="en-US" sz="1800" b="1" dirty="0" smtClean="0">
                <a:latin typeface="+mn-ea"/>
              </a:rPr>
              <a:t>ヽ　</a:t>
            </a:r>
            <a:r>
              <a:rPr lang="en-US" altLang="ja-JP" sz="1800" b="1" dirty="0" smtClean="0">
                <a:latin typeface="+mn-ea"/>
              </a:rPr>
              <a:t>I</a:t>
            </a:r>
            <a:r>
              <a:rPr lang="ja-JP" altLang="en-US" sz="1800" b="1" dirty="0" smtClean="0">
                <a:latin typeface="+mn-ea"/>
              </a:rPr>
              <a:t>　　実際</a:t>
            </a:r>
            <a:r>
              <a:rPr lang="ja-JP" altLang="en-US" sz="1800" b="1" dirty="0" smtClean="0">
                <a:latin typeface="+mn-ea"/>
              </a:rPr>
              <a:t>にデモを交えてご紹介しましょう。</a:t>
            </a:r>
            <a:endParaRPr lang="en-US" altLang="ja-JP" sz="1800" b="1" dirty="0" smtClean="0">
              <a:latin typeface="+mn-ea"/>
            </a:endParaRP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ﾞ（</a:t>
            </a:r>
            <a:r>
              <a:rPr lang="en-US" altLang="ja-JP" sz="1800" b="1" dirty="0" smtClean="0">
                <a:latin typeface="+mn-ea"/>
              </a:rPr>
              <a:t>__)</a:t>
            </a:r>
            <a:r>
              <a:rPr lang="ja-JP" altLang="en-US" sz="1800" b="1" dirty="0" smtClean="0">
                <a:latin typeface="+mn-ea"/>
              </a:rPr>
              <a:t>＼</a:t>
            </a:r>
            <a:r>
              <a:rPr lang="en-US" altLang="ja-JP" sz="1800" b="1" dirty="0" smtClean="0">
                <a:latin typeface="+mn-ea"/>
              </a:rPr>
              <a:t>,| </a:t>
            </a:r>
            <a:r>
              <a:rPr lang="ja-JP" altLang="en-US" sz="1800" b="1" dirty="0" smtClean="0">
                <a:latin typeface="+mn-ea"/>
              </a:rPr>
              <a:t>　</a:t>
            </a:r>
            <a:r>
              <a:rPr lang="en-US" altLang="ja-JP" sz="1800" b="1" dirty="0" err="1" smtClean="0">
                <a:latin typeface="+mn-ea"/>
              </a:rPr>
              <a:t>i</a:t>
            </a:r>
            <a:r>
              <a:rPr lang="ja-JP" altLang="en-US" sz="1800" b="1" dirty="0" smtClean="0">
                <a:latin typeface="+mn-ea"/>
              </a:rPr>
              <a:t>　</a:t>
            </a:r>
            <a:r>
              <a:rPr lang="en-US" altLang="ja-JP" sz="1800" b="1" dirty="0" smtClean="0">
                <a:latin typeface="+mn-ea"/>
              </a:rPr>
              <a:t>|</a:t>
            </a:r>
          </a:p>
          <a:p>
            <a:pPr>
              <a:buFontTx/>
              <a:buNone/>
              <a:defRPr/>
            </a:pPr>
            <a:r>
              <a:rPr lang="ja-JP" altLang="en-US" sz="1800" b="1" dirty="0" smtClean="0">
                <a:latin typeface="+mn-ea"/>
              </a:rPr>
              <a:t>　 　 ＞　　 ヽ</a:t>
            </a:r>
            <a:r>
              <a:rPr lang="en-US" altLang="ja-JP" sz="1800" b="1" dirty="0" smtClean="0">
                <a:latin typeface="+mn-ea"/>
              </a:rPr>
              <a:t>. </a:t>
            </a:r>
            <a:r>
              <a:rPr lang="ja-JP" altLang="en-US" sz="1800" b="1" dirty="0" smtClean="0">
                <a:latin typeface="+mn-ea"/>
              </a:rPr>
              <a:t>ハ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ja-JP" altLang="en-US" sz="1800" b="1" dirty="0" smtClean="0">
                <a:latin typeface="+mn-ea"/>
              </a:rPr>
              <a:t>いつになるのか、皆目見当もつかないわけだ</a:t>
            </a:r>
            <a:r>
              <a:rPr lang="ja-JP" altLang="en-US" sz="1800" b="1" dirty="0" err="1" smtClean="0">
                <a:latin typeface="+mn-ea"/>
              </a:rPr>
              <a:t>ｗ</a:t>
            </a:r>
            <a:endParaRPr lang="ja-JP" altLang="en-US" sz="1800" b="1" dirty="0" smtClean="0">
              <a:latin typeface="+mn-ea"/>
            </a:endParaRPr>
          </a:p>
          <a:p>
            <a:pPr>
              <a:buFontTx/>
              <a:buNone/>
              <a:defRPr/>
            </a:pPr>
            <a:r>
              <a:rPr lang="ja-JP" altLang="en-US" sz="1800" b="1" dirty="0" smtClean="0">
                <a:latin typeface="+mn-ea"/>
              </a:rPr>
              <a:t>　　　　　　　　　　　　　　　　　　</a:t>
            </a:r>
            <a:endParaRPr lang="ja-JP" altLang="en-US" sz="1800" b="1" dirty="0">
              <a:latin typeface="+mn-ea"/>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 2"/>
          <p:cNvSpPr>
            <a:spLocks noGrp="1"/>
          </p:cNvSpPr>
          <p:nvPr>
            <p:ph idx="1"/>
          </p:nvPr>
        </p:nvSpPr>
        <p:spPr>
          <a:xfrm>
            <a:off x="457200" y="1052513"/>
            <a:ext cx="8229600" cy="1590675"/>
          </a:xfrm>
        </p:spPr>
        <p:txBody>
          <a:bodyPr/>
          <a:lstStyle/>
          <a:p>
            <a:pPr algn="ctr">
              <a:buFontTx/>
              <a:buNone/>
            </a:pPr>
            <a:r>
              <a:rPr lang="ja-JP" altLang="en-US" smtClean="0"/>
              <a:t>ご静聴ありがとうございました。</a:t>
            </a:r>
            <a:endParaRPr lang="en-US" altLang="ja-JP" smtClean="0"/>
          </a:p>
          <a:p>
            <a:pPr algn="ctr">
              <a:buFontTx/>
              <a:buNone/>
            </a:pPr>
            <a:r>
              <a:rPr lang="en-US" altLang="ja-JP" smtClean="0"/>
              <a:t>m(_._)m</a:t>
            </a:r>
            <a:endParaRPr lang="ja-JP" altLang="en-US" smtClean="0"/>
          </a:p>
        </p:txBody>
      </p:sp>
      <p:sp>
        <p:nvSpPr>
          <p:cNvPr id="5" name="テキスト ボックス 4"/>
          <p:cNvSpPr txBox="1"/>
          <p:nvPr/>
        </p:nvSpPr>
        <p:spPr>
          <a:xfrm>
            <a:off x="4357686" y="1857364"/>
            <a:ext cx="4278735" cy="3754874"/>
          </a:xfrm>
          <a:prstGeom prst="rect">
            <a:avLst/>
          </a:prstGeom>
          <a:noFill/>
        </p:spPr>
        <p:txBody>
          <a:bodyPr wrap="none">
            <a:spAutoFit/>
          </a:bodyPr>
          <a:lstStyle/>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へ</a:t>
            </a:r>
          </a:p>
          <a:p>
            <a:pPr>
              <a:defRPr/>
            </a:pPr>
            <a:r>
              <a:rPr lang="ja-JP" altLang="en-US" sz="1400" b="1" dirty="0">
                <a:latin typeface="+mn-ea"/>
                <a:ea typeface="+mn-ea"/>
              </a:rPr>
              <a:t>　　</a:t>
            </a:r>
            <a:r>
              <a:rPr lang="en-US" altLang="ja-JP" sz="1400" b="1" dirty="0">
                <a:latin typeface="+mn-ea"/>
                <a:ea typeface="+mn-ea"/>
              </a:rPr>
              <a:t>___ </a:t>
            </a:r>
            <a:r>
              <a:rPr lang="ja-JP" altLang="en-US" sz="1400" b="1" dirty="0">
                <a:latin typeface="+mn-ea"/>
                <a:ea typeface="+mn-ea"/>
              </a:rPr>
              <a:t>　　　　　　　 　 　 　 　 　　　　　　　　　　　　ﾑ　　</a:t>
            </a:r>
            <a:r>
              <a:rPr lang="en-US" altLang="ja-JP" sz="1400" b="1" dirty="0" err="1">
                <a:latin typeface="+mn-ea"/>
                <a:ea typeface="+mn-ea"/>
              </a:rPr>
              <a:t>i</a:t>
            </a:r>
            <a:endParaRPr lang="en-US" altLang="ja-JP" sz="1400" b="1" dirty="0">
              <a:latin typeface="+mn-ea"/>
              <a:ea typeface="+mn-ea"/>
            </a:endParaRPr>
          </a:p>
          <a:p>
            <a:pPr>
              <a:defRPr/>
            </a:pPr>
            <a:r>
              <a:rPr lang="ja-JP" altLang="en-US" sz="1400" b="1" dirty="0">
                <a:latin typeface="+mn-ea"/>
                <a:ea typeface="+mn-ea"/>
              </a:rPr>
              <a:t>　「 ﾋ</a:t>
            </a:r>
            <a:r>
              <a:rPr lang="en-US" altLang="ja-JP" sz="1400" b="1" dirty="0">
                <a:latin typeface="+mn-ea"/>
                <a:ea typeface="+mn-ea"/>
              </a:rPr>
              <a:t>_</a:t>
            </a:r>
            <a:r>
              <a:rPr lang="en-US" altLang="ja-JP" sz="1400" b="1" dirty="0" err="1">
                <a:latin typeface="+mn-ea"/>
                <a:ea typeface="+mn-ea"/>
              </a:rPr>
              <a:t>i</a:t>
            </a:r>
            <a:r>
              <a:rPr lang="en-US" altLang="ja-JP" sz="1400" b="1" dirty="0">
                <a:latin typeface="+mn-ea"/>
                <a:ea typeface="+mn-ea"/>
              </a:rPr>
              <a:t>〉</a:t>
            </a:r>
            <a:r>
              <a:rPr lang="ja-JP" altLang="en-US" sz="1400" b="1" dirty="0">
                <a:latin typeface="+mn-ea"/>
                <a:ea typeface="+mn-ea"/>
              </a:rPr>
              <a:t>　　　 　 　　　　　　 　 　　　　　　　　　　　　 ゝ　</a:t>
            </a:r>
            <a:r>
              <a:rPr lang="en-US" altLang="ja-JP" sz="1400" b="1" dirty="0">
                <a:latin typeface="+mn-ea"/>
                <a:ea typeface="+mn-ea"/>
              </a:rPr>
              <a:t>〈</a:t>
            </a:r>
          </a:p>
          <a:p>
            <a:pPr>
              <a:defRPr/>
            </a:pPr>
            <a:r>
              <a:rPr lang="ja-JP" altLang="en-US" sz="1400" b="1" dirty="0">
                <a:latin typeface="+mn-ea"/>
                <a:ea typeface="+mn-ea"/>
              </a:rPr>
              <a:t>　ﾄ　ノ 　　　　　　　　　　　　　　　　　　　　　　　　　　</a:t>
            </a:r>
            <a:r>
              <a:rPr lang="en-US" altLang="ja-JP" sz="1400" b="1" dirty="0" err="1">
                <a:latin typeface="+mn-ea"/>
                <a:ea typeface="+mn-ea"/>
              </a:rPr>
              <a:t>i</a:t>
            </a:r>
            <a:r>
              <a:rPr lang="ja-JP" altLang="en-US" sz="1400" b="1" dirty="0">
                <a:latin typeface="+mn-ea"/>
                <a:ea typeface="+mn-ea"/>
              </a:rPr>
              <a:t>ニ</a:t>
            </a:r>
            <a:r>
              <a:rPr lang="en-US" altLang="ja-JP" sz="1400" b="1" dirty="0">
                <a:latin typeface="+mn-ea"/>
                <a:ea typeface="+mn-ea"/>
              </a:rPr>
              <a:t>(()</a:t>
            </a:r>
          </a:p>
          <a:p>
            <a:pPr>
              <a:defRPr/>
            </a:pPr>
            <a:r>
              <a:rPr lang="ja-JP" altLang="en-US" sz="1400" b="1" dirty="0">
                <a:latin typeface="+mn-ea"/>
                <a:ea typeface="+mn-ea"/>
              </a:rPr>
              <a:t>　</a:t>
            </a:r>
            <a:r>
              <a:rPr lang="en-US" altLang="ja-JP" sz="1400" b="1" dirty="0" err="1">
                <a:latin typeface="+mn-ea"/>
                <a:ea typeface="+mn-ea"/>
              </a:rPr>
              <a:t>i</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_ </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ヽ</a:t>
            </a:r>
          </a:p>
          <a:p>
            <a:pPr>
              <a:defRPr/>
            </a:pPr>
            <a:r>
              <a:rPr lang="ja-JP" altLang="en-US" sz="1400" b="1" dirty="0">
                <a:latin typeface="+mn-ea"/>
                <a:ea typeface="+mn-ea"/>
              </a:rPr>
              <a:t>　</a:t>
            </a:r>
            <a:r>
              <a:rPr lang="en-US" altLang="ja-JP" sz="1400" b="1" dirty="0" err="1">
                <a:latin typeface="+mn-ea"/>
                <a:ea typeface="+mn-ea"/>
              </a:rPr>
              <a:t>i</a:t>
            </a:r>
            <a:r>
              <a:rPr lang="ja-JP" altLang="en-US" sz="1400" b="1" dirty="0">
                <a:latin typeface="+mn-ea"/>
                <a:ea typeface="+mn-ea"/>
              </a:rPr>
              <a:t>　　</a:t>
            </a:r>
            <a:r>
              <a:rPr lang="en-US" altLang="ja-JP" sz="1400" b="1" dirty="0" err="1">
                <a:latin typeface="+mn-ea"/>
                <a:ea typeface="+mn-ea"/>
              </a:rPr>
              <a:t>i</a:t>
            </a:r>
            <a:r>
              <a:rPr lang="ja-JP" altLang="en-US" sz="1400" b="1" dirty="0">
                <a:latin typeface="+mn-ea"/>
                <a:ea typeface="+mn-ea"/>
              </a:rPr>
              <a:t>　　　 　　　　　　　／</a:t>
            </a:r>
            <a:r>
              <a:rPr lang="en-US" altLang="ja-JP" sz="1400" b="1" dirty="0">
                <a:latin typeface="+mn-ea"/>
                <a:ea typeface="+mn-ea"/>
              </a:rPr>
              <a:t>__,</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a:t>
            </a:r>
            <a:r>
              <a:rPr lang="en-US" altLang="ja-JP" sz="1400" b="1" dirty="0" err="1">
                <a:latin typeface="+mn-ea"/>
                <a:ea typeface="+mn-ea"/>
              </a:rPr>
              <a:t>i</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err="1">
                <a:latin typeface="+mn-ea"/>
                <a:ea typeface="+mn-ea"/>
              </a:rPr>
              <a:t>i</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 ●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λ</a:t>
            </a:r>
          </a:p>
          <a:p>
            <a:pPr>
              <a:defRPr/>
            </a:pPr>
            <a:r>
              <a:rPr lang="ja-JP" altLang="en-US" sz="1400" b="1" dirty="0">
                <a:latin typeface="+mn-ea"/>
                <a:ea typeface="+mn-ea"/>
              </a:rPr>
              <a:t>　ト－┤</a:t>
            </a:r>
            <a:r>
              <a:rPr lang="en-US" altLang="ja-JP" sz="1400" b="1" dirty="0">
                <a:latin typeface="+mn-ea"/>
                <a:ea typeface="+mn-ea"/>
              </a:rPr>
              <a:t>.</a:t>
            </a:r>
            <a:r>
              <a:rPr lang="ja-JP" altLang="en-US" sz="1400" b="1" dirty="0">
                <a:latin typeface="+mn-ea"/>
                <a:ea typeface="+mn-ea"/>
              </a:rPr>
              <a:t>　　　　　　／ 　 　（</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 　　　＼　　　 </a:t>
            </a:r>
            <a:r>
              <a:rPr lang="en-US" altLang="ja-JP" sz="1400" b="1" dirty="0">
                <a:latin typeface="+mn-ea"/>
                <a:ea typeface="+mn-ea"/>
              </a:rPr>
              <a:t>,</a:t>
            </a:r>
            <a:r>
              <a:rPr lang="ja-JP" altLang="en-US" sz="1400" b="1" dirty="0">
                <a:latin typeface="+mn-ea"/>
                <a:ea typeface="+mn-ea"/>
              </a:rPr>
              <a:t>ノ　￣ </a:t>
            </a:r>
            <a:r>
              <a:rPr lang="en-US" altLang="ja-JP" sz="1400" b="1" dirty="0">
                <a:latin typeface="+mn-ea"/>
                <a:ea typeface="+mn-ea"/>
              </a:rPr>
              <a:t>,!</a:t>
            </a:r>
          </a:p>
          <a:p>
            <a:pPr>
              <a:defRPr/>
            </a:pPr>
            <a:r>
              <a:rPr lang="ja-JP" altLang="en-US" sz="1400" b="1" dirty="0">
                <a:latin typeface="+mn-ea"/>
                <a:ea typeface="+mn-ea"/>
              </a:rPr>
              <a:t>　</a:t>
            </a:r>
            <a:r>
              <a:rPr lang="en-US" altLang="ja-JP" sz="1400" b="1" dirty="0" err="1">
                <a:latin typeface="+mn-ea"/>
                <a:ea typeface="+mn-ea"/>
              </a:rPr>
              <a:t>i</a:t>
            </a:r>
            <a:r>
              <a:rPr lang="ja-JP" altLang="en-US" sz="1400" b="1" dirty="0">
                <a:latin typeface="+mn-ea"/>
                <a:ea typeface="+mn-ea"/>
              </a:rPr>
              <a:t>　　　ゝ</a:t>
            </a:r>
            <a:r>
              <a:rPr lang="en-US" altLang="ja-JP" sz="1400" b="1" dirty="0">
                <a:latin typeface="+mn-ea"/>
                <a:ea typeface="+mn-ea"/>
              </a:rPr>
              <a:t>､_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ﾊ　　　</a:t>
            </a:r>
            <a:r>
              <a:rPr lang="en-US" altLang="ja-JP" sz="1400" b="1" dirty="0">
                <a:latin typeface="+mn-ea"/>
                <a:ea typeface="+mn-ea"/>
              </a:rPr>
              <a:t>,!</a:t>
            </a:r>
          </a:p>
          <a:p>
            <a:pPr>
              <a:defRPr/>
            </a:pPr>
            <a:r>
              <a:rPr lang="en-US" altLang="ja-JP" sz="1400" b="1" dirty="0">
                <a:latin typeface="+mn-ea"/>
                <a:ea typeface="+mn-ea"/>
              </a:rPr>
              <a:t>.</a:t>
            </a:r>
            <a:r>
              <a:rPr lang="ja-JP" altLang="en-US" sz="1400" b="1" dirty="0">
                <a:latin typeface="+mn-ea"/>
                <a:ea typeface="+mn-ea"/>
              </a:rPr>
              <a:t>　ヽ、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､,__</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 　ヽ／</a:t>
            </a:r>
          </a:p>
          <a:p>
            <a:pPr>
              <a:defRPr/>
            </a:pPr>
            <a:r>
              <a:rPr lang="ja-JP" altLang="en-US" sz="1400" b="1" dirty="0">
                <a:latin typeface="+mn-ea"/>
                <a:ea typeface="+mn-ea"/>
              </a:rPr>
              <a:t>　　　＼ノ　ﾉ　　　ﾊ￣</a:t>
            </a:r>
            <a:r>
              <a:rPr lang="en-US" altLang="ja-JP" sz="1400" b="1" dirty="0">
                <a:latin typeface="+mn-ea"/>
                <a:ea typeface="+mn-ea"/>
              </a:rPr>
              <a:t>r/:::r―--―/::</a:t>
            </a:r>
            <a:r>
              <a:rPr lang="ja-JP" altLang="en-US" sz="1400" b="1" dirty="0">
                <a:latin typeface="+mn-ea"/>
                <a:ea typeface="+mn-ea"/>
              </a:rPr>
              <a:t>７　　 ﾉ　　　　／</a:t>
            </a:r>
          </a:p>
          <a:p>
            <a:pPr>
              <a:defRPr/>
            </a:pPr>
            <a:r>
              <a:rPr lang="ja-JP" altLang="en-US" sz="1400" b="1" dirty="0">
                <a:latin typeface="+mn-ea"/>
                <a:ea typeface="+mn-ea"/>
              </a:rPr>
              <a:t>　 　　 　 ヽ</a:t>
            </a:r>
            <a:r>
              <a:rPr lang="en-US" altLang="ja-JP" sz="1400" b="1" dirty="0">
                <a:latin typeface="+mn-ea"/>
                <a:ea typeface="+mn-ea"/>
              </a:rPr>
              <a:t>.</a:t>
            </a:r>
            <a:r>
              <a:rPr lang="ja-JP" altLang="en-US" sz="1400" b="1" dirty="0">
                <a:latin typeface="+mn-ea"/>
                <a:ea typeface="+mn-ea"/>
              </a:rPr>
              <a:t>　　　　　　ヽ</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 :'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a:t>
            </a:r>
          </a:p>
          <a:p>
            <a:pPr>
              <a:defRPr/>
            </a:pPr>
            <a:r>
              <a:rPr lang="ja-JP" altLang="en-US" sz="1400" b="1" dirty="0">
                <a:latin typeface="+mn-ea"/>
                <a:ea typeface="+mn-ea"/>
              </a:rPr>
              <a:t>　　　　　　　 </a:t>
            </a:r>
            <a:r>
              <a:rPr lang="en-US" altLang="ja-JP" sz="1400" b="1" dirty="0">
                <a:latin typeface="+mn-ea"/>
                <a:ea typeface="+mn-ea"/>
              </a:rPr>
              <a:t>`</a:t>
            </a:r>
            <a:r>
              <a:rPr lang="ja-JP" altLang="en-US" sz="1400" b="1" dirty="0" err="1">
                <a:latin typeface="+mn-ea"/>
                <a:ea typeface="+mn-ea"/>
              </a:rPr>
              <a:t>ｰ</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＼ヽ</a:t>
            </a:r>
            <a:r>
              <a:rPr lang="en-US" altLang="ja-JP" sz="1400" b="1" dirty="0">
                <a:latin typeface="+mn-ea"/>
                <a:ea typeface="+mn-ea"/>
              </a:rPr>
              <a:t>::. ;::</a:t>
            </a:r>
            <a:r>
              <a:rPr lang="ja-JP" altLang="en-US" sz="1400" b="1" dirty="0">
                <a:latin typeface="+mn-ea"/>
                <a:ea typeface="+mn-ea"/>
              </a:rPr>
              <a:t>：</a:t>
            </a:r>
            <a:r>
              <a:rPr lang="en-US" altLang="ja-JP" sz="1400" b="1" dirty="0">
                <a:latin typeface="+mn-ea"/>
                <a:ea typeface="+mn-ea"/>
              </a:rPr>
              <a:t>|/</a:t>
            </a:r>
            <a:r>
              <a:rPr lang="ja-JP" altLang="en-US" sz="1400" b="1" dirty="0">
                <a:latin typeface="+mn-ea"/>
                <a:ea typeface="+mn-ea"/>
              </a:rPr>
              <a:t>　　　　　</a:t>
            </a:r>
            <a:r>
              <a:rPr lang="ja-JP" altLang="en-US" sz="1400" b="1" dirty="0" err="1">
                <a:latin typeface="+mn-ea"/>
                <a:ea typeface="+mn-ea"/>
              </a:rPr>
              <a:t>ｒ</a:t>
            </a:r>
            <a:r>
              <a:rPr lang="en-US" altLang="ja-JP" sz="1400" b="1" dirty="0">
                <a:latin typeface="+mn-ea"/>
                <a:ea typeface="+mn-ea"/>
              </a:rPr>
              <a:t>'"</a:t>
            </a:r>
          </a:p>
          <a:p>
            <a:pPr>
              <a:defRPr/>
            </a:pPr>
            <a:r>
              <a:rPr lang="ja-JP" altLang="en-US" sz="1400" b="1" dirty="0">
                <a:latin typeface="+mn-ea"/>
                <a:ea typeface="+mn-ea"/>
              </a:rPr>
              <a:t>　　　　　／￣二二二二二二二二二二二二二二二二ヽ</a:t>
            </a:r>
          </a:p>
          <a:p>
            <a:pPr>
              <a:defRPr/>
            </a:pP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お　し　ま　い　　 　　　　　　│</a:t>
            </a:r>
            <a:r>
              <a:rPr lang="en-US" altLang="ja-JP" sz="1400" b="1" dirty="0">
                <a:latin typeface="+mn-ea"/>
                <a:ea typeface="+mn-ea"/>
              </a:rPr>
              <a:t>|</a:t>
            </a:r>
          </a:p>
          <a:p>
            <a:pPr>
              <a:defRPr/>
            </a:pPr>
            <a:r>
              <a:rPr lang="ja-JP" altLang="en-US" sz="1400" b="1" dirty="0">
                <a:latin typeface="+mn-ea"/>
                <a:ea typeface="+mn-ea"/>
              </a:rPr>
              <a:t>　　　　　＼＿二二二二二二二二二二二二二二二二ノ</a:t>
            </a:r>
          </a:p>
          <a:p>
            <a:pPr>
              <a:defRPr/>
            </a:pPr>
            <a:endParaRPr lang="ja-JP" altLang="en-US" sz="1400" b="1" dirty="0">
              <a:latin typeface="+mn-ea"/>
              <a:ea typeface="+mn-ea"/>
            </a:endParaRPr>
          </a:p>
        </p:txBody>
      </p:sp>
      <p:sp>
        <p:nvSpPr>
          <p:cNvPr id="6" name="テキスト ボックス 5"/>
          <p:cNvSpPr txBox="1"/>
          <p:nvPr/>
        </p:nvSpPr>
        <p:spPr>
          <a:xfrm>
            <a:off x="7000892" y="5643578"/>
            <a:ext cx="1608133" cy="200055"/>
          </a:xfrm>
          <a:prstGeom prst="rect">
            <a:avLst/>
          </a:prstGeom>
          <a:noFill/>
        </p:spPr>
        <p:txBody>
          <a:bodyPr wrap="none" rtlCol="0">
            <a:spAutoFit/>
          </a:bodyPr>
          <a:lstStyle/>
          <a:p>
            <a:r>
              <a:rPr kumimoji="1" lang="en-US" altLang="ja-JP" sz="700" dirty="0" smtClean="0"/>
              <a:t>Special thanks for </a:t>
            </a:r>
            <a:r>
              <a:rPr kumimoji="1" lang="en-US" altLang="ja-JP" sz="700" dirty="0" err="1" smtClean="0"/>
              <a:t>Yaruo</a:t>
            </a:r>
            <a:r>
              <a:rPr kumimoji="1" lang="en-US" altLang="ja-JP" sz="700" dirty="0" smtClean="0"/>
              <a:t> </a:t>
            </a:r>
            <a:r>
              <a:rPr kumimoji="1" lang="en-US" altLang="ja-JP" sz="700" dirty="0" err="1" smtClean="0"/>
              <a:t>charactors</a:t>
            </a:r>
            <a:endParaRPr kumimoji="1" lang="ja-JP" altLang="en-US" sz="700" dirty="0"/>
          </a:p>
        </p:txBody>
      </p:sp>
      <p:sp>
        <p:nvSpPr>
          <p:cNvPr id="7" name="テキスト ボックス 6"/>
          <p:cNvSpPr txBox="1"/>
          <p:nvPr/>
        </p:nvSpPr>
        <p:spPr>
          <a:xfrm>
            <a:off x="285720" y="3786190"/>
            <a:ext cx="5198859" cy="2585323"/>
          </a:xfrm>
          <a:prstGeom prst="rect">
            <a:avLst/>
          </a:prstGeom>
          <a:noFill/>
        </p:spPr>
        <p:txBody>
          <a:bodyPr wrap="none" rtlCol="0">
            <a:spAutoFit/>
          </a:bodyPr>
          <a:lstStyle/>
          <a:p>
            <a:r>
              <a:rPr lang="ja-JP" altLang="en-US" dirty="0" smtClean="0">
                <a:latin typeface="+mn-ea"/>
                <a:ea typeface="+mn-ea"/>
              </a:rPr>
              <a:t>　　　／　　 　 　＼</a:t>
            </a:r>
          </a:p>
          <a:p>
            <a:r>
              <a:rPr lang="ja-JP" altLang="en-US" dirty="0" smtClean="0">
                <a:latin typeface="+mn-ea"/>
                <a:ea typeface="+mn-ea"/>
              </a:rPr>
              <a:t>　 ／　　─　 　 ─＼　 　</a:t>
            </a:r>
            <a:r>
              <a:rPr lang="ja-JP" altLang="en-US" dirty="0" smtClean="0">
                <a:latin typeface="+mn-ea"/>
                <a:ea typeface="+mn-ea"/>
              </a:rPr>
              <a:t>うーん・・・</a:t>
            </a:r>
            <a:endParaRPr lang="ja-JP" altLang="en-US" dirty="0" smtClean="0">
              <a:latin typeface="+mn-ea"/>
              <a:ea typeface="+mn-ea"/>
            </a:endParaRPr>
          </a:p>
          <a:p>
            <a:r>
              <a:rPr lang="ja-JP" altLang="en-US" dirty="0" smtClean="0">
                <a:latin typeface="+mn-ea"/>
                <a:ea typeface="+mn-ea"/>
              </a:rPr>
              <a:t>／ 　　 （●） 　（●） ＼　</a:t>
            </a:r>
          </a:p>
          <a:p>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en-US" altLang="ja-JP" dirty="0" smtClean="0">
                <a:latin typeface="+mn-ea"/>
                <a:ea typeface="+mn-ea"/>
              </a:rPr>
              <a:t>/</a:t>
            </a:r>
            <a:r>
              <a:rPr lang="ja-JP" altLang="en-US" dirty="0" smtClean="0">
                <a:latin typeface="+mn-ea"/>
                <a:ea typeface="+mn-ea"/>
              </a:rPr>
              <a:t>　　　　 ∩ノ ⊃　　／　　　</a:t>
            </a:r>
          </a:p>
          <a:p>
            <a:r>
              <a:rPr lang="en-US" altLang="ja-JP" dirty="0" smtClean="0">
                <a:latin typeface="+mn-ea"/>
                <a:ea typeface="+mn-ea"/>
              </a:rPr>
              <a:t>(</a:t>
            </a:r>
            <a:r>
              <a:rPr lang="ja-JP" altLang="en-US" dirty="0" smtClean="0">
                <a:latin typeface="+mn-ea"/>
                <a:ea typeface="+mn-ea"/>
              </a:rPr>
              <a:t>　 ＼　／ ＿ノ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en-US" altLang="ja-JP" dirty="0" smtClean="0">
                <a:latin typeface="+mn-ea"/>
                <a:ea typeface="+mn-ea"/>
              </a:rPr>
              <a:t>.</a:t>
            </a:r>
            <a:r>
              <a:rPr lang="ja-JP" altLang="en-US" dirty="0" smtClean="0">
                <a:latin typeface="+mn-ea"/>
                <a:ea typeface="+mn-ea"/>
              </a:rPr>
              <a:t>＼　“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 </a:t>
            </a:r>
            <a:r>
              <a:rPr lang="ja-JP" altLang="en-US" dirty="0" smtClean="0">
                <a:latin typeface="+mn-ea"/>
                <a:ea typeface="+mn-ea"/>
              </a:rPr>
              <a:t>　</a:t>
            </a:r>
            <a:r>
              <a:rPr lang="ja-JP" altLang="en-US" dirty="0" smtClean="0">
                <a:latin typeface="+mn-ea"/>
              </a:rPr>
              <a:t>アプリケーション・パターン</a:t>
            </a:r>
            <a:r>
              <a:rPr lang="ja-JP" altLang="en-US" dirty="0" smtClean="0">
                <a:latin typeface="+mn-ea"/>
                <a:ea typeface="+mn-ea"/>
              </a:rPr>
              <a:t>　　</a:t>
            </a:r>
          </a:p>
          <a:p>
            <a:r>
              <a:rPr lang="ja-JP" altLang="en-US" dirty="0" smtClean="0">
                <a:latin typeface="+mn-ea"/>
                <a:ea typeface="+mn-ea"/>
              </a:rPr>
              <a:t>　　＼ ／＿＿＿ ／ 　</a:t>
            </a:r>
            <a:r>
              <a:rPr lang="ja-JP" altLang="en-US" dirty="0" smtClean="0">
                <a:latin typeface="+mn-ea"/>
              </a:rPr>
              <a:t>ってなんだったのかお！？</a:t>
            </a:r>
            <a:endParaRPr lang="ja-JP" altLang="en-US" dirty="0" smtClean="0">
              <a:latin typeface="+mn-ea"/>
              <a:ea typeface="+mn-ea"/>
            </a:endParaRP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928662" y="1500174"/>
            <a:ext cx="7500990" cy="928694"/>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変数の基本的な話</a:t>
            </a:r>
            <a:endParaRPr kumimoji="1" lang="ja-JP" altLang="en-US" sz="4000" dirty="0">
              <a:solidFill>
                <a:schemeClr val="tx1"/>
              </a:solidFill>
            </a:endParaRPr>
          </a:p>
        </p:txBody>
      </p:sp>
      <p:sp>
        <p:nvSpPr>
          <p:cNvPr id="4" name="角丸四角形 3"/>
          <p:cNvSpPr/>
          <p:nvPr/>
        </p:nvSpPr>
        <p:spPr>
          <a:xfrm>
            <a:off x="928662" y="3429000"/>
            <a:ext cx="7500990" cy="928694"/>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変数を自動化してみようという話</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p:cNvGrpSpPr/>
          <p:nvPr/>
        </p:nvGrpSpPr>
        <p:grpSpPr>
          <a:xfrm>
            <a:off x="642910" y="1357298"/>
            <a:ext cx="3350647" cy="2143140"/>
            <a:chOff x="1001101" y="2071678"/>
            <a:chExt cx="3350647" cy="2143140"/>
          </a:xfrm>
        </p:grpSpPr>
        <p:sp>
          <p:nvSpPr>
            <p:cNvPr id="5" name="正方形/長方形 4"/>
            <p:cNvSpPr/>
            <p:nvPr/>
          </p:nvSpPr>
          <p:spPr>
            <a:xfrm>
              <a:off x="1001101" y="2071678"/>
              <a:ext cx="3350647" cy="214314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smtClean="0">
                <a:solidFill>
                  <a:schemeClr val="tx1"/>
                </a:solidFill>
              </a:endParaRPr>
            </a:p>
            <a:p>
              <a:r>
                <a:rPr kumimoji="1" lang="ja-JP" altLang="en-US" dirty="0" smtClean="0">
                  <a:solidFill>
                    <a:schemeClr val="tx1"/>
                  </a:solidFill>
                </a:rPr>
                <a:t>ユーザー名</a:t>
              </a:r>
              <a:endParaRPr kumimoji="1" lang="en-US" altLang="ja-JP" dirty="0" smtClean="0">
                <a:solidFill>
                  <a:schemeClr val="tx1"/>
                </a:solidFill>
              </a:endParaRPr>
            </a:p>
            <a:p>
              <a:endParaRPr lang="en-US" altLang="ja-JP" dirty="0" smtClean="0">
                <a:solidFill>
                  <a:schemeClr val="tx1"/>
                </a:solidFill>
              </a:endParaRPr>
            </a:p>
            <a:p>
              <a:r>
                <a:rPr kumimoji="1" lang="ja-JP" altLang="en-US" dirty="0" smtClean="0">
                  <a:solidFill>
                    <a:schemeClr val="tx1"/>
                  </a:solidFill>
                </a:rPr>
                <a:t>パスワード</a:t>
              </a:r>
              <a:endParaRPr kumimoji="1" lang="ja-JP" altLang="en-US" dirty="0">
                <a:solidFill>
                  <a:schemeClr val="tx1"/>
                </a:solidFill>
              </a:endParaRPr>
            </a:p>
          </p:txBody>
        </p:sp>
        <p:sp>
          <p:nvSpPr>
            <p:cNvPr id="15" name="正方形/長方形 14"/>
            <p:cNvSpPr/>
            <p:nvPr/>
          </p:nvSpPr>
          <p:spPr>
            <a:xfrm>
              <a:off x="2357422" y="2357430"/>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357422" y="2857496"/>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1142976" y="3429000"/>
              <a:ext cx="1357322" cy="571504"/>
              <a:chOff x="5143504" y="4643446"/>
              <a:chExt cx="1643074" cy="642942"/>
            </a:xfrm>
          </p:grpSpPr>
          <p:sp>
            <p:nvSpPr>
              <p:cNvPr id="17" name="角丸四角形 16"/>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8" name="角丸四角形 17"/>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ログイン</a:t>
                </a:r>
                <a:endParaRPr kumimoji="1" lang="ja-JP" altLang="en-US" sz="1600" dirty="0">
                  <a:solidFill>
                    <a:schemeClr val="tx1"/>
                  </a:solidFill>
                </a:endParaRPr>
              </a:p>
            </p:txBody>
          </p:sp>
        </p:grpSp>
        <p:grpSp>
          <p:nvGrpSpPr>
            <p:cNvPr id="20" name="グループ化 19"/>
            <p:cNvGrpSpPr/>
            <p:nvPr/>
          </p:nvGrpSpPr>
          <p:grpSpPr>
            <a:xfrm>
              <a:off x="2714612" y="3429000"/>
              <a:ext cx="1357322" cy="571504"/>
              <a:chOff x="5143504" y="4643446"/>
              <a:chExt cx="1643074" cy="642942"/>
            </a:xfrm>
          </p:grpSpPr>
          <p:sp>
            <p:nvSpPr>
              <p:cNvPr id="21" name="角丸四角形 20"/>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2" name="角丸四角形 21"/>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キャンセル</a:t>
                </a:r>
                <a:endParaRPr kumimoji="1" lang="ja-JP" altLang="en-US" sz="1600" dirty="0">
                  <a:solidFill>
                    <a:schemeClr val="tx1"/>
                  </a:solidFill>
                </a:endParaRPr>
              </a:p>
            </p:txBody>
          </p:sp>
        </p:grpSp>
      </p:grpSp>
      <p:sp>
        <p:nvSpPr>
          <p:cNvPr id="25" name="テキスト ボックス 24"/>
          <p:cNvSpPr txBox="1"/>
          <p:nvPr/>
        </p:nvSpPr>
        <p:spPr>
          <a:xfrm>
            <a:off x="4429124" y="1285860"/>
            <a:ext cx="3187091" cy="1754326"/>
          </a:xfrm>
          <a:prstGeom prst="rect">
            <a:avLst/>
          </a:prstGeom>
          <a:noFill/>
        </p:spPr>
        <p:txBody>
          <a:bodyPr wrap="none" rtlCol="0">
            <a:spAutoFit/>
          </a:bodyPr>
          <a:lstStyle/>
          <a:p>
            <a:r>
              <a:rPr kumimoji="1" lang="ja-JP" altLang="en-US" dirty="0" smtClean="0"/>
              <a:t>ユーザー名とパスワードを入力</a:t>
            </a:r>
            <a:endParaRPr kumimoji="1" lang="en-US" altLang="ja-JP" dirty="0" smtClean="0"/>
          </a:p>
          <a:p>
            <a:r>
              <a:rPr lang="ja-JP" altLang="en-US" dirty="0" smtClean="0"/>
              <a:t>ログインボタンが押されたら、</a:t>
            </a:r>
            <a:endParaRPr lang="en-US" altLang="ja-JP" dirty="0" smtClean="0"/>
          </a:p>
          <a:p>
            <a:r>
              <a:rPr kumimoji="1" lang="ja-JP" altLang="en-US" dirty="0" smtClean="0"/>
              <a:t>入力情報が正しい文字の組み</a:t>
            </a:r>
            <a:endParaRPr kumimoji="1" lang="en-US" altLang="ja-JP" dirty="0" smtClean="0"/>
          </a:p>
          <a:p>
            <a:r>
              <a:rPr kumimoji="1" lang="ja-JP" altLang="en-US" dirty="0" smtClean="0"/>
              <a:t>合わせになっているか検査</a:t>
            </a:r>
            <a:endParaRPr kumimoji="1" lang="en-US" altLang="ja-JP" dirty="0" smtClean="0"/>
          </a:p>
          <a:p>
            <a:r>
              <a:rPr lang="ja-JP" altLang="en-US" dirty="0" smtClean="0"/>
              <a:t>ユーザーが存在し、パスワード</a:t>
            </a:r>
            <a:endParaRPr lang="en-US" altLang="ja-JP" dirty="0" smtClean="0"/>
          </a:p>
          <a:p>
            <a:r>
              <a:rPr lang="ja-JP" altLang="en-US" dirty="0" smtClean="0"/>
              <a:t>が正しいかを検証</a:t>
            </a:r>
            <a:endParaRPr kumimoji="1" lang="ja-JP" altLang="en-US" dirty="0"/>
          </a:p>
        </p:txBody>
      </p:sp>
      <p:sp>
        <p:nvSpPr>
          <p:cNvPr id="26" name="タイトル 25"/>
          <p:cNvSpPr>
            <a:spLocks noGrp="1"/>
          </p:cNvSpPr>
          <p:nvPr>
            <p:ph type="title"/>
          </p:nvPr>
        </p:nvSpPr>
        <p:spPr/>
        <p:txBody>
          <a:bodyPr/>
          <a:lstStyle/>
          <a:p>
            <a:r>
              <a:rPr lang="ja-JP" altLang="en-US" sz="3200" dirty="0" smtClean="0"/>
              <a:t>たとえば、こんな</a:t>
            </a:r>
            <a:r>
              <a:rPr lang="ja-JP" altLang="en-US" sz="3200" dirty="0" smtClean="0"/>
              <a:t>画面</a:t>
            </a:r>
            <a:endParaRPr kumimoji="1" lang="ja-JP" altLang="en-US" sz="3200" dirty="0"/>
          </a:p>
        </p:txBody>
      </p:sp>
      <p:sp>
        <p:nvSpPr>
          <p:cNvPr id="27" name="テキスト ボックス 26"/>
          <p:cNvSpPr txBox="1"/>
          <p:nvPr/>
        </p:nvSpPr>
        <p:spPr>
          <a:xfrm>
            <a:off x="3929058" y="3643314"/>
            <a:ext cx="4541628" cy="2308324"/>
          </a:xfrm>
          <a:prstGeom prst="rect">
            <a:avLst/>
          </a:prstGeom>
          <a:noFill/>
        </p:spPr>
        <p:txBody>
          <a:bodyPr wrap="none" rtlCol="0">
            <a:spAutoFit/>
          </a:bodyPr>
          <a:lstStyle/>
          <a:p>
            <a:r>
              <a:rPr lang="ja-JP" altLang="en-US" sz="900" dirty="0" smtClean="0"/>
              <a:t>　　　　　　 　 ＿＿＿</a:t>
            </a:r>
            <a:r>
              <a:rPr lang="en-US" altLang="ja-JP" sz="900" dirty="0" smtClean="0"/>
              <a:t>_ </a:t>
            </a:r>
            <a:r>
              <a:rPr lang="ja-JP" altLang="en-US" sz="900" dirty="0" smtClean="0"/>
              <a:t>　　 　　　 ） 　　</a:t>
            </a:r>
            <a:r>
              <a:rPr lang="ja-JP" altLang="en-US" dirty="0" smtClean="0"/>
              <a:t>余裕</a:t>
            </a:r>
            <a:r>
              <a:rPr lang="ja-JP" altLang="en-US" dirty="0" smtClean="0"/>
              <a:t>の</a:t>
            </a:r>
            <a:r>
              <a:rPr lang="ja-JP" altLang="en-US" dirty="0" err="1" smtClean="0"/>
              <a:t>よっちゃんだお</a:t>
            </a:r>
            <a:endParaRPr lang="ja-JP" altLang="en-US" sz="900" dirty="0" smtClean="0"/>
          </a:p>
          <a:p>
            <a:r>
              <a:rPr lang="ja-JP" altLang="en-US" sz="900" dirty="0" smtClean="0"/>
              <a:t>　　　　　　　 ／⌒　　⌒＼ 　　　　 </a:t>
            </a:r>
            <a:r>
              <a:rPr lang="en-US" altLang="ja-JP" sz="900" dirty="0" smtClean="0"/>
              <a:t>)</a:t>
            </a:r>
            <a:r>
              <a:rPr lang="ja-JP" altLang="en-US" sz="900" dirty="0" smtClean="0"/>
              <a:t>　</a:t>
            </a:r>
          </a:p>
          <a:p>
            <a:r>
              <a:rPr lang="ja-JP" altLang="en-US" sz="900" dirty="0" smtClean="0"/>
              <a:t>　　　　　　／（ ●） 　（●） ＼　　 　</a:t>
            </a:r>
            <a:r>
              <a:rPr lang="en-US" altLang="ja-JP" sz="900" dirty="0" smtClean="0"/>
              <a:t>)</a:t>
            </a:r>
            <a:r>
              <a:rPr lang="ja-JP" altLang="en-US" sz="900" dirty="0" smtClean="0"/>
              <a:t>／⌒</a:t>
            </a:r>
            <a:r>
              <a:rPr lang="en-US" altLang="ja-JP" sz="900" dirty="0" smtClean="0"/>
              <a:t>Y⌒Y⌒</a:t>
            </a:r>
            <a:r>
              <a:rPr lang="ja-JP" altLang="en-US" sz="900" dirty="0" smtClean="0"/>
              <a:t>Ｙ⌒</a:t>
            </a:r>
            <a:r>
              <a:rPr lang="en-US" altLang="ja-JP" sz="900" dirty="0" smtClean="0"/>
              <a:t>Y⌒Y⌒Y⌒Y⌒Y⌒Y⌒Y⌒</a:t>
            </a:r>
            <a:r>
              <a:rPr lang="ja-JP" altLang="en-US" sz="900" dirty="0" smtClean="0"/>
              <a:t>Ｙ⌒</a:t>
            </a:r>
            <a:r>
              <a:rPr lang="en-US" altLang="ja-JP" sz="900" dirty="0" smtClean="0"/>
              <a:t>Y⌒Y</a:t>
            </a:r>
            <a:r>
              <a:rPr lang="ja-JP" altLang="en-US" sz="900" dirty="0" smtClean="0"/>
              <a:t>丶</a:t>
            </a:r>
          </a:p>
          <a:p>
            <a:r>
              <a:rPr lang="ja-JP" altLang="en-US" sz="900" dirty="0" smtClean="0"/>
              <a:t>　　　　 ／ </a:t>
            </a:r>
            <a:r>
              <a:rPr lang="en-US" altLang="ja-JP" sz="900" dirty="0" smtClean="0"/>
              <a:t>::::::⌒</a:t>
            </a:r>
            <a:r>
              <a:rPr lang="ja-JP" altLang="en-US" sz="900" dirty="0" smtClean="0"/>
              <a:t>（</a:t>
            </a:r>
            <a:r>
              <a:rPr lang="en-US" altLang="ja-JP" sz="900" dirty="0" smtClean="0"/>
              <a:t>__</a:t>
            </a:r>
            <a:r>
              <a:rPr lang="ja-JP" altLang="en-US" sz="900" dirty="0" smtClean="0"/>
              <a:t>人</a:t>
            </a:r>
            <a:r>
              <a:rPr lang="en-US" altLang="ja-JP" sz="900" dirty="0" smtClean="0"/>
              <a:t>__</a:t>
            </a:r>
            <a:r>
              <a:rPr lang="ja-JP" altLang="en-US" sz="900" dirty="0" smtClean="0"/>
              <a:t>）⌒</a:t>
            </a:r>
            <a:r>
              <a:rPr lang="en-US" altLang="ja-JP" sz="900" dirty="0" smtClean="0"/>
              <a:t>::::: </a:t>
            </a:r>
            <a:r>
              <a:rPr lang="ja-JP" altLang="en-US" sz="900" dirty="0" smtClean="0"/>
              <a:t>＼</a:t>
            </a:r>
          </a:p>
          <a:p>
            <a:r>
              <a:rPr lang="ja-JP" altLang="en-US" sz="900" dirty="0" smtClean="0"/>
              <a:t>　　　　</a:t>
            </a:r>
            <a:r>
              <a:rPr lang="en-US" altLang="ja-JP" sz="900" dirty="0" smtClean="0"/>
              <a:t>|</a:t>
            </a:r>
            <a:r>
              <a:rPr lang="ja-JP" altLang="en-US" sz="900" dirty="0" smtClean="0"/>
              <a:t>　　　　　　</a:t>
            </a:r>
            <a:r>
              <a:rPr lang="en-US" altLang="ja-JP" sz="900" dirty="0" smtClean="0"/>
              <a:t>|r┬-|</a:t>
            </a:r>
            <a:r>
              <a:rPr lang="ja-JP" altLang="en-US" sz="900" dirty="0" smtClean="0"/>
              <a:t>　　　　　</a:t>
            </a:r>
            <a:r>
              <a:rPr lang="en-US" altLang="ja-JP" sz="900" dirty="0" smtClean="0"/>
              <a:t>|</a:t>
            </a:r>
          </a:p>
          <a:p>
            <a:r>
              <a:rPr lang="ja-JP" altLang="en-US" sz="900" dirty="0" smtClean="0"/>
              <a:t>　　　　 ＼ 　 　 　 </a:t>
            </a:r>
            <a:r>
              <a:rPr lang="en-US" altLang="ja-JP" sz="900" dirty="0" smtClean="0"/>
              <a:t>`</a:t>
            </a:r>
            <a:r>
              <a:rPr lang="ja-JP" altLang="en-US" sz="900" dirty="0" err="1" smtClean="0"/>
              <a:t>ー</a:t>
            </a:r>
            <a:r>
              <a:rPr lang="en-US" altLang="ja-JP" sz="900" dirty="0" smtClean="0"/>
              <a:t>'´ </a:t>
            </a:r>
            <a:r>
              <a:rPr lang="ja-JP" altLang="en-US" sz="900" dirty="0" smtClean="0"/>
              <a:t>　 　 ／　　　　　　カ　</a:t>
            </a:r>
          </a:p>
          <a:p>
            <a:r>
              <a:rPr lang="ja-JP" altLang="en-US" sz="900" dirty="0" smtClean="0"/>
              <a:t>　　　　　ノ　　　　　　　　　　 　＼　　　　　　　タ</a:t>
            </a:r>
          </a:p>
          <a:p>
            <a:r>
              <a:rPr lang="ja-JP" altLang="en-US" sz="900" dirty="0" smtClean="0"/>
              <a:t>　　 ／</a:t>
            </a:r>
            <a:r>
              <a:rPr lang="en-US" altLang="ja-JP" sz="900" dirty="0" smtClean="0"/>
              <a:t>´</a:t>
            </a:r>
            <a:r>
              <a:rPr lang="ja-JP" altLang="en-US" sz="900" dirty="0" smtClean="0"/>
              <a:t>　　　　　　　　　　　　 　　ヽ 　 　 　 　 　 　 　 　 カ</a:t>
            </a:r>
          </a:p>
          <a:p>
            <a:r>
              <a:rPr lang="ja-JP" altLang="en-US" sz="900" dirty="0" smtClean="0"/>
              <a:t>　　</a:t>
            </a:r>
            <a:r>
              <a:rPr lang="en-US" altLang="ja-JP" sz="900" dirty="0" smtClean="0"/>
              <a:t>|</a:t>
            </a:r>
            <a:r>
              <a:rPr lang="ja-JP" altLang="en-US" sz="900" dirty="0" smtClean="0"/>
              <a:t>　　　　</a:t>
            </a:r>
            <a:r>
              <a:rPr lang="ja-JP" altLang="en-US" sz="900" dirty="0" err="1" smtClean="0"/>
              <a:t>ｌ</a:t>
            </a:r>
            <a:r>
              <a:rPr lang="ja-JP" altLang="en-US" sz="900" dirty="0" smtClean="0"/>
              <a:t>　　 </a:t>
            </a:r>
            <a:r>
              <a:rPr lang="en-US" altLang="ja-JP" sz="900" dirty="0" smtClean="0"/>
              <a:t>l||l</a:t>
            </a:r>
            <a:r>
              <a:rPr lang="ja-JP" altLang="en-US" sz="900" dirty="0" smtClean="0"/>
              <a:t>　从人 </a:t>
            </a:r>
            <a:r>
              <a:rPr lang="en-US" altLang="ja-JP" sz="900" dirty="0" smtClean="0"/>
              <a:t>l||l </a:t>
            </a:r>
            <a:r>
              <a:rPr lang="ja-JP" altLang="en-US" sz="900" dirty="0" smtClean="0"/>
              <a:t>　　　　 </a:t>
            </a:r>
            <a:r>
              <a:rPr lang="en-US" altLang="ja-JP" sz="900" dirty="0" smtClean="0"/>
              <a:t>l||l </a:t>
            </a:r>
            <a:r>
              <a:rPr lang="ja-JP" altLang="en-US" sz="900" dirty="0" smtClean="0"/>
              <a:t>从人 </a:t>
            </a:r>
            <a:r>
              <a:rPr lang="en-US" altLang="ja-JP" sz="900" dirty="0" smtClean="0"/>
              <a:t>l||l </a:t>
            </a:r>
            <a:r>
              <a:rPr lang="ja-JP" altLang="en-US" sz="900" dirty="0" smtClean="0"/>
              <a:t>　 カ 　 　タ</a:t>
            </a:r>
          </a:p>
          <a:p>
            <a:r>
              <a:rPr lang="ja-JP" altLang="en-US" sz="900" dirty="0" smtClean="0"/>
              <a:t>　　ヽ　　　 </a:t>
            </a:r>
            <a:r>
              <a:rPr lang="en-US" altLang="ja-JP" sz="900" dirty="0" smtClean="0"/>
              <a:t>-</a:t>
            </a:r>
            <a:r>
              <a:rPr lang="ja-JP" altLang="en-US" sz="900" dirty="0" smtClean="0"/>
              <a:t>一</a:t>
            </a:r>
            <a:r>
              <a:rPr lang="en-US" altLang="ja-JP" sz="900" dirty="0" smtClean="0"/>
              <a:t>''''''"~~</a:t>
            </a:r>
            <a:r>
              <a:rPr lang="ja-JP" altLang="en-US" sz="900" dirty="0" smtClean="0"/>
              <a:t>｀</a:t>
            </a:r>
            <a:r>
              <a:rPr lang="en-US" altLang="ja-JP" sz="900" dirty="0" smtClean="0"/>
              <a:t>`'</a:t>
            </a:r>
            <a:r>
              <a:rPr lang="ja-JP" altLang="en-US" sz="900" dirty="0" err="1" smtClean="0"/>
              <a:t>ー</a:t>
            </a:r>
            <a:r>
              <a:rPr lang="en-US" altLang="ja-JP" sz="900" dirty="0" smtClean="0"/>
              <a:t>--､</a:t>
            </a:r>
            <a:r>
              <a:rPr lang="ja-JP" altLang="en-US" sz="900" dirty="0" smtClean="0"/>
              <a:t>　　　</a:t>
            </a:r>
            <a:r>
              <a:rPr lang="en-US" altLang="ja-JP" sz="900" dirty="0" smtClean="0"/>
              <a:t>-</a:t>
            </a:r>
            <a:r>
              <a:rPr lang="ja-JP" altLang="en-US" sz="900" dirty="0" smtClean="0"/>
              <a:t>一</a:t>
            </a:r>
            <a:r>
              <a:rPr lang="en-US" altLang="ja-JP" sz="900" dirty="0" smtClean="0"/>
              <a:t>'''''''</a:t>
            </a:r>
            <a:r>
              <a:rPr lang="ja-JP" altLang="en-US" sz="900" dirty="0" err="1" smtClean="0"/>
              <a:t>ー</a:t>
            </a:r>
            <a:r>
              <a:rPr lang="en-US" altLang="ja-JP" sz="900" dirty="0" smtClean="0"/>
              <a:t>-､. </a:t>
            </a:r>
            <a:r>
              <a:rPr lang="ja-JP" altLang="en-US" sz="900" dirty="0" smtClean="0"/>
              <a:t>　 　 タ　　　タ</a:t>
            </a:r>
          </a:p>
          <a:p>
            <a:r>
              <a:rPr lang="ja-JP" altLang="en-US" sz="900" dirty="0" smtClean="0"/>
              <a:t>　　　ヽ ＿＿＿＿</a:t>
            </a:r>
            <a:r>
              <a:rPr lang="en-US" altLang="ja-JP" sz="900" dirty="0" smtClean="0"/>
              <a:t>(⌒)(⌒)⌒)</a:t>
            </a:r>
            <a:r>
              <a:rPr lang="ja-JP" altLang="en-US" sz="900" dirty="0" smtClean="0"/>
              <a:t>　</a:t>
            </a:r>
            <a:r>
              <a:rPr lang="en-US" altLang="ja-JP" sz="900" dirty="0" smtClean="0"/>
              <a:t>)</a:t>
            </a:r>
            <a:r>
              <a:rPr lang="ja-JP" altLang="en-US" sz="900" dirty="0" smtClean="0"/>
              <a:t>　　</a:t>
            </a:r>
            <a:r>
              <a:rPr lang="en-US" altLang="ja-JP" sz="900" dirty="0" smtClean="0"/>
              <a:t>(⌒</a:t>
            </a:r>
            <a:r>
              <a:rPr lang="ja-JP" altLang="en-US" sz="900" dirty="0" smtClean="0"/>
              <a:t>＿</a:t>
            </a:r>
            <a:r>
              <a:rPr lang="en-US" altLang="ja-JP" sz="900" dirty="0" smtClean="0"/>
              <a:t>(⌒)⌒)⌒))</a:t>
            </a:r>
            <a:r>
              <a:rPr lang="ja-JP" altLang="en-US" sz="900" dirty="0" smtClean="0"/>
              <a:t>　　タ　　　タ</a:t>
            </a:r>
          </a:p>
          <a:p>
            <a:r>
              <a:rPr lang="ja-JP" altLang="en-US" sz="900" dirty="0" smtClean="0"/>
              <a:t>　　　　　　┌┬┬┐┌┬┬┬┐┌┬┬┬┐┌┬┬┬┐</a:t>
            </a:r>
          </a:p>
          <a:p>
            <a:r>
              <a:rPr lang="ja-JP" altLang="en-US" sz="900" dirty="0" smtClean="0"/>
              <a:t>　　 </a:t>
            </a:r>
            <a:r>
              <a:rPr lang="en-US" altLang="ja-JP" sz="900" dirty="0" smtClean="0"/>
              <a:t>,. - ''"|</a:t>
            </a:r>
            <a:r>
              <a:rPr lang="ja-JP" altLang="en-US" sz="900" dirty="0" smtClean="0"/>
              <a:t>￣￣￣￣￣￣￣￣￣￣￣￣￣￣￣￣￣</a:t>
            </a:r>
            <a:r>
              <a:rPr lang="en-US" altLang="ja-JP" sz="900" dirty="0" smtClean="0"/>
              <a:t>ρ</a:t>
            </a:r>
            <a:r>
              <a:rPr lang="ja-JP" altLang="en-US" sz="900" dirty="0" smtClean="0"/>
              <a:t>￣</a:t>
            </a:r>
            <a:r>
              <a:rPr lang="en-US" altLang="ja-JP" sz="900" dirty="0" smtClean="0"/>
              <a:t>`</a:t>
            </a:r>
            <a:r>
              <a:rPr lang="ja-JP" altLang="en-US" sz="900" dirty="0" err="1" smtClean="0"/>
              <a:t>ｌ</a:t>
            </a:r>
            <a:endParaRPr lang="ja-JP" altLang="en-US" sz="900" dirty="0" smtClean="0"/>
          </a:p>
          <a:p>
            <a:r>
              <a:rPr lang="ja-JP" altLang="en-US" sz="900" dirty="0" smtClean="0"/>
              <a:t>　　 ￣￣￣￣￣￣￣￣￣￣￣￣￣￣￣￣￣￣￣ノ￣￣</a:t>
            </a:r>
          </a:p>
          <a:p>
            <a:endParaRPr kumimoji="1" lang="ja-JP" altLang="en-US" sz="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85728"/>
            <a:ext cx="8286808" cy="706437"/>
          </a:xfrm>
        </p:spPr>
        <p:txBody>
          <a:bodyPr/>
          <a:lstStyle/>
          <a:p>
            <a:r>
              <a:rPr lang="en-US" altLang="ja-JP" dirty="0" smtClean="0"/>
              <a:t>Form</a:t>
            </a:r>
            <a:r>
              <a:rPr lang="ja-JP" altLang="en-US" dirty="0" smtClean="0"/>
              <a:t>のコードイメージ</a:t>
            </a:r>
            <a:endParaRPr kumimoji="1" lang="ja-JP" altLang="en-US" dirty="0"/>
          </a:p>
        </p:txBody>
      </p:sp>
      <p:sp>
        <p:nvSpPr>
          <p:cNvPr id="4" name="メモ 3"/>
          <p:cNvSpPr/>
          <p:nvPr/>
        </p:nvSpPr>
        <p:spPr>
          <a:xfrm>
            <a:off x="785786" y="1214422"/>
            <a:ext cx="7072362" cy="4286280"/>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a:t>
            </a:r>
            <a:r>
              <a:rPr kumimoji="1" lang="en-US" altLang="ja-JP" dirty="0" err="1" smtClean="0">
                <a:solidFill>
                  <a:schemeClr val="tx1"/>
                </a:solidFill>
              </a:rPr>
              <a:t>OnLoginClick</a:t>
            </a:r>
            <a:r>
              <a:rPr kumimoji="1"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    string </a:t>
            </a:r>
            <a:r>
              <a:rPr lang="en-US" altLang="ja-JP" dirty="0" err="1" smtClean="0">
                <a:solidFill>
                  <a:srgbClr val="FF0000"/>
                </a:solidFill>
              </a:rPr>
              <a:t>UserName</a:t>
            </a:r>
            <a:r>
              <a:rPr lang="en-US" altLang="ja-JP" dirty="0" smtClean="0">
                <a:solidFill>
                  <a:schemeClr val="tx1"/>
                </a:solidFill>
              </a:rPr>
              <a:t> = Text1-&gt;Text;</a:t>
            </a:r>
          </a:p>
          <a:p>
            <a:r>
              <a:rPr lang="en-US" altLang="ja-JP" dirty="0" smtClean="0">
                <a:solidFill>
                  <a:schemeClr val="tx1"/>
                </a:solidFill>
              </a:rPr>
              <a:t>    string </a:t>
            </a:r>
            <a:r>
              <a:rPr lang="en-US" altLang="ja-JP" dirty="0" smtClean="0">
                <a:solidFill>
                  <a:srgbClr val="FF0000"/>
                </a:solidFill>
              </a:rPr>
              <a:t>Password</a:t>
            </a:r>
            <a:r>
              <a:rPr lang="en-US" altLang="ja-JP" dirty="0" smtClean="0">
                <a:solidFill>
                  <a:schemeClr val="tx1"/>
                </a:solidFill>
              </a:rPr>
              <a:t>  = Text2-&gt;Text;</a:t>
            </a:r>
          </a:p>
          <a:p>
            <a:endParaRPr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ret = Logic-&gt;Check( </a:t>
            </a:r>
            <a:r>
              <a:rPr lang="en-US" altLang="ja-JP" dirty="0" err="1" smtClean="0">
                <a:solidFill>
                  <a:srgbClr val="FF0000"/>
                </a:solidFill>
              </a:rPr>
              <a:t>UserName</a:t>
            </a:r>
            <a:r>
              <a:rPr lang="en-US" altLang="ja-JP" dirty="0" smtClean="0">
                <a:solidFill>
                  <a:schemeClr val="tx1"/>
                </a:solidFill>
              </a:rPr>
              <a:t>, </a:t>
            </a:r>
            <a:r>
              <a:rPr lang="en-US" altLang="ja-JP" dirty="0" smtClean="0">
                <a:solidFill>
                  <a:srgbClr val="FF0000"/>
                </a:solidFill>
              </a:rPr>
              <a:t>Password</a:t>
            </a:r>
            <a:r>
              <a:rPr lang="en-US" altLang="ja-JP" dirty="0" smtClean="0">
                <a:solidFill>
                  <a:schemeClr val="tx1"/>
                </a:solidFill>
              </a:rPr>
              <a:t> ); </a:t>
            </a:r>
          </a:p>
          <a:p>
            <a:r>
              <a:rPr kumimoji="1" lang="en-US" altLang="ja-JP" dirty="0" smtClean="0">
                <a:solidFill>
                  <a:schemeClr val="tx1"/>
                </a:solidFill>
              </a:rPr>
              <a:t>    if( ret == true )</a:t>
            </a:r>
          </a:p>
          <a:p>
            <a:r>
              <a:rPr lang="en-US" altLang="ja-JP" dirty="0" smtClean="0">
                <a:solidFill>
                  <a:schemeClr val="tx1"/>
                </a:solidFill>
              </a:rPr>
              <a:t>    {</a:t>
            </a:r>
          </a:p>
          <a:p>
            <a:r>
              <a:rPr kumimoji="1" lang="en-US" altLang="ja-JP" dirty="0" smtClean="0">
                <a:solidFill>
                  <a:schemeClr val="tx1"/>
                </a:solidFill>
              </a:rPr>
              <a:t>        ret = Logic-&gt;Login( </a:t>
            </a:r>
            <a:r>
              <a:rPr kumimoji="1" lang="en-US" altLang="ja-JP" dirty="0" err="1" smtClean="0">
                <a:solidFill>
                  <a:srgbClr val="FF0000"/>
                </a:solidFill>
              </a:rPr>
              <a:t>UserName</a:t>
            </a:r>
            <a:r>
              <a:rPr kumimoji="1" lang="en-US" altLang="ja-JP" dirty="0" smtClean="0">
                <a:solidFill>
                  <a:schemeClr val="tx1"/>
                </a:solidFill>
              </a:rPr>
              <a:t>, </a:t>
            </a:r>
            <a:r>
              <a:rPr kumimoji="1" lang="en-US" altLang="ja-JP" dirty="0" smtClean="0">
                <a:solidFill>
                  <a:srgbClr val="FF0000"/>
                </a:solidFill>
              </a:rPr>
              <a:t>Password</a:t>
            </a:r>
            <a:r>
              <a:rPr kumimoji="1" lang="en-US" altLang="ja-JP" dirty="0" smtClean="0">
                <a:solidFill>
                  <a:schemeClr val="tx1"/>
                </a:solidFill>
              </a:rPr>
              <a:t> );</a:t>
            </a:r>
          </a:p>
          <a:p>
            <a:r>
              <a:rPr lang="en-US" altLang="ja-JP" dirty="0" smtClean="0">
                <a:solidFill>
                  <a:schemeClr val="tx1"/>
                </a:solidFill>
              </a:rPr>
              <a:t>    }</a:t>
            </a:r>
          </a:p>
          <a:p>
            <a:r>
              <a:rPr kumimoji="1" lang="en-US" altLang="ja-JP" dirty="0" smtClean="0">
                <a:solidFill>
                  <a:schemeClr val="tx1"/>
                </a:solidFill>
              </a:rPr>
              <a:t>    if( ret == false )</a:t>
            </a:r>
          </a:p>
          <a:p>
            <a:r>
              <a:rPr lang="en-US" altLang="ja-JP" dirty="0" smtClean="0">
                <a:solidFill>
                  <a:schemeClr val="tx1"/>
                </a:solidFill>
              </a:rPr>
              <a:t>    {</a:t>
            </a:r>
          </a:p>
          <a:p>
            <a:r>
              <a:rPr kumimoji="1" lang="en-US" altLang="ja-JP" dirty="0" smtClean="0">
                <a:solidFill>
                  <a:schemeClr val="tx1"/>
                </a:solidFill>
              </a:rPr>
              <a:t>           :</a:t>
            </a:r>
          </a:p>
          <a:p>
            <a:r>
              <a:rPr lang="en-US" altLang="ja-JP" dirty="0" smtClean="0">
                <a:solidFill>
                  <a:schemeClr val="tx1"/>
                </a:solidFill>
              </a:rPr>
              <a:t>           :</a:t>
            </a:r>
          </a:p>
          <a:p>
            <a:endParaRPr kumimoji="1" lang="ja-JP" altLang="en-US" dirty="0">
              <a:solidFill>
                <a:schemeClr val="tx1"/>
              </a:solidFill>
            </a:endParaRPr>
          </a:p>
        </p:txBody>
      </p:sp>
      <p:sp>
        <p:nvSpPr>
          <p:cNvPr id="5" name="角丸四角形吹き出し 4"/>
          <p:cNvSpPr/>
          <p:nvPr/>
        </p:nvSpPr>
        <p:spPr>
          <a:xfrm>
            <a:off x="4071934" y="4000504"/>
            <a:ext cx="2928958" cy="1214446"/>
          </a:xfrm>
          <a:prstGeom prst="wedgeRoundRectCallout">
            <a:avLst>
              <a:gd name="adj1" fmla="val -33580"/>
              <a:gd name="adj2" fmla="val -72866"/>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編集テキストを内部で取得</a:t>
            </a:r>
            <a:endParaRPr lang="en-US" altLang="ja-JP" dirty="0" smtClean="0">
              <a:solidFill>
                <a:schemeClr val="tx1"/>
              </a:solidFill>
            </a:endParaRPr>
          </a:p>
          <a:p>
            <a:pPr algn="ctr"/>
            <a:r>
              <a:rPr kumimoji="1" lang="ja-JP" altLang="en-US" dirty="0" smtClean="0">
                <a:solidFill>
                  <a:schemeClr val="tx1"/>
                </a:solidFill>
              </a:rPr>
              <a:t>ロジックに問い合わせ</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Logic</a:t>
            </a:r>
            <a:r>
              <a:rPr kumimoji="1" lang="ja-JP" altLang="en-US" dirty="0" smtClean="0"/>
              <a:t>のコードイメージ</a:t>
            </a:r>
            <a:endParaRPr kumimoji="1" lang="ja-JP" altLang="en-US" dirty="0"/>
          </a:p>
        </p:txBody>
      </p:sp>
      <p:sp>
        <p:nvSpPr>
          <p:cNvPr id="3" name="メモ 2"/>
          <p:cNvSpPr/>
          <p:nvPr/>
        </p:nvSpPr>
        <p:spPr>
          <a:xfrm>
            <a:off x="785786" y="1214422"/>
            <a:ext cx="7500990" cy="3857652"/>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err="1" smtClean="0">
                <a:solidFill>
                  <a:schemeClr val="tx1"/>
                </a:solidFill>
              </a:rPr>
              <a:t>bool</a:t>
            </a:r>
            <a:r>
              <a:rPr kumimoji="1" lang="en-US" altLang="ja-JP" dirty="0" smtClean="0">
                <a:solidFill>
                  <a:schemeClr val="tx1"/>
                </a:solidFill>
              </a:rPr>
              <a:t> Logic::Check( string </a:t>
            </a:r>
            <a:r>
              <a:rPr kumimoji="1" lang="en-US" altLang="ja-JP" dirty="0" err="1" smtClean="0">
                <a:solidFill>
                  <a:srgbClr val="FF0000"/>
                </a:solidFill>
              </a:rPr>
              <a:t>UserName</a:t>
            </a:r>
            <a:r>
              <a:rPr kumimoji="1" lang="en-US" altLang="ja-JP" dirty="0" smtClean="0">
                <a:solidFill>
                  <a:schemeClr val="tx1"/>
                </a:solidFill>
              </a:rPr>
              <a:t>, string </a:t>
            </a:r>
            <a:r>
              <a:rPr kumimoji="1" lang="en-US" altLang="ja-JP" dirty="0" smtClean="0">
                <a:solidFill>
                  <a:srgbClr val="FF0000"/>
                </a:solidFill>
              </a:rPr>
              <a:t>Password</a:t>
            </a:r>
            <a:r>
              <a:rPr kumimoji="1" lang="en-US" altLang="ja-JP" dirty="0" smtClean="0">
                <a:solidFill>
                  <a:schemeClr val="tx1"/>
                </a:solidFill>
              </a:rPr>
              <a:t> )</a:t>
            </a:r>
          </a:p>
          <a:p>
            <a:r>
              <a:rPr lang="en-US" altLang="ja-JP" dirty="0" smtClean="0">
                <a:solidFill>
                  <a:schemeClr val="tx1"/>
                </a:solidFill>
              </a:rPr>
              <a:t>{</a:t>
            </a:r>
          </a:p>
          <a:p>
            <a:r>
              <a:rPr kumimoji="1" lang="en-US" altLang="ja-JP" dirty="0" smtClean="0">
                <a:solidFill>
                  <a:schemeClr val="tx1"/>
                </a:solidFill>
              </a:rPr>
              <a:t>    // </a:t>
            </a:r>
            <a:r>
              <a:rPr kumimoji="1" lang="en-US" altLang="ja-JP" dirty="0" err="1" smtClean="0">
                <a:solidFill>
                  <a:schemeClr val="tx1"/>
                </a:solidFill>
              </a:rPr>
              <a:t>UserName</a:t>
            </a:r>
            <a:r>
              <a:rPr kumimoji="1" lang="en-US" altLang="ja-JP" dirty="0" smtClean="0">
                <a:solidFill>
                  <a:schemeClr val="tx1"/>
                </a:solidFill>
              </a:rPr>
              <a:t> </a:t>
            </a:r>
            <a:r>
              <a:rPr kumimoji="1" lang="ja-JP" altLang="en-US" dirty="0" smtClean="0">
                <a:solidFill>
                  <a:schemeClr val="tx1"/>
                </a:solidFill>
              </a:rPr>
              <a:t>の妥当性検証</a:t>
            </a:r>
            <a:endParaRPr kumimoji="1" lang="en-US" altLang="ja-JP" dirty="0" smtClean="0">
              <a:solidFill>
                <a:schemeClr val="tx1"/>
              </a:solidFill>
            </a:endParaRPr>
          </a:p>
          <a:p>
            <a:r>
              <a:rPr lang="en-US" altLang="ja-JP" dirty="0" smtClean="0">
                <a:solidFill>
                  <a:schemeClr val="tx1"/>
                </a:solidFill>
              </a:rPr>
              <a:t>    // Password </a:t>
            </a:r>
            <a:r>
              <a:rPr lang="ja-JP" altLang="en-US" dirty="0" smtClean="0">
                <a:solidFill>
                  <a:schemeClr val="tx1"/>
                </a:solidFill>
              </a:rPr>
              <a:t>の妥当性検証</a:t>
            </a:r>
            <a:endParaRPr lang="en-US" altLang="ja-JP" dirty="0" smtClean="0">
              <a:solidFill>
                <a:schemeClr val="tx1"/>
              </a:solidFill>
            </a:endParaRPr>
          </a:p>
          <a:p>
            <a:r>
              <a:rPr kumimoji="1" lang="en-US" altLang="ja-JP" dirty="0" smtClean="0">
                <a:solidFill>
                  <a:schemeClr val="tx1"/>
                </a:solidFill>
              </a:rPr>
              <a:t>    return </a:t>
            </a:r>
            <a:r>
              <a:rPr kumimoji="1" lang="ja-JP" altLang="en-US" dirty="0" smtClean="0">
                <a:solidFill>
                  <a:schemeClr val="tx1"/>
                </a:solidFill>
              </a:rPr>
              <a:t>真偽</a:t>
            </a:r>
            <a:r>
              <a:rPr kumimoji="1" lang="en-US" altLang="ja-JP" dirty="0" smtClean="0">
                <a:solidFill>
                  <a:schemeClr val="tx1"/>
                </a:solidFill>
              </a:rPr>
              <a:t>;</a:t>
            </a:r>
          </a:p>
          <a:p>
            <a:r>
              <a:rPr lang="en-US" altLang="ja-JP" dirty="0" smtClean="0">
                <a:solidFill>
                  <a:schemeClr val="tx1"/>
                </a:solidFill>
              </a:rPr>
              <a:t>}</a:t>
            </a:r>
          </a:p>
          <a:p>
            <a:endParaRPr kumimoji="1" lang="en-US" altLang="ja-JP" dirty="0" smtClean="0">
              <a:solidFill>
                <a:schemeClr val="tx1"/>
              </a:solidFill>
            </a:endParaRPr>
          </a:p>
          <a:p>
            <a:r>
              <a:rPr lang="en-US" altLang="ja-JP" dirty="0" err="1" smtClean="0">
                <a:solidFill>
                  <a:schemeClr val="tx1"/>
                </a:solidFill>
              </a:rPr>
              <a:t>bool</a:t>
            </a:r>
            <a:r>
              <a:rPr lang="en-US" altLang="ja-JP" dirty="0" smtClean="0">
                <a:solidFill>
                  <a:schemeClr val="tx1"/>
                </a:solidFill>
              </a:rPr>
              <a:t> Logic::Login( string </a:t>
            </a:r>
            <a:r>
              <a:rPr lang="en-US" altLang="ja-JP" dirty="0" err="1" smtClean="0">
                <a:solidFill>
                  <a:srgbClr val="FF0000"/>
                </a:solidFill>
              </a:rPr>
              <a:t>UserName</a:t>
            </a:r>
            <a:r>
              <a:rPr lang="en-US" altLang="ja-JP" dirty="0" smtClean="0">
                <a:solidFill>
                  <a:schemeClr val="tx1"/>
                </a:solidFill>
              </a:rPr>
              <a:t>, string </a:t>
            </a:r>
            <a:r>
              <a:rPr lang="en-US" altLang="ja-JP" dirty="0" smtClean="0">
                <a:solidFill>
                  <a:srgbClr val="FF0000"/>
                </a:solidFill>
              </a:rPr>
              <a:t>Password</a:t>
            </a:r>
            <a:r>
              <a:rPr lang="en-US" altLang="ja-JP" dirty="0" smtClean="0">
                <a:solidFill>
                  <a:schemeClr val="tx1"/>
                </a:solidFill>
              </a:rPr>
              <a:t> )</a:t>
            </a:r>
          </a:p>
          <a:p>
            <a:r>
              <a:rPr kumimoji="1" lang="en-US" altLang="ja-JP" dirty="0" smtClean="0">
                <a:solidFill>
                  <a:schemeClr val="tx1"/>
                </a:solidFill>
              </a:rPr>
              <a:t>{</a:t>
            </a: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exist = DAL-&gt;</a:t>
            </a:r>
            <a:r>
              <a:rPr lang="en-US" altLang="ja-JP" dirty="0" err="1" smtClean="0">
                <a:solidFill>
                  <a:schemeClr val="tx1"/>
                </a:solidFill>
              </a:rPr>
              <a:t>QueryUser</a:t>
            </a:r>
            <a:r>
              <a:rPr lang="en-US" altLang="ja-JP" dirty="0" smtClean="0">
                <a:solidFill>
                  <a:schemeClr val="tx1"/>
                </a:solidFill>
              </a:rPr>
              <a:t>( </a:t>
            </a:r>
            <a:r>
              <a:rPr lang="en-US" altLang="ja-JP" dirty="0" err="1" smtClean="0">
                <a:solidFill>
                  <a:srgbClr val="FF0000"/>
                </a:solidFill>
              </a:rPr>
              <a:t>UserName</a:t>
            </a:r>
            <a:r>
              <a:rPr lang="en-US" altLang="ja-JP" dirty="0" smtClean="0">
                <a:solidFill>
                  <a:schemeClr val="tx1"/>
                </a:solidFill>
              </a:rPr>
              <a:t>, </a:t>
            </a:r>
            <a:r>
              <a:rPr lang="en-US" altLang="ja-JP" dirty="0" smtClean="0">
                <a:solidFill>
                  <a:srgbClr val="FF0000"/>
                </a:solidFill>
              </a:rPr>
              <a:t>Password</a:t>
            </a:r>
            <a:r>
              <a:rPr lang="en-US" altLang="ja-JP" dirty="0" smtClean="0">
                <a:solidFill>
                  <a:schemeClr val="tx1"/>
                </a:solidFill>
              </a:rPr>
              <a:t> );</a:t>
            </a:r>
          </a:p>
          <a:p>
            <a:r>
              <a:rPr kumimoji="1" lang="en-US" altLang="ja-JP" dirty="0" smtClean="0">
                <a:solidFill>
                  <a:schemeClr val="tx1"/>
                </a:solidFill>
              </a:rPr>
              <a:t>    return exist;</a:t>
            </a:r>
          </a:p>
          <a:p>
            <a:r>
              <a:rPr lang="en-US" altLang="ja-JP" dirty="0" smtClean="0">
                <a:solidFill>
                  <a:schemeClr val="tx1"/>
                </a:solidFill>
              </a:rPr>
              <a:t>}</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DAL</a:t>
            </a:r>
            <a:r>
              <a:rPr kumimoji="1" lang="ja-JP" altLang="en-US" dirty="0" smtClean="0"/>
              <a:t>のコードイメージ</a:t>
            </a:r>
            <a:endParaRPr kumimoji="1" lang="ja-JP" altLang="en-US" dirty="0"/>
          </a:p>
        </p:txBody>
      </p:sp>
      <p:sp>
        <p:nvSpPr>
          <p:cNvPr id="3" name="メモ 2"/>
          <p:cNvSpPr/>
          <p:nvPr/>
        </p:nvSpPr>
        <p:spPr>
          <a:xfrm>
            <a:off x="500034" y="1000108"/>
            <a:ext cx="8072494" cy="4786346"/>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DAL::</a:t>
            </a:r>
            <a:r>
              <a:rPr kumimoji="1" lang="en-US" altLang="ja-JP" dirty="0" err="1" smtClean="0">
                <a:solidFill>
                  <a:schemeClr val="tx1"/>
                </a:solidFill>
              </a:rPr>
              <a:t>QueryUser</a:t>
            </a:r>
            <a:r>
              <a:rPr kumimoji="1" lang="en-US" altLang="ja-JP" dirty="0" smtClean="0">
                <a:solidFill>
                  <a:schemeClr val="tx1"/>
                </a:solidFill>
              </a:rPr>
              <a:t>( string </a:t>
            </a:r>
            <a:r>
              <a:rPr kumimoji="1" lang="en-US" altLang="ja-JP" dirty="0" err="1" smtClean="0">
                <a:solidFill>
                  <a:srgbClr val="FF0000"/>
                </a:solidFill>
              </a:rPr>
              <a:t>UserName</a:t>
            </a:r>
            <a:r>
              <a:rPr kumimoji="1" lang="en-US" altLang="ja-JP" dirty="0" smtClean="0">
                <a:solidFill>
                  <a:schemeClr val="tx1"/>
                </a:solidFill>
              </a:rPr>
              <a:t>, string </a:t>
            </a:r>
            <a:r>
              <a:rPr kumimoji="1" lang="en-US" altLang="ja-JP" dirty="0" smtClean="0">
                <a:solidFill>
                  <a:srgbClr val="FF0000"/>
                </a:solidFill>
              </a:rPr>
              <a:t>Password</a:t>
            </a:r>
            <a:r>
              <a:rPr kumimoji="1" lang="en-US" altLang="ja-JP" dirty="0" smtClean="0">
                <a:solidFill>
                  <a:schemeClr val="tx1"/>
                </a:solidFill>
              </a:rPr>
              <a:t> )</a:t>
            </a:r>
          </a:p>
          <a:p>
            <a:r>
              <a:rPr lang="en-US" altLang="ja-JP" dirty="0" smtClean="0">
                <a:solidFill>
                  <a:schemeClr val="tx1"/>
                </a:solidFill>
              </a:rPr>
              <a:t>{</a:t>
            </a:r>
          </a:p>
          <a:p>
            <a:r>
              <a:rPr lang="en-US" altLang="ja-JP" dirty="0" smtClean="0">
                <a:solidFill>
                  <a:schemeClr val="tx1"/>
                </a:solidFill>
              </a:rPr>
              <a:t>     string SQL=“SELECT COUNT * from </a:t>
            </a:r>
            <a:r>
              <a:rPr lang="en-US" altLang="ja-JP" dirty="0" err="1" smtClean="0">
                <a:solidFill>
                  <a:schemeClr val="tx1"/>
                </a:solidFill>
              </a:rPr>
              <a:t>UserTable</a:t>
            </a:r>
            <a:r>
              <a:rPr lang="en-US" altLang="ja-JP" dirty="0" smtClean="0">
                <a:solidFill>
                  <a:schemeClr val="tx1"/>
                </a:solidFill>
              </a:rPr>
              <a:t> “</a:t>
            </a:r>
          </a:p>
          <a:p>
            <a:r>
              <a:rPr lang="en-US" altLang="ja-JP" dirty="0" smtClean="0">
                <a:solidFill>
                  <a:schemeClr val="tx1"/>
                </a:solidFill>
              </a:rPr>
              <a:t>                        “where (</a:t>
            </a:r>
            <a:r>
              <a:rPr lang="en-US" altLang="ja-JP" dirty="0" err="1" smtClean="0">
                <a:solidFill>
                  <a:srgbClr val="FF0000"/>
                </a:solidFill>
              </a:rPr>
              <a:t>UserName</a:t>
            </a:r>
            <a:r>
              <a:rPr lang="en-US" altLang="ja-JP" dirty="0" smtClean="0">
                <a:solidFill>
                  <a:schemeClr val="tx1"/>
                </a:solidFill>
              </a:rPr>
              <a:t>=\‘%s\’)”</a:t>
            </a:r>
          </a:p>
          <a:p>
            <a:r>
              <a:rPr lang="en-US" altLang="ja-JP" dirty="0" smtClean="0">
                <a:solidFill>
                  <a:schemeClr val="tx1"/>
                </a:solidFill>
              </a:rPr>
              <a:t>                        “and (</a:t>
            </a:r>
            <a:r>
              <a:rPr lang="en-US" altLang="ja-JP" dirty="0" smtClean="0">
                <a:solidFill>
                  <a:srgbClr val="FF0000"/>
                </a:solidFill>
              </a:rPr>
              <a:t>Password</a:t>
            </a:r>
            <a:r>
              <a:rPr lang="en-US" altLang="ja-JP" dirty="0" smtClean="0">
                <a:solidFill>
                  <a:schemeClr val="tx1"/>
                </a:solidFill>
              </a:rPr>
              <a:t>=\’%s\’)”;</a:t>
            </a:r>
          </a:p>
          <a:p>
            <a:r>
              <a:rPr lang="en-US" altLang="ja-JP" dirty="0" smtClean="0">
                <a:solidFill>
                  <a:schemeClr val="tx1"/>
                </a:solidFill>
              </a:rPr>
              <a:t>     try</a:t>
            </a:r>
          </a:p>
          <a:p>
            <a:r>
              <a:rPr lang="en-US" altLang="ja-JP" dirty="0" smtClean="0">
                <a:solidFill>
                  <a:schemeClr val="tx1"/>
                </a:solidFill>
              </a:rPr>
              <a:t>     {</a:t>
            </a:r>
          </a:p>
          <a:p>
            <a:r>
              <a:rPr lang="en-US" altLang="ja-JP" dirty="0" smtClean="0">
                <a:solidFill>
                  <a:schemeClr val="tx1"/>
                </a:solidFill>
              </a:rPr>
              <a:t>         </a:t>
            </a:r>
            <a:r>
              <a:rPr lang="en-US" altLang="ja-JP" dirty="0" err="1" smtClean="0">
                <a:solidFill>
                  <a:schemeClr val="tx1"/>
                </a:solidFill>
              </a:rPr>
              <a:t>SQL.FormatString</a:t>
            </a:r>
            <a:r>
              <a:rPr lang="en-US" altLang="ja-JP" dirty="0" smtClean="0">
                <a:solidFill>
                  <a:schemeClr val="tx1"/>
                </a:solidFill>
              </a:rPr>
              <a:t>( </a:t>
            </a:r>
            <a:r>
              <a:rPr lang="en-US" altLang="ja-JP" dirty="0" err="1" smtClean="0">
                <a:solidFill>
                  <a:srgbClr val="FF0000"/>
                </a:solidFill>
              </a:rPr>
              <a:t>UserName</a:t>
            </a:r>
            <a:r>
              <a:rPr lang="en-US" altLang="ja-JP" dirty="0" smtClean="0">
                <a:solidFill>
                  <a:schemeClr val="tx1"/>
                </a:solidFill>
              </a:rPr>
              <a:t>, </a:t>
            </a:r>
            <a:r>
              <a:rPr lang="en-US" altLang="ja-JP" dirty="0" smtClean="0">
                <a:solidFill>
                  <a:srgbClr val="FF0000"/>
                </a:solidFill>
              </a:rPr>
              <a:t>Password</a:t>
            </a:r>
            <a:r>
              <a:rPr lang="en-US" altLang="ja-JP" dirty="0" smtClean="0">
                <a:solidFill>
                  <a:schemeClr val="tx1"/>
                </a:solidFill>
              </a:rPr>
              <a:t> );</a:t>
            </a:r>
          </a:p>
          <a:p>
            <a:endParaRPr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DataBase</a:t>
            </a:r>
            <a:r>
              <a:rPr lang="en-US" altLang="ja-JP" dirty="0" smtClean="0">
                <a:solidFill>
                  <a:schemeClr val="tx1"/>
                </a:solidFill>
              </a:rPr>
              <a:t>-&gt;Query( SQL </a:t>
            </a:r>
            <a:r>
              <a:rPr lang="en-US" altLang="ja-JP" dirty="0" smtClean="0">
                <a:solidFill>
                  <a:schemeClr val="tx1"/>
                </a:solidFill>
              </a:rPr>
              <a:t>);</a:t>
            </a:r>
            <a:endParaRPr lang="en-US" altLang="ja-JP" dirty="0" smtClean="0">
              <a:solidFill>
                <a:schemeClr val="tx1"/>
              </a:solidFill>
            </a:endParaRPr>
          </a:p>
          <a:p>
            <a:r>
              <a:rPr lang="en-US" altLang="ja-JP" dirty="0" smtClean="0">
                <a:solidFill>
                  <a:schemeClr val="tx1"/>
                </a:solidFill>
              </a:rPr>
              <a:t>         if( </a:t>
            </a:r>
            <a:r>
              <a:rPr lang="en-US" altLang="ja-JP" dirty="0" err="1" smtClean="0">
                <a:solidFill>
                  <a:schemeClr val="tx1"/>
                </a:solidFill>
              </a:rPr>
              <a:t>DataSet</a:t>
            </a:r>
            <a:r>
              <a:rPr lang="en-US" altLang="ja-JP" dirty="0" smtClean="0">
                <a:solidFill>
                  <a:schemeClr val="tx1"/>
                </a:solidFill>
              </a:rPr>
              <a:t>-&gt;Count &gt;= 1 )</a:t>
            </a:r>
          </a:p>
          <a:p>
            <a:r>
              <a:rPr lang="en-US" altLang="ja-JP" dirty="0" smtClean="0">
                <a:solidFill>
                  <a:schemeClr val="tx1"/>
                </a:solidFill>
              </a:rPr>
              <a:t>             return true;</a:t>
            </a:r>
          </a:p>
          <a:p>
            <a:r>
              <a:rPr lang="en-US" altLang="ja-JP" dirty="0" smtClean="0">
                <a:solidFill>
                  <a:schemeClr val="tx1"/>
                </a:solidFill>
              </a:rPr>
              <a:t>         }</a:t>
            </a:r>
          </a:p>
          <a:p>
            <a:r>
              <a:rPr lang="en-US" altLang="ja-JP" dirty="0" smtClean="0">
                <a:solidFill>
                  <a:schemeClr val="tx1"/>
                </a:solidFill>
              </a:rPr>
              <a:t>     }catch( ... ){</a:t>
            </a:r>
          </a:p>
          <a:p>
            <a:r>
              <a:rPr lang="en-US" altLang="ja-JP" dirty="0" smtClean="0">
                <a:solidFill>
                  <a:schemeClr val="tx1"/>
                </a:solidFill>
              </a:rPr>
              <a:t>     }</a:t>
            </a:r>
          </a:p>
          <a:p>
            <a:r>
              <a:rPr lang="en-US" altLang="ja-JP" dirty="0" smtClean="0">
                <a:solidFill>
                  <a:schemeClr val="tx1"/>
                </a:solidFill>
              </a:rPr>
              <a:t>    return false;</a:t>
            </a:r>
          </a:p>
          <a:p>
            <a:r>
              <a:rPr kumimoji="1" lang="en-US" altLang="ja-JP" dirty="0" smtClean="0">
                <a:solidFill>
                  <a:schemeClr val="tx1"/>
                </a:solidFill>
              </a:rPr>
              <a:t>}</a:t>
            </a:r>
            <a:endParaRPr kumimoji="1" lang="ja-JP" altLang="en-US" dirty="0">
              <a:solidFill>
                <a:schemeClr val="tx1"/>
              </a:solidFill>
            </a:endParaRPr>
          </a:p>
        </p:txBody>
      </p:sp>
      <p:sp>
        <p:nvSpPr>
          <p:cNvPr id="5" name="テキスト ボックス 4"/>
          <p:cNvSpPr txBox="1"/>
          <p:nvPr/>
        </p:nvSpPr>
        <p:spPr>
          <a:xfrm>
            <a:off x="3286116" y="3429000"/>
            <a:ext cx="5489003" cy="2339102"/>
          </a:xfrm>
          <a:prstGeom prst="rect">
            <a:avLst/>
          </a:prstGeom>
          <a:noFill/>
        </p:spPr>
        <p:txBody>
          <a:bodyPr wrap="none" rtlCol="0">
            <a:spAutoFit/>
          </a:bodyPr>
          <a:lstStyle/>
          <a:p>
            <a:r>
              <a:rPr lang="ja-JP" altLang="en-US" sz="1600" dirty="0" smtClean="0"/>
              <a:t>　　　　　 　　　＿＿＿</a:t>
            </a:r>
            <a:r>
              <a:rPr lang="en-US" altLang="ja-JP" sz="1600" dirty="0" smtClean="0"/>
              <a:t>_</a:t>
            </a:r>
          </a:p>
          <a:p>
            <a:r>
              <a:rPr lang="ja-JP" altLang="en-US" sz="1600" dirty="0" smtClean="0"/>
              <a:t>　　　　　　　／　　 　 　＼　　　　　</a:t>
            </a:r>
            <a:r>
              <a:rPr lang="ja-JP" altLang="en-US" sz="1600" dirty="0" smtClean="0"/>
              <a:t>なんだか、おんなじこと</a:t>
            </a:r>
            <a:endParaRPr lang="ja-JP" altLang="en-US" sz="1600" dirty="0" smtClean="0"/>
          </a:p>
          <a:p>
            <a:r>
              <a:rPr lang="ja-JP" altLang="en-US" sz="1600" dirty="0" smtClean="0"/>
              <a:t>　　　　 　／　　─　 　 ─＼ 　　</a:t>
            </a:r>
          </a:p>
          <a:p>
            <a:r>
              <a:rPr lang="ja-JP" altLang="en-US" sz="1600" dirty="0" smtClean="0"/>
              <a:t>　　　　／ 　　 （●） 　（●） ＼　　　</a:t>
            </a:r>
            <a:r>
              <a:rPr lang="ja-JP" altLang="en-US" sz="1600" dirty="0" smtClean="0"/>
              <a:t>ばかり書いてるきがする</a:t>
            </a:r>
            <a:r>
              <a:rPr lang="ja-JP" altLang="en-US" sz="1600" dirty="0" err="1" smtClean="0"/>
              <a:t>お</a:t>
            </a:r>
            <a:endParaRPr lang="ja-JP" altLang="en-US" sz="1600" dirty="0" smtClean="0"/>
          </a:p>
          <a:p>
            <a:r>
              <a:rPr lang="ja-JP" altLang="en-US" sz="1600" dirty="0" smtClean="0"/>
              <a:t>　　　　</a:t>
            </a:r>
            <a:r>
              <a:rPr lang="en-US" altLang="ja-JP" sz="1600" dirty="0" smtClean="0"/>
              <a:t>|</a:t>
            </a:r>
            <a:r>
              <a:rPr lang="ja-JP" altLang="en-US" sz="1600" dirty="0" smtClean="0"/>
              <a:t>　 　　 　 （</a:t>
            </a:r>
            <a:r>
              <a:rPr lang="en-US" altLang="ja-JP" sz="1600" dirty="0" smtClean="0"/>
              <a:t>__</a:t>
            </a:r>
            <a:r>
              <a:rPr lang="ja-JP" altLang="en-US" sz="1600" dirty="0" smtClean="0"/>
              <a:t>人</a:t>
            </a:r>
            <a:r>
              <a:rPr lang="en-US" altLang="ja-JP" sz="1600" dirty="0" smtClean="0"/>
              <a:t>__</a:t>
            </a:r>
            <a:r>
              <a:rPr lang="ja-JP" altLang="en-US" sz="1600" dirty="0" smtClean="0"/>
              <a:t>）　 　 </a:t>
            </a:r>
            <a:r>
              <a:rPr lang="en-US" altLang="ja-JP" sz="1600" dirty="0" smtClean="0"/>
              <a:t>|</a:t>
            </a:r>
            <a:r>
              <a:rPr lang="ja-JP" altLang="en-US" sz="1600" dirty="0" smtClean="0"/>
              <a:t>　＿＿＿＿＿＿＿</a:t>
            </a:r>
            <a:r>
              <a:rPr lang="en-US" altLang="ja-JP" sz="1600" dirty="0" smtClean="0"/>
              <a:t>_</a:t>
            </a:r>
          </a:p>
          <a:p>
            <a:r>
              <a:rPr lang="ja-JP" altLang="en-US" sz="1600" dirty="0" smtClean="0"/>
              <a:t>　 　　 ＼　　 　　 ｀ ⌒</a:t>
            </a:r>
            <a:r>
              <a:rPr lang="en-US" altLang="ja-JP" sz="1600" dirty="0" smtClean="0"/>
              <a:t>´ </a:t>
            </a:r>
            <a:r>
              <a:rPr lang="ja-JP" altLang="en-US" sz="1600" dirty="0" smtClean="0"/>
              <a:t>　 </a:t>
            </a:r>
            <a:r>
              <a:rPr lang="en-US" altLang="ja-JP" sz="1600" dirty="0" smtClean="0"/>
              <a:t>,</a:t>
            </a:r>
            <a:r>
              <a:rPr lang="ja-JP" altLang="en-US" sz="1600" dirty="0" smtClean="0"/>
              <a:t>／　</a:t>
            </a:r>
            <a:r>
              <a:rPr lang="en-US" altLang="ja-JP" sz="1600" dirty="0" smtClean="0"/>
              <a:t>.| |</a:t>
            </a:r>
            <a:r>
              <a:rPr lang="ja-JP" altLang="en-US" sz="1600" dirty="0" smtClean="0"/>
              <a:t>　　　　　　　　　　</a:t>
            </a:r>
            <a:r>
              <a:rPr lang="en-US" altLang="ja-JP" sz="1600" dirty="0" smtClean="0"/>
              <a:t>|</a:t>
            </a:r>
          </a:p>
          <a:p>
            <a:r>
              <a:rPr lang="ja-JP" altLang="en-US" sz="1600" dirty="0" smtClean="0"/>
              <a:t>　　　　ノ　　　　　　　　　　　＼　</a:t>
            </a:r>
            <a:r>
              <a:rPr lang="en-US" altLang="ja-JP" sz="1600" dirty="0" smtClean="0"/>
              <a:t>| |</a:t>
            </a:r>
            <a:r>
              <a:rPr lang="ja-JP" altLang="en-US" sz="1600" dirty="0" smtClean="0"/>
              <a:t>　　　　　　　　　　</a:t>
            </a:r>
            <a:r>
              <a:rPr lang="en-US" altLang="ja-JP" sz="1600" dirty="0" smtClean="0"/>
              <a:t>|</a:t>
            </a:r>
          </a:p>
          <a:p>
            <a:r>
              <a:rPr lang="ja-JP" altLang="en-US" sz="1600" dirty="0" smtClean="0"/>
              <a:t>　 ／</a:t>
            </a:r>
            <a:r>
              <a:rPr lang="en-US" altLang="ja-JP" sz="1600" dirty="0" smtClean="0"/>
              <a:t>´ </a:t>
            </a:r>
            <a:r>
              <a:rPr lang="ja-JP" altLang="en-US" sz="1600" dirty="0" smtClean="0"/>
              <a:t>　 　　　　　　　　　　　 　 </a:t>
            </a:r>
            <a:r>
              <a:rPr lang="en-US" altLang="ja-JP" sz="1600" dirty="0" smtClean="0"/>
              <a:t>| |</a:t>
            </a:r>
            <a:r>
              <a:rPr lang="ja-JP" altLang="en-US" sz="1600" dirty="0" smtClean="0"/>
              <a:t>　　　　　　　　　　</a:t>
            </a:r>
            <a:r>
              <a:rPr lang="en-US" altLang="ja-JP" sz="1600" dirty="0" smtClean="0"/>
              <a:t>|</a:t>
            </a:r>
          </a:p>
          <a:p>
            <a:endParaRPr kumimoji="1" lang="ja-JP" alt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そこで・・・</a:t>
            </a:r>
            <a:endParaRPr kumimoji="1" lang="ja-JP" altLang="en-US" dirty="0"/>
          </a:p>
        </p:txBody>
      </p:sp>
      <p:sp>
        <p:nvSpPr>
          <p:cNvPr id="3" name="角丸四角形 2"/>
          <p:cNvSpPr/>
          <p:nvPr/>
        </p:nvSpPr>
        <p:spPr>
          <a:xfrm>
            <a:off x="1071538" y="1643050"/>
            <a:ext cx="6715172" cy="3357586"/>
          </a:xfrm>
          <a:prstGeom prst="roundRect">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rPr>
              <a:t>Form</a:t>
            </a:r>
            <a:r>
              <a:rPr kumimoji="1" lang="ja-JP" altLang="en-US" sz="2800" dirty="0" smtClean="0">
                <a:solidFill>
                  <a:schemeClr val="tx1"/>
                </a:solidFill>
              </a:rPr>
              <a:t>／</a:t>
            </a:r>
            <a:r>
              <a:rPr kumimoji="1" lang="en-US" altLang="ja-JP" sz="2800" dirty="0" smtClean="0">
                <a:solidFill>
                  <a:schemeClr val="tx1"/>
                </a:solidFill>
              </a:rPr>
              <a:t>Logic</a:t>
            </a:r>
            <a:r>
              <a:rPr kumimoji="1" lang="ja-JP" altLang="en-US" sz="2800" dirty="0" smtClean="0">
                <a:solidFill>
                  <a:schemeClr val="tx1"/>
                </a:solidFill>
              </a:rPr>
              <a:t>／</a:t>
            </a:r>
            <a:r>
              <a:rPr kumimoji="1" lang="en-US" altLang="ja-JP" sz="2800" dirty="0" smtClean="0">
                <a:solidFill>
                  <a:schemeClr val="tx1"/>
                </a:solidFill>
              </a:rPr>
              <a:t>DAL </a:t>
            </a:r>
            <a:r>
              <a:rPr kumimoji="1" lang="ja-JP" altLang="en-US" sz="2800" dirty="0" smtClean="0">
                <a:solidFill>
                  <a:schemeClr val="tx1"/>
                </a:solidFill>
              </a:rPr>
              <a:t>に設計情報から</a:t>
            </a:r>
            <a:endParaRPr kumimoji="1" lang="en-US" altLang="ja-JP" sz="2800" dirty="0" smtClean="0">
              <a:solidFill>
                <a:schemeClr val="tx1"/>
              </a:solidFill>
            </a:endParaRPr>
          </a:p>
          <a:p>
            <a:pPr algn="ctr"/>
            <a:r>
              <a:rPr kumimoji="1" lang="ja-JP" altLang="en-US" sz="2800" dirty="0" smtClean="0">
                <a:solidFill>
                  <a:schemeClr val="tx1"/>
                </a:solidFill>
              </a:rPr>
              <a:t>自動的に変数を作り出してしまおう</a:t>
            </a:r>
            <a:endParaRPr kumimoji="1" lang="en-US" altLang="ja-JP" sz="2800" dirty="0" smtClean="0">
              <a:solidFill>
                <a:schemeClr val="tx1"/>
              </a:solidFill>
            </a:endParaRPr>
          </a:p>
          <a:p>
            <a:pPr algn="ctr"/>
            <a:endParaRPr lang="en-US" altLang="ja-JP" sz="2800" dirty="0" smtClean="0">
              <a:solidFill>
                <a:schemeClr val="tx1"/>
              </a:solidFill>
            </a:endParaRPr>
          </a:p>
          <a:p>
            <a:pPr algn="ctr"/>
            <a:r>
              <a:rPr kumimoji="1" lang="ja-JP" altLang="en-US" sz="2800" dirty="0" smtClean="0">
                <a:solidFill>
                  <a:schemeClr val="tx1"/>
                </a:solidFill>
              </a:rPr>
              <a:t>という試み。</a:t>
            </a:r>
            <a:endParaRPr kumimoji="1" lang="ja-JP" altLang="en-US" sz="28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accent2">
            <a:lumMod val="20000"/>
            <a:lumOff val="80000"/>
            <a:alpha val="50000"/>
          </a:schemeClr>
        </a:solidFill>
      </a:spPr>
      <a:bodyPr rtlCol="0" anchor="ctr"/>
      <a:lstStyle>
        <a:defPPr algn="ctr">
          <a:defRPr kumimoji="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876</TotalTime>
  <Words>1422</Words>
  <Application>Microsoft Office PowerPoint</Application>
  <PresentationFormat>画面に合わせる (4:3)</PresentationFormat>
  <Paragraphs>549</Paragraphs>
  <Slides>37</Slides>
  <Notes>2</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スライドマスタN05</vt:lpstr>
      <vt:lpstr>匠の伝承ｗ</vt:lpstr>
      <vt:lpstr>スピーカー自己紹介</vt:lpstr>
      <vt:lpstr>前回のおさらい</vt:lpstr>
      <vt:lpstr>スライド 4</vt:lpstr>
      <vt:lpstr>たとえば、こんな画面</vt:lpstr>
      <vt:lpstr>Formのコードイメージ</vt:lpstr>
      <vt:lpstr>Logicのコードイメージ</vt:lpstr>
      <vt:lpstr>DALのコードイメージ</vt:lpstr>
      <vt:lpstr>そこで・・・</vt:lpstr>
      <vt:lpstr>XMLファイルに定義情報を用意する</vt:lpstr>
      <vt:lpstr>ちょっとまって。ホントに便利になる？</vt:lpstr>
      <vt:lpstr>基底クラスの Fields[] 変数を利用してみると・・・</vt:lpstr>
      <vt:lpstr>変数だけを略してもダメ！</vt:lpstr>
      <vt:lpstr>スライド 14</vt:lpstr>
      <vt:lpstr>ちょいと具体例を挙げていってみましょう</vt:lpstr>
      <vt:lpstr>ビューとロジックの内部処理</vt:lpstr>
      <vt:lpstr>別の例を考えてみましょう。</vt:lpstr>
      <vt:lpstr>スライド 18</vt:lpstr>
      <vt:lpstr>これら２つを1つにできないでしょうか？</vt:lpstr>
      <vt:lpstr>スライド 20</vt:lpstr>
      <vt:lpstr>Logicはどうなる？</vt:lpstr>
      <vt:lpstr>派生クラスで個別対応？</vt:lpstr>
      <vt:lpstr>標準のアクションリスト</vt:lpstr>
      <vt:lpstr>Ｆｏｒｍの[OK]処理</vt:lpstr>
      <vt:lpstr>Formの[キャンセル]処理</vt:lpstr>
      <vt:lpstr>グリッドを持つ画面</vt:lpstr>
      <vt:lpstr>[表示]ボタン処理</vt:lpstr>
      <vt:lpstr>[次ページ]ボタン処理（あくまでもイメージｗ）</vt:lpstr>
      <vt:lpstr>データベースがあるとは限らない！</vt:lpstr>
      <vt:lpstr>通信を利用するアプリケーションに適用できない！</vt:lpstr>
      <vt:lpstr>クラサバ</vt:lpstr>
      <vt:lpstr>たとえば、どうなる？</vt:lpstr>
      <vt:lpstr>たとえば、どうなる？</vt:lpstr>
      <vt:lpstr>プログラムの開発時間を大幅に短縮できる！</vt:lpstr>
      <vt:lpstr>現在、誠意開発中（笑）</vt:lpstr>
      <vt:lpstr>スライド 36</vt:lpstr>
      <vt:lpstr>スライド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F06</dc:title>
  <dc:creator>高萩 俊行</dc:creator>
  <cp:lastModifiedBy>Y.Uchiyama</cp:lastModifiedBy>
  <cp:revision>99</cp:revision>
  <dcterms:created xsi:type="dcterms:W3CDTF">2008-11-12T15:51:15Z</dcterms:created>
  <dcterms:modified xsi:type="dcterms:W3CDTF">2009-05-22T10:51:15Z</dcterms:modified>
</cp:coreProperties>
</file>