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1"/>
  </p:notesMasterIdLst>
  <p:handoutMasterIdLst>
    <p:handoutMasterId r:id="rId32"/>
  </p:handoutMasterIdLst>
  <p:sldIdLst>
    <p:sldId id="265" r:id="rId2"/>
    <p:sldId id="266" r:id="rId3"/>
    <p:sldId id="270" r:id="rId4"/>
    <p:sldId id="278" r:id="rId5"/>
    <p:sldId id="269" r:id="rId6"/>
    <p:sldId id="267" r:id="rId7"/>
    <p:sldId id="268" r:id="rId8"/>
    <p:sldId id="271" r:id="rId9"/>
    <p:sldId id="273" r:id="rId10"/>
    <p:sldId id="272" r:id="rId11"/>
    <p:sldId id="279" r:id="rId12"/>
    <p:sldId id="275" r:id="rId13"/>
    <p:sldId id="276" r:id="rId14"/>
    <p:sldId id="277" r:id="rId15"/>
    <p:sldId id="281" r:id="rId16"/>
    <p:sldId id="280" r:id="rId17"/>
    <p:sldId id="282" r:id="rId18"/>
    <p:sldId id="295" r:id="rId19"/>
    <p:sldId id="292" r:id="rId20"/>
    <p:sldId id="283" r:id="rId21"/>
    <p:sldId id="291" r:id="rId22"/>
    <p:sldId id="285" r:id="rId23"/>
    <p:sldId id="286" r:id="rId24"/>
    <p:sldId id="293" r:id="rId25"/>
    <p:sldId id="288" r:id="rId26"/>
    <p:sldId id="290" r:id="rId27"/>
    <p:sldId id="287" r:id="rId28"/>
    <p:sldId id="289" r:id="rId29"/>
    <p:sldId id="294" r:id="rId3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1" autoAdjust="0"/>
    <p:restoredTop sz="94643" autoAdjust="0"/>
  </p:normalViewPr>
  <p:slideViewPr>
    <p:cSldViewPr>
      <p:cViewPr>
        <p:scale>
          <a:sx n="90" d="100"/>
          <a:sy n="90" d="100"/>
        </p:scale>
        <p:origin x="-432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fsharp/default.asp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esearch.microsoft.com/en-us/um/cambridge/projects/fsharp/manual/namespaces.html" TargetMode="External"/><Relationship Id="rId4" Type="http://schemas.openxmlformats.org/officeDocument/2006/relationships/hyperlink" Target="http://research.microsoft.com/en-us/um/cambridge/projects/fsharp/manual/spec2.asp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ja-jp/magazine/cc164244.asp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.wikipedia.org/wiki/F_Sharp" TargetMode="External"/><Relationship Id="rId4" Type="http://schemas.openxmlformats.org/officeDocument/2006/relationships/hyperlink" Target="http://blogs.msdn.com/dd_jpn/archive/2008/07/03/8684353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61ad6924-93ad-48dc-8c67-60f7e7803d3c&amp;displaylang=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/>
          <a:lstStyle/>
          <a:p>
            <a:r>
              <a:rPr lang="ja-JP" altLang="en-US" sz="6600" dirty="0" smtClean="0">
                <a:latin typeface="メイリオ" pitchFamily="50" charset="-128"/>
                <a:ea typeface="メイリオ" pitchFamily="50" charset="-128"/>
              </a:rPr>
              <a:t>０からわかる</a:t>
            </a: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F#</a:t>
            </a:r>
            <a:b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</a:br>
            <a:r>
              <a:rPr lang="en-US" altLang="ja-JP" sz="6600" dirty="0" smtClean="0">
                <a:latin typeface="メイリオ" pitchFamily="50" charset="-128"/>
                <a:ea typeface="メイリオ" pitchFamily="50" charset="-128"/>
              </a:rPr>
              <a:t>Part1</a:t>
            </a:r>
            <a:endParaRPr kumimoji="1" lang="ja-JP" altLang="en-US" sz="66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7200" dirty="0" smtClean="0">
                <a:latin typeface="メイリオ" pitchFamily="50" charset="-128"/>
                <a:ea typeface="メイリオ" pitchFamily="50" charset="-128"/>
              </a:rPr>
              <a:t>中 博俊</a:t>
            </a:r>
            <a:endParaRPr kumimoji="1" lang="ja-JP" altLang="en-US" sz="7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57752" y="564357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F# September 2008 CTP Base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コンソールモードでやるよ！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C:\Users\vaioz\Desktop\FSharp-1.9.6.2\bin\fsi.exe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これでコンソールモードです。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日本語対応してないから本格的には使えない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１～１０までの二乗を表示するプログラム</a:t>
            </a:r>
            <a:r>
              <a:rPr lang="en-US" altLang="ja-JP" dirty="0" smtClean="0"/>
              <a:t>C#1.0</a:t>
            </a:r>
            <a:r>
              <a:rPr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numbers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nn-NO" altLang="ja-JP" sz="2000" b="1" dirty="0" smtClean="0">
                <a:latin typeface="Consolas" pitchFamily="49" charset="0"/>
              </a:rPr>
              <a:t>for (int i = 1; i &lt;= 10; i++) </a:t>
            </a:r>
            <a:r>
              <a:rPr lang="en-US" altLang="ja-JP" sz="2000" b="1" dirty="0" smtClean="0">
                <a:latin typeface="Consolas" pitchFamily="49" charset="0"/>
              </a:rPr>
              <a:t>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numbers.Add</a:t>
            </a:r>
            <a:r>
              <a:rPr lang="en-US" altLang="ja-JP" sz="2000" b="1" dirty="0" smtClean="0">
                <a:latin typeface="Consolas" pitchFamily="49" charset="0"/>
              </a:rPr>
              <a:t>(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 squares = new </a:t>
            </a:r>
            <a:r>
              <a:rPr lang="en-US" altLang="ja-JP" sz="2000" b="1" dirty="0" err="1" smtClean="0">
                <a:latin typeface="Consolas" pitchFamily="49" charset="0"/>
              </a:rPr>
              <a:t>ArrayList</a:t>
            </a:r>
            <a:r>
              <a:rPr lang="en-US" altLang="ja-JP" sz="2000" b="1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numbers.Count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squares.Add</a:t>
            </a:r>
            <a:r>
              <a:rPr lang="en-US" altLang="ja-JP" sz="2000" b="1" dirty="0" smtClean="0">
                <a:latin typeface="Consolas" pitchFamily="49" charset="0"/>
              </a:rPr>
              <a:t>((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*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)numbers[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]); }</a:t>
            </a:r>
          </a:p>
          <a:p>
            <a:pPr>
              <a:buNone/>
            </a:pPr>
            <a:endParaRPr lang="ja-JP" altLang="en-US" sz="20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for (</a:t>
            </a:r>
            <a:r>
              <a:rPr lang="en-US" altLang="ja-JP" sz="2000" b="1" dirty="0" err="1" smtClean="0">
                <a:latin typeface="Consolas" pitchFamily="49" charset="0"/>
              </a:rPr>
              <a:t>int</a:t>
            </a:r>
            <a:r>
              <a:rPr lang="en-US" altLang="ja-JP" sz="2000" b="1" dirty="0" smtClean="0">
                <a:latin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= 0;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 &lt; </a:t>
            </a:r>
            <a:r>
              <a:rPr lang="en-US" altLang="ja-JP" sz="2000" b="1" dirty="0" err="1" smtClean="0">
                <a:latin typeface="Consolas" pitchFamily="49" charset="0"/>
              </a:rPr>
              <a:t>squares.Count</a:t>
            </a:r>
            <a:r>
              <a:rPr lang="en-US" altLang="ja-JP" sz="2000" b="1" dirty="0" smtClean="0">
                <a:latin typeface="Consolas" pitchFamily="49" charset="0"/>
              </a:rPr>
              <a:t>; 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++) {</a:t>
            </a:r>
          </a:p>
          <a:p>
            <a:pPr>
              <a:buNone/>
            </a:pPr>
            <a:r>
              <a:rPr lang="en-US" altLang="ja-JP" sz="2000" b="1" dirty="0" smtClean="0">
                <a:latin typeface="Consolas" pitchFamily="49" charset="0"/>
              </a:rPr>
              <a:t>    </a:t>
            </a: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(squares[</a:t>
            </a:r>
            <a:r>
              <a:rPr lang="en-US" altLang="ja-JP" sz="2000" b="1" dirty="0" err="1" smtClean="0">
                <a:latin typeface="Consolas" pitchFamily="49" charset="0"/>
              </a:rPr>
              <a:t>i</a:t>
            </a:r>
            <a:r>
              <a:rPr lang="en-US" altLang="ja-JP" sz="2000" b="1" dirty="0" smtClean="0">
                <a:latin typeface="Consolas" pitchFamily="49" charset="0"/>
              </a:rPr>
              <a:t>] + "; "); }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Console.Write</a:t>
            </a:r>
            <a:r>
              <a:rPr lang="en-US" altLang="ja-JP" sz="20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r>
              <a:rPr lang="en-US" altLang="ja-JP" sz="2000" b="1" dirty="0" err="1" smtClean="0">
                <a:latin typeface="Consolas" pitchFamily="49" charset="0"/>
              </a:rPr>
              <a:t>Console.ReadKey</a:t>
            </a:r>
            <a:r>
              <a:rPr lang="en-US" altLang="ja-JP" sz="20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C#2.0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numbers = new 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&gt;();</a:t>
            </a:r>
          </a:p>
          <a:p>
            <a:pPr>
              <a:buNone/>
            </a:pPr>
            <a:r>
              <a:rPr lang="nn-NO" altLang="ja-JP" sz="2400" b="1" dirty="0" smtClean="0">
                <a:latin typeface="Consolas" pitchFamily="49" charset="0"/>
                <a:cs typeface="Times New Roman" pitchFamily="18" charset="0"/>
              </a:rPr>
              <a:t>for ( int i = 1; i &lt;= 10; i++ ) 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	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numbers.Add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);}</a:t>
            </a:r>
          </a:p>
          <a:p>
            <a:pPr>
              <a:buNone/>
            </a:pP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List&lt;</a:t>
            </a: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&gt; squares =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numbers.ConvertAll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</a:t>
            </a:r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          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return x*x;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("N^2 = {");</a:t>
            </a:r>
          </a:p>
          <a:p>
            <a:pPr>
              <a:buNone/>
            </a:pP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squares.ForEach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(delegate(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 x ) { 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solidFill>
                  <a:srgbClr val="FF0000"/>
                </a:solidFill>
                <a:latin typeface="Consolas" pitchFamily="49" charset="0"/>
                <a:cs typeface="Times New Roman" pitchFamily="18" charset="0"/>
              </a:rPr>
              <a:t>(x + "; "); });</a:t>
            </a: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Console.Write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("}");</a:t>
            </a:r>
          </a:p>
          <a:p>
            <a:pPr>
              <a:buNone/>
            </a:pPr>
            <a:endParaRPr lang="ja-JP" altLang="en-US" sz="2400" b="1" dirty="0" smtClean="0">
              <a:latin typeface="Consolas" pitchFamily="49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400" b="1" dirty="0" err="1" smtClean="0">
                <a:latin typeface="Consolas" pitchFamily="49" charset="0"/>
                <a:cs typeface="Times New Roman" pitchFamily="18" charset="0"/>
              </a:rPr>
              <a:t>Console.ReadKey</a:t>
            </a:r>
            <a:r>
              <a:rPr lang="en-US" altLang="ja-JP" sz="2400" b="1" dirty="0" smtClean="0">
                <a:latin typeface="Consolas" pitchFamily="49" charset="0"/>
                <a:cs typeface="Times New Roman" pitchFamily="18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C#3.0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numbers =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Enumerable.Range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(1, 10);</a:t>
            </a:r>
          </a:p>
          <a:p>
            <a:pPr>
              <a:buNone/>
            </a:pP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var</a:t>
            </a:r>
            <a:r>
              <a:rPr lang="en-US" altLang="ja-JP" sz="2800" b="1" dirty="0" smtClean="0">
                <a:latin typeface="Consolas" pitchFamily="49" charset="0"/>
              </a:rPr>
              <a:t> squares = 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(from x in numbers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let square = x*x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         select square).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ToList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("N^2 = {");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squares.ForEach</a:t>
            </a:r>
            <a:r>
              <a:rPr lang="en-US" altLang="ja-JP" sz="2800" b="1" dirty="0" smtClean="0">
                <a:latin typeface="Consolas" pitchFamily="49" charset="0"/>
              </a:rPr>
              <a:t>(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x =&gt; </a:t>
            </a:r>
            <a:r>
              <a:rPr lang="en-US" altLang="ja-JP" sz="2800" b="1" dirty="0" err="1" smtClean="0">
                <a:solidFill>
                  <a:srgbClr val="FF0000"/>
                </a:solidFill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solidFill>
                  <a:srgbClr val="FF0000"/>
                </a:solidFill>
                <a:latin typeface="Consolas" pitchFamily="49" charset="0"/>
              </a:rPr>
              <a:t>(x + "; ")</a:t>
            </a:r>
            <a:r>
              <a:rPr lang="en-US" altLang="ja-JP" sz="2800" b="1" dirty="0" smtClean="0">
                <a:latin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Console.Write</a:t>
            </a:r>
            <a:r>
              <a:rPr lang="en-US" altLang="ja-JP" sz="2800" b="1" dirty="0" smtClean="0">
                <a:latin typeface="Consolas" pitchFamily="49" charset="0"/>
              </a:rPr>
              <a:t>("}");</a:t>
            </a:r>
          </a:p>
          <a:p>
            <a:pPr>
              <a:buNone/>
            </a:pPr>
            <a:endParaRPr lang="ja-JP" altLang="en-US" sz="2800" b="1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nsolas" pitchFamily="49" charset="0"/>
              </a:rPr>
              <a:t>Console.ReadKey</a:t>
            </a:r>
            <a:r>
              <a:rPr lang="en-US" altLang="ja-JP" sz="2800" b="1" dirty="0" smtClean="0">
                <a:latin typeface="Consolas" pitchFamily="49" charset="0"/>
              </a:rPr>
              <a:t>(true);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１～１０までの二乗を表示するプログラム</a:t>
            </a:r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numbers = [1 .. 10]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lang="en-US" altLang="ja-JP" sz="3600" b="1" dirty="0" smtClean="0">
                <a:latin typeface="Consolas" pitchFamily="49" charset="0"/>
              </a:rPr>
              <a:t>let squares = List.map square numbers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printfn</a:t>
            </a:r>
            <a:r>
              <a:rPr lang="en-US" altLang="ja-JP" sz="3600" b="1" dirty="0" smtClean="0">
                <a:latin typeface="Consolas" pitchFamily="49" charset="0"/>
              </a:rPr>
              <a:t> "N^2 = %A" squares </a:t>
            </a:r>
          </a:p>
          <a:p>
            <a:pPr>
              <a:buNone/>
            </a:pPr>
            <a:r>
              <a:rPr lang="en-US" altLang="ja-JP" sz="3600" b="1" dirty="0" err="1" smtClean="0">
                <a:latin typeface="Consolas" pitchFamily="49" charset="0"/>
              </a:rPr>
              <a:t>System.Console.ReadKey</a:t>
            </a:r>
            <a:r>
              <a:rPr lang="en-US" altLang="ja-JP" sz="3600" b="1" dirty="0" smtClean="0">
                <a:latin typeface="Consolas" pitchFamily="49" charset="0"/>
              </a:rPr>
              <a:t>(true)</a:t>
            </a:r>
          </a:p>
          <a:p>
            <a:pPr>
              <a:buNone/>
            </a:pPr>
            <a:endParaRPr lang="ja-JP" altLang="en-US" sz="3600" b="1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絵にしてみた</a:t>
            </a:r>
            <a:endParaRPr kumimoji="1" lang="ja-JP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142984"/>
            <a:ext cx="5668268" cy="4753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4500562" y="1357298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遅延評価されている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関数型言語の特徴  リスト構造をおさらい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000108"/>
            <a:ext cx="6429420" cy="498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無名関数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いちいち関数を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let square x = x * x</a:t>
            </a:r>
          </a:p>
          <a:p>
            <a:pPr>
              <a:buNone/>
            </a:pP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書くのは面倒ですよね？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その場合無名関数を使います。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square numbers</a:t>
            </a:r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>
              <a:buNone/>
            </a:pPr>
            <a:r>
              <a:rPr lang="en-US" altLang="ja-JP" b="1" dirty="0" smtClean="0">
                <a:latin typeface="Consolas" pitchFamily="49" charset="0"/>
              </a:rPr>
              <a:t>List.map (fun x -&gt; x*x) numbers;</a:t>
            </a:r>
          </a:p>
          <a:p>
            <a:pPr>
              <a:buNone/>
            </a:pPr>
            <a:r>
              <a:rPr lang="ja-JP" altLang="en-US" dirty="0" smtClean="0"/>
              <a:t>と記述することが出来ます。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2800" dirty="0" smtClean="0">
                <a:latin typeface="Consolas" pitchFamily="49" charset="0"/>
              </a:rPr>
              <a:t>別に何も難しいことではありません</a:t>
            </a:r>
            <a:endParaRPr kumimoji="1"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 a b = a + b;;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 1 2;;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3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let add1 a = add 1 a;;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add1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add1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smtClean="0">
                <a:solidFill>
                  <a:srgbClr val="FF0000"/>
                </a:solidFill>
                <a:latin typeface="Consolas" pitchFamily="49" charset="0"/>
              </a:rPr>
              <a:t>4</a:t>
            </a:r>
            <a:endParaRPr kumimoji="1" lang="ja-JP" altLang="en-US" sz="2800" dirty="0">
              <a:solidFill>
                <a:srgbClr val="FF000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Tuple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&gt; [1,2,3];;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) list = [(1, 2, 3)]</a:t>
            </a:r>
          </a:p>
          <a:p>
            <a:pPr>
              <a:buNone/>
            </a:pPr>
            <a:r>
              <a:rPr lang="en-US" altLang="ja-JP" dirty="0" smtClean="0"/>
              <a:t>&gt; [1,"abc"];;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string) list = [(1, "</a:t>
            </a:r>
            <a:r>
              <a:rPr lang="en-US" altLang="ja-JP" dirty="0" err="1" smtClean="0"/>
              <a:t>abc</a:t>
            </a:r>
            <a:r>
              <a:rPr lang="en-US" altLang="ja-JP" dirty="0" smtClean="0"/>
              <a:t>")]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&gt; [[1,'a'];[2,'b']];;</a:t>
            </a:r>
          </a:p>
          <a:p>
            <a:pPr>
              <a:buNone/>
            </a:pPr>
            <a:r>
              <a:rPr lang="en-US" altLang="ja-JP" dirty="0" err="1" smtClean="0"/>
              <a:t>val</a:t>
            </a:r>
            <a:r>
              <a:rPr lang="en-US" altLang="ja-JP" dirty="0" smtClean="0"/>
              <a:t> it : 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* char) list </a:t>
            </a:r>
            <a:r>
              <a:rPr lang="en-US" altLang="ja-JP" dirty="0" err="1" smtClean="0"/>
              <a:t>list</a:t>
            </a:r>
            <a:r>
              <a:rPr lang="en-US" altLang="ja-JP" dirty="0" smtClean="0"/>
              <a:t> = [[(1, 'a')]; [(2, 'b')]]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r>
              <a:rPr kumimoji="1" lang="ja-JP" altLang="en-US" dirty="0" smtClean="0"/>
              <a:t>ってなに？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Visual Studio 2010</a:t>
            </a:r>
            <a:r>
              <a:rPr kumimoji="1" lang="ja-JP" altLang="en-US" sz="4800" dirty="0" smtClean="0"/>
              <a:t>（次のバージョン）でリリースされる予定</a:t>
            </a:r>
            <a:endParaRPr kumimoji="1" lang="en-US" altLang="ja-JP" sz="4800" dirty="0" smtClean="0"/>
          </a:p>
          <a:p>
            <a:r>
              <a:rPr lang="ja-JP" altLang="en-US" sz="4800" dirty="0" smtClean="0"/>
              <a:t>関数型言語</a:t>
            </a:r>
            <a:endParaRPr lang="en-US" altLang="ja-JP" sz="4800" dirty="0" smtClean="0"/>
          </a:p>
          <a:p>
            <a:r>
              <a:rPr kumimoji="1" lang="en-US" altLang="ja-JP" sz="4800" dirty="0" err="1" smtClean="0"/>
              <a:t>Ocaml</a:t>
            </a:r>
            <a:r>
              <a:rPr kumimoji="1" lang="ja-JP" altLang="en-US" sz="4800" dirty="0" smtClean="0"/>
              <a:t>モチーフ</a:t>
            </a:r>
            <a:endParaRPr kumimoji="1" lang="en-US" altLang="ja-JP" sz="4800" dirty="0" smtClean="0"/>
          </a:p>
          <a:p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List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err="1" smtClean="0"/>
              <a:t>Int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List</a:t>
            </a:r>
          </a:p>
          <a:p>
            <a:pPr>
              <a:buNone/>
            </a:pPr>
            <a:r>
              <a:rPr lang="en-US" altLang="ja-JP" sz="2000" dirty="0" smtClean="0"/>
              <a:t>&gt; [1;2;3];;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[1..3];;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2; 3]</a:t>
            </a:r>
          </a:p>
          <a:p>
            <a:pPr>
              <a:buNone/>
            </a:pPr>
            <a:r>
              <a:rPr lang="en-US" altLang="ja-JP" sz="2000" dirty="0" smtClean="0"/>
              <a:t>&gt; [1..2..10];;</a:t>
            </a:r>
          </a:p>
          <a:p>
            <a:pPr>
              <a:buNone/>
            </a:pPr>
            <a:r>
              <a:rPr lang="en-US" altLang="ja-JP" sz="2000" dirty="0" err="1" smtClean="0"/>
              <a:t>val</a:t>
            </a:r>
            <a:r>
              <a:rPr lang="en-US" altLang="ja-JP" sz="2000" dirty="0" smtClean="0"/>
              <a:t> it :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list = [1; 3; 5; 7; 9]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List.map fun list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ja-JP" altLang="en-US" sz="2000" dirty="0" smtClean="0"/>
              <a:t>すべての</a:t>
            </a:r>
            <a:r>
              <a:rPr lang="en-US" altLang="ja-JP" sz="2000" dirty="0" smtClean="0"/>
              <a:t>List</a:t>
            </a:r>
            <a:r>
              <a:rPr lang="ja-JP" altLang="en-US" sz="2000" dirty="0" smtClean="0"/>
              <a:t>要素に関数を適用して、新しいリストを定義する。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err="1" smtClean="0"/>
              <a:t>List.length</a:t>
            </a:r>
            <a:r>
              <a:rPr lang="en-US" altLang="ja-JP" sz="2000" dirty="0" smtClean="0"/>
              <a:t> list</a:t>
            </a:r>
          </a:p>
          <a:p>
            <a:pPr>
              <a:buNone/>
            </a:pPr>
            <a:r>
              <a:rPr lang="en-US" altLang="ja-JP" sz="2000" dirty="0" smtClean="0"/>
              <a:t>List.max</a:t>
            </a:r>
          </a:p>
          <a:p>
            <a:pPr>
              <a:buNone/>
            </a:pPr>
            <a:r>
              <a:rPr lang="en-US" altLang="ja-JP" sz="2000" dirty="0" smtClean="0"/>
              <a:t>List.sum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Array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&gt;[|1;2;3|];;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array = [|1; 2; 3|]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&gt;let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 = </a:t>
            </a:r>
            <a:r>
              <a:rPr lang="en-US" altLang="ja-JP" sz="2400" dirty="0" err="1" smtClean="0"/>
              <a:t>Array.create</a:t>
            </a:r>
            <a:r>
              <a:rPr lang="en-US" altLang="ja-JP" sz="2400" dirty="0" smtClean="0"/>
              <a:t> 2 “"</a:t>
            </a:r>
          </a:p>
          <a:p>
            <a:pPr>
              <a:buNone/>
            </a:pPr>
            <a:r>
              <a:rPr lang="en-US" altLang="ja-JP" sz="2400" dirty="0" smtClean="0"/>
              <a:t>&gt;arr.[0] &lt;- “Hello, ”</a:t>
            </a:r>
          </a:p>
          <a:p>
            <a:pPr>
              <a:buNone/>
            </a:pPr>
            <a:r>
              <a:rPr lang="en-US" altLang="ja-JP" sz="2400" dirty="0" smtClean="0"/>
              <a:t>&gt;arr.[1] &lt;- “F# world”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&gt; Array.map (fun x -&gt; </a:t>
            </a:r>
            <a:r>
              <a:rPr lang="en-US" altLang="ja-JP" sz="2400" dirty="0" err="1" smtClean="0"/>
              <a:t>printfn</a:t>
            </a:r>
            <a:r>
              <a:rPr lang="en-US" altLang="ja-JP" sz="2400" dirty="0" smtClean="0"/>
              <a:t> "%A" x) </a:t>
            </a:r>
            <a:r>
              <a:rPr lang="en-US" altLang="ja-JP" sz="2400" dirty="0" err="1" smtClean="0"/>
              <a:t>arr</a:t>
            </a:r>
            <a:r>
              <a:rPr lang="en-US" altLang="ja-JP" sz="2400" dirty="0" smtClean="0"/>
              <a:t>;;</a:t>
            </a:r>
          </a:p>
          <a:p>
            <a:pPr>
              <a:buNone/>
            </a:pPr>
            <a:r>
              <a:rPr lang="en-US" altLang="ja-JP" sz="2400" dirty="0" smtClean="0"/>
              <a:t>"Hello, "</a:t>
            </a:r>
          </a:p>
          <a:p>
            <a:pPr>
              <a:buNone/>
            </a:pPr>
            <a:r>
              <a:rPr lang="en-US" altLang="ja-JP" sz="2400" dirty="0" smtClean="0"/>
              <a:t>"F# world"</a:t>
            </a:r>
          </a:p>
          <a:p>
            <a:pPr>
              <a:buNone/>
            </a:pP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 it : unit [] = [|null; null|]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400" dirty="0" smtClean="0"/>
              <a:t>シンプルループ</a:t>
            </a:r>
            <a:endParaRPr lang="en-US" altLang="ja-JP" sz="4400" dirty="0" smtClean="0"/>
          </a:p>
          <a:p>
            <a:pPr>
              <a:buNone/>
            </a:pPr>
            <a:r>
              <a:rPr lang="pl-PL" altLang="ja-JP" sz="4400" dirty="0" smtClean="0">
                <a:latin typeface="Consolas" pitchFamily="49" charset="0"/>
              </a:rPr>
              <a:t>for i = 0 to 100 do</a:t>
            </a:r>
            <a:endParaRPr lang="en-US" altLang="ja-JP" sz="4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4400" dirty="0" smtClean="0">
                <a:latin typeface="Consolas" pitchFamily="49" charset="0"/>
              </a:rPr>
              <a:t>   </a:t>
            </a:r>
            <a:r>
              <a:rPr lang="en-US" altLang="ja-JP" sz="4400" dirty="0" err="1" smtClean="0">
                <a:latin typeface="Consolas" pitchFamily="49" charset="0"/>
              </a:rPr>
              <a:t>printfn</a:t>
            </a:r>
            <a:r>
              <a:rPr lang="en-US" altLang="ja-JP" sz="4400" dirty="0" smtClean="0">
                <a:latin typeface="Consolas" pitchFamily="49" charset="0"/>
              </a:rPr>
              <a:t> "%d" I</a:t>
            </a:r>
          </a:p>
          <a:p>
            <a:r>
              <a:rPr lang="ja-JP" altLang="en-US" sz="4400" dirty="0" smtClean="0"/>
              <a:t>列挙ループ</a:t>
            </a:r>
            <a:endParaRPr lang="nn-NO" altLang="ja-JP" sz="4400" dirty="0" smtClean="0"/>
          </a:p>
          <a:p>
            <a:pPr>
              <a:buNone/>
            </a:pPr>
            <a:r>
              <a:rPr lang="nn-NO" altLang="ja-JP" sz="4400" dirty="0" smtClean="0">
                <a:latin typeface="Consolas" pitchFamily="49" charset="0"/>
              </a:rPr>
              <a:t> [for i in 0..100 -&gt; i*i]</a:t>
            </a:r>
            <a:endParaRPr lang="ja-JP" altLang="en-US" sz="4400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パイプ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x = x*x;;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-&gt;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3;;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9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4 |&gt;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16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&gt; </a:t>
            </a:r>
            <a:r>
              <a:rPr lang="en-US" altLang="ja-JP" sz="2800" dirty="0" err="1" smtClean="0">
                <a:latin typeface="Consolas" pitchFamily="49" charset="0"/>
              </a:rPr>
              <a:t>pow</a:t>
            </a:r>
            <a:r>
              <a:rPr lang="en-US" altLang="ja-JP" sz="2800" dirty="0" smtClean="0">
                <a:latin typeface="Consolas" pitchFamily="49" charset="0"/>
              </a:rPr>
              <a:t> &lt;| 5;;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val</a:t>
            </a:r>
            <a:r>
              <a:rPr lang="en-US" altLang="ja-JP" sz="2800" dirty="0" smtClean="0">
                <a:latin typeface="Consolas" pitchFamily="49" charset="0"/>
              </a:rPr>
              <a:t> it : </a:t>
            </a:r>
            <a:r>
              <a:rPr lang="en-US" altLang="ja-JP" sz="2800" dirty="0" err="1" smtClean="0">
                <a:latin typeface="Consolas" pitchFamily="49" charset="0"/>
              </a:rPr>
              <a:t>int</a:t>
            </a:r>
            <a:r>
              <a:rPr lang="en-US" altLang="ja-JP" sz="2800" dirty="0" smtClean="0">
                <a:latin typeface="Consolas" pitchFamily="49" charset="0"/>
              </a:rPr>
              <a:t> = 25</a:t>
            </a:r>
          </a:p>
          <a:p>
            <a:pPr>
              <a:buNone/>
            </a:pPr>
            <a:endParaRPr lang="en-US" altLang="ja-JP" sz="2800" dirty="0" smtClean="0">
              <a:latin typeface="Consolas" pitchFamily="49" charset="0"/>
            </a:endParaRPr>
          </a:p>
          <a:p>
            <a:pPr>
              <a:buNone/>
            </a:pP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各種ライブラリ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201738" y="1052513"/>
            <a:ext cx="6597649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4u.ToString();;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string = "4”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open </a:t>
            </a:r>
            <a:r>
              <a:rPr lang="en-US" altLang="ja-JP" sz="1800" dirty="0" err="1" smtClean="0">
                <a:latin typeface="Consolas" pitchFamily="49" charset="0"/>
              </a:rPr>
              <a:t>System.Collections.Generic</a:t>
            </a: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= List&lt;string&gt;();;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 : List&lt;string&gt;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</a:t>
            </a:r>
            <a:r>
              <a:rPr lang="en-US" altLang="ja-JP" sz="1800" dirty="0" err="1" smtClean="0">
                <a:latin typeface="Consolas" pitchFamily="49" charset="0"/>
              </a:rPr>
              <a:t>lst.Add</a:t>
            </a:r>
            <a:r>
              <a:rPr lang="en-US" altLang="ja-JP" sz="1800" dirty="0" smtClean="0">
                <a:latin typeface="Consolas" pitchFamily="49" charset="0"/>
              </a:rPr>
              <a:t>("ABC");;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unit = ()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let printfn2 x =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x;;</a:t>
            </a:r>
          </a:p>
          <a:p>
            <a:pPr>
              <a:buNone/>
            </a:pPr>
            <a:endParaRPr lang="en-US" altLang="ja-JP" sz="1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&gt; Seq.map (fun x -&gt; </a:t>
            </a:r>
            <a:r>
              <a:rPr lang="en-US" altLang="ja-JP" sz="1800" dirty="0" err="1" smtClean="0">
                <a:latin typeface="Consolas" pitchFamily="49" charset="0"/>
              </a:rPr>
              <a:t>printfn</a:t>
            </a:r>
            <a:r>
              <a:rPr lang="en-US" altLang="ja-JP" sz="1800" dirty="0" smtClean="0">
                <a:latin typeface="Consolas" pitchFamily="49" charset="0"/>
              </a:rPr>
              <a:t> "%A" x) </a:t>
            </a:r>
            <a:r>
              <a:rPr lang="en-US" altLang="ja-JP" sz="1800" dirty="0" err="1" smtClean="0">
                <a:latin typeface="Consolas" pitchFamily="49" charset="0"/>
              </a:rPr>
              <a:t>lst</a:t>
            </a:r>
            <a:r>
              <a:rPr lang="en-US" altLang="ja-JP" sz="1800" dirty="0" smtClean="0">
                <a:latin typeface="Consolas" pitchFamily="49" charset="0"/>
              </a:rPr>
              <a:t>;;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"ABC"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"DEF"</a:t>
            </a:r>
          </a:p>
          <a:p>
            <a:pPr>
              <a:buNone/>
            </a:pPr>
            <a:r>
              <a:rPr lang="en-US" altLang="ja-JP" sz="1800" dirty="0" smtClean="0">
                <a:latin typeface="Consolas" pitchFamily="49" charset="0"/>
              </a:rPr>
              <a:t>"GHI"</a:t>
            </a:r>
          </a:p>
          <a:p>
            <a:pPr>
              <a:buNone/>
            </a:pPr>
            <a:r>
              <a:rPr lang="en-US" altLang="ja-JP" sz="1800" dirty="0" err="1" smtClean="0">
                <a:latin typeface="Consolas" pitchFamily="49" charset="0"/>
              </a:rPr>
              <a:t>val</a:t>
            </a:r>
            <a:r>
              <a:rPr lang="en-US" altLang="ja-JP" sz="1800" dirty="0" smtClean="0">
                <a:latin typeface="Consolas" pitchFamily="49" charset="0"/>
              </a:rPr>
              <a:t> it :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&lt;unit&gt; = </a:t>
            </a:r>
            <a:r>
              <a:rPr lang="en-US" altLang="ja-JP" sz="1800" dirty="0" err="1" smtClean="0">
                <a:latin typeface="Consolas" pitchFamily="49" charset="0"/>
              </a:rPr>
              <a:t>seq</a:t>
            </a:r>
            <a:r>
              <a:rPr lang="en-US" altLang="ja-JP" sz="1800" dirty="0" smtClean="0">
                <a:latin typeface="Consolas" pitchFamily="49" charset="0"/>
              </a:rPr>
              <a:t> [null; null; null]</a:t>
            </a:r>
            <a:endParaRPr kumimoji="1" lang="ja-JP" altLang="en-US" sz="1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使おうよね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#light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open System.IO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stream filename = </a:t>
            </a:r>
            <a:r>
              <a:rPr lang="en-US" altLang="ja-JP" sz="2800" dirty="0" err="1" smtClean="0">
                <a:latin typeface="Consolas" pitchFamily="49" charset="0"/>
              </a:rPr>
              <a:t>System.IO.File.Open</a:t>
            </a:r>
            <a:r>
              <a:rPr lang="en-US" altLang="ja-JP" sz="2800" dirty="0" smtClean="0">
                <a:latin typeface="Consolas" pitchFamily="49" charset="0"/>
              </a:rPr>
              <a:t>(filename, </a:t>
            </a:r>
            <a:r>
              <a:rPr lang="en-US" altLang="ja-JP" sz="2800" dirty="0" err="1" smtClean="0">
                <a:latin typeface="Consolas" pitchFamily="49" charset="0"/>
              </a:rPr>
              <a:t>FileMode.Open</a:t>
            </a:r>
            <a:r>
              <a:rPr lang="en-US" altLang="ja-JP" sz="2800" dirty="0" smtClean="0">
                <a:latin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reader = new </a:t>
            </a:r>
            <a:r>
              <a:rPr lang="en-US" altLang="ja-JP" sz="2800" dirty="0" err="1" smtClean="0">
                <a:latin typeface="Consolas" pitchFamily="49" charset="0"/>
              </a:rPr>
              <a:t>StreamReader</a:t>
            </a:r>
            <a:r>
              <a:rPr lang="en-US" altLang="ja-JP" sz="2800" dirty="0" smtClean="0">
                <a:latin typeface="Consolas" pitchFamily="49" charset="0"/>
              </a:rPr>
              <a:t>(stream "C:\\temp\\a.txt")</a:t>
            </a:r>
          </a:p>
          <a:p>
            <a:pPr>
              <a:buNone/>
            </a:pPr>
            <a:r>
              <a:rPr lang="en-US" altLang="ja-JP" sz="2800" dirty="0" smtClean="0">
                <a:latin typeface="Consolas" pitchFamily="49" charset="0"/>
              </a:rPr>
              <a:t>let </a:t>
            </a:r>
            <a:r>
              <a:rPr lang="en-US" altLang="ja-JP" sz="2800" dirty="0" err="1" smtClean="0">
                <a:latin typeface="Consolas" pitchFamily="49" charset="0"/>
              </a:rPr>
              <a:t>filevalue</a:t>
            </a:r>
            <a:r>
              <a:rPr lang="en-US" altLang="ja-JP" sz="2800" dirty="0" smtClean="0">
                <a:latin typeface="Consolas" pitchFamily="49" charset="0"/>
              </a:rPr>
              <a:t> = </a:t>
            </a:r>
            <a:r>
              <a:rPr lang="en-US" altLang="ja-JP" sz="2800" dirty="0" err="1" smtClean="0">
                <a:latin typeface="Consolas" pitchFamily="49" charset="0"/>
              </a:rPr>
              <a:t>reader.ReadToEnd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</a:p>
          <a:p>
            <a:pPr>
              <a:buNone/>
            </a:pPr>
            <a:r>
              <a:rPr lang="it-IT" altLang="ja-JP" sz="2800" dirty="0" smtClean="0">
                <a:latin typeface="Consolas" pitchFamily="49" charset="0"/>
              </a:rPr>
              <a:t>(fun x -&gt; printfn "%A" x) filevalue </a:t>
            </a:r>
          </a:p>
          <a:p>
            <a:pPr>
              <a:buNone/>
            </a:pPr>
            <a:r>
              <a:rPr lang="en-US" altLang="ja-JP" sz="2800" dirty="0" err="1" smtClean="0">
                <a:latin typeface="Consolas" pitchFamily="49" charset="0"/>
              </a:rPr>
              <a:t>reader.Close</a:t>
            </a:r>
            <a:r>
              <a:rPr lang="en-US" altLang="ja-JP" sz="2800" dirty="0" smtClean="0">
                <a:latin typeface="Consolas" pitchFamily="49" charset="0"/>
              </a:rPr>
              <a:t>()</a:t>
            </a: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まとめ＋次回予告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今回は難しいのであえてはずした</a:t>
            </a:r>
            <a:endParaRPr lang="en-US" altLang="ja-JP" dirty="0" smtClean="0"/>
          </a:p>
          <a:p>
            <a:r>
              <a:rPr lang="ja-JP" altLang="en-US" dirty="0" smtClean="0"/>
              <a:t>型作成</a:t>
            </a:r>
            <a:endParaRPr lang="en-US" altLang="ja-JP" dirty="0" smtClean="0"/>
          </a:p>
          <a:p>
            <a:r>
              <a:rPr kumimoji="1" lang="ja-JP" altLang="en-US" dirty="0" smtClean="0"/>
              <a:t>パターンマッチング</a:t>
            </a:r>
            <a:endParaRPr kumimoji="1" lang="en-US" altLang="ja-JP" dirty="0" smtClean="0"/>
          </a:p>
          <a:p>
            <a:r>
              <a:rPr lang="ja-JP" altLang="en-US" dirty="0" smtClean="0"/>
              <a:t>非同期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F# Developer Center</a:t>
            </a:r>
          </a:p>
          <a:p>
            <a:r>
              <a:rPr lang="en-US" sz="2400" dirty="0" smtClean="0">
                <a:hlinkClick r:id="rId3"/>
              </a:rPr>
              <a:t>http://msdn.microsoft.com/en-us/fsharp/default.aspx</a:t>
            </a:r>
            <a:endParaRPr lang="en-US" sz="2400" dirty="0" smtClean="0"/>
          </a:p>
          <a:p>
            <a:r>
              <a:rPr lang="en-US" sz="2400" dirty="0" smtClean="0"/>
              <a:t>Spec</a:t>
            </a:r>
          </a:p>
          <a:p>
            <a:r>
              <a:rPr lang="en-US" sz="2400" dirty="0" smtClean="0">
                <a:hlinkClick r:id="rId4"/>
              </a:rPr>
              <a:t>http://research.microsoft.com/en-us/um/cambridge/projects/fsharp/manual/spec2.aspx</a:t>
            </a:r>
            <a:endParaRPr lang="en-US" sz="2400" dirty="0" smtClean="0"/>
          </a:p>
          <a:p>
            <a:r>
              <a:rPr lang="en-US" altLang="ja-JP" sz="2400" dirty="0" smtClean="0"/>
              <a:t>Library</a:t>
            </a:r>
          </a:p>
          <a:p>
            <a:r>
              <a:rPr lang="en-US" sz="2400" dirty="0" smtClean="0">
                <a:hlinkClick r:id="rId5"/>
              </a:rPr>
              <a:t>http://research.microsoft.com/en-us/um/cambridge/projects/fsharp/manual/namespaces.html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Blog</a:t>
            </a:r>
            <a:r>
              <a:rPr lang="ja-JP" altLang="en-US" sz="2400" dirty="0" smtClean="0"/>
              <a:t>など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http://msdn.microsoft.com/ja-jp/magazine/cc164244.aspx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http://blogs.msdn.com/dd_jpn/archive/2008/07/03/8684353.aspx</a:t>
            </a:r>
            <a:endParaRPr lang="en-US" sz="2400" dirty="0" smtClean="0"/>
          </a:p>
          <a:p>
            <a:r>
              <a:rPr lang="en-US" sz="2400" dirty="0" smtClean="0"/>
              <a:t>Wikipedia</a:t>
            </a:r>
          </a:p>
          <a:p>
            <a:r>
              <a:rPr lang="en-US" sz="2400" dirty="0" smtClean="0">
                <a:hlinkClick r:id="rId5"/>
              </a:rPr>
              <a:t>http://ja.wikipedia.org/wiki/F_Sharp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勝手に言語トレンド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100" dirty="0" smtClean="0"/>
              <a:t>手続きだけの言語</a:t>
            </a:r>
            <a:r>
              <a:rPr kumimoji="1" lang="en-US" altLang="ja-JP" sz="3100" dirty="0" smtClean="0"/>
              <a:t>	Cobol</a:t>
            </a:r>
            <a:r>
              <a:rPr lang="en-US" altLang="ja-JP" sz="3100" dirty="0" smtClean="0"/>
              <a:t>, Fortran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構造化言語  </a:t>
            </a:r>
            <a:r>
              <a:rPr lang="en-US" altLang="ja-JP" sz="3100" dirty="0" smtClean="0"/>
              <a:t>Cobol78, C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オブジェクト指向言語  </a:t>
            </a:r>
            <a:r>
              <a:rPr kumimoji="1" lang="en-US" altLang="ja-JP" sz="3100" dirty="0" smtClean="0"/>
              <a:t>C++, Java, C#</a:t>
            </a:r>
            <a:br>
              <a:rPr kumimoji="1"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lang="ja-JP" altLang="en-US" sz="3100" dirty="0" smtClean="0"/>
              <a:t>ダイナミック言語  </a:t>
            </a:r>
            <a:r>
              <a:rPr lang="en-US" altLang="ja-JP" sz="3100" dirty="0" smtClean="0"/>
              <a:t>Python, Ruby</a:t>
            </a:r>
            <a:br>
              <a:rPr lang="en-US" altLang="ja-JP" sz="3100" dirty="0" smtClean="0"/>
            </a:br>
            <a:r>
              <a:rPr lang="ja-JP" altLang="en-US" sz="3100" dirty="0" smtClean="0"/>
              <a:t>↓</a:t>
            </a:r>
            <a:endParaRPr lang="en-US" altLang="ja-JP" sz="3100" dirty="0" smtClean="0"/>
          </a:p>
          <a:p>
            <a:r>
              <a:rPr kumimoji="1" lang="ja-JP" altLang="en-US" sz="3100" dirty="0" smtClean="0"/>
              <a:t>関数型言語  </a:t>
            </a:r>
            <a:r>
              <a:rPr kumimoji="1" lang="en-US" altLang="ja-JP" sz="3100" dirty="0" err="1" smtClean="0"/>
              <a:t>Ocaml</a:t>
            </a:r>
            <a:r>
              <a:rPr kumimoji="1" lang="en-US" altLang="ja-JP" sz="3100" dirty="0" smtClean="0"/>
              <a:t>, Haskell, F#</a:t>
            </a:r>
          </a:p>
          <a:p>
            <a:endParaRPr kumimoji="1" lang="ja-JP" alt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関数型言語って何？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いろいろ複雑な定義がありますが・・・</a:t>
            </a:r>
            <a:endParaRPr kumimoji="1" lang="en-US" altLang="ja-JP" dirty="0" smtClean="0"/>
          </a:p>
          <a:p>
            <a:r>
              <a:rPr kumimoji="1" lang="ja-JP" altLang="en-US" dirty="0" smtClean="0"/>
              <a:t>状態を持たない</a:t>
            </a:r>
            <a:r>
              <a:rPr lang="ja-JP" altLang="en-US" dirty="0" smtClean="0"/>
              <a:t>から、副作用を持たない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変数の書き換えが出来ないという意味</a:t>
            </a:r>
            <a:endParaRPr lang="en-US" altLang="ja-JP" dirty="0" smtClean="0"/>
          </a:p>
          <a:p>
            <a:r>
              <a:rPr lang="ja-JP" altLang="en-US" dirty="0" smtClean="0"/>
              <a:t>遅延評価を行う</a:t>
            </a:r>
            <a:endParaRPr lang="en-US" altLang="ja-JP" dirty="0" smtClean="0"/>
          </a:p>
          <a:p>
            <a:r>
              <a:rPr lang="ja-JP" altLang="en-US" dirty="0" smtClean="0"/>
              <a:t>リスト構造が基本</a:t>
            </a:r>
            <a:endParaRPr lang="en-US" altLang="ja-JP" dirty="0" smtClean="0"/>
          </a:p>
          <a:p>
            <a:r>
              <a:rPr lang="en-US" altLang="ja-JP" dirty="0" smtClean="0"/>
              <a:t>λ</a:t>
            </a:r>
            <a:r>
              <a:rPr lang="ja-JP" altLang="en-US" dirty="0" smtClean="0"/>
              <a:t>式（ラムダ式）</a:t>
            </a:r>
            <a:endParaRPr lang="en-US" altLang="ja-JP" dirty="0" smtClean="0"/>
          </a:p>
          <a:p>
            <a:r>
              <a:rPr lang="ja-JP" altLang="en-US" dirty="0" smtClean="0"/>
              <a:t>カリー化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sz="4000" dirty="0" smtClean="0"/>
              <a:t>今は気にしなくていいです！</a:t>
            </a:r>
            <a:endParaRPr kumimoji="1" lang="ja-JP" altLang="en-US" sz="4000" dirty="0"/>
          </a:p>
        </p:txBody>
      </p:sp>
      <p:pic>
        <p:nvPicPr>
          <p:cNvPr id="4098" name="Picture 2" descr="C:\Users\naka6\Desktop\DSC0064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500306"/>
            <a:ext cx="3810000" cy="2857500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2643174" y="450057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←カリー博士にちなんで命名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関数型言語の系譜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500562" y="1000108"/>
            <a:ext cx="2143140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ML(’73)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3286116" y="2214554"/>
            <a:ext cx="242889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(‘85)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357554" y="3571876"/>
            <a:ext cx="2643206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Ocaml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(‘96)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786446" y="2786058"/>
            <a:ext cx="3143272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Haskell(‘87)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572000" y="5500703"/>
            <a:ext cx="185738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F#(‘09)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山形 10"/>
          <p:cNvSpPr/>
          <p:nvPr/>
        </p:nvSpPr>
        <p:spPr>
          <a:xfrm rot="6195770">
            <a:off x="4396145" y="1573951"/>
            <a:ext cx="79687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山形 12"/>
          <p:cNvSpPr/>
          <p:nvPr/>
        </p:nvSpPr>
        <p:spPr>
          <a:xfrm rot="4043302">
            <a:off x="4554221" y="4560089"/>
            <a:ext cx="1486282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山形 13"/>
          <p:cNvSpPr/>
          <p:nvPr/>
        </p:nvSpPr>
        <p:spPr>
          <a:xfrm rot="4031239">
            <a:off x="5906010" y="1820663"/>
            <a:ext cx="12774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357158" y="857232"/>
            <a:ext cx="2214578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Lisp(‘58)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山形 17"/>
          <p:cNvSpPr/>
          <p:nvPr/>
        </p:nvSpPr>
        <p:spPr>
          <a:xfrm rot="5400000">
            <a:off x="-964447" y="3393283"/>
            <a:ext cx="4714911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785918" y="5072074"/>
            <a:ext cx="2357454" cy="5715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err="1" smtClean="0">
                <a:latin typeface="Times New Roman" pitchFamily="18" charset="0"/>
                <a:cs typeface="Times New Roman" pitchFamily="18" charset="0"/>
              </a:rPr>
              <a:t>Scala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(‘03)</a:t>
            </a:r>
            <a:endParaRPr kumimoji="1" lang="ja-JP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山形 19"/>
          <p:cNvSpPr/>
          <p:nvPr/>
        </p:nvSpPr>
        <p:spPr>
          <a:xfrm rot="5400000">
            <a:off x="2750330" y="5536424"/>
            <a:ext cx="428630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山形 20"/>
          <p:cNvSpPr/>
          <p:nvPr/>
        </p:nvSpPr>
        <p:spPr>
          <a:xfrm rot="7584494">
            <a:off x="3277352" y="4311877"/>
            <a:ext cx="1167163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山形 21"/>
          <p:cNvSpPr/>
          <p:nvPr/>
        </p:nvSpPr>
        <p:spPr>
          <a:xfrm rot="5400000">
            <a:off x="4114612" y="2886256"/>
            <a:ext cx="843338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山形 22"/>
          <p:cNvSpPr/>
          <p:nvPr/>
        </p:nvSpPr>
        <p:spPr>
          <a:xfrm rot="5400000">
            <a:off x="6143635" y="4429133"/>
            <a:ext cx="2786084" cy="642942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環境作り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Visual Studio 2008</a:t>
            </a:r>
            <a:endParaRPr lang="en-US" dirty="0" smtClean="0"/>
          </a:p>
          <a:p>
            <a:r>
              <a:rPr lang="en-US" dirty="0" smtClean="0"/>
              <a:t>Microsoft F#, September 2008 Community Technology Preview</a:t>
            </a:r>
          </a:p>
          <a:p>
            <a:r>
              <a:rPr lang="en-US" dirty="0" smtClean="0">
                <a:hlinkClick r:id="rId3"/>
              </a:rPr>
              <a:t>http://www.microsoft.com/downloads/details.aspx?FamilyID=61ad6924-93ad-48dc-8c67-60f7e7803d3c&amp;displaylang=en</a:t>
            </a:r>
            <a:r>
              <a:rPr lang="en-US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450057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>
                <a:solidFill>
                  <a:srgbClr val="FF0000"/>
                </a:solidFill>
              </a:rPr>
              <a:t>たったこれだけ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プロジェクトが追加されている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00108"/>
            <a:ext cx="84141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まとりあえず</a:t>
            </a:r>
            <a:r>
              <a:rPr kumimoji="1" lang="en-US" altLang="ja-JP" dirty="0" smtClean="0"/>
              <a:t>Hello World.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857232"/>
            <a:ext cx="8286808" cy="5143536"/>
          </a:xfrm>
        </p:spPr>
        <p:txBody>
          <a:bodyPr anchor="ctr"/>
          <a:lstStyle/>
          <a:p>
            <a:pPr algn="ctr">
              <a:buNone/>
            </a:pPr>
            <a:r>
              <a:rPr lang="en-US" altLang="ja-JP" sz="9600" dirty="0" smtClean="0"/>
              <a:t>DEMO #1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00826" y="4857760"/>
            <a:ext cx="24471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#light</a:t>
            </a:r>
          </a:p>
          <a:p>
            <a:endParaRPr lang="ja-JP" altLang="en-US" dirty="0" smtClean="0"/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  <a:p>
            <a:r>
              <a:rPr lang="en-US" altLang="ja-JP" dirty="0" err="1" smtClean="0"/>
              <a:t>printf</a:t>
            </a:r>
            <a:r>
              <a:rPr lang="en-US" altLang="ja-JP" dirty="0" smtClean="0"/>
              <a:t> "Hello F#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en-US" altLang="ja-JP" sz="9600" dirty="0" smtClean="0"/>
              <a:t>DEMO</a:t>
            </a:r>
            <a:r>
              <a:rPr lang="ja-JP" altLang="en-US" sz="9600" dirty="0" smtClean="0"/>
              <a:t> </a:t>
            </a:r>
            <a:r>
              <a:rPr lang="en-US" altLang="ja-JP" sz="9600" dirty="0" smtClean="0"/>
              <a:t>#2</a:t>
            </a:r>
            <a:endParaRPr lang="ja-JP" altLang="en-US" sz="9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488" y="5357826"/>
            <a:ext cx="6127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System.WindowsForms.Dll</a:t>
            </a:r>
            <a:r>
              <a:rPr lang="ja-JP" altLang="en-US" dirty="0" smtClean="0"/>
              <a:t>を参照</a:t>
            </a:r>
            <a:endParaRPr lang="en-US" altLang="ja-JP" dirty="0" smtClean="0"/>
          </a:p>
          <a:p>
            <a:r>
              <a:rPr lang="en-US" altLang="ja-JP" dirty="0" err="1" smtClean="0"/>
              <a:t>System.Windows.Forms.MessageBox.Show</a:t>
            </a:r>
            <a:r>
              <a:rPr lang="en-US" altLang="ja-JP" dirty="0" smtClean="0"/>
              <a:t> "Hello World"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スライドマスタO29</Template>
  <TotalTime>4849</TotalTime>
  <Words>1081</Words>
  <Application>Microsoft Office PowerPoint</Application>
  <PresentationFormat>画面に合わせる (4:3)</PresentationFormat>
  <Paragraphs>235</Paragraphs>
  <Slides>29</Slides>
  <Notes>29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スライドマスタT10</vt:lpstr>
      <vt:lpstr>０からわかるF# Part1</vt:lpstr>
      <vt:lpstr>F#ってなに？</vt:lpstr>
      <vt:lpstr>勝手に言語トレンド</vt:lpstr>
      <vt:lpstr>関数型言語って何？</vt:lpstr>
      <vt:lpstr>関数型言語の系譜</vt:lpstr>
      <vt:lpstr>環境作り</vt:lpstr>
      <vt:lpstr>プロジェクトが追加されている</vt:lpstr>
      <vt:lpstr>まとりあえずHello World.</vt:lpstr>
      <vt:lpstr>スライド 9</vt:lpstr>
      <vt:lpstr>コンソールモードでやるよ！</vt:lpstr>
      <vt:lpstr>１～１０までの二乗を表示するプログラムC#1.0版</vt:lpstr>
      <vt:lpstr>１～１０までの二乗を表示するプログラムC#2.0版</vt:lpstr>
      <vt:lpstr>１～１０までの二乗を表示するプログラムC#3.0版</vt:lpstr>
      <vt:lpstr>１～１０までの二乗を表示するプログラムF#版</vt:lpstr>
      <vt:lpstr>絵にしてみた</vt:lpstr>
      <vt:lpstr>関数型言語の特徴  リスト構造をおさらい</vt:lpstr>
      <vt:lpstr>無名関数</vt:lpstr>
      <vt:lpstr>カリー化</vt:lpstr>
      <vt:lpstr>Tuple</vt:lpstr>
      <vt:lpstr>List</vt:lpstr>
      <vt:lpstr>Array</vt:lpstr>
      <vt:lpstr>for</vt:lpstr>
      <vt:lpstr>パイプ</vt:lpstr>
      <vt:lpstr>各種ライブラリ</vt:lpstr>
      <vt:lpstr>.NET使おうよね</vt:lpstr>
      <vt:lpstr>.NET使おうよね2</vt:lpstr>
      <vt:lpstr>まとめ＋次回予告</vt:lpstr>
      <vt:lpstr>スライド 28</vt:lpstr>
      <vt:lpstr>スライド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０からわかるF#Part1</dc:title>
  <dc:creator>naka6</dc:creator>
  <cp:lastModifiedBy>chiharu</cp:lastModifiedBy>
  <cp:revision>125</cp:revision>
  <dcterms:created xsi:type="dcterms:W3CDTF">2009-03-13T13:19:20Z</dcterms:created>
  <dcterms:modified xsi:type="dcterms:W3CDTF">2009-06-05T14:40:05Z</dcterms:modified>
</cp:coreProperties>
</file>