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316" r:id="rId4"/>
    <p:sldId id="485" r:id="rId5"/>
    <p:sldId id="486" r:id="rId6"/>
    <p:sldId id="487" r:id="rId7"/>
    <p:sldId id="488" r:id="rId8"/>
    <p:sldId id="285" r:id="rId9"/>
    <p:sldId id="278" r:id="rId10"/>
    <p:sldId id="281" r:id="rId11"/>
    <p:sldId id="284" r:id="rId12"/>
    <p:sldId id="280" r:id="rId13"/>
    <p:sldId id="300" r:id="rId14"/>
    <p:sldId id="504" r:id="rId15"/>
    <p:sldId id="503" r:id="rId16"/>
    <p:sldId id="307" r:id="rId17"/>
    <p:sldId id="303" r:id="rId18"/>
    <p:sldId id="305" r:id="rId19"/>
    <p:sldId id="311" r:id="rId20"/>
    <p:sldId id="304" r:id="rId21"/>
    <p:sldId id="501" r:id="rId22"/>
    <p:sldId id="505" r:id="rId23"/>
    <p:sldId id="387" r:id="rId24"/>
    <p:sldId id="388" r:id="rId25"/>
    <p:sldId id="389" r:id="rId26"/>
    <p:sldId id="391" r:id="rId27"/>
    <p:sldId id="407" r:id="rId28"/>
    <p:sldId id="390" r:id="rId29"/>
    <p:sldId id="404" r:id="rId30"/>
    <p:sldId id="392" r:id="rId31"/>
    <p:sldId id="312" r:id="rId32"/>
    <p:sldId id="315" r:id="rId33"/>
    <p:sldId id="428" r:id="rId34"/>
    <p:sldId id="406" r:id="rId35"/>
    <p:sldId id="317" r:id="rId36"/>
    <p:sldId id="489" r:id="rId37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HGS創英角ﾎﾟｯﾌﾟ体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00FF"/>
    <a:srgbClr val="FFD8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224" autoAdjust="0"/>
  </p:normalViewPr>
  <p:slideViewPr>
    <p:cSldViewPr>
      <p:cViewPr varScale="1">
        <p:scale>
          <a:sx n="60" d="100"/>
          <a:sy n="60" d="100"/>
        </p:scale>
        <p:origin x="-822" y="-96"/>
      </p:cViewPr>
      <p:guideLst>
        <p:guide orient="horz" pos="1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98438"/>
            <a:ext cx="2195513" cy="64706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198438"/>
            <a:ext cx="6437312" cy="6470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8438"/>
            <a:ext cx="8785225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42799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3125" y="1412875"/>
            <a:ext cx="4281488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799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3125" y="1412875"/>
            <a:ext cx="4281488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35" name="Picture 6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689725"/>
            <a:ext cx="9144000" cy="195263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98438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7137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4332" name="Text Box 60"/>
          <p:cNvSpPr txBox="1">
            <a:spLocks noChangeArrowheads="1"/>
          </p:cNvSpPr>
          <p:nvPr userDrawn="1"/>
        </p:nvSpPr>
        <p:spPr bwMode="auto">
          <a:xfrm>
            <a:off x="5795963" y="6669088"/>
            <a:ext cx="3328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800">
                <a:solidFill>
                  <a:schemeClr val="bg1"/>
                </a:solidFill>
                <a:latin typeface="Arial"/>
              </a:rPr>
              <a:t>©</a:t>
            </a:r>
            <a:r>
              <a:rPr lang="en-US" altLang="ja-JP" sz="800">
                <a:solidFill>
                  <a:schemeClr val="bg1"/>
                </a:solidFill>
                <a:latin typeface="HGS創英角ﾎﾟｯﾌﾟ体" pitchFamily="50" charset="-128"/>
              </a:rPr>
              <a:t> Copyright Yasunari Yamashita 2006-2009</a:t>
            </a:r>
            <a:r>
              <a:rPr lang="ja-JP" altLang="en-US" sz="800">
                <a:solidFill>
                  <a:schemeClr val="bg1"/>
                </a:solidFill>
                <a:latin typeface="HGS創英角ﾎﾟｯﾌﾟ体" pitchFamily="50" charset="-128"/>
              </a:rPr>
              <a:t> </a:t>
            </a:r>
            <a:r>
              <a:rPr lang="en-US" altLang="ja-JP" sz="800">
                <a:solidFill>
                  <a:schemeClr val="bg1"/>
                </a:solidFill>
                <a:latin typeface="HGS創英角ﾎﾟｯﾌﾟ体" pitchFamily="50" charset="-128"/>
              </a:rPr>
              <a:t>All Rights Reserved</a:t>
            </a:r>
          </a:p>
        </p:txBody>
      </p:sp>
      <p:graphicFrame>
        <p:nvGraphicFramePr>
          <p:cNvPr id="54333" name="Object 61"/>
          <p:cNvGraphicFramePr>
            <a:graphicFrameLocks noChangeAspect="1"/>
          </p:cNvGraphicFramePr>
          <p:nvPr/>
        </p:nvGraphicFramePr>
        <p:xfrm>
          <a:off x="0" y="0"/>
          <a:ext cx="9144000" cy="195263"/>
        </p:xfrm>
        <a:graphic>
          <a:graphicData uri="http://schemas.openxmlformats.org/presentationml/2006/ole">
            <p:oleObj spid="_x0000_s54333" name="ビットマップ イメージ" r:id="rId16" imgW="7133333" imgH="152260" progId="Paint.Picture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GS創英角ﾎﾟｯﾌﾟ体" pitchFamily="50" charset="-128"/>
          <a:ea typeface="HGS創英角ﾎﾟｯﾌﾟ体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kuroutoshikou.com/modules/display/?iid=9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inelinux.org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debian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ja.wikipedia.org/wiki/%E7%94%BB%E5%83%8F:Tux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557338"/>
            <a:ext cx="8642350" cy="1470025"/>
          </a:xfrm>
        </p:spPr>
        <p:txBody>
          <a:bodyPr/>
          <a:lstStyle/>
          <a:p>
            <a:r>
              <a:rPr lang="en-US" altLang="ja-JP" sz="7200"/>
              <a:t>LinkStation/</a:t>
            </a:r>
            <a:r>
              <a:rPr lang="ja-JP" altLang="en-US" sz="7200"/>
              <a:t>玄箱を</a:t>
            </a:r>
            <a:br>
              <a:rPr lang="ja-JP" altLang="en-US" sz="7200"/>
            </a:br>
            <a:r>
              <a:rPr lang="ja-JP" altLang="en-US" sz="7200"/>
              <a:t>ハックしよう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752600"/>
          </a:xfrm>
        </p:spPr>
        <p:txBody>
          <a:bodyPr/>
          <a:lstStyle/>
          <a:p>
            <a:r>
              <a:rPr lang="ja-JP" altLang="en-US" sz="4000"/>
              <a:t>山下康成＠京都府向日市</a:t>
            </a:r>
          </a:p>
          <a:p>
            <a:r>
              <a:rPr lang="en-US" altLang="ja-JP"/>
              <a:t>yasunari </a:t>
            </a:r>
            <a:r>
              <a:rPr lang="ja-JP" altLang="en-US"/>
              <a:t>＠ </a:t>
            </a:r>
            <a:r>
              <a:rPr lang="en-US" altLang="ja-JP"/>
              <a:t>yamasita.jp</a:t>
            </a:r>
          </a:p>
          <a:p>
            <a:r>
              <a:rPr lang="en-US" altLang="ja-JP"/>
              <a:t>http://www.yamasita.jp/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56325" y="884238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ja-JP" altLang="en-US" sz="2400">
                <a:latin typeface="Times New Roman" pitchFamily="18" charset="0"/>
                <a:ea typeface="ＭＳ Ｐゴシック" pitchFamily="50" charset="-128"/>
              </a:rPr>
              <a:t>くろばこ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玄箱（くろばこ）とは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3200"/>
              <a:t>玄人志向の </a:t>
            </a:r>
            <a:r>
              <a:rPr lang="en-US" altLang="ja-JP" sz="3200"/>
              <a:t>NAS/Linux Box </a:t>
            </a:r>
            <a:r>
              <a:rPr lang="ja-JP" altLang="en-US" sz="3200"/>
              <a:t>組み立てキット</a:t>
            </a:r>
          </a:p>
          <a:p>
            <a:r>
              <a:rPr lang="en-US" altLang="ja-JP" sz="3200"/>
              <a:t>HDD</a:t>
            </a:r>
            <a:r>
              <a:rPr lang="ja-JP" altLang="en-US" sz="3200"/>
              <a:t>を別途用意し自分で組み立てる</a:t>
            </a:r>
          </a:p>
          <a:p>
            <a:r>
              <a:rPr lang="en-US" altLang="ja-JP" sz="3200"/>
              <a:t>LinkStation</a:t>
            </a:r>
            <a:r>
              <a:rPr lang="ja-JP" altLang="en-US" sz="3200"/>
              <a:t>をベース</a:t>
            </a:r>
          </a:p>
          <a:p>
            <a:pPr lvl="1"/>
            <a:r>
              <a:rPr lang="en-US" altLang="ja-JP" sz="2800"/>
              <a:t>HD-HLAN </a:t>
            </a:r>
            <a:r>
              <a:rPr lang="ja-JP" altLang="en-US" sz="2800"/>
              <a:t>ベースの玄箱</a:t>
            </a:r>
          </a:p>
          <a:p>
            <a:pPr lvl="1"/>
            <a:r>
              <a:rPr lang="en-US" altLang="ja-JP" sz="2800"/>
              <a:t>HD-HGLAN</a:t>
            </a:r>
            <a:r>
              <a:rPr lang="ja-JP" altLang="en-US" sz="2800"/>
              <a:t>ベースの玄箱／ＨＧ</a:t>
            </a:r>
          </a:p>
          <a:p>
            <a:pPr lvl="1"/>
            <a:r>
              <a:rPr lang="en-US" altLang="ja-JP" sz="2800"/>
              <a:t>LS-GL</a:t>
            </a:r>
            <a:r>
              <a:rPr lang="ja-JP" altLang="en-US" sz="2800"/>
              <a:t>のベースの玄箱</a:t>
            </a:r>
            <a:r>
              <a:rPr lang="en-US" altLang="ja-JP" sz="2800"/>
              <a:t>/Pro</a:t>
            </a:r>
          </a:p>
          <a:p>
            <a:pPr lvl="2"/>
            <a:endParaRPr lang="ja-JP" altLang="en-US" sz="2400"/>
          </a:p>
          <a:p>
            <a:pPr lvl="1"/>
            <a:r>
              <a:rPr lang="ja-JP" altLang="en-US" sz="2800"/>
              <a:t>ファームウェア変更</a:t>
            </a:r>
          </a:p>
          <a:p>
            <a:pPr lvl="2"/>
            <a:r>
              <a:rPr lang="ja-JP" altLang="en-US" sz="2400"/>
              <a:t>最初から</a:t>
            </a:r>
            <a:r>
              <a:rPr lang="en-US" altLang="ja-JP" sz="2400"/>
              <a:t>telnet</a:t>
            </a:r>
            <a:r>
              <a:rPr lang="ja-JP" altLang="en-US" sz="2400"/>
              <a:t>できるようになっている</a:t>
            </a:r>
          </a:p>
        </p:txBody>
      </p:sp>
      <p:pic>
        <p:nvPicPr>
          <p:cNvPr id="41988" name="Picture 4" descr="kuro-box_pro_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8650" y="4221163"/>
            <a:ext cx="787400" cy="1152525"/>
          </a:xfrm>
          <a:prstGeom prst="rect">
            <a:avLst/>
          </a:prstGeom>
          <a:noFill/>
        </p:spPr>
      </p:pic>
      <p:pic>
        <p:nvPicPr>
          <p:cNvPr id="41991" name="Picture 7" descr="kuro-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1988" y="2708275"/>
            <a:ext cx="722312" cy="1157288"/>
          </a:xfrm>
          <a:prstGeom prst="rect">
            <a:avLst/>
          </a:prstGeom>
          <a:noFill/>
        </p:spPr>
      </p:pic>
      <p:pic>
        <p:nvPicPr>
          <p:cNvPr id="41992" name="Picture 8" descr="HD-HLANシリー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8638" y="2708275"/>
            <a:ext cx="1211262" cy="1211263"/>
          </a:xfrm>
          <a:prstGeom prst="rect">
            <a:avLst/>
          </a:prstGeom>
          <a:noFill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108825" y="3906838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/>
              <a:t>HD-HLAN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423275" y="3906838"/>
            <a:ext cx="43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/>
              <a:t>玄箱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8261350" y="551815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/>
              <a:t>玄箱／</a:t>
            </a:r>
            <a:r>
              <a:rPr lang="en-US" altLang="ja-JP" sz="1000"/>
              <a:t>Pro</a:t>
            </a:r>
          </a:p>
        </p:txBody>
      </p:sp>
      <p:pic>
        <p:nvPicPr>
          <p:cNvPr id="41996" name="Picture 12" descr="ph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4292600"/>
            <a:ext cx="1212850" cy="1212850"/>
          </a:xfrm>
          <a:prstGeom prst="rect">
            <a:avLst/>
          </a:prstGeom>
          <a:noFill/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208838" y="5589588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/>
              <a:t>LS-GL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7921625" cy="1143000"/>
          </a:xfrm>
        </p:spPr>
        <p:txBody>
          <a:bodyPr/>
          <a:lstStyle/>
          <a:p>
            <a:r>
              <a:rPr lang="en-US" altLang="ja-JP"/>
              <a:t>CPU</a:t>
            </a:r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538163" y="1844675"/>
            <a:ext cx="72739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HD-LAN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950913" y="20018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V1,V2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5954713" y="200183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V3</a:t>
            </a:r>
          </a:p>
        </p:txBody>
      </p:sp>
      <p:sp>
        <p:nvSpPr>
          <p:cNvPr id="233479" name="AutoShape 7"/>
          <p:cNvSpPr>
            <a:spLocks noChangeArrowheads="1"/>
          </p:cNvSpPr>
          <p:nvPr/>
        </p:nvSpPr>
        <p:spPr bwMode="auto">
          <a:xfrm>
            <a:off x="538163" y="2565400"/>
            <a:ext cx="72739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HD-HLAN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122363" y="27019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V1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5954713" y="27019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V2</a:t>
            </a:r>
          </a:p>
        </p:txBody>
      </p:sp>
      <p:sp>
        <p:nvSpPr>
          <p:cNvPr id="233482" name="AutoShape 10"/>
          <p:cNvSpPr>
            <a:spLocks noChangeArrowheads="1"/>
          </p:cNvSpPr>
          <p:nvPr/>
        </p:nvSpPr>
        <p:spPr bwMode="auto">
          <a:xfrm>
            <a:off x="5867400" y="3284538"/>
            <a:ext cx="1873250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HD-HLWG</a:t>
            </a:r>
          </a:p>
        </p:txBody>
      </p:sp>
      <p:sp>
        <p:nvSpPr>
          <p:cNvPr id="233483" name="AutoShape 11"/>
          <p:cNvSpPr>
            <a:spLocks noChangeArrowheads="1"/>
          </p:cNvSpPr>
          <p:nvPr/>
        </p:nvSpPr>
        <p:spPr bwMode="auto">
          <a:xfrm>
            <a:off x="468313" y="4724400"/>
            <a:ext cx="1366837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HD-HGLAN</a:t>
            </a:r>
          </a:p>
        </p:txBody>
      </p:sp>
      <p:sp>
        <p:nvSpPr>
          <p:cNvPr id="233484" name="AutoShape 12"/>
          <p:cNvSpPr>
            <a:spLocks noChangeArrowheads="1"/>
          </p:cNvSpPr>
          <p:nvPr/>
        </p:nvSpPr>
        <p:spPr bwMode="auto">
          <a:xfrm>
            <a:off x="468313" y="5876925"/>
            <a:ext cx="1366837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HS-DGL</a:t>
            </a:r>
          </a:p>
        </p:txBody>
      </p:sp>
      <p:sp>
        <p:nvSpPr>
          <p:cNvPr id="233487" name="AutoShape 15"/>
          <p:cNvSpPr>
            <a:spLocks noChangeArrowheads="1"/>
          </p:cNvSpPr>
          <p:nvPr/>
        </p:nvSpPr>
        <p:spPr bwMode="auto">
          <a:xfrm>
            <a:off x="468313" y="3284538"/>
            <a:ext cx="1439862" cy="49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玄箱</a:t>
            </a:r>
          </a:p>
        </p:txBody>
      </p:sp>
      <p:sp>
        <p:nvSpPr>
          <p:cNvPr id="233488" name="AutoShape 16"/>
          <p:cNvSpPr>
            <a:spLocks noChangeArrowheads="1"/>
          </p:cNvSpPr>
          <p:nvPr/>
        </p:nvSpPr>
        <p:spPr bwMode="auto">
          <a:xfrm>
            <a:off x="468313" y="5341938"/>
            <a:ext cx="1368425" cy="49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玄箱／ＨＧ</a:t>
            </a:r>
          </a:p>
        </p:txBody>
      </p:sp>
      <p:sp>
        <p:nvSpPr>
          <p:cNvPr id="233489" name="AutoShape 17"/>
          <p:cNvSpPr>
            <a:spLocks noChangeArrowheads="1"/>
          </p:cNvSpPr>
          <p:nvPr/>
        </p:nvSpPr>
        <p:spPr bwMode="auto">
          <a:xfrm>
            <a:off x="252413" y="1125538"/>
            <a:ext cx="2663825" cy="5516562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第一世代：</a:t>
            </a:r>
            <a:r>
              <a:rPr lang="en-US" altLang="ja-JP" sz="1800">
                <a:ea typeface="ＭＳ Ｐゴシック" pitchFamily="50" charset="-128"/>
              </a:rPr>
              <a:t>PowerPC</a:t>
            </a:r>
          </a:p>
        </p:txBody>
      </p:sp>
      <p:sp>
        <p:nvSpPr>
          <p:cNvPr id="233490" name="AutoShape 18"/>
          <p:cNvSpPr>
            <a:spLocks noChangeArrowheads="1"/>
          </p:cNvSpPr>
          <p:nvPr/>
        </p:nvSpPr>
        <p:spPr bwMode="auto">
          <a:xfrm>
            <a:off x="4859338" y="1052513"/>
            <a:ext cx="3168650" cy="2879725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第二世代：</a:t>
            </a:r>
            <a:r>
              <a:rPr lang="en-US" altLang="ja-JP" sz="1800">
                <a:ea typeface="ＭＳ Ｐゴシック" pitchFamily="50" charset="-128"/>
              </a:rPr>
              <a:t>MIPS</a:t>
            </a:r>
          </a:p>
        </p:txBody>
      </p:sp>
      <p:sp>
        <p:nvSpPr>
          <p:cNvPr id="233494" name="AutoShape 22"/>
          <p:cNvSpPr>
            <a:spLocks noChangeArrowheads="1"/>
          </p:cNvSpPr>
          <p:nvPr/>
        </p:nvSpPr>
        <p:spPr bwMode="auto">
          <a:xfrm>
            <a:off x="3276600" y="4151313"/>
            <a:ext cx="5759450" cy="2446337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第三世代：</a:t>
            </a:r>
            <a:r>
              <a:rPr lang="en-US" altLang="ja-JP" sz="1800">
                <a:ea typeface="ＭＳ Ｐゴシック" pitchFamily="50" charset="-128"/>
              </a:rPr>
              <a:t>ARM</a:t>
            </a:r>
          </a:p>
        </p:txBody>
      </p:sp>
      <p:sp>
        <p:nvSpPr>
          <p:cNvPr id="233495" name="AutoShape 23"/>
          <p:cNvSpPr>
            <a:spLocks noChangeArrowheads="1"/>
          </p:cNvSpPr>
          <p:nvPr/>
        </p:nvSpPr>
        <p:spPr bwMode="auto">
          <a:xfrm>
            <a:off x="4138613" y="4651375"/>
            <a:ext cx="1441450" cy="4937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LS-GL</a:t>
            </a:r>
          </a:p>
        </p:txBody>
      </p:sp>
      <p:sp>
        <p:nvSpPr>
          <p:cNvPr id="233496" name="AutoShape 24"/>
          <p:cNvSpPr>
            <a:spLocks noChangeArrowheads="1"/>
          </p:cNvSpPr>
          <p:nvPr/>
        </p:nvSpPr>
        <p:spPr bwMode="auto">
          <a:xfrm>
            <a:off x="4140200" y="5294313"/>
            <a:ext cx="143827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HS-DHGL</a:t>
            </a:r>
          </a:p>
        </p:txBody>
      </p:sp>
      <p:sp>
        <p:nvSpPr>
          <p:cNvPr id="233497" name="AutoShape 25"/>
          <p:cNvSpPr>
            <a:spLocks noChangeArrowheads="1"/>
          </p:cNvSpPr>
          <p:nvPr/>
        </p:nvSpPr>
        <p:spPr bwMode="auto">
          <a:xfrm>
            <a:off x="4140200" y="5949950"/>
            <a:ext cx="143827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玄箱</a:t>
            </a:r>
            <a:r>
              <a:rPr lang="en-US" altLang="ja-JP" sz="1800">
                <a:ea typeface="ＭＳ Ｐゴシック" pitchFamily="50" charset="-128"/>
              </a:rPr>
              <a:t>/Pro</a:t>
            </a:r>
          </a:p>
        </p:txBody>
      </p:sp>
      <p:sp>
        <p:nvSpPr>
          <p:cNvPr id="233492" name="AutoShape 20"/>
          <p:cNvSpPr>
            <a:spLocks noChangeArrowheads="1"/>
          </p:cNvSpPr>
          <p:nvPr/>
        </p:nvSpPr>
        <p:spPr bwMode="auto">
          <a:xfrm>
            <a:off x="2124075" y="3213100"/>
            <a:ext cx="3313113" cy="574675"/>
          </a:xfrm>
          <a:prstGeom prst="wedgeRoundRectCallout">
            <a:avLst>
              <a:gd name="adj1" fmla="val 13583"/>
              <a:gd name="adj2" fmla="val -79005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1400"/>
              <a:t>同一型番なのにバージョン違いで</a:t>
            </a:r>
          </a:p>
          <a:p>
            <a:pPr algn="ctr"/>
            <a:r>
              <a:rPr lang="ja-JP" altLang="en-US" sz="1400"/>
              <a:t>別のＣＰＵが使われている</a:t>
            </a:r>
          </a:p>
        </p:txBody>
      </p:sp>
      <p:sp>
        <p:nvSpPr>
          <p:cNvPr id="233498" name="AutoShape 26"/>
          <p:cNvSpPr>
            <a:spLocks noChangeArrowheads="1"/>
          </p:cNvSpPr>
          <p:nvPr/>
        </p:nvSpPr>
        <p:spPr bwMode="auto">
          <a:xfrm>
            <a:off x="5724525" y="4652963"/>
            <a:ext cx="1441450" cy="49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LS-LGL</a:t>
            </a:r>
          </a:p>
        </p:txBody>
      </p:sp>
      <p:sp>
        <p:nvSpPr>
          <p:cNvPr id="233499" name="AutoShape 27"/>
          <p:cNvSpPr>
            <a:spLocks noChangeArrowheads="1"/>
          </p:cNvSpPr>
          <p:nvPr/>
        </p:nvSpPr>
        <p:spPr bwMode="auto">
          <a:xfrm>
            <a:off x="5726113" y="5310188"/>
            <a:ext cx="1438275" cy="474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LS-HGL</a:t>
            </a:r>
          </a:p>
        </p:txBody>
      </p:sp>
      <p:sp>
        <p:nvSpPr>
          <p:cNvPr id="233500" name="AutoShape 28"/>
          <p:cNvSpPr>
            <a:spLocks noChangeArrowheads="1"/>
          </p:cNvSpPr>
          <p:nvPr/>
        </p:nvSpPr>
        <p:spPr bwMode="auto">
          <a:xfrm>
            <a:off x="5726113" y="5949950"/>
            <a:ext cx="143827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LS-WSGL</a:t>
            </a:r>
          </a:p>
        </p:txBody>
      </p:sp>
      <p:sp>
        <p:nvSpPr>
          <p:cNvPr id="233501" name="AutoShape 29"/>
          <p:cNvSpPr>
            <a:spLocks noChangeArrowheads="1"/>
          </p:cNvSpPr>
          <p:nvPr/>
        </p:nvSpPr>
        <p:spPr bwMode="auto">
          <a:xfrm>
            <a:off x="7378700" y="4652963"/>
            <a:ext cx="1441450" cy="49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LS-QL</a:t>
            </a:r>
          </a:p>
        </p:txBody>
      </p:sp>
      <p:sp>
        <p:nvSpPr>
          <p:cNvPr id="233502" name="AutoShape 30"/>
          <p:cNvSpPr>
            <a:spLocks noChangeArrowheads="1"/>
          </p:cNvSpPr>
          <p:nvPr/>
        </p:nvSpPr>
        <p:spPr bwMode="auto">
          <a:xfrm>
            <a:off x="7380288" y="5310188"/>
            <a:ext cx="1438275" cy="474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LS-WHGL</a:t>
            </a:r>
          </a:p>
        </p:txBody>
      </p:sp>
      <p:sp>
        <p:nvSpPr>
          <p:cNvPr id="233503" name="AutoShape 31"/>
          <p:cNvSpPr>
            <a:spLocks noChangeArrowheads="1"/>
          </p:cNvSpPr>
          <p:nvPr/>
        </p:nvSpPr>
        <p:spPr bwMode="auto">
          <a:xfrm>
            <a:off x="7380288" y="5949950"/>
            <a:ext cx="143827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LS-XHL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ファームウェア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424863" cy="5256213"/>
          </a:xfrm>
        </p:spPr>
        <p:txBody>
          <a:bodyPr/>
          <a:lstStyle/>
          <a:p>
            <a:r>
              <a:rPr lang="en-US" altLang="ja-JP" sz="3200"/>
              <a:t>Linux</a:t>
            </a:r>
            <a:r>
              <a:rPr lang="ja-JP" altLang="en-US" sz="3200"/>
              <a:t>　をベースにしたファームウェア</a:t>
            </a:r>
          </a:p>
          <a:p>
            <a:pPr lvl="1"/>
            <a:r>
              <a:rPr lang="ja-JP" altLang="en-US" sz="2800"/>
              <a:t>ブートローダ</a:t>
            </a:r>
          </a:p>
          <a:p>
            <a:pPr lvl="2"/>
            <a:r>
              <a:rPr lang="en-US" altLang="ja-JP" sz="2400"/>
              <a:t>MontaVista </a:t>
            </a:r>
            <a:r>
              <a:rPr lang="ja-JP" altLang="en-US" sz="2400"/>
              <a:t>製：第一世代、第二世代</a:t>
            </a:r>
          </a:p>
          <a:p>
            <a:pPr lvl="2"/>
            <a:r>
              <a:rPr lang="en-US" altLang="ja-JP" sz="2400"/>
              <a:t>U-Boot</a:t>
            </a:r>
            <a:r>
              <a:rPr lang="ja-JP" altLang="en-US" sz="2400"/>
              <a:t>：第三世代</a:t>
            </a:r>
          </a:p>
          <a:p>
            <a:pPr lvl="1"/>
            <a:r>
              <a:rPr lang="en-US" altLang="ja-JP" sz="2800"/>
              <a:t>Linux</a:t>
            </a:r>
            <a:r>
              <a:rPr lang="ja-JP" altLang="en-US" sz="2800"/>
              <a:t>カーネル</a:t>
            </a:r>
          </a:p>
          <a:p>
            <a:pPr lvl="2"/>
            <a:r>
              <a:rPr lang="en-US" altLang="ja-JP" sz="2400"/>
              <a:t>2.4 </a:t>
            </a:r>
            <a:r>
              <a:rPr lang="ja-JP" altLang="en-US" sz="2400"/>
              <a:t>：第一世代、第二世代</a:t>
            </a:r>
            <a:endParaRPr lang="en-US" altLang="ja-JP" sz="2400"/>
          </a:p>
          <a:p>
            <a:pPr lvl="2"/>
            <a:r>
              <a:rPr lang="en-US" altLang="ja-JP" sz="2400"/>
              <a:t>2.6 </a:t>
            </a:r>
            <a:r>
              <a:rPr lang="ja-JP" altLang="en-US" sz="2400"/>
              <a:t>：第三世代</a:t>
            </a:r>
            <a:endParaRPr lang="en-US" altLang="ja-JP" sz="2400"/>
          </a:p>
          <a:p>
            <a:pPr lvl="1"/>
            <a:r>
              <a:rPr lang="ja-JP" altLang="en-US" sz="2800"/>
              <a:t>ルート（</a:t>
            </a:r>
            <a:r>
              <a:rPr lang="en-US" altLang="ja-JP" sz="2800"/>
              <a:t>Linux </a:t>
            </a:r>
            <a:r>
              <a:rPr lang="ja-JP" altLang="en-US" sz="2800"/>
              <a:t>システム）</a:t>
            </a:r>
          </a:p>
          <a:p>
            <a:pPr lvl="1"/>
            <a:r>
              <a:rPr lang="ja-JP" altLang="en-US" sz="2800"/>
              <a:t>データ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227763" y="6235700"/>
            <a:ext cx="208915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ブートローダ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227763" y="5370513"/>
            <a:ext cx="2087562" cy="4333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ルート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227763" y="4938713"/>
            <a:ext cx="2087562" cy="4333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データ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8440738" y="52466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HDD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506913" y="6302375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Flash</a:t>
            </a:r>
            <a:r>
              <a:rPr lang="ja-JP" altLang="en-US" sz="1800">
                <a:ea typeface="ＭＳ Ｐゴシック" pitchFamily="50" charset="-128"/>
              </a:rPr>
              <a:t>　</a:t>
            </a:r>
            <a:r>
              <a:rPr lang="en-US" altLang="ja-JP" sz="1800">
                <a:ea typeface="ＭＳ Ｐゴシック" pitchFamily="50" charset="-128"/>
              </a:rPr>
              <a:t>Memory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227763" y="5805488"/>
            <a:ext cx="2087562" cy="4333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Linux</a:t>
            </a:r>
            <a:r>
              <a:rPr lang="ja-JP" altLang="en-US" sz="1800">
                <a:ea typeface="ＭＳ Ｐゴシック" pitchFamily="50" charset="-128"/>
              </a:rPr>
              <a:t>カーネル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179388" y="2636838"/>
            <a:ext cx="8856662" cy="39608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/>
              <a:t>標準ファームでできること</a:t>
            </a:r>
            <a:endParaRPr lang="en-US" altLang="ja-JP" sz="540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4000"/>
              <a:t>ファイルサーバ</a:t>
            </a:r>
            <a:r>
              <a:rPr lang="en-US" altLang="ja-JP" sz="4000"/>
              <a:t>(samba)</a:t>
            </a:r>
          </a:p>
          <a:p>
            <a:endParaRPr lang="en-US" altLang="ja-JP" sz="4000"/>
          </a:p>
          <a:p>
            <a:r>
              <a:rPr lang="ja-JP" altLang="en-US" sz="4000"/>
              <a:t>プリンタサーバ（</a:t>
            </a:r>
            <a:r>
              <a:rPr lang="en-US" altLang="ja-JP" sz="4000"/>
              <a:t>samba + lpr</a:t>
            </a:r>
            <a:r>
              <a:rPr lang="ja-JP" altLang="en-US" sz="4000"/>
              <a:t>）</a:t>
            </a:r>
            <a:endParaRPr lang="en-US" altLang="ja-JP" sz="4000"/>
          </a:p>
          <a:p>
            <a:r>
              <a:rPr lang="ja-JP" altLang="en-US" sz="4000"/>
              <a:t>ビデオ録画サーバ</a:t>
            </a:r>
          </a:p>
          <a:p>
            <a:r>
              <a:rPr lang="ja-JP" altLang="en-US" sz="4000"/>
              <a:t>ビデオサーバ（</a:t>
            </a:r>
            <a:r>
              <a:rPr lang="en-US" altLang="ja-JP" sz="4000"/>
              <a:t>DLNA </a:t>
            </a:r>
            <a:r>
              <a:rPr lang="ja-JP" altLang="en-US" sz="4000"/>
              <a:t>サーバ）</a:t>
            </a:r>
          </a:p>
          <a:p>
            <a:r>
              <a:rPr lang="en-US" altLang="ja-JP" sz="4000"/>
              <a:t>iTunes </a:t>
            </a:r>
            <a:r>
              <a:rPr lang="ja-JP" altLang="en-US" sz="4000"/>
              <a:t>サーバ</a:t>
            </a:r>
          </a:p>
          <a:p>
            <a:pPr algn="r">
              <a:buFontTx/>
              <a:buNone/>
            </a:pPr>
            <a:r>
              <a:rPr lang="ja-JP" altLang="en-US" sz="4000"/>
              <a:t>（機種毎に異なる）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6" name="Picture 2" descr="031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89438"/>
            <a:ext cx="5867400" cy="2339975"/>
          </a:xfrm>
          <a:prstGeom prst="rect">
            <a:avLst/>
          </a:prstGeom>
          <a:noFill/>
        </p:spPr>
      </p:pic>
      <p:sp>
        <p:nvSpPr>
          <p:cNvPr id="538627" name="AutoShape 3"/>
          <p:cNvSpPr>
            <a:spLocks noChangeArrowheads="1"/>
          </p:cNvSpPr>
          <p:nvPr/>
        </p:nvSpPr>
        <p:spPr bwMode="auto">
          <a:xfrm>
            <a:off x="0" y="1268413"/>
            <a:ext cx="8101013" cy="4176712"/>
          </a:xfrm>
          <a:prstGeom prst="wedgeRoundRectCallout">
            <a:avLst>
              <a:gd name="adj1" fmla="val 29208"/>
              <a:gd name="adj2" fmla="val 67486"/>
              <a:gd name="adj3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538628" name="AutoShape 4"/>
          <p:cNvSpPr>
            <a:spLocks noChangeArrowheads="1"/>
          </p:cNvSpPr>
          <p:nvPr/>
        </p:nvSpPr>
        <p:spPr bwMode="auto">
          <a:xfrm>
            <a:off x="6659563" y="5734050"/>
            <a:ext cx="1728787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8629" name="AutoShape 5"/>
          <p:cNvSpPr>
            <a:spLocks noChangeArrowheads="1"/>
          </p:cNvSpPr>
          <p:nvPr/>
        </p:nvSpPr>
        <p:spPr bwMode="auto">
          <a:xfrm>
            <a:off x="5580063" y="4076700"/>
            <a:ext cx="2736850" cy="1584325"/>
          </a:xfrm>
          <a:prstGeom prst="cloudCallout">
            <a:avLst>
              <a:gd name="adj1" fmla="val 18676"/>
              <a:gd name="adj2" fmla="val 6162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/>
              <a:t>全機能の移行</a:t>
            </a:r>
          </a:p>
        </p:txBody>
      </p:sp>
      <p:sp>
        <p:nvSpPr>
          <p:cNvPr id="538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/>
              <a:t>最初の目標：ホームサーバ化</a:t>
            </a:r>
          </a:p>
        </p:txBody>
      </p:sp>
      <p:sp>
        <p:nvSpPr>
          <p:cNvPr id="5386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271963" cy="5256213"/>
          </a:xfrm>
        </p:spPr>
        <p:txBody>
          <a:bodyPr/>
          <a:lstStyle/>
          <a:p>
            <a:r>
              <a:rPr lang="ja-JP" altLang="en-US" sz="3200"/>
              <a:t>内向けサーバ</a:t>
            </a:r>
          </a:p>
          <a:p>
            <a:pPr lvl="1"/>
            <a:r>
              <a:rPr lang="ja-JP" altLang="en-US" sz="2800"/>
              <a:t>ファイルサーバ</a:t>
            </a:r>
            <a:r>
              <a:rPr lang="en-US" altLang="ja-JP" sz="2800"/>
              <a:t>(samba)</a:t>
            </a:r>
          </a:p>
          <a:p>
            <a:pPr lvl="1"/>
            <a:r>
              <a:rPr lang="ja-JP" altLang="en-US" sz="2800"/>
              <a:t>プリンタサーバ</a:t>
            </a:r>
            <a:br>
              <a:rPr lang="ja-JP" altLang="en-US" sz="2800"/>
            </a:br>
            <a:r>
              <a:rPr lang="ja-JP" altLang="en-US" sz="2800"/>
              <a:t>（</a:t>
            </a:r>
            <a:r>
              <a:rPr lang="en-US" altLang="ja-JP" sz="2800"/>
              <a:t>samba + lpr)</a:t>
            </a:r>
          </a:p>
          <a:p>
            <a:pPr lvl="1"/>
            <a:r>
              <a:rPr lang="en-US" altLang="ja-JP" sz="2800"/>
              <a:t>DNS</a:t>
            </a:r>
            <a:r>
              <a:rPr lang="ja-JP" altLang="en-US" sz="2800"/>
              <a:t>サーバ</a:t>
            </a:r>
          </a:p>
          <a:p>
            <a:pPr lvl="1"/>
            <a:r>
              <a:rPr lang="en-US" altLang="ja-JP" sz="2800"/>
              <a:t>ntp</a:t>
            </a:r>
            <a:r>
              <a:rPr lang="ja-JP" altLang="en-US" sz="2800"/>
              <a:t>サーバ</a:t>
            </a:r>
          </a:p>
          <a:p>
            <a:pPr lvl="1"/>
            <a:r>
              <a:rPr lang="en-US" altLang="ja-JP" sz="2800"/>
              <a:t>DHCP</a:t>
            </a:r>
            <a:r>
              <a:rPr lang="ja-JP" altLang="en-US" sz="2800"/>
              <a:t>サーバ</a:t>
            </a:r>
          </a:p>
        </p:txBody>
      </p:sp>
      <p:sp>
        <p:nvSpPr>
          <p:cNvPr id="53863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92650" y="1412875"/>
            <a:ext cx="4271963" cy="5256213"/>
          </a:xfrm>
        </p:spPr>
        <p:txBody>
          <a:bodyPr/>
          <a:lstStyle/>
          <a:p>
            <a:r>
              <a:rPr lang="ja-JP" altLang="en-US" sz="3200"/>
              <a:t>外向けサーバ</a:t>
            </a:r>
          </a:p>
          <a:p>
            <a:pPr lvl="1"/>
            <a:r>
              <a:rPr lang="en-US" altLang="ja-JP" sz="2800"/>
              <a:t>DNS</a:t>
            </a:r>
            <a:r>
              <a:rPr lang="ja-JP" altLang="en-US" sz="2800"/>
              <a:t>サーバ</a:t>
            </a:r>
          </a:p>
          <a:p>
            <a:pPr lvl="1"/>
            <a:r>
              <a:rPr lang="ja-JP" altLang="en-US" sz="2800"/>
              <a:t>メールサーバ</a:t>
            </a:r>
          </a:p>
          <a:p>
            <a:pPr lvl="1"/>
            <a:r>
              <a:rPr lang="en-US" altLang="ja-JP" sz="2800"/>
              <a:t>Web</a:t>
            </a:r>
            <a:r>
              <a:rPr lang="ja-JP" altLang="en-US" sz="2800"/>
              <a:t>サーバ</a:t>
            </a:r>
          </a:p>
          <a:p>
            <a:endParaRPr lang="ja-JP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2" name="Picture 2" descr="031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89438"/>
            <a:ext cx="5867400" cy="2339975"/>
          </a:xfrm>
          <a:prstGeom prst="rect">
            <a:avLst/>
          </a:prstGeom>
          <a:noFill/>
        </p:spPr>
      </p:pic>
      <p:sp>
        <p:nvSpPr>
          <p:cNvPr id="537603" name="AutoShape 3"/>
          <p:cNvSpPr>
            <a:spLocks noChangeArrowheads="1"/>
          </p:cNvSpPr>
          <p:nvPr/>
        </p:nvSpPr>
        <p:spPr bwMode="auto">
          <a:xfrm>
            <a:off x="0" y="1268413"/>
            <a:ext cx="8101013" cy="4176712"/>
          </a:xfrm>
          <a:prstGeom prst="wedgeRoundRectCallout">
            <a:avLst>
              <a:gd name="adj1" fmla="val 29208"/>
              <a:gd name="adj2" fmla="val 67486"/>
              <a:gd name="adj3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537604" name="AutoShape 4"/>
          <p:cNvSpPr>
            <a:spLocks noChangeArrowheads="1"/>
          </p:cNvSpPr>
          <p:nvPr/>
        </p:nvSpPr>
        <p:spPr bwMode="auto">
          <a:xfrm>
            <a:off x="6659563" y="5734050"/>
            <a:ext cx="1728787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7605" name="AutoShape 5"/>
          <p:cNvSpPr>
            <a:spLocks noChangeArrowheads="1"/>
          </p:cNvSpPr>
          <p:nvPr/>
        </p:nvSpPr>
        <p:spPr bwMode="auto">
          <a:xfrm>
            <a:off x="3779838" y="3573463"/>
            <a:ext cx="4537075" cy="2087562"/>
          </a:xfrm>
          <a:prstGeom prst="cloudCallout">
            <a:avLst>
              <a:gd name="adj1" fmla="val 31106"/>
              <a:gd name="adj2" fmla="val 58819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/>
              <a:t>標準ファームだけでは</a:t>
            </a:r>
          </a:p>
          <a:p>
            <a:pPr algn="ctr"/>
            <a:r>
              <a:rPr lang="ja-JP" altLang="en-US" sz="3200"/>
              <a:t>移行不可能</a:t>
            </a:r>
          </a:p>
        </p:txBody>
      </p:sp>
      <p:sp>
        <p:nvSpPr>
          <p:cNvPr id="537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/>
              <a:t>最初の目標：ホームサーバ化</a:t>
            </a:r>
          </a:p>
        </p:txBody>
      </p:sp>
      <p:sp>
        <p:nvSpPr>
          <p:cNvPr id="5376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271963" cy="5256213"/>
          </a:xfrm>
        </p:spPr>
        <p:txBody>
          <a:bodyPr/>
          <a:lstStyle/>
          <a:p>
            <a:r>
              <a:rPr lang="ja-JP" altLang="en-US" sz="3200"/>
              <a:t>内向けサーバ</a:t>
            </a:r>
          </a:p>
          <a:p>
            <a:pPr lvl="1"/>
            <a:r>
              <a:rPr lang="ja-JP" altLang="en-US" sz="2800"/>
              <a:t>ファイルサーバ</a:t>
            </a:r>
            <a:r>
              <a:rPr lang="en-US" altLang="ja-JP" sz="2800"/>
              <a:t>(samba)</a:t>
            </a:r>
          </a:p>
          <a:p>
            <a:pPr lvl="1"/>
            <a:r>
              <a:rPr lang="ja-JP" altLang="en-US" sz="2800"/>
              <a:t>プリンタサーバ</a:t>
            </a:r>
            <a:br>
              <a:rPr lang="ja-JP" altLang="en-US" sz="2800"/>
            </a:br>
            <a:r>
              <a:rPr lang="ja-JP" altLang="en-US" sz="2800"/>
              <a:t>（</a:t>
            </a:r>
            <a:r>
              <a:rPr lang="en-US" altLang="ja-JP" sz="2800"/>
              <a:t>samba + lpr)</a:t>
            </a:r>
          </a:p>
          <a:p>
            <a:pPr lvl="1"/>
            <a:r>
              <a:rPr lang="en-US" altLang="ja-JP" sz="2800"/>
              <a:t>DNS</a:t>
            </a:r>
            <a:r>
              <a:rPr lang="ja-JP" altLang="en-US" sz="2800"/>
              <a:t>サーバ</a:t>
            </a:r>
          </a:p>
          <a:p>
            <a:pPr lvl="1"/>
            <a:r>
              <a:rPr lang="en-US" altLang="ja-JP" sz="2800"/>
              <a:t>ntp</a:t>
            </a:r>
            <a:r>
              <a:rPr lang="ja-JP" altLang="en-US" sz="2800"/>
              <a:t>サーバ</a:t>
            </a:r>
          </a:p>
          <a:p>
            <a:pPr lvl="1"/>
            <a:r>
              <a:rPr lang="en-US" altLang="ja-JP" sz="2800"/>
              <a:t>DHCP</a:t>
            </a:r>
            <a:r>
              <a:rPr lang="ja-JP" altLang="en-US" sz="2800"/>
              <a:t>サーバ</a:t>
            </a:r>
          </a:p>
        </p:txBody>
      </p:sp>
      <p:sp>
        <p:nvSpPr>
          <p:cNvPr id="53760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92650" y="1412875"/>
            <a:ext cx="4271963" cy="5256213"/>
          </a:xfrm>
        </p:spPr>
        <p:txBody>
          <a:bodyPr/>
          <a:lstStyle/>
          <a:p>
            <a:r>
              <a:rPr lang="ja-JP" altLang="en-US" sz="3200"/>
              <a:t>外向けサーバ</a:t>
            </a:r>
          </a:p>
          <a:p>
            <a:pPr lvl="1"/>
            <a:r>
              <a:rPr lang="en-US" altLang="ja-JP" sz="2800"/>
              <a:t>DNS</a:t>
            </a:r>
            <a:r>
              <a:rPr lang="ja-JP" altLang="en-US" sz="2800"/>
              <a:t>サーバ</a:t>
            </a:r>
          </a:p>
          <a:p>
            <a:pPr lvl="1"/>
            <a:r>
              <a:rPr lang="ja-JP" altLang="en-US" sz="2800"/>
              <a:t>メールサーバ</a:t>
            </a:r>
          </a:p>
          <a:p>
            <a:pPr lvl="1"/>
            <a:r>
              <a:rPr lang="en-US" altLang="ja-JP" sz="2800"/>
              <a:t>Web</a:t>
            </a:r>
            <a:r>
              <a:rPr lang="ja-JP" altLang="en-US" sz="2800"/>
              <a:t>サーバ</a:t>
            </a:r>
          </a:p>
          <a:p>
            <a:endParaRPr lang="ja-JP" altLang="en-US" sz="3200"/>
          </a:p>
        </p:txBody>
      </p:sp>
      <p:grpSp>
        <p:nvGrpSpPr>
          <p:cNvPr id="537611" name="Group 11"/>
          <p:cNvGrpSpPr>
            <a:grpSpLocks/>
          </p:cNvGrpSpPr>
          <p:nvPr/>
        </p:nvGrpSpPr>
        <p:grpSpPr bwMode="auto">
          <a:xfrm>
            <a:off x="684213" y="4581525"/>
            <a:ext cx="358775" cy="215900"/>
            <a:chOff x="2064" y="2523"/>
            <a:chExt cx="272" cy="272"/>
          </a:xfrm>
        </p:grpSpPr>
        <p:sp>
          <p:nvSpPr>
            <p:cNvPr id="537612" name="Line 12"/>
            <p:cNvSpPr>
              <a:spLocks noChangeShapeType="1"/>
            </p:cNvSpPr>
            <p:nvPr/>
          </p:nvSpPr>
          <p:spPr bwMode="auto">
            <a:xfrm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7613" name="Line 13"/>
            <p:cNvSpPr>
              <a:spLocks noChangeShapeType="1"/>
            </p:cNvSpPr>
            <p:nvPr/>
          </p:nvSpPr>
          <p:spPr bwMode="auto">
            <a:xfrm flipH="1"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37614" name="Group 14"/>
          <p:cNvGrpSpPr>
            <a:grpSpLocks/>
          </p:cNvGrpSpPr>
          <p:nvPr/>
        </p:nvGrpSpPr>
        <p:grpSpPr bwMode="auto">
          <a:xfrm>
            <a:off x="684213" y="4078288"/>
            <a:ext cx="358775" cy="215900"/>
            <a:chOff x="2064" y="2523"/>
            <a:chExt cx="272" cy="272"/>
          </a:xfrm>
        </p:grpSpPr>
        <p:sp>
          <p:nvSpPr>
            <p:cNvPr id="537615" name="Line 15"/>
            <p:cNvSpPr>
              <a:spLocks noChangeShapeType="1"/>
            </p:cNvSpPr>
            <p:nvPr/>
          </p:nvSpPr>
          <p:spPr bwMode="auto">
            <a:xfrm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7616" name="Line 16"/>
            <p:cNvSpPr>
              <a:spLocks noChangeShapeType="1"/>
            </p:cNvSpPr>
            <p:nvPr/>
          </p:nvSpPr>
          <p:spPr bwMode="auto">
            <a:xfrm flipH="1"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37617" name="Group 17"/>
          <p:cNvGrpSpPr>
            <a:grpSpLocks/>
          </p:cNvGrpSpPr>
          <p:nvPr/>
        </p:nvGrpSpPr>
        <p:grpSpPr bwMode="auto">
          <a:xfrm>
            <a:off x="684213" y="5084763"/>
            <a:ext cx="358775" cy="215900"/>
            <a:chOff x="2064" y="2523"/>
            <a:chExt cx="272" cy="272"/>
          </a:xfrm>
        </p:grpSpPr>
        <p:sp>
          <p:nvSpPr>
            <p:cNvPr id="537618" name="Line 18"/>
            <p:cNvSpPr>
              <a:spLocks noChangeShapeType="1"/>
            </p:cNvSpPr>
            <p:nvPr/>
          </p:nvSpPr>
          <p:spPr bwMode="auto">
            <a:xfrm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7619" name="Line 19"/>
            <p:cNvSpPr>
              <a:spLocks noChangeShapeType="1"/>
            </p:cNvSpPr>
            <p:nvPr/>
          </p:nvSpPr>
          <p:spPr bwMode="auto">
            <a:xfrm flipH="1"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37620" name="Group 20"/>
          <p:cNvGrpSpPr>
            <a:grpSpLocks/>
          </p:cNvGrpSpPr>
          <p:nvPr/>
        </p:nvGrpSpPr>
        <p:grpSpPr bwMode="auto">
          <a:xfrm>
            <a:off x="5149850" y="2205038"/>
            <a:ext cx="358775" cy="215900"/>
            <a:chOff x="2064" y="2523"/>
            <a:chExt cx="272" cy="272"/>
          </a:xfrm>
        </p:grpSpPr>
        <p:sp>
          <p:nvSpPr>
            <p:cNvPr id="537621" name="Line 21"/>
            <p:cNvSpPr>
              <a:spLocks noChangeShapeType="1"/>
            </p:cNvSpPr>
            <p:nvPr/>
          </p:nvSpPr>
          <p:spPr bwMode="auto">
            <a:xfrm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7622" name="Line 22"/>
            <p:cNvSpPr>
              <a:spLocks noChangeShapeType="1"/>
            </p:cNvSpPr>
            <p:nvPr/>
          </p:nvSpPr>
          <p:spPr bwMode="auto">
            <a:xfrm flipH="1"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37623" name="Group 23"/>
          <p:cNvGrpSpPr>
            <a:grpSpLocks/>
          </p:cNvGrpSpPr>
          <p:nvPr/>
        </p:nvGrpSpPr>
        <p:grpSpPr bwMode="auto">
          <a:xfrm>
            <a:off x="5149850" y="2708275"/>
            <a:ext cx="358775" cy="215900"/>
            <a:chOff x="2064" y="2523"/>
            <a:chExt cx="272" cy="272"/>
          </a:xfrm>
        </p:grpSpPr>
        <p:sp>
          <p:nvSpPr>
            <p:cNvPr id="537624" name="Line 24"/>
            <p:cNvSpPr>
              <a:spLocks noChangeShapeType="1"/>
            </p:cNvSpPr>
            <p:nvPr/>
          </p:nvSpPr>
          <p:spPr bwMode="auto">
            <a:xfrm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7625" name="Line 25"/>
            <p:cNvSpPr>
              <a:spLocks noChangeShapeType="1"/>
            </p:cNvSpPr>
            <p:nvPr/>
          </p:nvSpPr>
          <p:spPr bwMode="auto">
            <a:xfrm flipH="1"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37626" name="Group 26"/>
          <p:cNvGrpSpPr>
            <a:grpSpLocks/>
          </p:cNvGrpSpPr>
          <p:nvPr/>
        </p:nvGrpSpPr>
        <p:grpSpPr bwMode="auto">
          <a:xfrm>
            <a:off x="5149850" y="3213100"/>
            <a:ext cx="358775" cy="215900"/>
            <a:chOff x="2064" y="2523"/>
            <a:chExt cx="272" cy="272"/>
          </a:xfrm>
        </p:grpSpPr>
        <p:sp>
          <p:nvSpPr>
            <p:cNvPr id="537627" name="Line 27"/>
            <p:cNvSpPr>
              <a:spLocks noChangeShapeType="1"/>
            </p:cNvSpPr>
            <p:nvPr/>
          </p:nvSpPr>
          <p:spPr bwMode="auto">
            <a:xfrm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7628" name="Line 28"/>
            <p:cNvSpPr>
              <a:spLocks noChangeShapeType="1"/>
            </p:cNvSpPr>
            <p:nvPr/>
          </p:nvSpPr>
          <p:spPr bwMode="auto">
            <a:xfrm flipH="1" flipV="1">
              <a:off x="2064" y="2523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37629" name="Oval 29"/>
          <p:cNvSpPr>
            <a:spLocks noChangeArrowheads="1"/>
          </p:cNvSpPr>
          <p:nvPr/>
        </p:nvSpPr>
        <p:spPr bwMode="auto">
          <a:xfrm>
            <a:off x="755650" y="2133600"/>
            <a:ext cx="287338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7630" name="Oval 30"/>
          <p:cNvSpPr>
            <a:spLocks noChangeArrowheads="1"/>
          </p:cNvSpPr>
          <p:nvPr/>
        </p:nvSpPr>
        <p:spPr bwMode="auto">
          <a:xfrm>
            <a:off x="754063" y="3071813"/>
            <a:ext cx="287337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6600"/>
              <a:t>機能拡張 </a:t>
            </a:r>
            <a:r>
              <a:rPr lang="en-US" altLang="ja-JP" sz="6600"/>
              <a:t>= </a:t>
            </a:r>
            <a:r>
              <a:rPr lang="ja-JP" altLang="en-US" sz="6600"/>
              <a:t>ハック</a:t>
            </a: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632700" cy="1752600"/>
          </a:xfrm>
        </p:spPr>
        <p:txBody>
          <a:bodyPr/>
          <a:lstStyle/>
          <a:p>
            <a:r>
              <a:rPr lang="ja-JP" altLang="en-US"/>
              <a:t>～足りないアプリケーションを追加する～</a:t>
            </a:r>
          </a:p>
          <a:p>
            <a:endParaRPr lang="ja-JP" altLang="en-US"/>
          </a:p>
          <a:p>
            <a:r>
              <a:rPr lang="ja-JP" altLang="en-US"/>
              <a:t>・・・ここからハックが始まった・・・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642350" cy="1143000"/>
          </a:xfrm>
        </p:spPr>
        <p:txBody>
          <a:bodyPr/>
          <a:lstStyle/>
          <a:p>
            <a:r>
              <a:rPr lang="ja-JP" altLang="en-US" sz="3600"/>
              <a:t>アプリケーションを追加する（１）</a:t>
            </a:r>
            <a:br>
              <a:rPr lang="ja-JP" altLang="en-US" sz="3600"/>
            </a:br>
            <a:r>
              <a:rPr lang="ja-JP" altLang="en-US" sz="3600"/>
              <a:t>～標準ファームベースでハック～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134350" cy="5040312"/>
          </a:xfrm>
        </p:spPr>
        <p:txBody>
          <a:bodyPr/>
          <a:lstStyle/>
          <a:p>
            <a:r>
              <a:rPr lang="ja-JP" altLang="en-US" sz="3200"/>
              <a:t>標準ファームに </a:t>
            </a:r>
            <a:r>
              <a:rPr lang="en-US" altLang="ja-JP" sz="3200"/>
              <a:t>telnet </a:t>
            </a:r>
            <a:r>
              <a:rPr lang="ja-JP" altLang="en-US" sz="3200"/>
              <a:t>できるようにした</a:t>
            </a:r>
          </a:p>
          <a:p>
            <a:pPr algn="ctr">
              <a:buFontTx/>
              <a:buNone/>
            </a:pPr>
            <a:r>
              <a:rPr lang="en-US" altLang="ja-JP" sz="3200"/>
              <a:t>↓</a:t>
            </a:r>
          </a:p>
          <a:p>
            <a:r>
              <a:rPr lang="ja-JP" altLang="en-US" sz="3200"/>
              <a:t>ホームサーバに向けプログラムを追加</a:t>
            </a:r>
          </a:p>
          <a:p>
            <a:pPr lvl="1"/>
            <a:r>
              <a:rPr lang="ja-JP" altLang="en-US" sz="2800"/>
              <a:t>ソースからビルドするのは面倒</a:t>
            </a:r>
          </a:p>
          <a:p>
            <a:pPr lvl="1"/>
            <a:r>
              <a:rPr lang="en-US" altLang="ja-JP" sz="2800"/>
              <a:t>Vine Linux </a:t>
            </a:r>
            <a:r>
              <a:rPr lang="ja-JP" altLang="en-US" sz="2800"/>
              <a:t>のバイナリを使おうとした</a:t>
            </a:r>
          </a:p>
          <a:p>
            <a:pPr algn="ctr">
              <a:buFontTx/>
              <a:buNone/>
            </a:pPr>
            <a:r>
              <a:rPr lang="en-US" altLang="ja-JP" sz="3200"/>
              <a:t>↓</a:t>
            </a:r>
          </a:p>
          <a:p>
            <a:r>
              <a:rPr lang="ja-JP" altLang="en-US" sz="3200"/>
              <a:t>結構苦労しそう </a:t>
            </a:r>
          </a:p>
          <a:p>
            <a:pPr lvl="1"/>
            <a:r>
              <a:rPr lang="en-US" altLang="ja-JP" sz="2800"/>
              <a:t>uid/gid </a:t>
            </a:r>
            <a:r>
              <a:rPr lang="ja-JP" altLang="en-US" sz="2800"/>
              <a:t>が違う</a:t>
            </a:r>
          </a:p>
          <a:p>
            <a:pPr lvl="1"/>
            <a:r>
              <a:rPr lang="ja-JP" altLang="en-US" sz="2800"/>
              <a:t>ディレクトリ構成が微妙に違う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6227763" y="6235700"/>
            <a:ext cx="2089150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ブートローダ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6227763" y="5802313"/>
            <a:ext cx="208915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Linux </a:t>
            </a:r>
            <a:r>
              <a:rPr lang="ja-JP" altLang="en-US" sz="1800">
                <a:ea typeface="ＭＳ Ｐゴシック" pitchFamily="50" charset="-128"/>
              </a:rPr>
              <a:t>カーネル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227763" y="5370513"/>
            <a:ext cx="2087562" cy="4333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ルート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6227763" y="4938713"/>
            <a:ext cx="2087562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データ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8440738" y="52466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HDD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3200"/>
              <a:t>標準カーネルは </a:t>
            </a:r>
            <a:r>
              <a:rPr lang="en-US" altLang="ja-JP" sz="3200"/>
              <a:t>/dev/hda1</a:t>
            </a:r>
            <a:r>
              <a:rPr lang="ja-JP" altLang="en-US" sz="3200"/>
              <a:t>を</a:t>
            </a:r>
            <a:r>
              <a:rPr lang="en-US" altLang="ja-JP" sz="3200"/>
              <a:t>root fs</a:t>
            </a:r>
            <a:r>
              <a:rPr lang="ja-JP" altLang="en-US" sz="3200"/>
              <a:t>と</a:t>
            </a:r>
            <a:br>
              <a:rPr lang="ja-JP" altLang="en-US" sz="3200"/>
            </a:br>
            <a:r>
              <a:rPr lang="ja-JP" altLang="en-US" sz="3200"/>
              <a:t>するようコンフィギュレーションされている</a:t>
            </a:r>
          </a:p>
          <a:p>
            <a:r>
              <a:rPr lang="en-US" altLang="ja-JP" sz="3200"/>
              <a:t>/dev/hda1</a:t>
            </a:r>
            <a:r>
              <a:rPr lang="ja-JP" altLang="en-US" sz="3200"/>
              <a:t>を</a:t>
            </a:r>
            <a:r>
              <a:rPr lang="en-US" altLang="ja-JP" sz="3200"/>
              <a:t>root fs</a:t>
            </a:r>
            <a:r>
              <a:rPr lang="ja-JP" altLang="en-US" sz="3200"/>
              <a:t>とする</a:t>
            </a:r>
            <a:r>
              <a:rPr lang="en-US" altLang="ja-JP" sz="3200"/>
              <a:t>HDD</a:t>
            </a:r>
            <a:r>
              <a:rPr lang="ja-JP" altLang="en-US" sz="3200"/>
              <a:t>を</a:t>
            </a:r>
            <a:br>
              <a:rPr lang="ja-JP" altLang="en-US" sz="3200"/>
            </a:br>
            <a:r>
              <a:rPr lang="ja-JP" altLang="en-US" sz="3200"/>
              <a:t>用意すれば何でも動く（ちょっと言いすぎ）</a:t>
            </a:r>
          </a:p>
          <a:p>
            <a:pPr lvl="1"/>
            <a:r>
              <a:rPr lang="en-US" altLang="ja-JP" sz="2800"/>
              <a:t>Vine</a:t>
            </a:r>
          </a:p>
          <a:p>
            <a:pPr lvl="1"/>
            <a:r>
              <a:rPr lang="en-US" altLang="ja-JP" sz="2800"/>
              <a:t>Debian</a:t>
            </a:r>
          </a:p>
          <a:p>
            <a:pPr lvl="1"/>
            <a:r>
              <a:rPr lang="en-US" altLang="ja-JP" sz="2800"/>
              <a:t>   :</a:t>
            </a:r>
            <a:endParaRPr lang="ja-JP" altLang="en-US" sz="280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1143000"/>
          </a:xfrm>
        </p:spPr>
        <p:txBody>
          <a:bodyPr/>
          <a:lstStyle/>
          <a:p>
            <a:r>
              <a:rPr lang="ja-JP" altLang="en-US" sz="3600"/>
              <a:t>アプリケーションを追加する（２）</a:t>
            </a:r>
            <a:br>
              <a:rPr lang="ja-JP" altLang="en-US" sz="3600"/>
            </a:br>
            <a:r>
              <a:rPr lang="ja-JP" altLang="en-US" sz="3600"/>
              <a:t>～ディストリビューションの入れ換え～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6227763" y="6235700"/>
            <a:ext cx="2089150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800">
                <a:ea typeface="ＭＳ Ｐゴシック" pitchFamily="50" charset="-128"/>
              </a:rPr>
              <a:t>ブートローダ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6227763" y="5802313"/>
            <a:ext cx="208915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800">
                <a:ea typeface="ＭＳ Ｐゴシック" pitchFamily="50" charset="-128"/>
              </a:rPr>
              <a:t>Linux </a:t>
            </a:r>
            <a:r>
              <a:rPr lang="ja-JP" altLang="en-US" sz="1800">
                <a:ea typeface="ＭＳ Ｐゴシック" pitchFamily="50" charset="-128"/>
              </a:rPr>
              <a:t>カーネル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6227763" y="5370513"/>
            <a:ext cx="2087562" cy="4333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6227763" y="4938713"/>
            <a:ext cx="2087562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8440738" y="52466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HDD</a:t>
            </a:r>
          </a:p>
        </p:txBody>
      </p:sp>
      <p:pic>
        <p:nvPicPr>
          <p:cNvPr id="272403" name="Picture 19" descr="Vine Linu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013325"/>
            <a:ext cx="779463" cy="766763"/>
          </a:xfrm>
          <a:prstGeom prst="rect">
            <a:avLst/>
          </a:prstGeom>
          <a:noFill/>
        </p:spPr>
      </p:pic>
      <p:pic>
        <p:nvPicPr>
          <p:cNvPr id="272407" name="Picture 23" descr="openlogo-nd-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5013325"/>
            <a:ext cx="590550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8000"/>
              <a:t>ＯＳの入れ換え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第</a:t>
            </a:r>
            <a:r>
              <a:rPr lang="en-US" altLang="ja-JP"/>
              <a:t>1</a:t>
            </a:r>
            <a:r>
              <a:rPr lang="ja-JP" altLang="en-US"/>
              <a:t>世代：</a:t>
            </a:r>
            <a:r>
              <a:rPr lang="en-US" altLang="ja-JP"/>
              <a:t>Vine</a:t>
            </a:r>
            <a:r>
              <a:rPr lang="ja-JP" altLang="en-US"/>
              <a:t>化</a:t>
            </a:r>
          </a:p>
          <a:p>
            <a:r>
              <a:rPr lang="ja-JP" altLang="en-US"/>
              <a:t>第３世代：</a:t>
            </a:r>
            <a:r>
              <a:rPr lang="en-US" altLang="ja-JP"/>
              <a:t>Debian</a:t>
            </a:r>
            <a:r>
              <a:rPr lang="ja-JP" altLang="en-US"/>
              <a:t>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自己紹介（１）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4400"/>
              <a:t>現職：某電機メーカ勤務</a:t>
            </a:r>
          </a:p>
          <a:p>
            <a:pPr lvl="1"/>
            <a:r>
              <a:rPr lang="ja-JP" altLang="en-US" sz="4000"/>
              <a:t>普通の中年平社員</a:t>
            </a:r>
          </a:p>
          <a:p>
            <a:pPr lvl="1"/>
            <a:endParaRPr lang="ja-JP" altLang="en-US" sz="40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95375" y="4730750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4000"/>
              <a:t>特筆することなし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ルートファイルシステムの入れ換え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Vine/Debian </a:t>
            </a:r>
            <a:r>
              <a:rPr lang="ja-JP" altLang="en-US"/>
              <a:t>が動作するための</a:t>
            </a:r>
            <a:br>
              <a:rPr lang="ja-JP" altLang="en-US"/>
            </a:br>
            <a:r>
              <a:rPr lang="ja-JP" altLang="en-US"/>
              <a:t>ディレクトリ、ファイル構成を手操作で作成</a:t>
            </a:r>
          </a:p>
          <a:p>
            <a:pPr lvl="1"/>
            <a:r>
              <a:rPr lang="ja-JP" altLang="en-US"/>
              <a:t>インストーラは存在しない</a:t>
            </a:r>
          </a:p>
          <a:p>
            <a:pPr lvl="2"/>
            <a:r>
              <a:rPr lang="ja-JP" altLang="en-US"/>
              <a:t>アーカイブを一つ一つ解いて展開</a:t>
            </a:r>
          </a:p>
          <a:p>
            <a:pPr lvl="2"/>
            <a:r>
              <a:rPr lang="ja-JP" altLang="en-US"/>
              <a:t>設定ファイルを手で作る</a:t>
            </a:r>
          </a:p>
          <a:p>
            <a:pPr lvl="1"/>
            <a:r>
              <a:rPr lang="en-US" altLang="ja-JP"/>
              <a:t>Linux </a:t>
            </a:r>
            <a:r>
              <a:rPr lang="ja-JP" altLang="en-US"/>
              <a:t>を知っていれば、意外と簡単</a:t>
            </a:r>
          </a:p>
          <a:p>
            <a:pPr lvl="1"/>
            <a:endParaRPr lang="ja-JP" altLang="en-US"/>
          </a:p>
          <a:p>
            <a:r>
              <a:rPr lang="ja-JP" altLang="en-US"/>
              <a:t>設定を間違えなければ、すぐ動く</a:t>
            </a:r>
          </a:p>
          <a:p>
            <a:endParaRPr lang="ja-JP" altLang="en-US"/>
          </a:p>
          <a:p>
            <a:r>
              <a:rPr lang="ja-JP" altLang="en-US"/>
              <a:t>動くだけ、ただ動くだけ</a:t>
            </a:r>
          </a:p>
          <a:p>
            <a:pPr>
              <a:buFontTx/>
              <a:buNone/>
            </a:pP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トラブル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200"/>
              <a:t>起動しても、すぐ落ちる／数分後に落ちる</a:t>
            </a:r>
          </a:p>
          <a:p>
            <a:pPr>
              <a:lnSpc>
                <a:spcPct val="90000"/>
              </a:lnSpc>
            </a:pPr>
            <a:r>
              <a:rPr lang="ja-JP" altLang="en-US" sz="3200"/>
              <a:t>電源ボタンを押ししても電源が落ちない</a:t>
            </a:r>
          </a:p>
          <a:p>
            <a:pPr>
              <a:lnSpc>
                <a:spcPct val="90000"/>
              </a:lnSpc>
            </a:pPr>
            <a:r>
              <a:rPr lang="ja-JP" altLang="en-US" sz="3200"/>
              <a:t>ファンが回らない</a:t>
            </a:r>
            <a:r>
              <a:rPr lang="en-US" altLang="ja-JP" sz="3200"/>
              <a:t>/</a:t>
            </a:r>
            <a:r>
              <a:rPr lang="ja-JP" altLang="en-US" sz="3200"/>
              <a:t>高速で回りっぱなし</a:t>
            </a:r>
          </a:p>
          <a:p>
            <a:pPr>
              <a:lnSpc>
                <a:spcPct val="90000"/>
              </a:lnSpc>
            </a:pPr>
            <a:r>
              <a:rPr lang="en-US" altLang="ja-JP" sz="3200"/>
              <a:t>LED </a:t>
            </a:r>
            <a:r>
              <a:rPr lang="ja-JP" altLang="en-US" sz="3200"/>
              <a:t>が灯かない</a:t>
            </a:r>
            <a:r>
              <a:rPr lang="en-US" altLang="ja-JP" sz="3200"/>
              <a:t>/</a:t>
            </a:r>
            <a:r>
              <a:rPr lang="ja-JP" altLang="en-US" sz="3200"/>
              <a:t>点滅しっぱなし</a:t>
            </a:r>
          </a:p>
          <a:p>
            <a:pPr>
              <a:lnSpc>
                <a:spcPct val="90000"/>
              </a:lnSpc>
            </a:pPr>
            <a:r>
              <a:rPr lang="ja-JP" altLang="en-US" sz="3200"/>
              <a:t>ブザーが鳴りっぱなし</a:t>
            </a:r>
          </a:p>
          <a:p>
            <a:pPr>
              <a:lnSpc>
                <a:spcPct val="90000"/>
              </a:lnSpc>
            </a:pPr>
            <a:endParaRPr lang="ja-JP" altLang="en-US" sz="32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3200"/>
              <a:t>→</a:t>
            </a:r>
            <a:r>
              <a:rPr lang="ja-JP" altLang="en-US" sz="3200"/>
              <a:t>　標準ファームを参考に対策。</a:t>
            </a:r>
            <a:br>
              <a:rPr lang="ja-JP" altLang="en-US" sz="3200"/>
            </a:br>
            <a:r>
              <a:rPr lang="ja-JP" altLang="en-US" sz="3200"/>
              <a:t>　</a:t>
            </a:r>
            <a:r>
              <a:rPr lang="ja-JP" altLang="en-US" sz="3200" u="sng"/>
              <a:t>正しく</a:t>
            </a:r>
            <a:r>
              <a:rPr lang="ja-JP" altLang="en-US" sz="3200"/>
              <a:t>動くようにする。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sz="3200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200"/>
              <a:t>実は、こういう瞬間が一番楽しかったりする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 descr="031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89438"/>
            <a:ext cx="5867400" cy="2339975"/>
          </a:xfrm>
          <a:prstGeom prst="rect">
            <a:avLst/>
          </a:prstGeom>
          <a:noFill/>
        </p:spPr>
      </p:pic>
      <p:sp>
        <p:nvSpPr>
          <p:cNvPr id="539651" name="AutoShape 3"/>
          <p:cNvSpPr>
            <a:spLocks noChangeArrowheads="1"/>
          </p:cNvSpPr>
          <p:nvPr/>
        </p:nvSpPr>
        <p:spPr bwMode="auto">
          <a:xfrm>
            <a:off x="0" y="1268413"/>
            <a:ext cx="8101013" cy="4176712"/>
          </a:xfrm>
          <a:prstGeom prst="wedgeRoundRectCallout">
            <a:avLst>
              <a:gd name="adj1" fmla="val 29208"/>
              <a:gd name="adj2" fmla="val 67486"/>
              <a:gd name="adj3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539652" name="AutoShape 4"/>
          <p:cNvSpPr>
            <a:spLocks noChangeArrowheads="1"/>
          </p:cNvSpPr>
          <p:nvPr/>
        </p:nvSpPr>
        <p:spPr bwMode="auto">
          <a:xfrm>
            <a:off x="6659563" y="5734050"/>
            <a:ext cx="1728787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53" name="AutoShape 5"/>
          <p:cNvSpPr>
            <a:spLocks noChangeArrowheads="1"/>
          </p:cNvSpPr>
          <p:nvPr/>
        </p:nvSpPr>
        <p:spPr bwMode="auto">
          <a:xfrm>
            <a:off x="3779838" y="3573463"/>
            <a:ext cx="4537075" cy="2087562"/>
          </a:xfrm>
          <a:prstGeom prst="cloudCallout">
            <a:avLst>
              <a:gd name="adj1" fmla="val 31106"/>
              <a:gd name="adj2" fmla="val 58819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/>
              <a:t>普通の</a:t>
            </a:r>
            <a:r>
              <a:rPr lang="en-US" altLang="ja-JP" sz="3200"/>
              <a:t>Linux </a:t>
            </a:r>
            <a:r>
              <a:rPr lang="ja-JP" altLang="en-US" sz="3200"/>
              <a:t>の</a:t>
            </a:r>
          </a:p>
          <a:p>
            <a:pPr algn="ctr"/>
            <a:r>
              <a:rPr lang="ja-JP" altLang="en-US" sz="3200"/>
              <a:t>設定をして</a:t>
            </a:r>
          </a:p>
          <a:p>
            <a:pPr algn="ctr"/>
            <a:r>
              <a:rPr lang="ja-JP" altLang="en-US" sz="3200"/>
              <a:t>移行完了</a:t>
            </a:r>
          </a:p>
        </p:txBody>
      </p:sp>
      <p:sp>
        <p:nvSpPr>
          <p:cNvPr id="539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/>
              <a:t>あとは普通の</a:t>
            </a:r>
            <a:r>
              <a:rPr lang="en-US" altLang="ja-JP" sz="5400"/>
              <a:t>Linux</a:t>
            </a:r>
            <a:r>
              <a:rPr lang="ja-JP" altLang="en-US" sz="5400"/>
              <a:t>マシン</a:t>
            </a:r>
          </a:p>
        </p:txBody>
      </p:sp>
      <p:sp>
        <p:nvSpPr>
          <p:cNvPr id="539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271963" cy="5256213"/>
          </a:xfrm>
        </p:spPr>
        <p:txBody>
          <a:bodyPr/>
          <a:lstStyle/>
          <a:p>
            <a:r>
              <a:rPr lang="ja-JP" altLang="en-US" sz="3200"/>
              <a:t>内向けサーバ</a:t>
            </a:r>
          </a:p>
          <a:p>
            <a:pPr lvl="1"/>
            <a:r>
              <a:rPr lang="ja-JP" altLang="en-US" sz="2800"/>
              <a:t>ファイルサーバ</a:t>
            </a:r>
            <a:r>
              <a:rPr lang="en-US" altLang="ja-JP" sz="2800"/>
              <a:t>(samba)</a:t>
            </a:r>
          </a:p>
          <a:p>
            <a:pPr lvl="1"/>
            <a:r>
              <a:rPr lang="ja-JP" altLang="en-US" sz="2800"/>
              <a:t>プリンタサーバ</a:t>
            </a:r>
            <a:br>
              <a:rPr lang="ja-JP" altLang="en-US" sz="2800"/>
            </a:br>
            <a:r>
              <a:rPr lang="ja-JP" altLang="en-US" sz="2800"/>
              <a:t>（</a:t>
            </a:r>
            <a:r>
              <a:rPr lang="en-US" altLang="ja-JP" sz="2800"/>
              <a:t>samba + lpr)</a:t>
            </a:r>
          </a:p>
          <a:p>
            <a:pPr lvl="1"/>
            <a:r>
              <a:rPr lang="en-US" altLang="ja-JP" sz="2800"/>
              <a:t>DNS</a:t>
            </a:r>
            <a:r>
              <a:rPr lang="ja-JP" altLang="en-US" sz="2800"/>
              <a:t>サーバ</a:t>
            </a:r>
          </a:p>
          <a:p>
            <a:pPr lvl="1"/>
            <a:r>
              <a:rPr lang="en-US" altLang="ja-JP" sz="2800"/>
              <a:t>ntp</a:t>
            </a:r>
            <a:r>
              <a:rPr lang="ja-JP" altLang="en-US" sz="2800"/>
              <a:t>サーバ</a:t>
            </a:r>
          </a:p>
          <a:p>
            <a:pPr lvl="1"/>
            <a:r>
              <a:rPr lang="en-US" altLang="ja-JP" sz="2800"/>
              <a:t>DHCP</a:t>
            </a:r>
            <a:r>
              <a:rPr lang="ja-JP" altLang="en-US" sz="2800"/>
              <a:t>サーバ</a:t>
            </a: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92650" y="1412875"/>
            <a:ext cx="4271963" cy="5256213"/>
          </a:xfrm>
        </p:spPr>
        <p:txBody>
          <a:bodyPr/>
          <a:lstStyle/>
          <a:p>
            <a:r>
              <a:rPr lang="ja-JP" altLang="en-US" sz="3200"/>
              <a:t>外向けサーバ</a:t>
            </a:r>
          </a:p>
          <a:p>
            <a:pPr lvl="1"/>
            <a:r>
              <a:rPr lang="en-US" altLang="ja-JP" sz="2800"/>
              <a:t>DNS</a:t>
            </a:r>
            <a:r>
              <a:rPr lang="ja-JP" altLang="en-US" sz="2800"/>
              <a:t>サーバ</a:t>
            </a:r>
          </a:p>
          <a:p>
            <a:pPr lvl="1"/>
            <a:r>
              <a:rPr lang="ja-JP" altLang="en-US" sz="2800"/>
              <a:t>メールサーバ</a:t>
            </a:r>
          </a:p>
          <a:p>
            <a:pPr lvl="1"/>
            <a:r>
              <a:rPr lang="en-US" altLang="ja-JP" sz="2800"/>
              <a:t>Web</a:t>
            </a:r>
            <a:r>
              <a:rPr lang="ja-JP" altLang="en-US" sz="2800"/>
              <a:t>サーバ</a:t>
            </a:r>
          </a:p>
          <a:p>
            <a:endParaRPr lang="ja-JP" altLang="en-US" sz="3200"/>
          </a:p>
        </p:txBody>
      </p:sp>
      <p:sp>
        <p:nvSpPr>
          <p:cNvPr id="539677" name="Oval 29"/>
          <p:cNvSpPr>
            <a:spLocks noChangeArrowheads="1"/>
          </p:cNvSpPr>
          <p:nvPr/>
        </p:nvSpPr>
        <p:spPr bwMode="auto">
          <a:xfrm>
            <a:off x="755650" y="4005263"/>
            <a:ext cx="287338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78" name="Oval 30"/>
          <p:cNvSpPr>
            <a:spLocks noChangeArrowheads="1"/>
          </p:cNvSpPr>
          <p:nvPr/>
        </p:nvSpPr>
        <p:spPr bwMode="auto">
          <a:xfrm>
            <a:off x="754063" y="4510088"/>
            <a:ext cx="287337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79" name="Oval 31"/>
          <p:cNvSpPr>
            <a:spLocks noChangeArrowheads="1"/>
          </p:cNvSpPr>
          <p:nvPr/>
        </p:nvSpPr>
        <p:spPr bwMode="auto">
          <a:xfrm>
            <a:off x="755650" y="5014913"/>
            <a:ext cx="287338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80" name="Oval 32"/>
          <p:cNvSpPr>
            <a:spLocks noChangeArrowheads="1"/>
          </p:cNvSpPr>
          <p:nvPr/>
        </p:nvSpPr>
        <p:spPr bwMode="auto">
          <a:xfrm>
            <a:off x="5221288" y="2133600"/>
            <a:ext cx="287337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81" name="Oval 33"/>
          <p:cNvSpPr>
            <a:spLocks noChangeArrowheads="1"/>
          </p:cNvSpPr>
          <p:nvPr/>
        </p:nvSpPr>
        <p:spPr bwMode="auto">
          <a:xfrm>
            <a:off x="5219700" y="2636838"/>
            <a:ext cx="287338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82" name="Oval 34"/>
          <p:cNvSpPr>
            <a:spLocks noChangeArrowheads="1"/>
          </p:cNvSpPr>
          <p:nvPr/>
        </p:nvSpPr>
        <p:spPr bwMode="auto">
          <a:xfrm>
            <a:off x="5221288" y="3141663"/>
            <a:ext cx="287337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83" name="Oval 35"/>
          <p:cNvSpPr>
            <a:spLocks noChangeArrowheads="1"/>
          </p:cNvSpPr>
          <p:nvPr/>
        </p:nvSpPr>
        <p:spPr bwMode="auto">
          <a:xfrm>
            <a:off x="755650" y="2133600"/>
            <a:ext cx="287338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9684" name="Oval 36"/>
          <p:cNvSpPr>
            <a:spLocks noChangeArrowheads="1"/>
          </p:cNvSpPr>
          <p:nvPr/>
        </p:nvSpPr>
        <p:spPr bwMode="auto">
          <a:xfrm>
            <a:off x="754063" y="3071813"/>
            <a:ext cx="287337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765175"/>
            <a:ext cx="4826000" cy="1470025"/>
          </a:xfrm>
        </p:spPr>
        <p:txBody>
          <a:bodyPr/>
          <a:lstStyle/>
          <a:p>
            <a:r>
              <a:rPr lang="en-US" altLang="ja-JP" sz="5400"/>
              <a:t>yamasita.jp </a:t>
            </a:r>
            <a:r>
              <a:rPr lang="ja-JP" altLang="en-US" sz="5400"/>
              <a:t>の</a:t>
            </a:r>
            <a:br>
              <a:rPr lang="ja-JP" altLang="en-US" sz="5400"/>
            </a:br>
            <a:r>
              <a:rPr lang="ja-JP" altLang="en-US" sz="5400"/>
              <a:t>サーバ達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736850"/>
            <a:ext cx="4319588" cy="1752600"/>
          </a:xfrm>
        </p:spPr>
        <p:txBody>
          <a:bodyPr/>
          <a:lstStyle/>
          <a:p>
            <a:r>
              <a:rPr lang="ja-JP" altLang="en-US"/>
              <a:t>～　ハックした </a:t>
            </a:r>
          </a:p>
          <a:p>
            <a:r>
              <a:rPr lang="en-US" altLang="ja-JP"/>
              <a:t>LinkStation </a:t>
            </a:r>
            <a:r>
              <a:rPr lang="ja-JP" altLang="en-US"/>
              <a:t>の</a:t>
            </a:r>
          </a:p>
          <a:p>
            <a:r>
              <a:rPr lang="ja-JP" altLang="en-US"/>
              <a:t>活用事例　～</a:t>
            </a:r>
          </a:p>
        </p:txBody>
      </p:sp>
      <p:pic>
        <p:nvPicPr>
          <p:cNvPr id="373766" name="Picture 6" descr="090123_2l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325938" y="1557338"/>
            <a:ext cx="4818062" cy="531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外向けサーバ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3200"/>
              <a:t>寄せ集め機</a:t>
            </a:r>
          </a:p>
          <a:p>
            <a:pPr lvl="1">
              <a:buFontTx/>
              <a:buNone/>
            </a:pPr>
            <a:r>
              <a:rPr lang="ja-JP" altLang="en-US" sz="2800"/>
              <a:t>余ったパーツを集めて１台作って外向けサーバに</a:t>
            </a:r>
          </a:p>
          <a:p>
            <a:pPr lvl="1"/>
            <a:r>
              <a:rPr lang="en-US" altLang="ja-JP" sz="2800"/>
              <a:t>HD-LAN V1 </a:t>
            </a:r>
            <a:r>
              <a:rPr lang="ja-JP" altLang="en-US" sz="2800"/>
              <a:t>のケース</a:t>
            </a:r>
          </a:p>
          <a:p>
            <a:pPr lvl="1"/>
            <a:r>
              <a:rPr lang="en-US" altLang="ja-JP" sz="2800"/>
              <a:t>HD-LAN V2 </a:t>
            </a:r>
            <a:r>
              <a:rPr lang="ja-JP" altLang="en-US" sz="2800"/>
              <a:t>のマザーボード</a:t>
            </a:r>
          </a:p>
          <a:p>
            <a:pPr lvl="1"/>
            <a:r>
              <a:rPr lang="en-US" altLang="ja-JP" sz="2800"/>
              <a:t>HDD</a:t>
            </a:r>
            <a:r>
              <a:rPr lang="ja-JP" altLang="en-US" sz="2800"/>
              <a:t>を ２台接続</a:t>
            </a:r>
          </a:p>
          <a:p>
            <a:pPr lvl="2"/>
            <a:r>
              <a:rPr lang="en-US" altLang="ja-JP" sz="2400"/>
              <a:t>30</a:t>
            </a:r>
            <a:r>
              <a:rPr lang="ja-JP" altLang="en-US" sz="2400"/>
              <a:t>分に１回</a:t>
            </a:r>
            <a:r>
              <a:rPr lang="en-US" altLang="ja-JP" sz="2400"/>
              <a:t>HDD→HDD</a:t>
            </a:r>
            <a:r>
              <a:rPr lang="ja-JP" altLang="en-US" sz="2400"/>
              <a:t>コピー</a:t>
            </a:r>
            <a:endParaRPr lang="en-US" altLang="ja-JP" sz="2400"/>
          </a:p>
          <a:p>
            <a:pPr lvl="2"/>
            <a:r>
              <a:rPr lang="ja-JP" altLang="en-US" sz="2400"/>
              <a:t>クラッシュしても</a:t>
            </a:r>
            <a:br>
              <a:rPr lang="ja-JP" altLang="en-US" sz="2400"/>
            </a:br>
            <a:r>
              <a:rPr lang="ja-JP" altLang="en-US" sz="2400"/>
              <a:t>つなぎ換えだけで、</a:t>
            </a:r>
            <a:br>
              <a:rPr lang="ja-JP" altLang="en-US" sz="2400"/>
            </a:br>
            <a:r>
              <a:rPr lang="ja-JP" altLang="en-US" sz="2400"/>
              <a:t>すぐにサービス再開</a:t>
            </a:r>
          </a:p>
          <a:p>
            <a:pPr lvl="2"/>
            <a:r>
              <a:rPr lang="en-US" altLang="ja-JP" sz="2400"/>
              <a:t>MTTR</a:t>
            </a:r>
            <a:r>
              <a:rPr lang="ja-JP" altLang="en-US" sz="2400"/>
              <a:t>は帰宅の時間＋</a:t>
            </a:r>
            <a:r>
              <a:rPr lang="en-US" altLang="ja-JP" sz="2400"/>
              <a:t>α</a:t>
            </a:r>
          </a:p>
        </p:txBody>
      </p:sp>
      <p:pic>
        <p:nvPicPr>
          <p:cNvPr id="374797" name="Picture 13" descr="090123_2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3644900"/>
            <a:ext cx="2924175" cy="3222625"/>
          </a:xfrm>
          <a:prstGeom prst="rect">
            <a:avLst/>
          </a:prstGeom>
          <a:noFill/>
        </p:spPr>
      </p:pic>
      <p:sp>
        <p:nvSpPr>
          <p:cNvPr id="374789" name="Line 5"/>
          <p:cNvSpPr>
            <a:spLocks noChangeShapeType="1"/>
          </p:cNvSpPr>
          <p:nvPr/>
        </p:nvSpPr>
        <p:spPr bwMode="auto">
          <a:xfrm flipH="1">
            <a:off x="7812088" y="2709863"/>
            <a:ext cx="647700" cy="10795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外向けサーバ（２）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3788" cy="4679950"/>
          </a:xfrm>
        </p:spPr>
        <p:txBody>
          <a:bodyPr/>
          <a:lstStyle/>
          <a:p>
            <a:r>
              <a:rPr lang="ja-JP" altLang="en-US" sz="3600"/>
              <a:t>ネームサーバ</a:t>
            </a:r>
            <a:r>
              <a:rPr lang="en-US" altLang="ja-JP" sz="3600"/>
              <a:t>(bind)</a:t>
            </a:r>
          </a:p>
          <a:p>
            <a:pPr lvl="1"/>
            <a:r>
              <a:rPr lang="en-US" altLang="ja-JP" sz="3200"/>
              <a:t>yamasita.jp </a:t>
            </a:r>
            <a:r>
              <a:rPr lang="ja-JP" altLang="en-US" sz="3200"/>
              <a:t>のプライマリネームサーバ</a:t>
            </a:r>
          </a:p>
          <a:p>
            <a:pPr lvl="1"/>
            <a:endParaRPr lang="ja-JP" altLang="en-US" sz="3200"/>
          </a:p>
          <a:p>
            <a:r>
              <a:rPr lang="en-US" altLang="ja-JP" sz="3600"/>
              <a:t>Web </a:t>
            </a:r>
            <a:r>
              <a:rPr lang="ja-JP" altLang="en-US" sz="3600"/>
              <a:t>サーバ</a:t>
            </a:r>
            <a:r>
              <a:rPr lang="en-US" altLang="ja-JP" sz="3600"/>
              <a:t>(apache)</a:t>
            </a:r>
            <a:endParaRPr lang="ja-JP" altLang="en-US" sz="3600"/>
          </a:p>
          <a:p>
            <a:pPr lvl="1"/>
            <a:r>
              <a:rPr lang="en-US" altLang="ja-JP" sz="3200"/>
              <a:t>http://www.yamasita.jp/</a:t>
            </a:r>
            <a:r>
              <a:rPr lang="ja-JP" altLang="en-US" sz="3200"/>
              <a:t>　　をサービス</a:t>
            </a:r>
          </a:p>
          <a:p>
            <a:endParaRPr lang="ja-JP" altLang="en-US" sz="3600"/>
          </a:p>
          <a:p>
            <a:r>
              <a:rPr lang="ja-JP" altLang="en-US" sz="3600"/>
              <a:t>メールサーバ</a:t>
            </a:r>
            <a:r>
              <a:rPr lang="en-US" altLang="ja-JP" sz="3600"/>
              <a:t>(sendmail / qpopper)</a:t>
            </a:r>
          </a:p>
          <a:p>
            <a:pPr lvl="1"/>
            <a:r>
              <a:rPr lang="en-US" altLang="ja-JP" sz="3200"/>
              <a:t>@yamasita.jp </a:t>
            </a:r>
            <a:r>
              <a:rPr lang="ja-JP" altLang="en-US" sz="3200"/>
              <a:t>のサーバ</a:t>
            </a:r>
          </a:p>
          <a:p>
            <a:pPr lvl="1"/>
            <a:endParaRPr lang="ja-JP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ファイルサーバ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4000"/>
              <a:t>HD-HGLAN</a:t>
            </a:r>
          </a:p>
          <a:p>
            <a:pPr lvl="1"/>
            <a:r>
              <a:rPr lang="en-US" altLang="ja-JP" sz="3600"/>
              <a:t>Vine</a:t>
            </a:r>
            <a:r>
              <a:rPr lang="ja-JP" altLang="en-US" sz="3600"/>
              <a:t>化</a:t>
            </a:r>
          </a:p>
          <a:p>
            <a:endParaRPr lang="en-US" altLang="ja-JP" sz="4000"/>
          </a:p>
          <a:p>
            <a:r>
              <a:rPr lang="ja-JP" altLang="en-US" sz="4000"/>
              <a:t>ファイルサーバ（</a:t>
            </a:r>
            <a:r>
              <a:rPr lang="en-US" altLang="ja-JP" sz="4000"/>
              <a:t>samba</a:t>
            </a:r>
            <a:r>
              <a:rPr lang="ja-JP" altLang="en-US" sz="4000"/>
              <a:t>）</a:t>
            </a:r>
          </a:p>
          <a:p>
            <a:pPr lvl="1"/>
            <a:r>
              <a:rPr lang="ja-JP" altLang="en-US" sz="3600"/>
              <a:t>ファームウェア</a:t>
            </a:r>
          </a:p>
          <a:p>
            <a:pPr lvl="1"/>
            <a:r>
              <a:rPr lang="ja-JP" altLang="en-US" sz="3600"/>
              <a:t>デジカメ写真</a:t>
            </a:r>
          </a:p>
          <a:p>
            <a:pPr lvl="1"/>
            <a:r>
              <a:rPr lang="en-US" altLang="ja-JP" sz="3600"/>
              <a:t>etc.</a:t>
            </a:r>
          </a:p>
        </p:txBody>
      </p:sp>
      <p:pic>
        <p:nvPicPr>
          <p:cNvPr id="377870" name="Picture 14" descr="090123_2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219825" y="3644900"/>
            <a:ext cx="2924175" cy="3222625"/>
          </a:xfrm>
          <a:prstGeom prst="rect">
            <a:avLst/>
          </a:prstGeom>
          <a:noFill/>
        </p:spPr>
      </p:pic>
      <p:sp>
        <p:nvSpPr>
          <p:cNvPr id="377861" name="Line 5"/>
          <p:cNvSpPr>
            <a:spLocks noChangeShapeType="1"/>
          </p:cNvSpPr>
          <p:nvPr/>
        </p:nvSpPr>
        <p:spPr bwMode="auto">
          <a:xfrm>
            <a:off x="5867400" y="4437063"/>
            <a:ext cx="1800225" cy="503237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内向けサーバ</a:t>
            </a:r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4800"/>
              <a:t>HS-DHGL</a:t>
            </a:r>
            <a:endParaRPr lang="ja-JP" altLang="en-US" sz="4800"/>
          </a:p>
          <a:p>
            <a:pPr lvl="1"/>
            <a:r>
              <a:rPr lang="en-US" altLang="ja-JP" sz="4400"/>
              <a:t>Debian</a:t>
            </a:r>
            <a:r>
              <a:rPr lang="ja-JP" altLang="en-US" sz="4400"/>
              <a:t>化</a:t>
            </a:r>
          </a:p>
          <a:p>
            <a:r>
              <a:rPr lang="ja-JP" altLang="en-US" sz="4800"/>
              <a:t>ビデオ録画サーバ</a:t>
            </a:r>
          </a:p>
          <a:p>
            <a:r>
              <a:rPr lang="ja-JP" altLang="en-US" sz="4800"/>
              <a:t>プリンタサーバ</a:t>
            </a:r>
          </a:p>
        </p:txBody>
      </p:sp>
      <p:pic>
        <p:nvPicPr>
          <p:cNvPr id="417804" name="Picture 12" descr="090123_2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219825" y="3644900"/>
            <a:ext cx="2924175" cy="3222625"/>
          </a:xfrm>
          <a:prstGeom prst="rect">
            <a:avLst/>
          </a:prstGeom>
          <a:noFill/>
        </p:spPr>
      </p:pic>
      <p:sp>
        <p:nvSpPr>
          <p:cNvPr id="417802" name="Line 10"/>
          <p:cNvSpPr>
            <a:spLocks noChangeShapeType="1"/>
          </p:cNvSpPr>
          <p:nvPr/>
        </p:nvSpPr>
        <p:spPr bwMode="auto">
          <a:xfrm flipH="1">
            <a:off x="8318500" y="2924175"/>
            <a:ext cx="574675" cy="25209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内向けサーバ（２）</a:t>
            </a:r>
            <a:br>
              <a:rPr lang="ja-JP" altLang="en-US" sz="3600"/>
            </a:br>
            <a:r>
              <a:rPr lang="ja-JP" altLang="en-US" sz="3600"/>
              <a:t>ビデオ録画サーバ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３台の</a:t>
            </a:r>
            <a:r>
              <a:rPr lang="en-US" altLang="ja-JP"/>
              <a:t>USB </a:t>
            </a:r>
            <a:r>
              <a:rPr lang="ja-JP" altLang="en-US"/>
              <a:t>ビデオキャプチャボックスを接続</a:t>
            </a:r>
          </a:p>
          <a:p>
            <a:r>
              <a:rPr lang="en-US" altLang="ja-JP"/>
              <a:t>Debian + </a:t>
            </a:r>
            <a:r>
              <a:rPr lang="ja-JP" altLang="en-US"/>
              <a:t>標準ファームのビデオ録画システム</a:t>
            </a:r>
          </a:p>
          <a:p>
            <a:pPr lvl="1"/>
            <a:r>
              <a:rPr lang="ja-JP" altLang="en-US"/>
              <a:t>キーワードによる自動録画予約スクリプト</a:t>
            </a:r>
          </a:p>
          <a:p>
            <a:pPr lvl="2"/>
            <a:r>
              <a:rPr lang="ja-JP" altLang="en-US"/>
              <a:t>番組表取得</a:t>
            </a:r>
          </a:p>
          <a:p>
            <a:pPr lvl="2"/>
            <a:r>
              <a:rPr lang="ja-JP" altLang="en-US"/>
              <a:t>キーワード抽出</a:t>
            </a:r>
          </a:p>
          <a:p>
            <a:pPr lvl="2"/>
            <a:r>
              <a:rPr lang="ja-JP" altLang="en-US"/>
              <a:t>延長対応</a:t>
            </a:r>
          </a:p>
          <a:p>
            <a:pPr lvl="2"/>
            <a:r>
              <a:rPr lang="ja-JP" altLang="en-US"/>
              <a:t>トリプルチューナ対応</a:t>
            </a:r>
          </a:p>
          <a:p>
            <a:pPr lvl="2"/>
            <a:r>
              <a:rPr lang="ja-JP" altLang="en-US"/>
              <a:t>外部チューナコントロール</a:t>
            </a:r>
          </a:p>
          <a:p>
            <a:pPr lvl="1"/>
            <a:r>
              <a:rPr lang="en-US" altLang="ja-JP"/>
              <a:t>samba </a:t>
            </a:r>
            <a:r>
              <a:rPr lang="ja-JP" altLang="en-US"/>
              <a:t>で</a:t>
            </a:r>
            <a:br>
              <a:rPr lang="ja-JP" altLang="en-US"/>
            </a:br>
            <a:r>
              <a:rPr lang="ja-JP" altLang="en-US"/>
              <a:t>ビデオファイルを共有</a:t>
            </a:r>
          </a:p>
          <a:p>
            <a:pPr lvl="1"/>
            <a:r>
              <a:rPr lang="en-US" altLang="ja-JP"/>
              <a:t>DLNA </a:t>
            </a:r>
            <a:r>
              <a:rPr lang="ja-JP" altLang="en-US"/>
              <a:t>経由 </a:t>
            </a:r>
            <a:r>
              <a:rPr lang="en-US" altLang="ja-JP"/>
              <a:t>BRAVIA</a:t>
            </a:r>
            <a:r>
              <a:rPr lang="ja-JP" altLang="en-US"/>
              <a:t>で視る</a:t>
            </a:r>
          </a:p>
          <a:p>
            <a:endParaRPr lang="ja-JP" altLang="en-US"/>
          </a:p>
        </p:txBody>
      </p:sp>
      <p:pic>
        <p:nvPicPr>
          <p:cNvPr id="376849" name="Picture 17" descr="090123_2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219825" y="3644900"/>
            <a:ext cx="2924175" cy="3222625"/>
          </a:xfrm>
          <a:prstGeom prst="rect">
            <a:avLst/>
          </a:prstGeom>
          <a:noFill/>
        </p:spPr>
      </p:pic>
      <p:sp>
        <p:nvSpPr>
          <p:cNvPr id="376848" name="Line 16"/>
          <p:cNvSpPr>
            <a:spLocks noChangeShapeType="1"/>
          </p:cNvSpPr>
          <p:nvPr/>
        </p:nvSpPr>
        <p:spPr bwMode="auto">
          <a:xfrm flipH="1">
            <a:off x="8316913" y="2852738"/>
            <a:ext cx="574675" cy="25209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/>
              <a:t>PodCast</a:t>
            </a:r>
            <a:r>
              <a:rPr lang="ja-JP" altLang="en-US" sz="3600"/>
              <a:t>ダウンロードサーバ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3788" cy="5184775"/>
          </a:xfrm>
        </p:spPr>
        <p:txBody>
          <a:bodyPr/>
          <a:lstStyle/>
          <a:p>
            <a:r>
              <a:rPr lang="en-US" altLang="ja-JP"/>
              <a:t>wget</a:t>
            </a:r>
            <a:r>
              <a:rPr lang="ja-JP" altLang="en-US"/>
              <a:t>で</a:t>
            </a:r>
            <a:r>
              <a:rPr lang="en-US" altLang="ja-JP"/>
              <a:t>PodCast</a:t>
            </a:r>
            <a:r>
              <a:rPr lang="ja-JP" altLang="en-US"/>
              <a:t>をダウンロード</a:t>
            </a:r>
          </a:p>
          <a:p>
            <a:r>
              <a:rPr lang="ja-JP" altLang="en-US"/>
              <a:t>デジタルオーディオプレイヤに自動書込み</a:t>
            </a:r>
          </a:p>
          <a:p>
            <a:pPr lvl="1"/>
            <a:r>
              <a:rPr lang="en-US" altLang="ja-JP"/>
              <a:t>USB </a:t>
            </a:r>
            <a:r>
              <a:rPr lang="ja-JP" altLang="en-US"/>
              <a:t>マスストレージクラスのオーディオプレイヤ</a:t>
            </a:r>
          </a:p>
          <a:p>
            <a:pPr lvl="1"/>
            <a:r>
              <a:rPr lang="en-US" altLang="ja-JP"/>
              <a:t>mount </a:t>
            </a:r>
            <a:r>
              <a:rPr lang="ja-JP" altLang="en-US"/>
              <a:t>して、コピーして、</a:t>
            </a:r>
            <a:r>
              <a:rPr lang="en-US" altLang="ja-JP"/>
              <a:t>umount</a:t>
            </a:r>
          </a:p>
          <a:p>
            <a:pPr lvl="1"/>
            <a:r>
              <a:rPr lang="ja-JP" altLang="en-US"/>
              <a:t>デジタルオーディオプレイヤの充電</a:t>
            </a:r>
          </a:p>
          <a:p>
            <a:endParaRPr lang="ja-JP" altLang="en-US"/>
          </a:p>
          <a:p>
            <a:r>
              <a:rPr lang="ja-JP" altLang="en-US"/>
              <a:t>帰宅したときに刺しておけば</a:t>
            </a:r>
            <a:br>
              <a:rPr lang="ja-JP" altLang="en-US"/>
            </a:br>
            <a:r>
              <a:rPr lang="ja-JP" altLang="en-US"/>
              <a:t>朝にはダウンロードと充電完了</a:t>
            </a:r>
          </a:p>
          <a:p>
            <a:r>
              <a:rPr lang="ja-JP" altLang="en-US"/>
              <a:t>通勤電車で「聴く日経」</a:t>
            </a:r>
          </a:p>
          <a:p>
            <a:pPr lvl="1"/>
            <a:r>
              <a:rPr lang="en-US" altLang="ja-JP"/>
              <a:t>3</a:t>
            </a:r>
            <a:r>
              <a:rPr lang="ja-JP" altLang="en-US"/>
              <a:t>月いっぱいで終了（滅）</a:t>
            </a:r>
          </a:p>
        </p:txBody>
      </p:sp>
      <p:pic>
        <p:nvPicPr>
          <p:cNvPr id="413711" name="Picture 15" descr="090123_2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219825" y="3644900"/>
            <a:ext cx="2924175" cy="3222625"/>
          </a:xfrm>
          <a:prstGeom prst="rect">
            <a:avLst/>
          </a:prstGeom>
          <a:noFill/>
        </p:spPr>
      </p:pic>
      <p:sp>
        <p:nvSpPr>
          <p:cNvPr id="413707" name="Line 11"/>
          <p:cNvSpPr>
            <a:spLocks noChangeShapeType="1"/>
          </p:cNvSpPr>
          <p:nvPr/>
        </p:nvSpPr>
        <p:spPr bwMode="auto">
          <a:xfrm flipH="1">
            <a:off x="8388350" y="2420938"/>
            <a:ext cx="720725" cy="12954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自己紹介（２）：山下のルーツ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3200"/>
              <a:t>前職：某電機メーカ系ソフトウェアハウス</a:t>
            </a:r>
          </a:p>
          <a:p>
            <a:pPr lvl="1"/>
            <a:r>
              <a:rPr lang="en-US" altLang="ja-JP" sz="2800"/>
              <a:t>Unix </a:t>
            </a:r>
            <a:r>
              <a:rPr lang="ja-JP" altLang="en-US" sz="2800"/>
              <a:t>系のパッケージソフトウェア開発</a:t>
            </a:r>
          </a:p>
          <a:p>
            <a:pPr lvl="2"/>
            <a:r>
              <a:rPr lang="ja-JP" altLang="en-US" sz="2400"/>
              <a:t>「わ</a:t>
            </a:r>
            <a:r>
              <a:rPr lang="en-US" altLang="ja-JP" sz="2400"/>
              <a:t>(Wa)</a:t>
            </a:r>
            <a:r>
              <a:rPr lang="ja-JP" altLang="en-US" sz="2400"/>
              <a:t>たしのな</a:t>
            </a:r>
            <a:r>
              <a:rPr lang="en-US" altLang="ja-JP" sz="2400"/>
              <a:t>(Na)</a:t>
            </a:r>
            <a:r>
              <a:rPr lang="ja-JP" altLang="en-US" sz="2400"/>
              <a:t>まえはな</a:t>
            </a:r>
            <a:r>
              <a:rPr lang="en-US" altLang="ja-JP" sz="2400"/>
              <a:t>(Na)</a:t>
            </a:r>
            <a:r>
              <a:rPr lang="ja-JP" altLang="en-US" sz="2400"/>
              <a:t>んとかです」</a:t>
            </a:r>
            <a:endParaRPr lang="en-US" altLang="ja-JP" sz="2400"/>
          </a:p>
          <a:p>
            <a:pPr lvl="1"/>
            <a:r>
              <a:rPr lang="ja-JP" altLang="en-US" sz="2800"/>
              <a:t>ネットワーク／システム管理担当</a:t>
            </a:r>
          </a:p>
          <a:p>
            <a:pPr lvl="2"/>
            <a:r>
              <a:rPr lang="ja-JP" altLang="en-US" sz="2400"/>
              <a:t>まだ</a:t>
            </a:r>
            <a:r>
              <a:rPr lang="en-US" altLang="ja-JP" sz="2400"/>
              <a:t>Junet </a:t>
            </a:r>
            <a:r>
              <a:rPr lang="ja-JP" altLang="en-US" sz="2400"/>
              <a:t>といっていた時代。</a:t>
            </a:r>
            <a:r>
              <a:rPr lang="en-US" altLang="ja-JP" sz="2400"/>
              <a:t>UUCP</a:t>
            </a:r>
            <a:r>
              <a:rPr lang="ja-JP" altLang="en-US" sz="2400"/>
              <a:t>が中心</a:t>
            </a:r>
          </a:p>
          <a:p>
            <a:pPr lvl="1"/>
            <a:r>
              <a:rPr lang="ja-JP" altLang="en-US" sz="2800"/>
              <a:t>昼休みの工作：フリーソフト開発</a:t>
            </a:r>
          </a:p>
          <a:p>
            <a:pPr lvl="2"/>
            <a:r>
              <a:rPr lang="ja-JP" altLang="en-US" sz="2400"/>
              <a:t>ニュースリーダ</a:t>
            </a:r>
            <a:r>
              <a:rPr lang="en-US" altLang="ja-JP" sz="2400"/>
              <a:t>gn, gnspool</a:t>
            </a:r>
            <a:r>
              <a:rPr lang="ja-JP" altLang="en-US" sz="2400"/>
              <a:t>の開発と配布 </a:t>
            </a:r>
          </a:p>
        </p:txBody>
      </p:sp>
      <p:pic>
        <p:nvPicPr>
          <p:cNvPr id="289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18150"/>
            <a:ext cx="9144000" cy="105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5" name="Picture 15" descr="090123_2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219825" y="3644900"/>
            <a:ext cx="2924175" cy="3222625"/>
          </a:xfrm>
          <a:prstGeom prst="rect">
            <a:avLst/>
          </a:prstGeom>
          <a:noFill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バックアップサーバ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全</a:t>
            </a:r>
            <a:r>
              <a:rPr lang="en-US" altLang="ja-JP"/>
              <a:t>LinkStation</a:t>
            </a:r>
            <a:r>
              <a:rPr lang="ja-JP" altLang="en-US"/>
              <a:t>／玄箱のバックアップ</a:t>
            </a:r>
          </a:p>
          <a:p>
            <a:pPr lvl="1"/>
            <a:r>
              <a:rPr lang="ja-JP" altLang="en-US"/>
              <a:t>各 </a:t>
            </a:r>
            <a:r>
              <a:rPr lang="en-US" altLang="ja-JP"/>
              <a:t>LinkStation/</a:t>
            </a:r>
            <a:r>
              <a:rPr lang="ja-JP" altLang="en-US"/>
              <a:t>玄箱でローカルバックアップ</a:t>
            </a:r>
            <a:endParaRPr lang="en-US" altLang="ja-JP"/>
          </a:p>
          <a:p>
            <a:pPr lvl="1"/>
            <a:r>
              <a:rPr lang="en-US" altLang="ja-JP"/>
              <a:t>rsync </a:t>
            </a:r>
            <a:r>
              <a:rPr lang="ja-JP" altLang="en-US"/>
              <a:t>を用いてバックアップファイルを</a:t>
            </a:r>
            <a:br>
              <a:rPr lang="ja-JP" altLang="en-US"/>
            </a:br>
            <a:r>
              <a:rPr lang="ja-JP" altLang="en-US"/>
              <a:t>リモートバックアップ</a:t>
            </a:r>
          </a:p>
          <a:p>
            <a:endParaRPr lang="ja-JP" altLang="en-US"/>
          </a:p>
          <a:p>
            <a:r>
              <a:rPr lang="ja-JP" altLang="en-US"/>
              <a:t>（初代）玄箱</a:t>
            </a:r>
          </a:p>
          <a:p>
            <a:pPr lvl="1"/>
            <a:r>
              <a:rPr lang="ja-JP" altLang="en-US"/>
              <a:t>毎朝タイマでバックアップ</a:t>
            </a:r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8245475" y="3716338"/>
            <a:ext cx="144463" cy="865187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ja-JP" altLang="en-US" sz="18900">
                <a:solidFill>
                  <a:schemeClr val="tx1"/>
                </a:solidFill>
                <a:latin typeface="Arial" charset="0"/>
              </a:rPr>
              <a:t>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-4763" y="1544638"/>
            <a:ext cx="90995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1700"/>
              <a:t>ハックは</a:t>
            </a:r>
          </a:p>
          <a:p>
            <a:pPr algn="ctr"/>
            <a:r>
              <a:rPr lang="ja-JP" altLang="en-US" sz="11700"/>
              <a:t>おもしろいよ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2224088" y="1544638"/>
            <a:ext cx="4641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1700"/>
              <a:t>役にも</a:t>
            </a:r>
          </a:p>
          <a:p>
            <a:pPr algn="ctr"/>
            <a:r>
              <a:rPr lang="ja-JP" altLang="en-US" sz="11700"/>
              <a:t>立つよ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-22225" y="1041400"/>
            <a:ext cx="909955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1700"/>
              <a:t>安い機器を</a:t>
            </a:r>
          </a:p>
          <a:p>
            <a:pPr algn="ctr"/>
            <a:r>
              <a:rPr lang="ja-JP" altLang="en-US" sz="11700"/>
              <a:t>おこづかいで</a:t>
            </a:r>
          </a:p>
          <a:p>
            <a:pPr algn="ctr"/>
            <a:r>
              <a:rPr lang="ja-JP" altLang="en-US" sz="11700"/>
              <a:t>買って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-508000" y="1708150"/>
            <a:ext cx="102425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8800"/>
              <a:t>どんどん</a:t>
            </a:r>
          </a:p>
          <a:p>
            <a:pPr algn="ctr"/>
            <a:r>
              <a:rPr lang="ja-JP" altLang="en-US" sz="8800"/>
              <a:t>「ハックしよう！」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82663"/>
            <a:ext cx="8785225" cy="1143000"/>
          </a:xfrm>
        </p:spPr>
        <p:txBody>
          <a:bodyPr/>
          <a:lstStyle/>
          <a:p>
            <a:r>
              <a:rPr lang="ja-JP" altLang="en-US" sz="8800"/>
              <a:t>続きは </a:t>
            </a:r>
            <a:r>
              <a:rPr lang="en-US" altLang="ja-JP" sz="8800"/>
              <a:t>Web </a:t>
            </a:r>
            <a:r>
              <a:rPr lang="ja-JP" altLang="en-US" sz="8800"/>
              <a:t>で！</a:t>
            </a:r>
          </a:p>
        </p:txBody>
      </p:sp>
      <p:graphicFrame>
        <p:nvGraphicFramePr>
          <p:cNvPr id="522243" name="Object 3"/>
          <p:cNvGraphicFramePr>
            <a:graphicFrameLocks noChangeAspect="1"/>
          </p:cNvGraphicFramePr>
          <p:nvPr/>
        </p:nvGraphicFramePr>
        <p:xfrm>
          <a:off x="323850" y="2609850"/>
          <a:ext cx="8569325" cy="1098550"/>
        </p:xfrm>
        <a:graphic>
          <a:graphicData uri="http://schemas.openxmlformats.org/presentationml/2006/ole">
            <p:oleObj spid="_x0000_s522243" name="ビットマップ イメージ" r:id="rId3" imgW="5571429" imgH="714286" progId="Paint.Picture">
              <p:embed/>
            </p:oleObj>
          </a:graphicData>
        </a:graphic>
      </p:graphicFrame>
      <p:graphicFrame>
        <p:nvGraphicFramePr>
          <p:cNvPr id="522244" name="Object 4"/>
          <p:cNvGraphicFramePr>
            <a:graphicFrameLocks noChangeAspect="1"/>
          </p:cNvGraphicFramePr>
          <p:nvPr/>
        </p:nvGraphicFramePr>
        <p:xfrm>
          <a:off x="6948488" y="3141663"/>
          <a:ext cx="836612" cy="935037"/>
        </p:xfrm>
        <a:graphic>
          <a:graphicData uri="http://schemas.openxmlformats.org/presentationml/2006/ole">
            <p:oleObj spid="_x0000_s522244" name="ビットマップ イメージ" r:id="rId4" imgW="161990" imgH="181096" progId="Paint.Picture">
              <p:embed/>
            </p:oleObj>
          </a:graphicData>
        </a:graphic>
      </p:graphicFrame>
      <p:graphicFrame>
        <p:nvGraphicFramePr>
          <p:cNvPr id="522245" name="Object 5"/>
          <p:cNvGraphicFramePr>
            <a:graphicFrameLocks noChangeAspect="1"/>
          </p:cNvGraphicFramePr>
          <p:nvPr/>
        </p:nvGraphicFramePr>
        <p:xfrm>
          <a:off x="395288" y="4005263"/>
          <a:ext cx="8569325" cy="923925"/>
        </p:xfrm>
        <a:graphic>
          <a:graphicData uri="http://schemas.openxmlformats.org/presentationml/2006/ole">
            <p:oleObj spid="_x0000_s522245" name="ビットマップ イメージ" r:id="rId5" imgW="5915851" imgH="638264" progId="Paint.Picture">
              <p:embed/>
            </p:oleObj>
          </a:graphicData>
        </a:graphic>
      </p:graphicFrame>
      <p:pic>
        <p:nvPicPr>
          <p:cNvPr id="52224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4D5D8"/>
              </a:clrFrom>
              <a:clrTo>
                <a:srgbClr val="D4D5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437063"/>
            <a:ext cx="836613" cy="93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自己紹介（３）</a:t>
            </a:r>
            <a:br>
              <a:rPr lang="ja-JP" altLang="en-US" sz="3600"/>
            </a:br>
            <a:r>
              <a:rPr lang="ja-JP" altLang="en-US" sz="3600"/>
              <a:t>個人ドメインのあゆみ</a:t>
            </a:r>
            <a:endParaRPr lang="en-US" altLang="ja-JP" sz="360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ja-JP" altLang="en-US"/>
              <a:t>会社でドメイン管理をしていたので、自宅でも</a:t>
            </a:r>
          </a:p>
          <a:p>
            <a:endParaRPr lang="ja-JP" altLang="en-US"/>
          </a:p>
          <a:p>
            <a:r>
              <a:rPr lang="en-US" altLang="ja-JP"/>
              <a:t>1994 /5: </a:t>
            </a:r>
            <a:r>
              <a:rPr lang="ja-JP" altLang="en-US"/>
              <a:t>地域ドメイン解禁</a:t>
            </a:r>
          </a:p>
          <a:p>
            <a:pPr lvl="1"/>
            <a:r>
              <a:rPr lang="en-US" altLang="ja-JP"/>
              <a:t>yamasita.muko.kyoto.jp</a:t>
            </a:r>
            <a:r>
              <a:rPr lang="ja-JP" altLang="en-US"/>
              <a:t>取得</a:t>
            </a:r>
            <a:endParaRPr lang="en-US" altLang="ja-JP"/>
          </a:p>
          <a:p>
            <a:pPr lvl="1"/>
            <a:r>
              <a:rPr lang="en-US" altLang="ja-JP"/>
              <a:t>IIJ </a:t>
            </a:r>
            <a:r>
              <a:rPr lang="ja-JP" altLang="en-US"/>
              <a:t>と</a:t>
            </a:r>
            <a:r>
              <a:rPr lang="en-US" altLang="ja-JP"/>
              <a:t>UUCP</a:t>
            </a:r>
            <a:r>
              <a:rPr lang="ja-JP" altLang="en-US"/>
              <a:t>接続</a:t>
            </a:r>
          </a:p>
          <a:p>
            <a:r>
              <a:rPr lang="en-US" altLang="ja-JP"/>
              <a:t>2001/5</a:t>
            </a:r>
            <a:r>
              <a:rPr lang="ja-JP" altLang="en-US"/>
              <a:t>： ｊｐドメイン解禁</a:t>
            </a:r>
          </a:p>
          <a:p>
            <a:pPr lvl="1"/>
            <a:r>
              <a:rPr lang="en-US" altLang="ja-JP"/>
              <a:t>yamasita.jp </a:t>
            </a:r>
            <a:r>
              <a:rPr lang="ja-JP" altLang="en-US"/>
              <a:t>取得</a:t>
            </a:r>
          </a:p>
          <a:p>
            <a:pPr lvl="1"/>
            <a:r>
              <a:rPr lang="ja-JP" altLang="en-US"/>
              <a:t>レンタルサーバで運用</a:t>
            </a:r>
          </a:p>
          <a:p>
            <a:r>
              <a:rPr lang="en-US" altLang="ja-JP"/>
              <a:t>2002/11:ADSL</a:t>
            </a:r>
            <a:r>
              <a:rPr lang="ja-JP" altLang="en-US"/>
              <a:t>開通</a:t>
            </a:r>
          </a:p>
          <a:p>
            <a:pPr lvl="1"/>
            <a:r>
              <a:rPr lang="ja-JP" altLang="en-US"/>
              <a:t>ようやく自宅が常時接続（でも、上りは</a:t>
            </a:r>
            <a:r>
              <a:rPr lang="en-US" altLang="ja-JP"/>
              <a:t>600Kbps</a:t>
            </a:r>
            <a:r>
              <a:rPr lang="ja-JP" altLang="en-US"/>
              <a:t>ほど）</a:t>
            </a:r>
          </a:p>
          <a:p>
            <a:pPr lvl="1"/>
            <a:r>
              <a:rPr lang="ja-JP" altLang="en-US"/>
              <a:t>サーバを自宅に設置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当初のホームサーバ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3600"/>
              <a:t>ルータからメールサーバ、</a:t>
            </a:r>
            <a:r>
              <a:rPr lang="en-US" altLang="ja-JP" sz="3600"/>
              <a:t>Web</a:t>
            </a:r>
            <a:r>
              <a:rPr lang="ja-JP" altLang="en-US" sz="3600"/>
              <a:t>サーバ、</a:t>
            </a:r>
            <a:br>
              <a:rPr lang="ja-JP" altLang="en-US" sz="3600"/>
            </a:br>
            <a:r>
              <a:rPr lang="ja-JP" altLang="en-US" sz="3600"/>
              <a:t>内向けファイル／プリンタサーバまで</a:t>
            </a:r>
            <a:br>
              <a:rPr lang="ja-JP" altLang="en-US" sz="3600"/>
            </a:br>
            <a:r>
              <a:rPr lang="ja-JP" altLang="en-US" sz="3600"/>
              <a:t>中古のノートＰＣ１台で構築</a:t>
            </a:r>
          </a:p>
          <a:p>
            <a:pPr lvl="2"/>
            <a:r>
              <a:rPr lang="en-US" altLang="ja-JP" sz="2800"/>
              <a:t>CPU </a:t>
            </a:r>
            <a:r>
              <a:rPr lang="ja-JP" altLang="en-US" sz="2800"/>
              <a:t>を</a:t>
            </a:r>
            <a:r>
              <a:rPr lang="en-US" altLang="ja-JP" sz="2800"/>
              <a:t>Pentium </a:t>
            </a:r>
            <a:r>
              <a:rPr lang="ja-JP" altLang="en-US" sz="2800"/>
              <a:t>から </a:t>
            </a:r>
            <a:r>
              <a:rPr lang="en-US" altLang="ja-JP" sz="2800"/>
              <a:t>AMD K6-2 </a:t>
            </a:r>
            <a:r>
              <a:rPr lang="ja-JP" altLang="en-US" sz="2800"/>
              <a:t>に交換</a:t>
            </a:r>
          </a:p>
          <a:p>
            <a:pPr lvl="2"/>
            <a:r>
              <a:rPr lang="en-US" altLang="ja-JP" sz="2800"/>
              <a:t>HDD</a:t>
            </a:r>
            <a:r>
              <a:rPr lang="ja-JP" altLang="en-US" sz="2800"/>
              <a:t>を</a:t>
            </a:r>
            <a:r>
              <a:rPr lang="en-US" altLang="ja-JP" sz="2800"/>
              <a:t>40GB</a:t>
            </a:r>
            <a:r>
              <a:rPr lang="ja-JP" altLang="en-US" sz="2800"/>
              <a:t>に交換</a:t>
            </a:r>
          </a:p>
          <a:p>
            <a:pPr lvl="1"/>
            <a:r>
              <a:rPr lang="ja-JP" altLang="en-US" sz="3200"/>
              <a:t>ディスク容量が足りなくなった。</a:t>
            </a:r>
          </a:p>
        </p:txBody>
      </p:sp>
      <p:pic>
        <p:nvPicPr>
          <p:cNvPr id="518148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4868863"/>
            <a:ext cx="4097337" cy="1635125"/>
          </a:xfrm>
          <a:noFill/>
          <a:ln/>
        </p:spPr>
      </p:pic>
      <p:sp>
        <p:nvSpPr>
          <p:cNvPr id="518149" name="Oval 5"/>
          <p:cNvSpPr>
            <a:spLocks noChangeArrowheads="1"/>
          </p:cNvSpPr>
          <p:nvPr/>
        </p:nvSpPr>
        <p:spPr bwMode="auto">
          <a:xfrm>
            <a:off x="7019925" y="5805488"/>
            <a:ext cx="1873250" cy="93662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LinkStation</a:t>
            </a:r>
            <a:r>
              <a:rPr lang="ja-JP" altLang="en-US"/>
              <a:t>との出会い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ショップで増設用の</a:t>
            </a:r>
            <a:r>
              <a:rPr lang="en-US" altLang="ja-JP"/>
              <a:t>HDD</a:t>
            </a:r>
            <a:r>
              <a:rPr lang="ja-JP" altLang="en-US"/>
              <a:t>を探していて発見</a:t>
            </a:r>
          </a:p>
          <a:p>
            <a:pPr lvl="1"/>
            <a:r>
              <a:rPr lang="ja-JP" altLang="en-US"/>
              <a:t>そのときは軽く気にとめた程度</a:t>
            </a:r>
          </a:p>
          <a:p>
            <a:r>
              <a:rPr lang="ja-JP" altLang="en-US"/>
              <a:t>自宅に帰って検索</a:t>
            </a:r>
          </a:p>
          <a:p>
            <a:pPr lvl="1"/>
            <a:r>
              <a:rPr lang="en-US" altLang="ja-JP"/>
              <a:t>Linux </a:t>
            </a:r>
            <a:r>
              <a:rPr lang="ja-JP" altLang="en-US"/>
              <a:t>が動作していて</a:t>
            </a:r>
          </a:p>
          <a:p>
            <a:pPr lvl="1"/>
            <a:r>
              <a:rPr lang="ja-JP" altLang="en-US"/>
              <a:t>ハックも可能</a:t>
            </a:r>
          </a:p>
          <a:p>
            <a:pPr lvl="2"/>
            <a:r>
              <a:rPr lang="ja-JP" altLang="en-US"/>
              <a:t>といっても「</a:t>
            </a:r>
            <a:r>
              <a:rPr lang="en-US" altLang="ja-JP"/>
              <a:t>telnet </a:t>
            </a:r>
            <a:r>
              <a:rPr lang="ja-JP" altLang="en-US"/>
              <a:t>ができた！」レベル</a:t>
            </a:r>
          </a:p>
          <a:p>
            <a:r>
              <a:rPr lang="ja-JP" altLang="en-US"/>
              <a:t>「ホームサーバにするぞ」と決意、</a:t>
            </a:r>
            <a:r>
              <a:rPr lang="en-US" altLang="ja-JP"/>
              <a:t>03/12 </a:t>
            </a:r>
            <a:r>
              <a:rPr lang="ja-JP" altLang="en-US"/>
              <a:t>に購入</a:t>
            </a:r>
          </a:p>
          <a:p>
            <a:r>
              <a:rPr lang="ja-JP" altLang="en-US"/>
              <a:t>ハック、ハック、ハック</a:t>
            </a:r>
          </a:p>
          <a:p>
            <a:r>
              <a:rPr lang="en-US" altLang="ja-JP"/>
              <a:t>04/2 </a:t>
            </a:r>
            <a:r>
              <a:rPr lang="ja-JP" altLang="en-US"/>
              <a:t>に　</a:t>
            </a:r>
            <a:r>
              <a:rPr lang="en-US" altLang="ja-JP"/>
              <a:t>yamasita.jp </a:t>
            </a:r>
            <a:r>
              <a:rPr lang="ja-JP" altLang="en-US"/>
              <a:t>を</a:t>
            </a:r>
            <a:br>
              <a:rPr lang="ja-JP" altLang="en-US"/>
            </a:br>
            <a:r>
              <a:rPr lang="en-US" altLang="ja-JP"/>
              <a:t>LinkStation </a:t>
            </a:r>
            <a:r>
              <a:rPr lang="ja-JP" altLang="en-US"/>
              <a:t>に移行</a:t>
            </a:r>
          </a:p>
        </p:txBody>
      </p:sp>
      <p:pic>
        <p:nvPicPr>
          <p:cNvPr id="519172" name="Picture 4" descr="HD-HLANシリー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205038"/>
            <a:ext cx="1571625" cy="1571625"/>
          </a:xfrm>
          <a:prstGeom prst="rect">
            <a:avLst/>
          </a:prstGeom>
          <a:noFill/>
        </p:spPr>
      </p:pic>
      <p:pic>
        <p:nvPicPr>
          <p:cNvPr id="519173" name="Picture 5" descr="031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019675"/>
            <a:ext cx="4284662" cy="1709738"/>
          </a:xfrm>
          <a:prstGeom prst="rect">
            <a:avLst/>
          </a:prstGeom>
          <a:noFill/>
        </p:spPr>
      </p:pic>
      <p:sp>
        <p:nvSpPr>
          <p:cNvPr id="519174" name="Oval 6"/>
          <p:cNvSpPr>
            <a:spLocks noChangeArrowheads="1"/>
          </p:cNvSpPr>
          <p:nvPr/>
        </p:nvSpPr>
        <p:spPr bwMode="auto">
          <a:xfrm>
            <a:off x="8569325" y="5589588"/>
            <a:ext cx="539750" cy="112395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その後～現在に至る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569325" cy="5256213"/>
          </a:xfrm>
        </p:spPr>
        <p:txBody>
          <a:bodyPr/>
          <a:lstStyle/>
          <a:p>
            <a:r>
              <a:rPr lang="ja-JP" altLang="en-US" sz="3200"/>
              <a:t>買い増し</a:t>
            </a:r>
          </a:p>
          <a:p>
            <a:pPr lvl="1"/>
            <a:r>
              <a:rPr lang="ja-JP" altLang="en-US" sz="2800"/>
              <a:t>玄箱（初代／ＨＧ／Ｐｒｏ）</a:t>
            </a:r>
          </a:p>
          <a:p>
            <a:pPr lvl="1"/>
            <a:r>
              <a:rPr lang="en-US" altLang="ja-JP" sz="2800"/>
              <a:t>LinkStation</a:t>
            </a:r>
          </a:p>
          <a:p>
            <a:pPr lvl="2"/>
            <a:r>
              <a:rPr lang="en-US" altLang="ja-JP" sz="2400"/>
              <a:t>HD-LAN,HD-HGLAN</a:t>
            </a:r>
          </a:p>
          <a:p>
            <a:pPr lvl="2"/>
            <a:r>
              <a:rPr lang="en-US" altLang="ja-JP" sz="2400"/>
              <a:t>LS-GL,HS-DHGL,LS-LGL,LS-HGL,</a:t>
            </a:r>
          </a:p>
          <a:p>
            <a:pPr lvl="2"/>
            <a:r>
              <a:rPr lang="en-US" altLang="ja-JP" sz="2400"/>
              <a:t>LS-CL,LS-QL, LS-XHL</a:t>
            </a:r>
          </a:p>
          <a:p>
            <a:r>
              <a:rPr lang="ja-JP" altLang="en-US" sz="3200"/>
              <a:t>出版</a:t>
            </a:r>
          </a:p>
          <a:p>
            <a:pPr lvl="1"/>
            <a:endParaRPr lang="ja-JP" altLang="en-US" sz="2800"/>
          </a:p>
        </p:txBody>
      </p:sp>
      <p:pic>
        <p:nvPicPr>
          <p:cNvPr id="520196" name="Picture 4" descr="hyoshi_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4365625"/>
            <a:ext cx="1450975" cy="2049463"/>
          </a:xfrm>
          <a:noFill/>
          <a:ln/>
        </p:spPr>
      </p:pic>
      <p:pic>
        <p:nvPicPr>
          <p:cNvPr id="520197" name="Picture 5" descr="978-4-7561-4950-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7925" y="4365625"/>
            <a:ext cx="1428750" cy="2024063"/>
          </a:xfrm>
          <a:noFill/>
          <a:ln/>
        </p:spPr>
      </p:pic>
      <p:pic>
        <p:nvPicPr>
          <p:cNvPr id="520198" name="Picture 6" descr="10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365625"/>
            <a:ext cx="1441450" cy="2016125"/>
          </a:xfrm>
          <a:prstGeom prst="rect">
            <a:avLst/>
          </a:prstGeom>
          <a:noFill/>
        </p:spPr>
      </p:pic>
      <p:sp>
        <p:nvSpPr>
          <p:cNvPr id="520199" name="Rectangle 7"/>
          <p:cNvSpPr>
            <a:spLocks noChangeArrowheads="1"/>
          </p:cNvSpPr>
          <p:nvPr/>
        </p:nvSpPr>
        <p:spPr bwMode="auto">
          <a:xfrm>
            <a:off x="3779838" y="6381750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1400"/>
              <a:t>アスキー出版</a:t>
            </a:r>
          </a:p>
        </p:txBody>
      </p:sp>
      <p:sp>
        <p:nvSpPr>
          <p:cNvPr id="520200" name="Rectangle 8"/>
          <p:cNvSpPr>
            <a:spLocks noChangeArrowheads="1"/>
          </p:cNvSpPr>
          <p:nvPr/>
        </p:nvSpPr>
        <p:spPr bwMode="auto">
          <a:xfrm>
            <a:off x="1835150" y="6381750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1400"/>
              <a:t>アスキー出版</a:t>
            </a:r>
          </a:p>
        </p:txBody>
      </p:sp>
      <p:sp>
        <p:nvSpPr>
          <p:cNvPr id="520201" name="Rectangle 9"/>
          <p:cNvSpPr>
            <a:spLocks noChangeArrowheads="1"/>
          </p:cNvSpPr>
          <p:nvPr/>
        </p:nvSpPr>
        <p:spPr bwMode="auto">
          <a:xfrm>
            <a:off x="5940425" y="6381750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1400"/>
              <a:t>ローカス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2520950" cy="6119812"/>
          </a:xfrm>
        </p:spPr>
        <p:txBody>
          <a:bodyPr/>
          <a:lstStyle/>
          <a:p>
            <a:pPr algn="l"/>
            <a:r>
              <a:rPr kumimoji="0" lang="ja-JP" altLang="en-US">
                <a:solidFill>
                  <a:schemeClr val="tx1"/>
                </a:solidFill>
              </a:rPr>
              <a:t>現在の</a:t>
            </a:r>
            <a:br>
              <a:rPr kumimoji="0" lang="ja-JP" altLang="en-US">
                <a:solidFill>
                  <a:schemeClr val="tx1"/>
                </a:solidFill>
              </a:rPr>
            </a:br>
            <a:r>
              <a:rPr kumimoji="0" lang="ja-JP" altLang="en-US">
                <a:solidFill>
                  <a:schemeClr val="tx1"/>
                </a:solidFill>
              </a:rPr>
              <a:t>サーバ</a:t>
            </a:r>
            <a:br>
              <a:rPr kumimoji="0" lang="ja-JP" altLang="en-US">
                <a:solidFill>
                  <a:schemeClr val="tx1"/>
                </a:solidFill>
              </a:rPr>
            </a:br>
            <a:r>
              <a:rPr kumimoji="0" lang="ja-JP" altLang="en-US">
                <a:solidFill>
                  <a:schemeClr val="tx1"/>
                </a:solidFill>
              </a:rPr>
              <a:t>ラック</a:t>
            </a:r>
          </a:p>
        </p:txBody>
      </p:sp>
      <p:pic>
        <p:nvPicPr>
          <p:cNvPr id="235549" name="Picture 29" descr="090123_2l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914650" y="0"/>
            <a:ext cx="6229350" cy="686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LinkStation </a:t>
            </a:r>
            <a:r>
              <a:rPr lang="ja-JP" altLang="en-US"/>
              <a:t>とは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3881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BUFFALO </a:t>
            </a:r>
            <a:r>
              <a:rPr lang="ja-JP" altLang="en-US"/>
              <a:t>の </a:t>
            </a:r>
            <a:r>
              <a:rPr lang="en-US" altLang="ja-JP"/>
              <a:t>NAS(Network Attached Storage) </a:t>
            </a:r>
            <a:endParaRPr lang="ja-JP" altLang="en-US"/>
          </a:p>
          <a:p>
            <a:pPr>
              <a:lnSpc>
                <a:spcPct val="90000"/>
              </a:lnSpc>
            </a:pPr>
            <a:r>
              <a:rPr lang="ja-JP" altLang="en-US"/>
              <a:t>いわばネットワーク上に置く外付け増設</a:t>
            </a:r>
            <a:r>
              <a:rPr lang="en-US" altLang="ja-JP"/>
              <a:t>HDD</a:t>
            </a:r>
            <a:endParaRPr lang="ja-JP" altLang="en-US"/>
          </a:p>
          <a:p>
            <a:pPr lvl="1">
              <a:lnSpc>
                <a:spcPct val="90000"/>
              </a:lnSpc>
            </a:pPr>
            <a:r>
              <a:rPr lang="ja-JP" altLang="en-US"/>
              <a:t>ファイルサーバ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（プリンタサーバ）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（ＴＶ録画サーバ）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（</a:t>
            </a:r>
            <a:r>
              <a:rPr lang="en-US" altLang="ja-JP"/>
              <a:t>iTunes </a:t>
            </a:r>
            <a:r>
              <a:rPr lang="ja-JP" altLang="en-US"/>
              <a:t>サーバ）</a:t>
            </a:r>
          </a:p>
          <a:p>
            <a:pPr lvl="1">
              <a:lnSpc>
                <a:spcPct val="90000"/>
              </a:lnSpc>
            </a:pPr>
            <a:endParaRPr lang="ja-JP" altLang="en-US"/>
          </a:p>
          <a:p>
            <a:pPr>
              <a:lnSpc>
                <a:spcPct val="90000"/>
              </a:lnSpc>
            </a:pPr>
            <a:r>
              <a:rPr lang="ja-JP" altLang="en-US"/>
              <a:t>システム管理の専門知識がなくても使える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Web </a:t>
            </a:r>
            <a:r>
              <a:rPr lang="ja-JP" altLang="en-US"/>
              <a:t>ベースの管理画面</a:t>
            </a:r>
          </a:p>
          <a:p>
            <a:pPr lvl="1">
              <a:lnSpc>
                <a:spcPct val="90000"/>
              </a:lnSpc>
            </a:pPr>
            <a:endParaRPr lang="ja-JP" altLang="en-US"/>
          </a:p>
        </p:txBody>
      </p:sp>
      <p:pic>
        <p:nvPicPr>
          <p:cNvPr id="35844" name="Picture 4" descr="Linuxペンギン Tux">
            <a:hlinkClick r:id="rId2" tooltip="Linuxペンギン Tux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300663"/>
            <a:ext cx="915988" cy="1079500"/>
          </a:xfrm>
          <a:prstGeom prst="rect">
            <a:avLst/>
          </a:prstGeom>
          <a:noFill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50825" y="5373688"/>
            <a:ext cx="8713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kumimoji="1" lang="ja-JP" altLang="en-US" sz="2800">
                <a:latin typeface="HGS創英角ﾎﾟｯﾌﾟ体" pitchFamily="50" charset="-128"/>
              </a:rPr>
              <a:t>ファームとして </a:t>
            </a:r>
            <a:r>
              <a:rPr kumimoji="1" lang="en-US" altLang="ja-JP" sz="2800">
                <a:latin typeface="HGS創英角ﾎﾟｯﾌﾟ体" pitchFamily="50" charset="-128"/>
              </a:rPr>
              <a:t>Linux </a:t>
            </a:r>
            <a:r>
              <a:rPr kumimoji="1" lang="ja-JP" altLang="en-US" sz="2800">
                <a:latin typeface="HGS創英角ﾎﾟｯﾌﾟ体" pitchFamily="50" charset="-128"/>
              </a:rPr>
              <a:t>が使用されている</a:t>
            </a:r>
          </a:p>
        </p:txBody>
      </p:sp>
      <p:pic>
        <p:nvPicPr>
          <p:cNvPr id="35848" name="Picture 8" descr="HD-HLANシリー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420938"/>
            <a:ext cx="1152525" cy="1152525"/>
          </a:xfrm>
          <a:prstGeom prst="rect">
            <a:avLst/>
          </a:prstGeom>
          <a:noFill/>
        </p:spPr>
      </p:pic>
      <p:pic>
        <p:nvPicPr>
          <p:cNvPr id="35849" name="Picture 9" descr="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213100"/>
            <a:ext cx="1152525" cy="1152525"/>
          </a:xfrm>
          <a:prstGeom prst="rect">
            <a:avLst/>
          </a:prstGeom>
          <a:noFill/>
        </p:spPr>
      </p:pic>
      <p:pic>
        <p:nvPicPr>
          <p:cNvPr id="35850" name="Picture 10" descr="LS-HGLシリー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2420938"/>
            <a:ext cx="1152525" cy="1152525"/>
          </a:xfrm>
          <a:prstGeom prst="rect">
            <a:avLst/>
          </a:prstGeom>
          <a:noFill/>
        </p:spPr>
      </p:pic>
      <p:pic>
        <p:nvPicPr>
          <p:cNvPr id="35851" name="Picture 11" descr="index_lsw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3500438"/>
            <a:ext cx="1052513" cy="946150"/>
          </a:xfrm>
          <a:prstGeom prst="rect">
            <a:avLst/>
          </a:prstGeom>
          <a:noFill/>
        </p:spPr>
      </p:pic>
      <p:pic>
        <p:nvPicPr>
          <p:cNvPr id="35852" name="Picture 12" descr="ネットワーク対応HDD（NAS）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81975" y="2420938"/>
            <a:ext cx="1046163" cy="104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HGS創英角ﾎﾟｯﾌﾟ体"/>
        <a:ea typeface="HGS創英角ﾎﾟｯﾌﾟ体"/>
        <a:cs typeface=""/>
      </a:majorFont>
      <a:minorFont>
        <a:latin typeface="HGS創英角ﾎﾟｯﾌﾟ体"/>
        <a:ea typeface="HGS創英角ﾎﾟｯﾌﾟ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S創英角ﾎﾟｯﾌﾟ体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S創英角ﾎﾟｯﾌﾟ体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6908</TotalTime>
  <Words>893</Words>
  <Application>Microsoft Office PowerPoint</Application>
  <PresentationFormat>画面に合わせる (4:3)</PresentationFormat>
  <Paragraphs>295</Paragraphs>
  <Slides>36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Times New Roman</vt:lpstr>
      <vt:lpstr>ＭＳ Ｐゴシック</vt:lpstr>
      <vt:lpstr>Arial</vt:lpstr>
      <vt:lpstr>HGS創英角ﾎﾟｯﾌﾟ体</vt:lpstr>
      <vt:lpstr>ＭＳ Ｐ明朝</vt:lpstr>
      <vt:lpstr>標準デザイン</vt:lpstr>
      <vt:lpstr>ビットマップ イメージ</vt:lpstr>
      <vt:lpstr>LinkStation/玄箱を ハックしよう</vt:lpstr>
      <vt:lpstr>自己紹介（１）</vt:lpstr>
      <vt:lpstr>自己紹介（２）：山下のルーツ</vt:lpstr>
      <vt:lpstr>自己紹介（３） 個人ドメインのあゆみ</vt:lpstr>
      <vt:lpstr>当初のホームサーバ</vt:lpstr>
      <vt:lpstr>LinkStationとの出会い</vt:lpstr>
      <vt:lpstr>その後～現在に至る</vt:lpstr>
      <vt:lpstr>現在の サーバ ラック</vt:lpstr>
      <vt:lpstr>LinkStation とは</vt:lpstr>
      <vt:lpstr>玄箱（くろばこ）とは</vt:lpstr>
      <vt:lpstr>CPU</vt:lpstr>
      <vt:lpstr>ファームウェア</vt:lpstr>
      <vt:lpstr>標準ファームでできること</vt:lpstr>
      <vt:lpstr>最初の目標：ホームサーバ化</vt:lpstr>
      <vt:lpstr>最初の目標：ホームサーバ化</vt:lpstr>
      <vt:lpstr>機能拡張 = ハック</vt:lpstr>
      <vt:lpstr>アプリケーションを追加する（１） ～標準ファームベースでハック～</vt:lpstr>
      <vt:lpstr>アプリケーションを追加する（２） ～ディストリビューションの入れ換え～</vt:lpstr>
      <vt:lpstr>ＯＳの入れ換え</vt:lpstr>
      <vt:lpstr>ルートファイルシステムの入れ換え</vt:lpstr>
      <vt:lpstr>トラブル</vt:lpstr>
      <vt:lpstr>あとは普通のLinuxマシン</vt:lpstr>
      <vt:lpstr>yamasita.jp の サーバ達</vt:lpstr>
      <vt:lpstr>外向けサーバ</vt:lpstr>
      <vt:lpstr>外向けサーバ（２）</vt:lpstr>
      <vt:lpstr>ファイルサーバ</vt:lpstr>
      <vt:lpstr>内向けサーバ</vt:lpstr>
      <vt:lpstr>内向けサーバ（２） ビデオ録画サーバ</vt:lpstr>
      <vt:lpstr>PodCastダウンロードサーバ</vt:lpstr>
      <vt:lpstr>バックアップサーバ</vt:lpstr>
      <vt:lpstr>まとめ</vt:lpstr>
      <vt:lpstr>スライド 32</vt:lpstr>
      <vt:lpstr>スライド 33</vt:lpstr>
      <vt:lpstr>スライド 34</vt:lpstr>
      <vt:lpstr>スライド 35</vt:lpstr>
      <vt:lpstr>続きは Web で！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わんくま同盟</cp:lastModifiedBy>
  <cp:revision>128</cp:revision>
  <dcterms:created xsi:type="dcterms:W3CDTF">1601-01-01T00:00:00Z</dcterms:created>
  <dcterms:modified xsi:type="dcterms:W3CDTF">2009-09-09T11:35:53Z</dcterms:modified>
</cp:coreProperties>
</file>