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34"/>
  </p:notesMasterIdLst>
  <p:handoutMasterIdLst>
    <p:handoutMasterId r:id="rId35"/>
  </p:handoutMasterIdLst>
  <p:sldIdLst>
    <p:sldId id="265" r:id="rId2"/>
    <p:sldId id="276" r:id="rId3"/>
    <p:sldId id="266" r:id="rId4"/>
    <p:sldId id="289" r:id="rId5"/>
    <p:sldId id="267" r:id="rId6"/>
    <p:sldId id="281" r:id="rId7"/>
    <p:sldId id="268" r:id="rId8"/>
    <p:sldId id="269" r:id="rId9"/>
    <p:sldId id="294" r:id="rId10"/>
    <p:sldId id="272" r:id="rId11"/>
    <p:sldId id="277" r:id="rId12"/>
    <p:sldId id="278" r:id="rId13"/>
    <p:sldId id="279" r:id="rId14"/>
    <p:sldId id="282" r:id="rId15"/>
    <p:sldId id="274" r:id="rId16"/>
    <p:sldId id="280" r:id="rId17"/>
    <p:sldId id="271" r:id="rId18"/>
    <p:sldId id="273" r:id="rId19"/>
    <p:sldId id="275" r:id="rId20"/>
    <p:sldId id="270" r:id="rId21"/>
    <p:sldId id="283" r:id="rId22"/>
    <p:sldId id="284" r:id="rId23"/>
    <p:sldId id="285" r:id="rId24"/>
    <p:sldId id="286" r:id="rId25"/>
    <p:sldId id="287" r:id="rId26"/>
    <p:sldId id="288" r:id="rId27"/>
    <p:sldId id="290" r:id="rId28"/>
    <p:sldId id="292" r:id="rId29"/>
    <p:sldId id="293" r:id="rId30"/>
    <p:sldId id="291" r:id="rId31"/>
    <p:sldId id="295" r:id="rId32"/>
    <p:sldId id="296" r:id="rId33"/>
  </p:sldIdLst>
  <p:sldSz cx="9144000" cy="6858000" type="screen4x3"/>
  <p:notesSz cx="6858000" cy="10013950"/>
  <p:embeddedFontLst>
    <p:embeddedFont>
      <p:font typeface="Calibri" pitchFamily="34" charset="0"/>
      <p:regular r:id="rId36"/>
      <p:bold r:id="rId37"/>
      <p:italic r:id="rId38"/>
      <p:boldItalic r:id="rId39"/>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0" autoAdjust="0"/>
    <p:restoredTop sz="86339" autoAdjust="0"/>
  </p:normalViewPr>
  <p:slideViewPr>
    <p:cSldViewPr>
      <p:cViewPr varScale="1">
        <p:scale>
          <a:sx n="99" d="100"/>
          <a:sy n="99" d="100"/>
        </p:scale>
        <p:origin x="-84" y="-17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5" d="100"/>
          <a:sy n="75" d="100"/>
        </p:scale>
        <p:origin x="-1332" y="-102"/>
      </p:cViewPr>
      <p:guideLst>
        <p:guide orient="horz" pos="3153"/>
        <p:guide pos="215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3"/>
          </p:nvPr>
        </p:nvSpPr>
        <p:spPr>
          <a:xfrm>
            <a:off x="3883991" y="9511238"/>
            <a:ext cx="2972392" cy="501100"/>
          </a:xfrm>
          <a:prstGeom prst="rect">
            <a:avLst/>
          </a:prstGeom>
        </p:spPr>
        <p:txBody>
          <a:bodyPr vert="horz" lIns="92921" tIns="46461" rIns="92921" bIns="46461" rtlCol="0" anchor="b"/>
          <a:lstStyle>
            <a:lvl1pPr algn="r">
              <a:defRPr sz="1200"/>
            </a:lvl1pPr>
          </a:lstStyle>
          <a:p>
            <a:fld id="{1B41F20F-3575-490C-975A-EF863D95DAC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2393" cy="501101"/>
          </a:xfrm>
          <a:prstGeom prst="rect">
            <a:avLst/>
          </a:prstGeom>
        </p:spPr>
        <p:txBody>
          <a:bodyPr vert="horz" lIns="92921" tIns="46461" rIns="92921" bIns="46461" rtlCol="0"/>
          <a:lstStyle>
            <a:lvl1pPr algn="l">
              <a:defRPr sz="1200"/>
            </a:lvl1pPr>
          </a:lstStyle>
          <a:p>
            <a:endParaRPr kumimoji="1" lang="ja-JP" altLang="en-US"/>
          </a:p>
        </p:txBody>
      </p:sp>
      <p:sp>
        <p:nvSpPr>
          <p:cNvPr id="3" name="日付プレースホルダ 2"/>
          <p:cNvSpPr>
            <a:spLocks noGrp="1"/>
          </p:cNvSpPr>
          <p:nvPr>
            <p:ph type="dt" idx="1"/>
          </p:nvPr>
        </p:nvSpPr>
        <p:spPr>
          <a:xfrm>
            <a:off x="3883991" y="0"/>
            <a:ext cx="2972392" cy="501101"/>
          </a:xfrm>
          <a:prstGeom prst="rect">
            <a:avLst/>
          </a:prstGeom>
        </p:spPr>
        <p:txBody>
          <a:bodyPr vert="horz" lIns="92921" tIns="46461" rIns="92921" bIns="46461" rtlCol="0"/>
          <a:lstStyle>
            <a:lvl1pPr algn="r">
              <a:defRPr sz="1200"/>
            </a:lvl1pPr>
          </a:lstStyle>
          <a:p>
            <a:r>
              <a:rPr lang="en-US" altLang="ja-JP" dirty="0" smtClean="0"/>
              <a:t>2008/09/20</a:t>
            </a:r>
            <a:endParaRPr lang="ja-JP" altLang="en-US" dirty="0"/>
          </a:p>
        </p:txBody>
      </p:sp>
      <p:sp>
        <p:nvSpPr>
          <p:cNvPr id="4" name="スライド イメージ プレースホルダ 3"/>
          <p:cNvSpPr>
            <a:spLocks noGrp="1" noRot="1" noChangeAspect="1"/>
          </p:cNvSpPr>
          <p:nvPr>
            <p:ph type="sldImg" idx="2"/>
          </p:nvPr>
        </p:nvSpPr>
        <p:spPr>
          <a:xfrm>
            <a:off x="925513" y="750888"/>
            <a:ext cx="5006975" cy="3756025"/>
          </a:xfrm>
          <a:prstGeom prst="rect">
            <a:avLst/>
          </a:prstGeom>
          <a:noFill/>
          <a:ln w="12700">
            <a:solidFill>
              <a:prstClr val="black"/>
            </a:solidFill>
          </a:ln>
        </p:spPr>
        <p:txBody>
          <a:bodyPr vert="horz" lIns="92921" tIns="46461" rIns="92921" bIns="46461" rtlCol="0" anchor="ctr"/>
          <a:lstStyle/>
          <a:p>
            <a:endParaRPr lang="ja-JP" altLang="en-US"/>
          </a:p>
        </p:txBody>
      </p:sp>
      <p:sp>
        <p:nvSpPr>
          <p:cNvPr id="5" name="ノート プレースホルダ 4"/>
          <p:cNvSpPr>
            <a:spLocks noGrp="1"/>
          </p:cNvSpPr>
          <p:nvPr>
            <p:ph type="body" sz="quarter" idx="3"/>
          </p:nvPr>
        </p:nvSpPr>
        <p:spPr>
          <a:xfrm>
            <a:off x="685316" y="4756424"/>
            <a:ext cx="5487370" cy="4506681"/>
          </a:xfrm>
          <a:prstGeom prst="rect">
            <a:avLst/>
          </a:prstGeom>
        </p:spPr>
        <p:txBody>
          <a:bodyPr vert="horz" lIns="92921" tIns="46461" rIns="92921" bIns="46461"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511238"/>
            <a:ext cx="2972393" cy="501100"/>
          </a:xfrm>
          <a:prstGeom prst="rect">
            <a:avLst/>
          </a:prstGeom>
        </p:spPr>
        <p:txBody>
          <a:bodyPr vert="horz" lIns="92921" tIns="46461" rIns="92921" bIns="46461"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3991" y="9511238"/>
            <a:ext cx="2972392" cy="501100"/>
          </a:xfrm>
          <a:prstGeom prst="rect">
            <a:avLst/>
          </a:prstGeom>
        </p:spPr>
        <p:txBody>
          <a:bodyPr vert="horz" lIns="92921" tIns="46461" rIns="92921" bIns="46461" rtlCol="0" anchor="b"/>
          <a:lstStyle>
            <a:lvl1pPr algn="r">
              <a:defRPr sz="1200"/>
            </a:lvl1pPr>
          </a:lstStyle>
          <a:p>
            <a:fld id="{0D7189C3-70FD-45C8-AA34-3D07BFDF182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WPF Tree </a:t>
            </a:r>
            <a:r>
              <a:rPr lang="en-US" altLang="ja-JP" dirty="0" err="1" smtClean="0"/>
              <a:t>visualizer</a:t>
            </a:r>
            <a:r>
              <a:rPr lang="ja-JP" altLang="en-US" dirty="0" smtClean="0"/>
              <a:t>は自動変数・ローカル・ウォッチから虫眼鏡</a:t>
            </a:r>
            <a:endParaRPr lang="en-US" altLang="ja-JP" dirty="0" smtClean="0"/>
          </a:p>
          <a:p>
            <a:r>
              <a:rPr lang="ja-JP" altLang="en-US" dirty="0" smtClean="0"/>
              <a:t>付箋紙はデバッグ中に変数の上にマウスを置きノートマークをクリックする</a:t>
            </a:r>
            <a:endParaRPr kumimoji="1" lang="ja-JP" altLang="en-US" dirty="0"/>
          </a:p>
        </p:txBody>
      </p:sp>
      <p:sp>
        <p:nvSpPr>
          <p:cNvPr id="4" name="スライド番号プレースホルダ 3"/>
          <p:cNvSpPr>
            <a:spLocks noGrp="1"/>
          </p:cNvSpPr>
          <p:nvPr>
            <p:ph type="sldNum" sz="quarter" idx="10"/>
          </p:nvPr>
        </p:nvSpPr>
        <p:spPr/>
        <p:txBody>
          <a:bodyPr/>
          <a:lstStyle/>
          <a:p>
            <a:fld id="{0D7189C3-70FD-45C8-AA34-3D07BFDF182C}" type="slidenum">
              <a:rPr kumimoji="1" lang="ja-JP" altLang="en-US" smtClean="0"/>
              <a:pPr/>
              <a:t>5</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新しいクラス</a:t>
            </a:r>
            <a:endParaRPr kumimoji="1" lang="ja-JP" altLang="en-US" dirty="0"/>
          </a:p>
        </p:txBody>
      </p:sp>
      <p:sp>
        <p:nvSpPr>
          <p:cNvPr id="4" name="スライド番号プレースホルダ 3"/>
          <p:cNvSpPr>
            <a:spLocks noGrp="1"/>
          </p:cNvSpPr>
          <p:nvPr>
            <p:ph type="sldNum" sz="quarter" idx="10"/>
          </p:nvPr>
        </p:nvSpPr>
        <p:spPr/>
        <p:txBody>
          <a:bodyPr/>
          <a:lstStyle/>
          <a:p>
            <a:fld id="{0D7189C3-70FD-45C8-AA34-3D07BFDF182C}" type="slidenum">
              <a:rPr kumimoji="1" lang="ja-JP" altLang="en-US" smtClean="0"/>
              <a:pPr/>
              <a:t>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D7189C3-70FD-45C8-AA34-3D07BFDF182C}" type="slidenum">
              <a:rPr kumimoji="1" lang="ja-JP" altLang="en-US" smtClean="0"/>
              <a:pPr/>
              <a:t>11</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ConsoleApplication1,</a:t>
            </a:r>
            <a:r>
              <a:rPr lang="ja-JP" altLang="en-US" dirty="0" smtClean="0"/>
              <a:t>新しいクラス</a:t>
            </a:r>
            <a:endParaRPr kumimoji="1" lang="ja-JP" altLang="en-US" dirty="0"/>
          </a:p>
        </p:txBody>
      </p:sp>
      <p:sp>
        <p:nvSpPr>
          <p:cNvPr id="4" name="スライド番号プレースホルダ 3"/>
          <p:cNvSpPr>
            <a:spLocks noGrp="1"/>
          </p:cNvSpPr>
          <p:nvPr>
            <p:ph type="sldNum" sz="quarter" idx="10"/>
          </p:nvPr>
        </p:nvSpPr>
        <p:spPr/>
        <p:txBody>
          <a:bodyPr/>
          <a:lstStyle/>
          <a:p>
            <a:fld id="{0D7189C3-70FD-45C8-AA34-3D07BFDF182C}" type="slidenum">
              <a:rPr kumimoji="1" lang="ja-JP" altLang="en-US" smtClean="0"/>
              <a:pPr/>
              <a:t>12</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WpfApplication3</a:t>
            </a:r>
            <a:endParaRPr kumimoji="1" lang="ja-JP" altLang="en-US" dirty="0"/>
          </a:p>
        </p:txBody>
      </p:sp>
      <p:sp>
        <p:nvSpPr>
          <p:cNvPr id="4" name="スライド番号プレースホルダ 3"/>
          <p:cNvSpPr>
            <a:spLocks noGrp="1"/>
          </p:cNvSpPr>
          <p:nvPr>
            <p:ph type="sldNum" sz="quarter" idx="10"/>
          </p:nvPr>
        </p:nvSpPr>
        <p:spPr/>
        <p:txBody>
          <a:bodyPr/>
          <a:lstStyle/>
          <a:p>
            <a:fld id="{0D7189C3-70FD-45C8-AA34-3D07BFDF182C}" type="slidenum">
              <a:rPr kumimoji="1" lang="ja-JP" altLang="en-US" smtClean="0"/>
              <a:pPr/>
              <a:t>14</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D7189C3-70FD-45C8-AA34-3D07BFDF182C}" type="slidenum">
              <a:rPr kumimoji="1" lang="ja-JP" altLang="en-US" smtClean="0"/>
              <a:pPr/>
              <a:t>21</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err="1" smtClean="0"/>
              <a:t>ParallelFor</a:t>
            </a:r>
            <a:endParaRPr kumimoji="1" lang="en-US" altLang="ja-JP" dirty="0" smtClean="0"/>
          </a:p>
          <a:p>
            <a:r>
              <a:rPr lang="en-US" altLang="ja-JP" dirty="0" smtClean="0"/>
              <a:t>1</a:t>
            </a:r>
            <a:r>
              <a:rPr lang="ja-JP" altLang="en-US" dirty="0" smtClean="0"/>
              <a:t>つ目は </a:t>
            </a:r>
            <a:r>
              <a:rPr lang="en-US" altLang="ja-JP" dirty="0" smtClean="0"/>
              <a:t>Exception </a:t>
            </a:r>
            <a:r>
              <a:rPr lang="ja-JP" altLang="en-US" dirty="0" smtClean="0"/>
              <a:t>を </a:t>
            </a:r>
            <a:r>
              <a:rPr lang="en-US" altLang="ja-JP" dirty="0" smtClean="0"/>
              <a:t>throw </a:t>
            </a:r>
            <a:r>
              <a:rPr lang="ja-JP" altLang="en-US" dirty="0" smtClean="0"/>
              <a:t>すること、 </a:t>
            </a:r>
            <a:r>
              <a:rPr lang="en-US" altLang="ja-JP" dirty="0" smtClean="0"/>
              <a:t>2</a:t>
            </a:r>
            <a:r>
              <a:rPr lang="ja-JP" altLang="en-US" dirty="0" smtClean="0"/>
              <a:t>つ目は </a:t>
            </a:r>
            <a:r>
              <a:rPr lang="en-US" altLang="ja-JP" dirty="0" err="1" smtClean="0"/>
              <a:t>ParallelLoopState</a:t>
            </a:r>
            <a:r>
              <a:rPr lang="en-US" altLang="ja-JP" dirty="0" smtClean="0"/>
              <a:t> </a:t>
            </a:r>
            <a:r>
              <a:rPr lang="ja-JP" altLang="en-US" dirty="0" smtClean="0"/>
              <a:t>クラスの </a:t>
            </a:r>
            <a:r>
              <a:rPr lang="en-US" altLang="ja-JP" dirty="0" smtClean="0"/>
              <a:t>Break </a:t>
            </a:r>
            <a:r>
              <a:rPr lang="ja-JP" altLang="en-US" dirty="0" smtClean="0"/>
              <a:t>メソッドを実行しそれ以上のインデックスが必要ないと宣言すること、</a:t>
            </a:r>
            <a:r>
              <a:rPr lang="en-US" altLang="ja-JP" dirty="0" smtClean="0"/>
              <a:t>3</a:t>
            </a:r>
            <a:r>
              <a:rPr lang="ja-JP" altLang="en-US" dirty="0" smtClean="0"/>
              <a:t>つ目は </a:t>
            </a:r>
            <a:r>
              <a:rPr lang="en-US" altLang="ja-JP" dirty="0" err="1" smtClean="0"/>
              <a:t>ParallelLoopState</a:t>
            </a:r>
            <a:r>
              <a:rPr lang="en-US" altLang="ja-JP" dirty="0" smtClean="0"/>
              <a:t> </a:t>
            </a:r>
            <a:r>
              <a:rPr lang="ja-JP" altLang="en-US" dirty="0" smtClean="0"/>
              <a:t>クラスの </a:t>
            </a:r>
            <a:r>
              <a:rPr lang="en-US" altLang="ja-JP" dirty="0" smtClean="0"/>
              <a:t>Stop </a:t>
            </a:r>
            <a:r>
              <a:rPr lang="ja-JP" altLang="en-US" dirty="0" smtClean="0"/>
              <a:t>メソッドを実行ししかかり以外の実行を停止することです。</a:t>
            </a:r>
            <a:br>
              <a:rPr lang="ja-JP" altLang="en-US" dirty="0" smtClean="0"/>
            </a:br>
            <a:r>
              <a:rPr lang="ja-JP" altLang="en-US" dirty="0" smtClean="0"/>
              <a:t>そして、他の </a:t>
            </a:r>
            <a:r>
              <a:rPr lang="en-US" altLang="ja-JP" dirty="0" smtClean="0"/>
              <a:t>Parallel </a:t>
            </a:r>
            <a:r>
              <a:rPr lang="ja-JP" altLang="en-US" dirty="0" smtClean="0"/>
              <a:t>の実行中にその状態を確認するのが、</a:t>
            </a:r>
            <a:r>
              <a:rPr lang="en-US" altLang="ja-JP" dirty="0" err="1" smtClean="0"/>
              <a:t>ParallelLoopState</a:t>
            </a:r>
            <a:r>
              <a:rPr lang="en-US" altLang="ja-JP" dirty="0" smtClean="0"/>
              <a:t> </a:t>
            </a:r>
            <a:r>
              <a:rPr lang="ja-JP" altLang="en-US" dirty="0" smtClean="0"/>
              <a:t>クラスの </a:t>
            </a:r>
            <a:r>
              <a:rPr lang="en-US" altLang="ja-JP" dirty="0" err="1" smtClean="0"/>
              <a:t>ShouldExitCurrentIteration</a:t>
            </a:r>
            <a:r>
              <a:rPr lang="en-US" altLang="ja-JP" dirty="0" smtClean="0"/>
              <a:t> </a:t>
            </a:r>
            <a:r>
              <a:rPr lang="ja-JP" altLang="en-US" dirty="0" smtClean="0"/>
              <a:t>プロパティです、個別に </a:t>
            </a:r>
            <a:r>
              <a:rPr lang="en-US" altLang="ja-JP" dirty="0" err="1" smtClean="0"/>
              <a:t>IsExceptional</a:t>
            </a:r>
            <a:r>
              <a:rPr lang="en-US" altLang="ja-JP" dirty="0" smtClean="0"/>
              <a:t> </a:t>
            </a:r>
            <a:r>
              <a:rPr lang="ja-JP" altLang="en-US" dirty="0" smtClean="0"/>
              <a:t>や </a:t>
            </a:r>
            <a:r>
              <a:rPr lang="en-US" altLang="ja-JP" dirty="0" err="1" smtClean="0"/>
              <a:t>IsStopped</a:t>
            </a:r>
            <a:r>
              <a:rPr lang="en-US" altLang="ja-JP" dirty="0" smtClean="0"/>
              <a:t> </a:t>
            </a:r>
            <a:r>
              <a:rPr lang="ja-JP" altLang="en-US" dirty="0" smtClean="0"/>
              <a:t>や </a:t>
            </a:r>
            <a:r>
              <a:rPr lang="en-US" altLang="ja-JP" dirty="0" err="1" smtClean="0"/>
              <a:t>LowestBreakIteration</a:t>
            </a:r>
            <a:r>
              <a:rPr lang="en-US" altLang="ja-JP" dirty="0" smtClean="0"/>
              <a:t> </a:t>
            </a:r>
            <a:r>
              <a:rPr lang="ja-JP" altLang="en-US" dirty="0" smtClean="0"/>
              <a:t>でも確認できます。 </a:t>
            </a:r>
          </a:p>
          <a:p>
            <a:r>
              <a:rPr lang="ja-JP" altLang="en-US" dirty="0" smtClean="0"/>
              <a:t>尚、</a:t>
            </a:r>
            <a:r>
              <a:rPr lang="en-US" altLang="ja-JP" dirty="0" smtClean="0"/>
              <a:t>Exception </a:t>
            </a:r>
            <a:r>
              <a:rPr lang="ja-JP" altLang="en-US" dirty="0" smtClean="0"/>
              <a:t>を </a:t>
            </a:r>
            <a:r>
              <a:rPr lang="en-US" altLang="ja-JP" dirty="0" smtClean="0"/>
              <a:t>throw </a:t>
            </a:r>
            <a:r>
              <a:rPr lang="ja-JP" altLang="en-US" dirty="0" smtClean="0"/>
              <a:t>すると、 </a:t>
            </a:r>
            <a:r>
              <a:rPr lang="en-US" altLang="ja-JP" dirty="0" smtClean="0"/>
              <a:t>throw </a:t>
            </a:r>
            <a:r>
              <a:rPr lang="ja-JP" altLang="en-US" dirty="0" smtClean="0"/>
              <a:t>された </a:t>
            </a:r>
            <a:r>
              <a:rPr lang="en-US" altLang="ja-JP" dirty="0" smtClean="0"/>
              <a:t>Exception </a:t>
            </a:r>
            <a:r>
              <a:rPr lang="ja-JP" altLang="en-US" dirty="0" smtClean="0"/>
              <a:t>は、全体でまとめられて </a:t>
            </a:r>
            <a:r>
              <a:rPr lang="en-US" altLang="ja-JP" dirty="0" err="1" smtClean="0"/>
              <a:t>AggregateException</a:t>
            </a:r>
            <a:r>
              <a:rPr lang="en-US" altLang="ja-JP" dirty="0" smtClean="0"/>
              <a:t> </a:t>
            </a:r>
            <a:r>
              <a:rPr lang="ja-JP" altLang="en-US" dirty="0" smtClean="0"/>
              <a:t>として </a:t>
            </a:r>
            <a:r>
              <a:rPr lang="en-US" altLang="ja-JP" dirty="0" smtClean="0"/>
              <a:t>throw </a:t>
            </a:r>
            <a:r>
              <a:rPr lang="ja-JP" altLang="en-US" dirty="0" smtClean="0"/>
              <a:t>されます、</a:t>
            </a:r>
            <a:r>
              <a:rPr lang="en-US" altLang="ja-JP" dirty="0" err="1" smtClean="0"/>
              <a:t>AggregateException</a:t>
            </a:r>
            <a:r>
              <a:rPr lang="en-US" altLang="ja-JP" dirty="0" smtClean="0"/>
              <a:t> </a:t>
            </a:r>
            <a:r>
              <a:rPr lang="ja-JP" altLang="en-US" dirty="0" smtClean="0"/>
              <a:t>の </a:t>
            </a:r>
            <a:r>
              <a:rPr lang="en-US" altLang="ja-JP" dirty="0" err="1" smtClean="0"/>
              <a:t>InnerExceptions</a:t>
            </a:r>
            <a:r>
              <a:rPr lang="en-US" altLang="ja-JP" dirty="0" smtClean="0"/>
              <a:t> </a:t>
            </a:r>
            <a:r>
              <a:rPr lang="ja-JP" altLang="en-US" dirty="0" smtClean="0"/>
              <a:t>に全ての </a:t>
            </a:r>
            <a:r>
              <a:rPr lang="en-US" altLang="ja-JP" dirty="0" smtClean="0"/>
              <a:t>Exception </a:t>
            </a:r>
            <a:r>
              <a:rPr lang="ja-JP" altLang="en-US" smtClean="0"/>
              <a:t>は格納されます。</a:t>
            </a:r>
          </a:p>
          <a:p>
            <a:endParaRPr kumimoji="1" lang="ja-JP" altLang="en-US" dirty="0"/>
          </a:p>
        </p:txBody>
      </p:sp>
      <p:sp>
        <p:nvSpPr>
          <p:cNvPr id="4" name="スライド番号プレースホルダ 3"/>
          <p:cNvSpPr>
            <a:spLocks noGrp="1"/>
          </p:cNvSpPr>
          <p:nvPr>
            <p:ph type="sldNum" sz="quarter" idx="10"/>
          </p:nvPr>
        </p:nvSpPr>
        <p:spPr/>
        <p:txBody>
          <a:bodyPr/>
          <a:lstStyle/>
          <a:p>
            <a:fld id="{0D7189C3-70FD-45C8-AA34-3D07BFDF182C}" type="slidenum">
              <a:rPr kumimoji="1" lang="ja-JP" altLang="en-US" smtClean="0"/>
              <a:pPr/>
              <a:t>23</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err="1" smtClean="0"/>
              <a:t>Plinq</a:t>
            </a:r>
            <a:endParaRPr kumimoji="1" lang="ja-JP" altLang="en-US" dirty="0"/>
          </a:p>
        </p:txBody>
      </p:sp>
      <p:sp>
        <p:nvSpPr>
          <p:cNvPr id="4" name="スライド番号プレースホルダ 3"/>
          <p:cNvSpPr>
            <a:spLocks noGrp="1"/>
          </p:cNvSpPr>
          <p:nvPr>
            <p:ph type="sldNum" sz="quarter" idx="10"/>
          </p:nvPr>
        </p:nvSpPr>
        <p:spPr/>
        <p:txBody>
          <a:bodyPr/>
          <a:lstStyle/>
          <a:p>
            <a:fld id="{0D7189C3-70FD-45C8-AA34-3D07BFDF182C}" type="slidenum">
              <a:rPr kumimoji="1" lang="ja-JP" altLang="en-US" smtClean="0"/>
              <a:pPr/>
              <a:t>24</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ConsoleApplication2</a:t>
            </a:r>
            <a:endParaRPr kumimoji="1" lang="ja-JP" altLang="en-US" dirty="0"/>
          </a:p>
        </p:txBody>
      </p:sp>
      <p:sp>
        <p:nvSpPr>
          <p:cNvPr id="4" name="スライド番号プレースホルダ 3"/>
          <p:cNvSpPr>
            <a:spLocks noGrp="1"/>
          </p:cNvSpPr>
          <p:nvPr>
            <p:ph type="sldNum" sz="quarter" idx="10"/>
          </p:nvPr>
        </p:nvSpPr>
        <p:spPr/>
        <p:txBody>
          <a:bodyPr/>
          <a:lstStyle/>
          <a:p>
            <a:fld id="{0D7189C3-70FD-45C8-AA34-3D07BFDF182C}" type="slidenum">
              <a:rPr kumimoji="1" lang="ja-JP" altLang="en-US" smtClean="0"/>
              <a:pPr/>
              <a:t>25</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57158" y="1052513"/>
            <a:ext cx="8329642" cy="5073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C:\Users\localnaka\Desktop\3.png"/>
          <p:cNvPicPr>
            <a:picLocks noChangeAspect="1" noChangeArrowheads="1"/>
          </p:cNvPicPr>
          <p:nvPr/>
        </p:nvPicPr>
        <p:blipFill>
          <a:blip r:embed="rId14" cstate="print"/>
          <a:srcRect/>
          <a:stretch>
            <a:fillRect/>
          </a:stretch>
        </p:blipFill>
        <p:spPr bwMode="hidden">
          <a:xfrm>
            <a:off x="357158" y="285728"/>
            <a:ext cx="8286808" cy="5709181"/>
          </a:xfrm>
          <a:prstGeom prst="rect">
            <a:avLst/>
          </a:prstGeom>
          <a:noFill/>
        </p:spPr>
      </p:pic>
      <p:sp>
        <p:nvSpPr>
          <p:cNvPr id="1027" name="Rectangle 2"/>
          <p:cNvSpPr>
            <a:spLocks noGrp="1" noChangeArrowheads="1"/>
          </p:cNvSpPr>
          <p:nvPr>
            <p:ph type="title"/>
          </p:nvPr>
        </p:nvSpPr>
        <p:spPr bwMode="auto">
          <a:xfrm>
            <a:off x="357158" y="274638"/>
            <a:ext cx="821537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dirty="0" smtClean="0"/>
          </a:p>
        </p:txBody>
      </p:sp>
      <p:sp>
        <p:nvSpPr>
          <p:cNvPr id="1028" name="Rectangle 3"/>
          <p:cNvSpPr>
            <a:spLocks noGrp="1" noChangeArrowheads="1"/>
          </p:cNvSpPr>
          <p:nvPr>
            <p:ph type="body" idx="1"/>
          </p:nvPr>
        </p:nvSpPr>
        <p:spPr bwMode="auto">
          <a:xfrm>
            <a:off x="357158" y="1052513"/>
            <a:ext cx="8215370" cy="4948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defRPr/>
            </a:pPr>
            <a:r>
              <a:rPr kumimoji="0" lang="ja-JP" altLang="en-US" sz="2300" dirty="0" err="1">
                <a:solidFill>
                  <a:schemeClr val="tx2"/>
                </a:solidFill>
                <a:ea typeface="ＭＳ Ｐゴシック" pitchFamily="50" charset="-128"/>
              </a:rPr>
              <a:t>わんくま</a:t>
            </a:r>
            <a:r>
              <a:rPr kumimoji="0" lang="ja-JP" altLang="en-US" sz="2300" dirty="0">
                <a:solidFill>
                  <a:schemeClr val="tx2"/>
                </a:solidFill>
                <a:ea typeface="ＭＳ Ｐゴシック" pitchFamily="50" charset="-128"/>
              </a:rPr>
              <a:t>同盟 </a:t>
            </a:r>
            <a:r>
              <a:rPr kumimoji="0" lang="ja-JP" altLang="en-US" sz="2300" dirty="0" smtClean="0">
                <a:solidFill>
                  <a:schemeClr val="tx2"/>
                </a:solidFill>
                <a:ea typeface="ＭＳ Ｐゴシック" pitchFamily="50" charset="-128"/>
              </a:rPr>
              <a:t>東京勉強会 </a:t>
            </a:r>
            <a:r>
              <a:rPr kumimoji="0" lang="en-US" altLang="ja-JP" sz="2300" dirty="0" smtClean="0">
                <a:solidFill>
                  <a:schemeClr val="tx2"/>
                </a:solidFill>
                <a:ea typeface="ＭＳ Ｐゴシック" pitchFamily="50" charset="-128"/>
              </a:rPr>
              <a:t>#35</a:t>
            </a:r>
            <a:endParaRPr kumimoji="0" lang="en-US" altLang="ja-JP" sz="2300" dirty="0">
              <a:solidFill>
                <a:schemeClr val="tx2"/>
              </a:solidFill>
              <a:ea typeface="ＭＳ Ｐゴシック" pitchFamily="50" charset="-128"/>
            </a:endParaRPr>
          </a:p>
        </p:txBody>
      </p:sp>
      <p:pic>
        <p:nvPicPr>
          <p:cNvPr id="10" name="Picture 2" descr="C:\Users\localnaka\Desktop\名称未設定1.png"/>
          <p:cNvPicPr>
            <a:picLocks noChangeAspect="1" noChangeArrowheads="1"/>
          </p:cNvPicPr>
          <p:nvPr/>
        </p:nvPicPr>
        <p:blipFill>
          <a:blip r:embed="rId15" cstate="print"/>
          <a:srcRect/>
          <a:stretch>
            <a:fillRect/>
          </a:stretch>
        </p:blipFill>
        <p:spPr bwMode="auto">
          <a:xfrm>
            <a:off x="428596" y="6165056"/>
            <a:ext cx="1643074" cy="572951"/>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eaLnBrk="1" fontAlgn="base" hangingPunct="1">
        <a:spcBef>
          <a:spcPct val="0"/>
        </a:spcBef>
        <a:spcAft>
          <a:spcPct val="0"/>
        </a:spcAft>
        <a:defRPr kumimoji="1" sz="2400">
          <a:solidFill>
            <a:schemeClr val="tx2"/>
          </a:solidFill>
          <a:latin typeface="+mj-lt"/>
          <a:ea typeface="+mj-ea"/>
          <a:cs typeface="+mj-cs"/>
        </a:defRPr>
      </a:lvl1pPr>
      <a:lvl2pPr algn="ctr"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ilight.jp/blog/mnow/" TargetMode="External"/><Relationship Id="rId3" Type="http://schemas.openxmlformats.org/officeDocument/2006/relationships/image" Target="../media/image4.png"/><Relationship Id="rId7" Type="http://schemas.openxmlformats.org/officeDocument/2006/relationships/hyperlink" Target="http://blogs.wankuma.com/mnow/"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mnow.wankuma.com/"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357158" y="500042"/>
            <a:ext cx="8215370" cy="1071570"/>
          </a:xfrm>
          <a:prstGeom prst="rect">
            <a:avLst/>
          </a:prstGeom>
        </p:spPr>
        <p:txBody>
          <a:bodyPr>
            <a:noAutofit/>
          </a:bodyPr>
          <a:lstStyle/>
          <a:p>
            <a:pPr lvl="0" algn="ctr"/>
            <a:r>
              <a:rPr lang="en-US" altLang="ja-JP" sz="4000" dirty="0" smtClean="0"/>
              <a:t>VisualStudio2010 </a:t>
            </a:r>
            <a:r>
              <a:rPr lang="el-GR" altLang="ja-JP" sz="4000" dirty="0" smtClean="0"/>
              <a:t>β1 </a:t>
            </a:r>
            <a:r>
              <a:rPr lang="ja-JP" altLang="en-US" sz="4000" dirty="0" smtClean="0"/>
              <a:t>を使ってみた</a:t>
            </a:r>
            <a:endParaRPr kumimoji="1" lang="ja-JP" altLang="en-US" sz="4000" b="0" i="0" u="none" strike="noStrike" kern="0" cap="none" spc="0" normalizeH="0" baseline="0" noProof="0" dirty="0">
              <a:ln>
                <a:noFill/>
              </a:ln>
              <a:solidFill>
                <a:schemeClr val="tx2"/>
              </a:solidFill>
              <a:effectLst/>
              <a:uLnTx/>
              <a:uFillTx/>
              <a:latin typeface="+mj-lt"/>
              <a:ea typeface="+mj-ea"/>
              <a:cs typeface="+mj-cs"/>
            </a:endParaRPr>
          </a:p>
        </p:txBody>
      </p:sp>
      <p:pic>
        <p:nvPicPr>
          <p:cNvPr id="7" name="コンテンツ プレースホルダ 9" descr="uxlablogo.bmp"/>
          <p:cNvPicPr>
            <a:picLocks noChangeAspect="1"/>
          </p:cNvPicPr>
          <p:nvPr/>
        </p:nvPicPr>
        <p:blipFill>
          <a:blip r:embed="rId2" cstate="print"/>
          <a:stretch>
            <a:fillRect/>
          </a:stretch>
        </p:blipFill>
        <p:spPr>
          <a:xfrm>
            <a:off x="380459" y="5129071"/>
            <a:ext cx="2905657" cy="871697"/>
          </a:xfrm>
          <a:prstGeom prst="rect">
            <a:avLst/>
          </a:prstGeom>
        </p:spPr>
      </p:pic>
      <p:pic>
        <p:nvPicPr>
          <p:cNvPr id="8" name="図 7" descr="MVP_Horizontal_FullColor.png"/>
          <p:cNvPicPr>
            <a:picLocks noChangeAspect="1"/>
          </p:cNvPicPr>
          <p:nvPr/>
        </p:nvPicPr>
        <p:blipFill>
          <a:blip r:embed="rId3" cstate="print"/>
          <a:stretch>
            <a:fillRect/>
          </a:stretch>
        </p:blipFill>
        <p:spPr>
          <a:xfrm>
            <a:off x="6000760" y="1785926"/>
            <a:ext cx="2105868" cy="857256"/>
          </a:xfrm>
          <a:prstGeom prst="rect">
            <a:avLst/>
          </a:prstGeom>
        </p:spPr>
      </p:pic>
      <p:pic>
        <p:nvPicPr>
          <p:cNvPr id="9" name="図 8" descr="kuma.jpg"/>
          <p:cNvPicPr>
            <a:picLocks noChangeAspect="1"/>
          </p:cNvPicPr>
          <p:nvPr/>
        </p:nvPicPr>
        <p:blipFill>
          <a:blip r:embed="rId4" cstate="print"/>
          <a:stretch>
            <a:fillRect/>
          </a:stretch>
        </p:blipFill>
        <p:spPr>
          <a:xfrm>
            <a:off x="6215074" y="5143512"/>
            <a:ext cx="2449303" cy="857256"/>
          </a:xfrm>
          <a:prstGeom prst="rect">
            <a:avLst/>
          </a:prstGeom>
        </p:spPr>
      </p:pic>
      <p:pic>
        <p:nvPicPr>
          <p:cNvPr id="10" name="図 9" descr="mnowlogo.jpg"/>
          <p:cNvPicPr>
            <a:picLocks noChangeAspect="1"/>
          </p:cNvPicPr>
          <p:nvPr/>
        </p:nvPicPr>
        <p:blipFill>
          <a:blip r:embed="rId5" cstate="print"/>
          <a:stretch>
            <a:fillRect/>
          </a:stretch>
        </p:blipFill>
        <p:spPr>
          <a:xfrm>
            <a:off x="3337145" y="5143512"/>
            <a:ext cx="2857518" cy="857256"/>
          </a:xfrm>
          <a:prstGeom prst="rect">
            <a:avLst/>
          </a:prstGeom>
        </p:spPr>
      </p:pic>
      <p:sp>
        <p:nvSpPr>
          <p:cNvPr id="11" name="サブタイトル 2"/>
          <p:cNvSpPr txBox="1">
            <a:spLocks/>
          </p:cNvSpPr>
          <p:nvPr/>
        </p:nvSpPr>
        <p:spPr>
          <a:xfrm>
            <a:off x="1214414" y="2071678"/>
            <a:ext cx="6400800" cy="278608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えムナウ　（児玉宏之）</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ja-JP" sz="3200" b="0" i="0" u="none" strike="noStrike" kern="0" cap="none" spc="0" normalizeH="0" baseline="0" noProof="0" dirty="0" smtClean="0">
                <a:ln>
                  <a:noFill/>
                </a:ln>
                <a:solidFill>
                  <a:schemeClr val="tx2"/>
                </a:solidFill>
                <a:effectLst/>
                <a:uLnTx/>
                <a:uFillTx/>
                <a:latin typeface="+mn-lt"/>
                <a:ea typeface="+mn-ea"/>
                <a:cs typeface="+mn-cs"/>
                <a:hlinkClick r:id="rId6"/>
              </a:rPr>
              <a:t>http://mnow.jp/</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ja-JP" sz="3200" b="0" i="0" u="none" strike="noStrike" kern="0" cap="none" spc="0" normalizeH="0" baseline="0" noProof="0" dirty="0" smtClean="0">
                <a:ln>
                  <a:noFill/>
                </a:ln>
                <a:solidFill>
                  <a:schemeClr val="tx2"/>
                </a:solidFill>
                <a:effectLst/>
                <a:uLnTx/>
                <a:uFillTx/>
                <a:latin typeface="+mn-lt"/>
                <a:ea typeface="+mn-ea"/>
                <a:cs typeface="+mn-cs"/>
                <a:hlinkClick r:id="rId6"/>
              </a:rPr>
              <a:t>http://mnow.wankuma.com/</a:t>
            </a:r>
            <a:endParaRPr kumimoji="0" lang="en-US" altLang="ja-JP" sz="32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ja-JP" sz="3200" b="0" i="0" u="none" strike="noStrike" kern="0" cap="none" spc="0" normalizeH="0" baseline="0" noProof="0" dirty="0" smtClean="0">
                <a:ln>
                  <a:noFill/>
                </a:ln>
                <a:solidFill>
                  <a:schemeClr val="tx2"/>
                </a:solidFill>
                <a:effectLst/>
                <a:uLnTx/>
                <a:uFillTx/>
                <a:latin typeface="+mn-lt"/>
                <a:ea typeface="+mn-ea"/>
                <a:cs typeface="+mn-cs"/>
                <a:hlinkClick r:id="rId7"/>
              </a:rPr>
              <a:t>http://blogs.wankuma.com/mnow/</a:t>
            </a:r>
            <a:endParaRPr kumimoji="0" lang="en-US" altLang="ja-JP" sz="32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ja-JP" sz="3200" b="0" i="0" u="none" strike="noStrike" kern="0" cap="none" spc="0" normalizeH="0" baseline="0" noProof="0" dirty="0" smtClean="0">
                <a:ln>
                  <a:noFill/>
                </a:ln>
                <a:solidFill>
                  <a:schemeClr val="tx2"/>
                </a:solidFill>
                <a:effectLst/>
                <a:uLnTx/>
                <a:uFillTx/>
                <a:latin typeface="+mn-lt"/>
                <a:ea typeface="+mn-ea"/>
                <a:cs typeface="+mn-cs"/>
                <a:hlinkClick r:id="rId8"/>
              </a:rPr>
              <a:t>http://www.ailight.jp/blog/mnow/</a:t>
            </a:r>
            <a:endParaRPr kumimoji="0" lang="en-US" altLang="ja-JP" sz="32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altLang="ja-JP" sz="32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altLang="ja-JP" sz="3200" kern="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言語</a:t>
            </a:r>
            <a:endParaRPr kumimoji="1" lang="ja-JP" altLang="en-US" dirty="0"/>
          </a:p>
        </p:txBody>
      </p:sp>
      <p:sp>
        <p:nvSpPr>
          <p:cNvPr id="3" name="テキスト プレースホルダ 2"/>
          <p:cNvSpPr>
            <a:spLocks noGrp="1"/>
          </p:cNvSpPr>
          <p:nvPr>
            <p:ph type="body" idx="1"/>
          </p:nvPr>
        </p:nvSpPr>
        <p:spPr/>
        <p:txBody>
          <a:bodyPr/>
          <a:lstStyle/>
          <a:p>
            <a:r>
              <a:rPr lang="en-US" altLang="ja-JP" dirty="0" smtClean="0"/>
              <a:t>Visual C++</a:t>
            </a:r>
          </a:p>
          <a:p>
            <a:pPr lvl="1"/>
            <a:r>
              <a:rPr lang="ja-JP" altLang="en-US" sz="2400" b="1" dirty="0" smtClean="0"/>
              <a:t>ユーザー エクスペリエンス</a:t>
            </a:r>
            <a:endParaRPr lang="en-US" altLang="ja-JP" sz="2400" dirty="0" smtClean="0"/>
          </a:p>
          <a:p>
            <a:pPr lvl="2"/>
            <a:r>
              <a:rPr lang="ja-JP" altLang="en-US" dirty="0" smtClean="0"/>
              <a:t>応答性の高い</a:t>
            </a:r>
            <a:r>
              <a:rPr lang="en-US" altLang="ja-JP" dirty="0" smtClean="0"/>
              <a:t>IntelliSense</a:t>
            </a:r>
          </a:p>
          <a:p>
            <a:pPr lvl="2"/>
            <a:r>
              <a:rPr lang="en-US" altLang="ja-JP" dirty="0" err="1" smtClean="0"/>
              <a:t>MSBuild</a:t>
            </a:r>
            <a:r>
              <a:rPr lang="ja-JP" altLang="en-US" dirty="0" smtClean="0"/>
              <a:t> ベースのビルド環境</a:t>
            </a:r>
            <a:endParaRPr lang="en-US" altLang="ja-JP" dirty="0" smtClean="0"/>
          </a:p>
          <a:p>
            <a:pPr lvl="1"/>
            <a:r>
              <a:rPr lang="en-US" altLang="ja-JP" sz="2400" dirty="0" smtClean="0"/>
              <a:t>MFC</a:t>
            </a:r>
            <a:r>
              <a:rPr lang="ja-JP" altLang="en-US" sz="2400" dirty="0" smtClean="0"/>
              <a:t> の改善</a:t>
            </a:r>
            <a:endParaRPr lang="en-US" altLang="ja-JP" sz="2400" dirty="0" smtClean="0"/>
          </a:p>
          <a:p>
            <a:pPr lvl="2"/>
            <a:r>
              <a:rPr lang="en-US" altLang="ja-JP" dirty="0" smtClean="0"/>
              <a:t>Office</a:t>
            </a:r>
            <a:r>
              <a:rPr lang="ja-JP" altLang="en-US" dirty="0" smtClean="0"/>
              <a:t> </a:t>
            </a:r>
            <a:r>
              <a:rPr lang="en-US" altLang="ja-JP" dirty="0" smtClean="0"/>
              <a:t>2007</a:t>
            </a:r>
            <a:r>
              <a:rPr lang="ja-JP" altLang="en-US" dirty="0" smtClean="0"/>
              <a:t> や </a:t>
            </a:r>
            <a:r>
              <a:rPr lang="en-US" altLang="ja-JP" dirty="0" smtClean="0"/>
              <a:t>Windows</a:t>
            </a:r>
            <a:r>
              <a:rPr lang="ja-JP" altLang="en-US" dirty="0" smtClean="0"/>
              <a:t> の </a:t>
            </a:r>
            <a:r>
              <a:rPr lang="en-US" altLang="ja-JP" dirty="0" smtClean="0"/>
              <a:t>Look</a:t>
            </a:r>
            <a:r>
              <a:rPr lang="ja-JP" altLang="en-US" dirty="0" smtClean="0"/>
              <a:t> </a:t>
            </a:r>
            <a:r>
              <a:rPr lang="en-US" altLang="ja-JP" dirty="0" smtClean="0"/>
              <a:t>&amp;</a:t>
            </a:r>
            <a:r>
              <a:rPr lang="ja-JP" altLang="en-US" dirty="0" smtClean="0"/>
              <a:t> </a:t>
            </a:r>
            <a:r>
              <a:rPr lang="en-US" altLang="ja-JP" dirty="0" smtClean="0"/>
              <a:t>Feel</a:t>
            </a:r>
          </a:p>
          <a:p>
            <a:pPr lvl="1"/>
            <a:r>
              <a:rPr lang="ja-JP" altLang="en-US" sz="2400" dirty="0" smtClean="0"/>
              <a:t>再起動マネージャをサポート</a:t>
            </a:r>
            <a:endParaRPr lang="en-US" altLang="ja-JP" sz="2400" dirty="0" smtClean="0"/>
          </a:p>
          <a:p>
            <a:pPr lvl="1"/>
            <a:r>
              <a:rPr lang="en-US" altLang="ja-JP" sz="2400" dirty="0" smtClean="0"/>
              <a:t>Parallel</a:t>
            </a:r>
            <a:r>
              <a:rPr lang="ja-JP" altLang="en-US" sz="2400" dirty="0" smtClean="0"/>
              <a:t> </a:t>
            </a:r>
            <a:r>
              <a:rPr lang="en-US" altLang="ja-JP" sz="2400" dirty="0" smtClean="0"/>
              <a:t>Pattern Library</a:t>
            </a:r>
          </a:p>
          <a:p>
            <a:pPr lvl="1"/>
            <a:r>
              <a:rPr lang="ja-JP" altLang="en-US" sz="2400" dirty="0" smtClean="0"/>
              <a:t>コンパイラ</a:t>
            </a:r>
            <a:endParaRPr lang="en-US" altLang="ja-JP" sz="2400" dirty="0" smtClean="0"/>
          </a:p>
          <a:p>
            <a:pPr lvl="2"/>
            <a:r>
              <a:rPr lang="ja-JP" altLang="en-US" sz="2000" dirty="0" smtClean="0"/>
              <a:t>ラムダ式、 </a:t>
            </a:r>
            <a:r>
              <a:rPr lang="en-US" altLang="ja-JP" sz="2000" dirty="0" smtClean="0"/>
              <a:t>auto </a:t>
            </a:r>
            <a:r>
              <a:rPr lang="ja-JP" altLang="en-US" sz="2000" dirty="0" smtClean="0"/>
              <a:t>キーワード新関数、</a:t>
            </a:r>
            <a:r>
              <a:rPr lang="en-US" altLang="ja-JP" sz="2000" dirty="0" smtClean="0"/>
              <a:t> </a:t>
            </a:r>
            <a:r>
              <a:rPr lang="en-US" altLang="ja-JP" sz="2000" dirty="0" err="1" smtClean="0"/>
              <a:t>decltype</a:t>
            </a:r>
            <a:r>
              <a:rPr lang="en-US" altLang="ja-JP" sz="2000" dirty="0" smtClean="0"/>
              <a:t> </a:t>
            </a:r>
            <a:r>
              <a:rPr lang="ja-JP" altLang="en-US" sz="2000" dirty="0" smtClean="0"/>
              <a:t>演算子、</a:t>
            </a:r>
            <a:r>
              <a:rPr lang="en-US" altLang="ja-JP" sz="2000" dirty="0" smtClean="0"/>
              <a:t> </a:t>
            </a:r>
            <a:r>
              <a:rPr lang="en-US" altLang="ja-JP" sz="2000" dirty="0" err="1" smtClean="0"/>
              <a:t>rvalue</a:t>
            </a:r>
            <a:r>
              <a:rPr lang="en-US" altLang="ja-JP" sz="2000" dirty="0" smtClean="0"/>
              <a:t> </a:t>
            </a:r>
            <a:r>
              <a:rPr lang="ja-JP" altLang="en-US" sz="2000" dirty="0" err="1" smtClean="0"/>
              <a:t>への</a:t>
            </a:r>
            <a:r>
              <a:rPr lang="ja-JP" altLang="en-US" sz="2000" dirty="0" smtClean="0"/>
              <a:t>参照宣言 </a:t>
            </a:r>
            <a:r>
              <a:rPr lang="en-US" altLang="ja-JP" sz="2000" dirty="0" smtClean="0"/>
              <a:t>&lt;T&amp;&amp;&gt;</a:t>
            </a:r>
            <a:r>
              <a:rPr lang="ja-JP" altLang="en-US" sz="2000" dirty="0" err="1" smtClean="0"/>
              <a:t>、</a:t>
            </a:r>
            <a:r>
              <a:rPr lang="en-US" altLang="ja-JP" sz="2000" dirty="0" smtClean="0"/>
              <a:t> </a:t>
            </a:r>
            <a:r>
              <a:rPr lang="en-US" altLang="ja-JP" sz="2000" dirty="0" err="1" smtClean="0"/>
              <a:t>static_assert</a:t>
            </a:r>
            <a:r>
              <a:rPr lang="en-US" altLang="ja-JP" sz="2000" dirty="0" smtClean="0"/>
              <a:t> </a:t>
            </a:r>
            <a:r>
              <a:rPr lang="ja-JP" altLang="en-US" sz="2000" dirty="0" smtClean="0"/>
              <a:t>宣言</a:t>
            </a:r>
            <a:endParaRPr kumimoji="1" lang="ja-JP" alt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言語</a:t>
            </a:r>
            <a:endParaRPr kumimoji="1" lang="ja-JP" altLang="en-US" dirty="0"/>
          </a:p>
        </p:txBody>
      </p:sp>
      <p:sp>
        <p:nvSpPr>
          <p:cNvPr id="3" name="テキスト プレースホルダ 2"/>
          <p:cNvSpPr>
            <a:spLocks noGrp="1"/>
          </p:cNvSpPr>
          <p:nvPr>
            <p:ph type="body" idx="1"/>
          </p:nvPr>
        </p:nvSpPr>
        <p:spPr/>
        <p:txBody>
          <a:bodyPr/>
          <a:lstStyle/>
          <a:p>
            <a:r>
              <a:rPr lang="en-US" altLang="ja-JP" dirty="0" smtClean="0"/>
              <a:t>Visual F#</a:t>
            </a:r>
          </a:p>
          <a:p>
            <a:pPr lvl="1"/>
            <a:r>
              <a:rPr lang="ja-JP" altLang="en-US" sz="2400" dirty="0" smtClean="0"/>
              <a:t>マルチ パラダイム プログラミング言語</a:t>
            </a:r>
            <a:endParaRPr lang="en-US" altLang="ja-JP" sz="2400" dirty="0" smtClean="0"/>
          </a:p>
          <a:p>
            <a:pPr lvl="2"/>
            <a:r>
              <a:rPr lang="ja-JP" altLang="en-US" sz="2000" dirty="0" smtClean="0"/>
              <a:t>関数型プログラミング</a:t>
            </a:r>
            <a:endParaRPr lang="en-US" altLang="ja-JP" sz="2000" dirty="0" smtClean="0"/>
          </a:p>
          <a:p>
            <a:pPr lvl="2"/>
            <a:r>
              <a:rPr lang="ja-JP" altLang="en-US" sz="2000" dirty="0" smtClean="0"/>
              <a:t>オブジェクト指向プログラミング</a:t>
            </a:r>
            <a:endParaRPr lang="en-US" altLang="ja-JP" sz="2000" dirty="0" smtClean="0"/>
          </a:p>
          <a:p>
            <a:pPr lvl="1"/>
            <a:r>
              <a:rPr lang="zh-TW" altLang="en-US" sz="2400" dirty="0" smtClean="0"/>
              <a:t>純粋関数型言語</a:t>
            </a:r>
            <a:r>
              <a:rPr lang="ja-JP" altLang="en-US" sz="2400" dirty="0" smtClean="0"/>
              <a:t>で内部状態をもたない</a:t>
            </a:r>
            <a:endParaRPr lang="en-US" altLang="ja-JP" sz="2400" dirty="0" smtClean="0"/>
          </a:p>
          <a:p>
            <a:pPr lvl="1"/>
            <a:r>
              <a:rPr lang="ja-JP" altLang="en-US" sz="2400" dirty="0" smtClean="0"/>
              <a:t>厳密型と型推論、リストや</a:t>
            </a:r>
            <a:r>
              <a:rPr lang="en-US" altLang="ja-JP" sz="2400" dirty="0" err="1" smtClean="0"/>
              <a:t>Tuple</a:t>
            </a:r>
            <a:r>
              <a:rPr lang="ja-JP" altLang="en-US" sz="2400" dirty="0" smtClean="0"/>
              <a:t>が基本</a:t>
            </a:r>
            <a:endParaRPr lang="en-US" altLang="ja-JP" sz="2400" dirty="0" smtClean="0"/>
          </a:p>
          <a:p>
            <a:pPr lvl="1"/>
            <a:r>
              <a:rPr lang="ja-JP" altLang="en-US" sz="2400" dirty="0" smtClean="0"/>
              <a:t>パターンマッチ、ラムダ式</a:t>
            </a:r>
            <a:endParaRPr lang="en-US" altLang="ja-JP" sz="2400" dirty="0" smtClean="0"/>
          </a:p>
          <a:p>
            <a:pPr lvl="1"/>
            <a:r>
              <a:rPr lang="ja-JP" altLang="en-US" sz="2400" dirty="0" smtClean="0"/>
              <a:t>遅延評価がデフォルト＝＞非正格性</a:t>
            </a:r>
            <a:endParaRPr lang="en-US" altLang="ja-JP" sz="2400" dirty="0" smtClean="0"/>
          </a:p>
          <a:p>
            <a:pPr lvl="1"/>
            <a:r>
              <a:rPr lang="ja-JP" altLang="en-US" sz="2400" dirty="0" smtClean="0"/>
              <a:t>関数に引数を一部だけ渡して新たな関数を作る＝＞カリー化</a:t>
            </a:r>
            <a:endParaRPr lang="en-US" altLang="ja-JP" sz="2400" dirty="0" smtClean="0"/>
          </a:p>
          <a:p>
            <a:pPr lvl="1"/>
            <a:r>
              <a:rPr lang="ja-JP" altLang="en-US" sz="2400" dirty="0" smtClean="0"/>
              <a:t>関数をネストにすることで評価順を固定＝＞モナド</a:t>
            </a:r>
            <a:endParaRPr lang="en-US" altLang="ja-JP" sz="2400" dirty="0" smtClean="0"/>
          </a:p>
          <a:p>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フレームワーク</a:t>
            </a:r>
            <a:endParaRPr kumimoji="1" lang="ja-JP" altLang="en-US" dirty="0"/>
          </a:p>
        </p:txBody>
      </p:sp>
      <p:sp>
        <p:nvSpPr>
          <p:cNvPr id="3" name="テキスト プレースホルダ 2"/>
          <p:cNvSpPr>
            <a:spLocks noGrp="1"/>
          </p:cNvSpPr>
          <p:nvPr>
            <p:ph type="body" idx="1"/>
          </p:nvPr>
        </p:nvSpPr>
        <p:spPr/>
        <p:txBody>
          <a:bodyPr/>
          <a:lstStyle/>
          <a:p>
            <a:r>
              <a:rPr lang="en-US" altLang="ja-JP" dirty="0" smtClean="0"/>
              <a:t>.NET Framework 4</a:t>
            </a:r>
          </a:p>
          <a:p>
            <a:pPr lvl="1"/>
            <a:r>
              <a:rPr lang="en-US" altLang="ja-JP" sz="2400" dirty="0" err="1" smtClean="0"/>
              <a:t>System.Diagnostics.Contracts</a:t>
            </a:r>
            <a:endParaRPr lang="en-US" altLang="ja-JP" sz="2400" dirty="0" smtClean="0"/>
          </a:p>
          <a:p>
            <a:pPr lvl="2"/>
            <a:r>
              <a:rPr lang="en-US" altLang="ja-JP" sz="2000" dirty="0" err="1" smtClean="0"/>
              <a:t>Debug.Assert</a:t>
            </a:r>
            <a:r>
              <a:rPr lang="en-US" altLang="ja-JP" sz="2000" dirty="0" smtClean="0"/>
              <a:t> </a:t>
            </a:r>
            <a:r>
              <a:rPr lang="ja-JP" altLang="en-US" sz="2000" dirty="0" smtClean="0"/>
              <a:t>から考えて一歩進んだ考え方</a:t>
            </a:r>
            <a:endParaRPr lang="en-US" altLang="ja-JP" sz="2000" dirty="0" smtClean="0"/>
          </a:p>
          <a:p>
            <a:pPr lvl="2"/>
            <a:r>
              <a:rPr lang="ja-JP" altLang="en-US" sz="2000" dirty="0" smtClean="0"/>
              <a:t>コンパイル時にワーニングが出る</a:t>
            </a:r>
            <a:endParaRPr lang="en-US" altLang="ja-JP" sz="2000" dirty="0" smtClean="0"/>
          </a:p>
          <a:p>
            <a:pPr lvl="2"/>
            <a:r>
              <a:rPr lang="ja-JP" altLang="en-US" sz="2000" dirty="0" smtClean="0"/>
              <a:t>ガード句・戻り値・オブジェクトが利用可能か をチェック</a:t>
            </a:r>
            <a:endParaRPr lang="en-US" altLang="ja-JP" sz="2000" dirty="0" smtClean="0"/>
          </a:p>
          <a:p>
            <a:pPr lvl="1"/>
            <a:r>
              <a:rPr lang="ja-JP" altLang="en-US" sz="2400" dirty="0" smtClean="0"/>
              <a:t>クラスライブラリ</a:t>
            </a:r>
            <a:endParaRPr lang="en-US" altLang="ja-JP" sz="2400" dirty="0" smtClean="0"/>
          </a:p>
          <a:p>
            <a:pPr lvl="2"/>
            <a:r>
              <a:rPr lang="en-US" altLang="ja-JP" sz="2000" dirty="0" err="1" smtClean="0"/>
              <a:t>BigInteger</a:t>
            </a:r>
            <a:r>
              <a:rPr lang="ja-JP" altLang="en-US" sz="2000" dirty="0" smtClean="0"/>
              <a:t>　理論的に値が上限または下限の境界を持たない大きな整数を表す型</a:t>
            </a:r>
            <a:endParaRPr lang="en-US" altLang="ja-JP" sz="2000" dirty="0" smtClean="0"/>
          </a:p>
          <a:p>
            <a:pPr lvl="2"/>
            <a:r>
              <a:rPr lang="en-US" altLang="ja-JP" sz="2000" dirty="0" err="1" smtClean="0"/>
              <a:t>SortedSet</a:t>
            </a:r>
            <a:r>
              <a:rPr lang="en-US" altLang="ja-JP" sz="2000" dirty="0" smtClean="0"/>
              <a:t>&lt;T&gt;</a:t>
            </a:r>
            <a:r>
              <a:rPr lang="ja-JP" altLang="en-US" sz="2000" dirty="0" smtClean="0"/>
              <a:t>　並べ替えられた順序で管理されているオブジェクトのコレクション</a:t>
            </a:r>
            <a:endParaRPr lang="en-US" altLang="ja-JP" sz="2000" dirty="0" smtClean="0"/>
          </a:p>
          <a:p>
            <a:pPr lvl="2"/>
            <a:r>
              <a:rPr lang="en-US" altLang="ja-JP" sz="2000" dirty="0" err="1" smtClean="0"/>
              <a:t>Tuple</a:t>
            </a:r>
            <a:r>
              <a:rPr lang="en-US" altLang="ja-JP" sz="2000" dirty="0" smtClean="0"/>
              <a:t>&lt;T1&gt; ~ </a:t>
            </a:r>
            <a:r>
              <a:rPr lang="en-US" altLang="ja-JP" sz="2000" dirty="0" err="1" smtClean="0"/>
              <a:t>Tuple</a:t>
            </a:r>
            <a:r>
              <a:rPr lang="en-US" altLang="ja-JP" sz="2000" dirty="0" smtClean="0"/>
              <a:t>&lt;T1,T2,T3,T4,T5,T6,T7,TRest&gt;</a:t>
            </a:r>
            <a:r>
              <a:rPr lang="ja-JP" altLang="en-US" sz="2000" dirty="0" smtClean="0"/>
              <a:t>　種類を明示的に指定しなくても特定の組のオブジェクトをインスタンス化、使い捨てクラスとしても利用可能</a:t>
            </a:r>
            <a:endParaRPr kumimoji="1" lang="ja-JP" alt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フレームワーク</a:t>
            </a:r>
            <a:endParaRPr kumimoji="1" lang="ja-JP" altLang="en-US" dirty="0"/>
          </a:p>
        </p:txBody>
      </p:sp>
      <p:sp>
        <p:nvSpPr>
          <p:cNvPr id="3" name="テキスト プレースホルダ 2"/>
          <p:cNvSpPr>
            <a:spLocks noGrp="1"/>
          </p:cNvSpPr>
          <p:nvPr>
            <p:ph type="body" idx="1"/>
          </p:nvPr>
        </p:nvSpPr>
        <p:spPr/>
        <p:txBody>
          <a:bodyPr/>
          <a:lstStyle/>
          <a:p>
            <a:r>
              <a:rPr lang="en-US" altLang="ja-JP" dirty="0" smtClean="0"/>
              <a:t>.NET Framework 4</a:t>
            </a:r>
          </a:p>
          <a:p>
            <a:pPr lvl="1"/>
            <a:r>
              <a:rPr kumimoji="1" lang="ja-JP" altLang="en-US" sz="2400" dirty="0" smtClean="0"/>
              <a:t>ディレクトリの</a:t>
            </a:r>
            <a:r>
              <a:rPr kumimoji="1" lang="en-US" altLang="ja-JP" sz="2400" dirty="0" err="1" smtClean="0"/>
              <a:t>Linq</a:t>
            </a:r>
            <a:r>
              <a:rPr kumimoji="1" lang="ja-JP" altLang="en-US" sz="2400" dirty="0" smtClean="0"/>
              <a:t>対応</a:t>
            </a:r>
            <a:endParaRPr kumimoji="1" lang="en-US" altLang="ja-JP" sz="2400" dirty="0" smtClean="0"/>
          </a:p>
          <a:p>
            <a:pPr lvl="2"/>
            <a:r>
              <a:rPr lang="en-US" altLang="ja-JP" sz="2000" dirty="0" smtClean="0"/>
              <a:t>Directory, </a:t>
            </a:r>
            <a:r>
              <a:rPr lang="en-US" altLang="ja-JP" sz="2000" dirty="0" err="1" smtClean="0"/>
              <a:t>DirectoryInfo</a:t>
            </a:r>
            <a:r>
              <a:rPr lang="en-US" altLang="ja-JP" sz="2000" dirty="0" smtClean="0"/>
              <a:t> </a:t>
            </a:r>
            <a:r>
              <a:rPr lang="ja-JP" altLang="en-US" sz="2000" dirty="0" smtClean="0"/>
              <a:t>クラスが</a:t>
            </a:r>
            <a:r>
              <a:rPr lang="en-US" altLang="ja-JP" sz="2000" dirty="0" err="1" smtClean="0"/>
              <a:t>Linq</a:t>
            </a:r>
            <a:r>
              <a:rPr lang="ja-JP" altLang="en-US" sz="2000" dirty="0" smtClean="0"/>
              <a:t>に対応したので、ファイルやディレクトリの列挙が簡単</a:t>
            </a:r>
            <a:endParaRPr kumimoji="1" lang="en-US" altLang="ja-JP" sz="2000" dirty="0" smtClean="0"/>
          </a:p>
          <a:p>
            <a:pPr lvl="1"/>
            <a:r>
              <a:rPr kumimoji="1" lang="ja-JP" altLang="en-US" sz="2400" dirty="0" smtClean="0"/>
              <a:t>メモリーマップドファイル</a:t>
            </a:r>
            <a:endParaRPr kumimoji="1" lang="en-US" altLang="ja-JP" sz="2400" dirty="0" smtClean="0"/>
          </a:p>
          <a:p>
            <a:pPr lvl="2"/>
            <a:r>
              <a:rPr lang="ja-JP" altLang="en-US" sz="2000" dirty="0" smtClean="0"/>
              <a:t>非常に大きなファイルの一部のメモリ マップ ビューを作成・操作</a:t>
            </a:r>
            <a:endParaRPr lang="en-US" altLang="ja-JP" sz="2000" dirty="0" smtClean="0"/>
          </a:p>
          <a:p>
            <a:pPr lvl="1"/>
            <a:r>
              <a:rPr lang="ja-JP" altLang="en-US" sz="2400" dirty="0" smtClean="0"/>
              <a:t>分離ストレージ</a:t>
            </a:r>
            <a:endParaRPr lang="en-US" altLang="ja-JP" sz="2400" dirty="0" smtClean="0"/>
          </a:p>
          <a:p>
            <a:pPr lvl="2"/>
            <a:r>
              <a:rPr lang="en-US" altLang="ja-JP" sz="2000" dirty="0" smtClean="0"/>
              <a:t>Web</a:t>
            </a:r>
            <a:r>
              <a:rPr lang="ja-JP" altLang="en-US" sz="2000" dirty="0" smtClean="0"/>
              <a:t>や</a:t>
            </a:r>
            <a:r>
              <a:rPr lang="en-US" altLang="ja-JP" sz="2000" dirty="0" smtClean="0"/>
              <a:t>Silverlight</a:t>
            </a:r>
            <a:r>
              <a:rPr lang="ja-JP" altLang="en-US" sz="2000" dirty="0" smtClean="0"/>
              <a:t>など制約のある状態でのファイル保存は分離ストレージを利用</a:t>
            </a:r>
            <a:endParaRPr lang="en-US" altLang="ja-JP" sz="2000" dirty="0" smtClean="0"/>
          </a:p>
          <a:p>
            <a:pPr lvl="2"/>
            <a:r>
              <a:rPr lang="ja-JP" altLang="en-US" sz="2000" dirty="0" smtClean="0"/>
              <a:t>ファイル システム内で特定のパスを指定せずに、分離ストレージ ファイル システムの部分へ独自にデータを保存</a:t>
            </a:r>
            <a:endParaRPr kumimoji="1" lang="ja-JP" alt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フレームワーク</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err="1" smtClean="0"/>
              <a:t>ADO.Net</a:t>
            </a:r>
            <a:r>
              <a:rPr kumimoji="1" lang="en-US" altLang="ja-JP" dirty="0" smtClean="0"/>
              <a:t> Entity Framework</a:t>
            </a:r>
          </a:p>
          <a:p>
            <a:pPr lvl="1"/>
            <a:r>
              <a:rPr lang="en-US" altLang="ja-JP" sz="2400" dirty="0" smtClean="0"/>
              <a:t>POCO</a:t>
            </a:r>
            <a:r>
              <a:rPr lang="ja-JP" altLang="en-US" sz="2400" dirty="0" smtClean="0"/>
              <a:t>（</a:t>
            </a:r>
            <a:r>
              <a:rPr lang="en-US" altLang="ja-JP" sz="2400" dirty="0" smtClean="0"/>
              <a:t>plain old CLR objects)</a:t>
            </a:r>
            <a:r>
              <a:rPr lang="ja-JP" altLang="en-US" sz="2400" dirty="0" smtClean="0"/>
              <a:t>サポート</a:t>
            </a:r>
            <a:endParaRPr lang="en-US" altLang="ja-JP" sz="2400" dirty="0" smtClean="0"/>
          </a:p>
          <a:p>
            <a:pPr lvl="2"/>
            <a:r>
              <a:rPr kumimoji="1" lang="en-US" altLang="ja-JP" sz="2000" dirty="0" err="1" smtClean="0"/>
              <a:t>EntityObject</a:t>
            </a:r>
            <a:r>
              <a:rPr kumimoji="1" lang="ja-JP" altLang="en-US" sz="2000" dirty="0" smtClean="0"/>
              <a:t>クラス ではなく、通常の</a:t>
            </a:r>
            <a:r>
              <a:rPr kumimoji="1" lang="ja-JP" altLang="en-US" sz="2000" dirty="0" err="1" smtClean="0"/>
              <a:t>クラスにに出力</a:t>
            </a:r>
            <a:r>
              <a:rPr kumimoji="1" lang="ja-JP" altLang="en-US" sz="2000" dirty="0" smtClean="0"/>
              <a:t>して加工して書き戻す形での変更を管理</a:t>
            </a:r>
            <a:endParaRPr kumimoji="1" lang="en-US" altLang="ja-JP" sz="2000" dirty="0" smtClean="0"/>
          </a:p>
          <a:p>
            <a:pPr lvl="1"/>
            <a:r>
              <a:rPr lang="ja-JP" altLang="en-US" sz="2400" dirty="0" smtClean="0"/>
              <a:t>遅延読み込み</a:t>
            </a:r>
            <a:endParaRPr lang="en-US" altLang="ja-JP" sz="2400" dirty="0" smtClean="0"/>
          </a:p>
          <a:p>
            <a:pPr lvl="2"/>
            <a:r>
              <a:rPr kumimoji="1" lang="ja-JP" altLang="en-US" sz="2000" dirty="0" smtClean="0"/>
              <a:t>今までは関連するオブジェクトにアクセスする前に</a:t>
            </a:r>
            <a:r>
              <a:rPr kumimoji="1" lang="en-US" altLang="ja-JP" sz="2000" dirty="0" smtClean="0"/>
              <a:t>Include </a:t>
            </a:r>
            <a:r>
              <a:rPr kumimoji="1" lang="ja-JP" altLang="en-US" sz="2000" dirty="0" smtClean="0"/>
              <a:t>で読みだす必要があったが、</a:t>
            </a:r>
            <a:r>
              <a:rPr lang="en-US" altLang="ja-JP" sz="2000" dirty="0" err="1" smtClean="0"/>
              <a:t>DeferredLoadingEnabled</a:t>
            </a:r>
            <a:r>
              <a:rPr lang="en-US" altLang="ja-JP" sz="2000" dirty="0" smtClean="0"/>
              <a:t>=True</a:t>
            </a:r>
            <a:r>
              <a:rPr lang="ja-JP" altLang="en-US" sz="2000" dirty="0" smtClean="0"/>
              <a:t> で不要</a:t>
            </a:r>
            <a:endParaRPr lang="en-US" altLang="ja-JP" sz="2000" dirty="0" smtClean="0"/>
          </a:p>
          <a:p>
            <a:pPr lvl="1"/>
            <a:r>
              <a:rPr kumimoji="1" lang="ja-JP" altLang="en-US" sz="2400" dirty="0" smtClean="0"/>
              <a:t>モデルファースト</a:t>
            </a:r>
            <a:endParaRPr kumimoji="1" lang="en-US" altLang="ja-JP" sz="2400" dirty="0" smtClean="0"/>
          </a:p>
          <a:p>
            <a:pPr lvl="2"/>
            <a:r>
              <a:rPr kumimoji="1" lang="en-US" altLang="ja-JP" sz="2000" dirty="0" smtClean="0"/>
              <a:t>Entity</a:t>
            </a:r>
            <a:r>
              <a:rPr kumimoji="1" lang="ja-JP" altLang="en-US" sz="2000" dirty="0" smtClean="0"/>
              <a:t>モデルを先に作成し、それをもとに論理モデルや実際のテーブルを作成</a:t>
            </a:r>
            <a:endParaRPr kumimoji="1" lang="en-US" altLang="ja-JP" sz="2000" dirty="0" smtClean="0"/>
          </a:p>
          <a:p>
            <a:pPr lvl="1"/>
            <a:r>
              <a:rPr lang="ja-JP" altLang="en-US" dirty="0" smtClean="0"/>
              <a:t>モデルブラウザー</a:t>
            </a:r>
            <a:endParaRPr lang="en-US" altLang="ja-JP" dirty="0" smtClean="0"/>
          </a:p>
          <a:p>
            <a:pPr lvl="2"/>
            <a:r>
              <a:rPr lang="ja-JP" altLang="en-US" sz="2000" dirty="0" smtClean="0"/>
              <a:t>概念モデル・論理モデルの構造をツリー上に表示</a:t>
            </a:r>
            <a:endParaRPr lang="en-US" altLang="ja-JP" sz="2000" dirty="0" smtClean="0"/>
          </a:p>
          <a:p>
            <a:pPr lvl="2"/>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フレームワーク</a:t>
            </a:r>
            <a:endParaRPr kumimoji="1" lang="ja-JP" altLang="en-US" dirty="0"/>
          </a:p>
        </p:txBody>
      </p:sp>
      <p:sp>
        <p:nvSpPr>
          <p:cNvPr id="3" name="テキスト プレースホルダ 2"/>
          <p:cNvSpPr>
            <a:spLocks noGrp="1"/>
          </p:cNvSpPr>
          <p:nvPr>
            <p:ph type="body" idx="1"/>
          </p:nvPr>
        </p:nvSpPr>
        <p:spPr/>
        <p:txBody>
          <a:bodyPr/>
          <a:lstStyle/>
          <a:p>
            <a:r>
              <a:rPr lang="en-US" altLang="ja-JP" dirty="0" smtClean="0"/>
              <a:t>WPF</a:t>
            </a:r>
          </a:p>
          <a:p>
            <a:pPr lvl="1"/>
            <a:r>
              <a:rPr lang="ja-JP" altLang="en-US" sz="2400" dirty="0" smtClean="0"/>
              <a:t>データソースから</a:t>
            </a:r>
            <a:r>
              <a:rPr lang="en-US" altLang="ja-JP" sz="2400" dirty="0" smtClean="0"/>
              <a:t>Drag</a:t>
            </a:r>
            <a:r>
              <a:rPr lang="ja-JP" altLang="en-US" sz="2400" dirty="0" smtClean="0"/>
              <a:t>＆</a:t>
            </a:r>
            <a:r>
              <a:rPr lang="en-US" altLang="ja-JP" sz="2400" dirty="0" smtClean="0"/>
              <a:t>Drop</a:t>
            </a:r>
            <a:r>
              <a:rPr lang="ja-JP" altLang="en-US" sz="2400" dirty="0" smtClean="0"/>
              <a:t>でコンテナやコントロ－ルにまでバインドできる</a:t>
            </a:r>
            <a:r>
              <a:rPr lang="en-US" altLang="ja-JP" sz="2400" dirty="0" smtClean="0"/>
              <a:t>Windows</a:t>
            </a:r>
            <a:r>
              <a:rPr lang="ja-JP" altLang="en-US" sz="2400" dirty="0" smtClean="0"/>
              <a:t> </a:t>
            </a:r>
            <a:r>
              <a:rPr lang="en-US" altLang="ja-JP" sz="2400" dirty="0" smtClean="0"/>
              <a:t>Forms</a:t>
            </a:r>
            <a:r>
              <a:rPr lang="ja-JP" altLang="en-US" sz="2400" dirty="0" smtClean="0"/>
              <a:t>より進んだデータバインド</a:t>
            </a:r>
            <a:endParaRPr lang="en-US" altLang="ja-JP" sz="2400" dirty="0" smtClean="0"/>
          </a:p>
          <a:p>
            <a:pPr lvl="1"/>
            <a:r>
              <a:rPr lang="en-US" altLang="ja-JP" sz="2400" dirty="0" smtClean="0"/>
              <a:t>WPF Tree </a:t>
            </a:r>
            <a:r>
              <a:rPr lang="en-US" altLang="ja-JP" sz="2400" dirty="0" err="1" smtClean="0"/>
              <a:t>visualizer</a:t>
            </a:r>
            <a:r>
              <a:rPr lang="ja-JP" altLang="en-US" sz="2400" dirty="0" smtClean="0"/>
              <a:t> で階層表示</a:t>
            </a:r>
            <a:r>
              <a:rPr lang="en-US" altLang="ja-JP" sz="2400" dirty="0" smtClean="0"/>
              <a:t>(Snoop</a:t>
            </a:r>
            <a:r>
              <a:rPr lang="ja-JP" altLang="en-US" sz="2400" dirty="0" smtClean="0"/>
              <a:t>ぽい</a:t>
            </a:r>
            <a:r>
              <a:rPr lang="en-US" altLang="ja-JP" sz="2400" dirty="0" smtClean="0"/>
              <a:t>)</a:t>
            </a:r>
          </a:p>
          <a:p>
            <a:pPr lvl="1"/>
            <a:r>
              <a:rPr lang="en-US" altLang="ja-JP" sz="2400" dirty="0" err="1" smtClean="0"/>
              <a:t>DatePicker</a:t>
            </a:r>
            <a:r>
              <a:rPr lang="en-US" altLang="ja-JP" sz="2400" dirty="0" smtClean="0"/>
              <a:t>,</a:t>
            </a:r>
            <a:r>
              <a:rPr lang="ja-JP" altLang="en-US" sz="2400" dirty="0" smtClean="0"/>
              <a:t> </a:t>
            </a:r>
            <a:r>
              <a:rPr lang="en-US" altLang="ja-JP" sz="2400" dirty="0" err="1" smtClean="0"/>
              <a:t>DataGrid</a:t>
            </a:r>
            <a:r>
              <a:rPr lang="ja-JP" altLang="en-US" sz="2400" dirty="0" smtClean="0"/>
              <a:t> サポート</a:t>
            </a:r>
            <a:endParaRPr lang="en-US" altLang="ja-JP" sz="2400" dirty="0" smtClean="0"/>
          </a:p>
          <a:p>
            <a:r>
              <a:rPr lang="en-US" altLang="ja-JP" dirty="0" smtClean="0"/>
              <a:t>WPF</a:t>
            </a:r>
            <a:r>
              <a:rPr lang="ja-JP" altLang="en-US" dirty="0" smtClean="0"/>
              <a:t>と</a:t>
            </a:r>
            <a:r>
              <a:rPr lang="en-US" altLang="ja-JP" dirty="0" smtClean="0"/>
              <a:t>Silverlight</a:t>
            </a:r>
          </a:p>
          <a:p>
            <a:pPr lvl="1"/>
            <a:r>
              <a:rPr lang="ja-JP" altLang="en-US" sz="2400" dirty="0" smtClean="0"/>
              <a:t>使いやすいカラーピッカー、データバインド画面</a:t>
            </a:r>
            <a:endParaRPr lang="en-US" altLang="ja-JP" sz="2400" dirty="0" smtClean="0"/>
          </a:p>
          <a:p>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フレームワーク</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smtClean="0"/>
              <a:t>WPF</a:t>
            </a:r>
            <a:r>
              <a:rPr kumimoji="1" lang="ja-JP" altLang="en-US" dirty="0" smtClean="0"/>
              <a:t> </a:t>
            </a:r>
            <a:r>
              <a:rPr kumimoji="1" lang="en-US" altLang="ja-JP" dirty="0" smtClean="0"/>
              <a:t>Toolkit</a:t>
            </a:r>
          </a:p>
          <a:p>
            <a:pPr lvl="1"/>
            <a:r>
              <a:rPr lang="en-US" altLang="ja-JP" sz="2400" dirty="0" smtClean="0"/>
              <a:t>WPF Toolkit March 2009</a:t>
            </a:r>
          </a:p>
          <a:p>
            <a:pPr lvl="2"/>
            <a:r>
              <a:rPr lang="en-US" altLang="ja-JP" sz="2000" dirty="0" err="1" smtClean="0"/>
              <a:t>VisualStateManager</a:t>
            </a:r>
            <a:r>
              <a:rPr lang="en-US" altLang="ja-JP" sz="2000" dirty="0" smtClean="0"/>
              <a:t>, WPF Ribbon, WPF Chart</a:t>
            </a:r>
          </a:p>
          <a:p>
            <a:pPr lvl="2"/>
            <a:r>
              <a:rPr lang="en-US" altLang="ja-JP" sz="2000" dirty="0" err="1" smtClean="0"/>
              <a:t>Shader</a:t>
            </a:r>
            <a:r>
              <a:rPr lang="en-US" altLang="ja-JP" sz="2000" dirty="0" smtClean="0"/>
              <a:t> Effects </a:t>
            </a:r>
            <a:r>
              <a:rPr lang="en-US" altLang="ja-JP" sz="2000" dirty="0" err="1" smtClean="0"/>
              <a:t>BuildTask</a:t>
            </a:r>
            <a:r>
              <a:rPr lang="en-US" altLang="ja-JP" sz="2000" dirty="0" smtClean="0"/>
              <a:t> and Templates</a:t>
            </a:r>
          </a:p>
          <a:p>
            <a:pPr lvl="2"/>
            <a:r>
              <a:rPr lang="en-US" altLang="ja-JP" sz="2000" dirty="0" smtClean="0"/>
              <a:t>WPF Splash Screen Item Templates</a:t>
            </a:r>
          </a:p>
          <a:p>
            <a:pPr lvl="2"/>
            <a:r>
              <a:rPr lang="en-US" altLang="ja-JP" sz="2000" dirty="0" smtClean="0"/>
              <a:t>WPF Model-View-</a:t>
            </a:r>
            <a:r>
              <a:rPr lang="en-US" altLang="ja-JP" sz="2000" dirty="0" err="1" smtClean="0"/>
              <a:t>ViewModel</a:t>
            </a:r>
            <a:r>
              <a:rPr lang="en-US" altLang="ja-JP" sz="2000" dirty="0" smtClean="0"/>
              <a:t> Toolkit</a:t>
            </a:r>
          </a:p>
          <a:p>
            <a:pPr lvl="1"/>
            <a:r>
              <a:rPr lang="en-US" altLang="ja-JP" sz="2400" dirty="0" smtClean="0"/>
              <a:t>WPF </a:t>
            </a:r>
            <a:r>
              <a:rPr lang="ja-JP" altLang="en-US" sz="2400" dirty="0" smtClean="0"/>
              <a:t>テーマ</a:t>
            </a:r>
            <a:endParaRPr lang="en-US" altLang="ja-JP" sz="2400" dirty="0" smtClean="0"/>
          </a:p>
          <a:p>
            <a:pPr lvl="2"/>
            <a:r>
              <a:rPr lang="en-US" altLang="ja-JP" sz="2000" dirty="0" smtClean="0"/>
              <a:t>Expression Dark, Expression Light, Whistler Blue, Shiny Red, Shiny Blue, Bureau Blue, Twilight Blue, Bubble </a:t>
            </a:r>
            <a:r>
              <a:rPr lang="en-US" altLang="ja-JP" sz="2000" dirty="0" err="1" smtClean="0"/>
              <a:t>Creme</a:t>
            </a:r>
            <a:r>
              <a:rPr lang="en-US" altLang="ja-JP" sz="2000" dirty="0" smtClean="0"/>
              <a:t>, Bureau Black</a:t>
            </a:r>
            <a:endParaRPr kumimoji="1" lang="ja-JP"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フレームワーク</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smtClean="0"/>
              <a:t>Silverlight</a:t>
            </a:r>
          </a:p>
          <a:p>
            <a:pPr lvl="1"/>
            <a:r>
              <a:rPr kumimoji="1" lang="en-US" altLang="ja-JP" sz="2400" dirty="0" smtClean="0"/>
              <a:t>Control</a:t>
            </a:r>
            <a:r>
              <a:rPr kumimoji="1" lang="ja-JP" altLang="en-US" sz="2400" dirty="0" smtClean="0"/>
              <a:t>をドラッグドロップして画面を作成</a:t>
            </a:r>
            <a:endParaRPr kumimoji="1" lang="en-US" altLang="ja-JP" sz="2400" dirty="0" smtClean="0"/>
          </a:p>
          <a:p>
            <a:pPr lvl="1"/>
            <a:r>
              <a:rPr lang="ja-JP" altLang="en-US" sz="2400" dirty="0" smtClean="0"/>
              <a:t>データソースは</a:t>
            </a:r>
            <a:r>
              <a:rPr lang="en-US" altLang="ja-JP" sz="2400" dirty="0" smtClean="0"/>
              <a:t>IDE</a:t>
            </a:r>
            <a:r>
              <a:rPr lang="ja-JP" altLang="en-US" sz="2400" dirty="0" smtClean="0"/>
              <a:t>上はオブジェクトとサービスだけ</a:t>
            </a:r>
            <a:endParaRPr lang="en-US" altLang="ja-JP" sz="2400" dirty="0" smtClean="0"/>
          </a:p>
          <a:p>
            <a:pPr lvl="1"/>
            <a:r>
              <a:rPr lang="en-US" altLang="ja-JP" sz="2400" dirty="0" smtClean="0"/>
              <a:t>WPF</a:t>
            </a:r>
            <a:r>
              <a:rPr lang="ja-JP" altLang="en-US" sz="2400" dirty="0" smtClean="0"/>
              <a:t>に比べてないもの、 </a:t>
            </a:r>
            <a:r>
              <a:rPr lang="en-US" altLang="ja-JP" sz="2400" dirty="0" err="1" smtClean="0"/>
              <a:t>DatePicker</a:t>
            </a:r>
            <a:r>
              <a:rPr lang="en-US" altLang="ja-JP" sz="2400" dirty="0" smtClean="0"/>
              <a:t>, </a:t>
            </a:r>
            <a:r>
              <a:rPr lang="en-US" altLang="ja-JP" sz="2400" dirty="0" err="1" smtClean="0"/>
              <a:t>DockPanel</a:t>
            </a:r>
            <a:r>
              <a:rPr lang="en-US" altLang="ja-JP" sz="2400" dirty="0" smtClean="0"/>
              <a:t>, </a:t>
            </a:r>
            <a:r>
              <a:rPr lang="en-US" altLang="ja-JP" sz="2400" dirty="0" err="1" smtClean="0"/>
              <a:t>DocumentViewer</a:t>
            </a:r>
            <a:r>
              <a:rPr lang="en-US" altLang="ja-JP" sz="2400" dirty="0" smtClean="0"/>
              <a:t>, Expander, Frame, </a:t>
            </a:r>
            <a:r>
              <a:rPr lang="en-US" altLang="ja-JP" sz="2400" dirty="0" err="1" smtClean="0"/>
              <a:t>GroupBox</a:t>
            </a:r>
            <a:r>
              <a:rPr lang="en-US" altLang="ja-JP" sz="2400" dirty="0" smtClean="0"/>
              <a:t>, </a:t>
            </a:r>
            <a:r>
              <a:rPr lang="en-US" altLang="ja-JP" sz="2400" dirty="0" err="1" smtClean="0"/>
              <a:t>ListView</a:t>
            </a:r>
            <a:r>
              <a:rPr lang="en-US" altLang="ja-JP" sz="2400" dirty="0" smtClean="0"/>
              <a:t>, Menu, Separator, </a:t>
            </a:r>
            <a:r>
              <a:rPr lang="en-US" altLang="ja-JP" sz="2400" dirty="0" err="1" smtClean="0"/>
              <a:t>StatusBar</a:t>
            </a:r>
            <a:r>
              <a:rPr lang="en-US" altLang="ja-JP" sz="2400" dirty="0" smtClean="0"/>
              <a:t>, </a:t>
            </a:r>
            <a:r>
              <a:rPr lang="en-US" altLang="ja-JP" sz="2400" dirty="0" err="1" smtClean="0"/>
              <a:t>ToolBar</a:t>
            </a:r>
            <a:r>
              <a:rPr lang="ja-JP" altLang="en-US" sz="2400" dirty="0" smtClean="0"/>
              <a:t>系</a:t>
            </a:r>
            <a:r>
              <a:rPr lang="en-US" altLang="ja-JP" sz="2400" dirty="0" smtClean="0"/>
              <a:t>, </a:t>
            </a:r>
            <a:r>
              <a:rPr lang="en-US" altLang="ja-JP" sz="2400" dirty="0" err="1" smtClean="0"/>
              <a:t>TreeView</a:t>
            </a:r>
            <a:r>
              <a:rPr lang="en-US" altLang="ja-JP" sz="2400" dirty="0" smtClean="0"/>
              <a:t>, </a:t>
            </a:r>
            <a:r>
              <a:rPr lang="en-US" altLang="ja-JP" sz="2400" dirty="0" err="1" smtClean="0"/>
              <a:t>ViewBox</a:t>
            </a:r>
            <a:r>
              <a:rPr lang="en-US" altLang="ja-JP" sz="2400" dirty="0" smtClean="0"/>
              <a:t>, </a:t>
            </a:r>
            <a:r>
              <a:rPr lang="en-US" altLang="ja-JP" sz="2400" dirty="0" err="1" smtClean="0"/>
              <a:t>WindowsFormsHost</a:t>
            </a:r>
            <a:r>
              <a:rPr lang="en-US" altLang="ja-JP" sz="2400" dirty="0" smtClean="0"/>
              <a:t>, </a:t>
            </a:r>
            <a:r>
              <a:rPr lang="en-US" altLang="ja-JP" sz="2400" dirty="0" err="1" smtClean="0"/>
              <a:t>WrapPanel</a:t>
            </a:r>
            <a:endParaRPr lang="en-US" altLang="ja-JP" sz="2400" dirty="0" smtClean="0"/>
          </a:p>
          <a:p>
            <a:pPr lvl="1"/>
            <a:r>
              <a:rPr lang="en-US" altLang="ja-JP" sz="2400" dirty="0" err="1" smtClean="0"/>
              <a:t>DataGrid</a:t>
            </a:r>
            <a:r>
              <a:rPr lang="ja-JP" altLang="en-US" sz="2400" dirty="0" smtClean="0"/>
              <a:t> はある。</a:t>
            </a:r>
            <a:endParaRPr lang="en-US" altLang="ja-JP" sz="2400" dirty="0" smtClean="0"/>
          </a:p>
          <a:p>
            <a:pPr lvl="1"/>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フレームワーク</a:t>
            </a:r>
            <a:endParaRPr kumimoji="1" lang="ja-JP" altLang="en-US" dirty="0"/>
          </a:p>
        </p:txBody>
      </p:sp>
      <p:sp>
        <p:nvSpPr>
          <p:cNvPr id="3" name="テキスト プレースホルダ 2"/>
          <p:cNvSpPr>
            <a:spLocks noGrp="1"/>
          </p:cNvSpPr>
          <p:nvPr>
            <p:ph type="body" idx="1"/>
          </p:nvPr>
        </p:nvSpPr>
        <p:spPr/>
        <p:txBody>
          <a:bodyPr/>
          <a:lstStyle/>
          <a:p>
            <a:r>
              <a:rPr lang="en-US" altLang="ja-JP" dirty="0" smtClean="0"/>
              <a:t>Silverlight Toolkit</a:t>
            </a:r>
          </a:p>
          <a:p>
            <a:pPr lvl="1"/>
            <a:r>
              <a:rPr lang="en-US" altLang="ja-JP" sz="2400" dirty="0" smtClean="0"/>
              <a:t>Silverlight 2 Toolkit March 2009</a:t>
            </a:r>
          </a:p>
          <a:p>
            <a:pPr lvl="1"/>
            <a:r>
              <a:rPr lang="en-US" altLang="ja-JP" sz="2400" dirty="0" smtClean="0"/>
              <a:t>Silverlight 3 Toolkit March 2009</a:t>
            </a:r>
          </a:p>
          <a:p>
            <a:pPr lvl="2"/>
            <a:r>
              <a:rPr lang="en-US" altLang="ja-JP" sz="2000" dirty="0" err="1" smtClean="0"/>
              <a:t>TreeView</a:t>
            </a:r>
            <a:r>
              <a:rPr lang="en-US" altLang="ja-JP" sz="2000" dirty="0" smtClean="0"/>
              <a:t>, </a:t>
            </a:r>
            <a:r>
              <a:rPr lang="en-US" altLang="ja-JP" sz="2000" dirty="0" err="1" smtClean="0"/>
              <a:t>DockPanel</a:t>
            </a:r>
            <a:r>
              <a:rPr lang="en-US" altLang="ja-JP" sz="2000" dirty="0" smtClean="0"/>
              <a:t>, </a:t>
            </a:r>
            <a:r>
              <a:rPr lang="en-US" altLang="ja-JP" sz="2000" dirty="0" err="1" smtClean="0"/>
              <a:t>WrapPanel</a:t>
            </a:r>
            <a:r>
              <a:rPr lang="en-US" altLang="ja-JP" sz="2000" dirty="0" smtClean="0"/>
              <a:t>, Label, </a:t>
            </a:r>
            <a:r>
              <a:rPr lang="en-US" altLang="ja-JP" sz="2000" dirty="0" err="1" smtClean="0"/>
              <a:t>HeaderedContentControl</a:t>
            </a:r>
            <a:r>
              <a:rPr lang="en-US" altLang="ja-JP" sz="2000" dirty="0" smtClean="0"/>
              <a:t>, </a:t>
            </a:r>
            <a:r>
              <a:rPr lang="en-US" altLang="ja-JP" sz="2000" dirty="0" err="1" smtClean="0"/>
              <a:t>HeaderedItemsControl</a:t>
            </a:r>
            <a:r>
              <a:rPr lang="en-US" altLang="ja-JP" sz="2000" dirty="0" smtClean="0"/>
              <a:t>, </a:t>
            </a:r>
            <a:r>
              <a:rPr lang="en-US" altLang="ja-JP" sz="2000" dirty="0" err="1" smtClean="0"/>
              <a:t>ButtonSpinner</a:t>
            </a:r>
            <a:r>
              <a:rPr lang="en-US" altLang="ja-JP" sz="2000" dirty="0" smtClean="0"/>
              <a:t>, Charting, Expander, </a:t>
            </a:r>
            <a:r>
              <a:rPr lang="en-US" altLang="ja-JP" sz="2000" dirty="0" err="1" smtClean="0"/>
              <a:t>ImplicitStyleManager</a:t>
            </a:r>
            <a:r>
              <a:rPr lang="en-US" altLang="ja-JP" sz="2000" dirty="0" smtClean="0"/>
              <a:t>, </a:t>
            </a:r>
            <a:r>
              <a:rPr lang="en-US" altLang="ja-JP" sz="2000" dirty="0" err="1" smtClean="0"/>
              <a:t>NumericUpDown</a:t>
            </a:r>
            <a:r>
              <a:rPr lang="en-US" altLang="ja-JP" sz="2000" dirty="0" smtClean="0"/>
              <a:t>, Spinner, </a:t>
            </a:r>
            <a:r>
              <a:rPr lang="en-US" altLang="ja-JP" sz="2000" dirty="0" err="1" smtClean="0"/>
              <a:t>UpdownBase</a:t>
            </a:r>
            <a:r>
              <a:rPr lang="en-US" altLang="ja-JP" sz="2000" dirty="0" smtClean="0"/>
              <a:t>, </a:t>
            </a:r>
            <a:r>
              <a:rPr lang="en-US" altLang="ja-JP" sz="2000" dirty="0" err="1" smtClean="0"/>
              <a:t>Viewbox</a:t>
            </a:r>
            <a:r>
              <a:rPr lang="en-US" altLang="ja-JP" sz="2000" dirty="0" smtClean="0"/>
              <a:t>, </a:t>
            </a:r>
            <a:r>
              <a:rPr lang="en-US" altLang="ja-JP" sz="2000" dirty="0" err="1" smtClean="0"/>
              <a:t>AutoCompleteBox</a:t>
            </a:r>
            <a:r>
              <a:rPr lang="en-US" altLang="ja-JP" sz="2000" dirty="0" smtClean="0"/>
              <a:t>, </a:t>
            </a:r>
            <a:r>
              <a:rPr lang="en-US" altLang="ja-JP" sz="2000" dirty="0" err="1" smtClean="0"/>
              <a:t>NumericUpDown</a:t>
            </a:r>
            <a:r>
              <a:rPr lang="en-US" altLang="ja-JP" sz="2000" dirty="0" smtClean="0"/>
              <a:t>, Accordion, </a:t>
            </a:r>
            <a:r>
              <a:rPr lang="en-US" altLang="ja-JP" sz="2000" dirty="0" err="1" smtClean="0"/>
              <a:t>DomainUpDown</a:t>
            </a:r>
            <a:r>
              <a:rPr lang="en-US" altLang="ja-JP" sz="2000" dirty="0" smtClean="0"/>
              <a:t>, </a:t>
            </a:r>
            <a:r>
              <a:rPr lang="en-US" altLang="ja-JP" sz="2000" dirty="0" err="1" smtClean="0"/>
              <a:t>LayoutTransformer</a:t>
            </a:r>
            <a:r>
              <a:rPr lang="en-US" altLang="ja-JP" sz="2000" dirty="0" smtClean="0"/>
              <a:t>, </a:t>
            </a:r>
            <a:r>
              <a:rPr lang="en-US" altLang="ja-JP" sz="2000" dirty="0" err="1" smtClean="0"/>
              <a:t>TimePicker</a:t>
            </a:r>
            <a:r>
              <a:rPr lang="en-US" altLang="ja-JP" sz="2000" dirty="0" smtClean="0"/>
              <a:t>, </a:t>
            </a:r>
            <a:r>
              <a:rPr lang="en-US" altLang="ja-JP" sz="2000" dirty="0" err="1" smtClean="0"/>
              <a:t>TimeUpDown</a:t>
            </a:r>
            <a:r>
              <a:rPr lang="en-US" altLang="ja-JP" sz="2000" dirty="0" smtClean="0"/>
              <a:t>, </a:t>
            </a:r>
            <a:r>
              <a:rPr lang="en-US" altLang="ja-JP" sz="2000" dirty="0" err="1" smtClean="0"/>
              <a:t>TransitioningContentControl</a:t>
            </a:r>
            <a:endParaRPr lang="en-US" altLang="ja-JP" sz="2000" dirty="0" smtClean="0"/>
          </a:p>
          <a:p>
            <a:pPr lvl="1"/>
            <a:r>
              <a:rPr lang="ja-JP" altLang="en-US" sz="2400" dirty="0" smtClean="0"/>
              <a:t>色々なテーマ</a:t>
            </a:r>
            <a:endParaRPr lang="en-US" altLang="ja-JP" sz="2400" dirty="0" smtClean="0"/>
          </a:p>
          <a:p>
            <a:pPr lvl="2"/>
            <a:r>
              <a:rPr lang="en-US" altLang="ja-JP" sz="2000" dirty="0" smtClean="0"/>
              <a:t>Expression Dark, Expression Light, Whistler Blue, Rainier Orange, Rainier Purple, Bureau Black, Shiny Red, Shiny Blue, Bureau Blue, Twilight Blue, Bubble </a:t>
            </a:r>
            <a:r>
              <a:rPr lang="en-US" altLang="ja-JP" sz="2000" dirty="0" err="1" smtClean="0"/>
              <a:t>Creme</a:t>
            </a:r>
            <a:r>
              <a:rPr lang="en-US" altLang="ja-JP" sz="2000" dirty="0" smtClean="0"/>
              <a:t> </a:t>
            </a:r>
          </a:p>
          <a:p>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 2"/>
          <p:cNvSpPr>
            <a:spLocks noGrp="1"/>
          </p:cNvSpPr>
          <p:nvPr>
            <p:ph type="body" idx="1"/>
          </p:nvPr>
        </p:nvSpPr>
        <p:spPr/>
        <p:txBody>
          <a:bodyPr/>
          <a:lstStyle/>
          <a:p>
            <a:endParaRPr kumimoji="1" lang="ja-JP" altLang="en-US"/>
          </a:p>
        </p:txBody>
      </p:sp>
      <p:pic>
        <p:nvPicPr>
          <p:cNvPr id="1026" name="Picture 2"/>
          <p:cNvPicPr>
            <a:picLocks noChangeAspect="1" noChangeArrowheads="1"/>
          </p:cNvPicPr>
          <p:nvPr/>
        </p:nvPicPr>
        <p:blipFill>
          <a:blip r:embed="rId2" cstate="print"/>
          <a:srcRect/>
          <a:stretch>
            <a:fillRect/>
          </a:stretch>
        </p:blipFill>
        <p:spPr bwMode="auto">
          <a:xfrm>
            <a:off x="1000100" y="285728"/>
            <a:ext cx="7102723" cy="585791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アジェンダ</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開発環境</a:t>
            </a:r>
            <a:endParaRPr kumimoji="1" lang="en-US" altLang="ja-JP" dirty="0" smtClean="0"/>
          </a:p>
          <a:p>
            <a:r>
              <a:rPr lang="ja-JP" altLang="en-US" dirty="0" smtClean="0"/>
              <a:t>言語</a:t>
            </a:r>
            <a:endParaRPr lang="en-US" altLang="ja-JP" dirty="0" smtClean="0"/>
          </a:p>
          <a:p>
            <a:r>
              <a:rPr lang="ja-JP" altLang="en-US" dirty="0" smtClean="0"/>
              <a:t>フレームワーク</a:t>
            </a:r>
            <a:endParaRPr lang="en-US" altLang="ja-JP" dirty="0" smtClean="0"/>
          </a:p>
          <a:p>
            <a:r>
              <a:rPr lang="ja-JP" altLang="en-US" dirty="0" smtClean="0"/>
              <a:t>パラレル</a:t>
            </a:r>
            <a:endParaRPr lang="en-US" altLang="ja-JP" dirty="0" smtClean="0"/>
          </a:p>
          <a:p>
            <a:r>
              <a:rPr lang="en-US" altLang="ja-JP" dirty="0" smtClean="0"/>
              <a:t>UML</a:t>
            </a:r>
          </a:p>
          <a:p>
            <a:r>
              <a:rPr lang="ja-JP" altLang="en-US" dirty="0" smtClean="0"/>
              <a:t>まとめ</a:t>
            </a:r>
            <a:endParaRPr lang="en-US" altLang="ja-JP" dirty="0" smtClean="0"/>
          </a:p>
          <a:p>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フレームワーク</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smtClean="0"/>
              <a:t>Web</a:t>
            </a:r>
            <a:r>
              <a:rPr kumimoji="1" lang="ja-JP" altLang="en-US" dirty="0" smtClean="0"/>
              <a:t> 開発</a:t>
            </a:r>
            <a:endParaRPr kumimoji="1" lang="en-US" altLang="ja-JP" dirty="0" smtClean="0"/>
          </a:p>
          <a:p>
            <a:pPr lvl="1"/>
            <a:r>
              <a:rPr lang="ja-JP" altLang="en-US" sz="2400" dirty="0" smtClean="0"/>
              <a:t>コード スニペット</a:t>
            </a:r>
            <a:endParaRPr lang="en-US" altLang="ja-JP" dirty="0" smtClean="0"/>
          </a:p>
          <a:p>
            <a:pPr lvl="1"/>
            <a:r>
              <a:rPr lang="en-US" altLang="ja-JP" sz="2400" dirty="0" err="1" smtClean="0"/>
              <a:t>JScript</a:t>
            </a:r>
            <a:r>
              <a:rPr lang="en-US" altLang="ja-JP" sz="2400" dirty="0" smtClean="0"/>
              <a:t> </a:t>
            </a:r>
            <a:r>
              <a:rPr lang="ja-JP" altLang="en-US" sz="2400" dirty="0" smtClean="0"/>
              <a:t>大幅に強化された </a:t>
            </a:r>
            <a:r>
              <a:rPr lang="en-US" altLang="ja-JP" sz="2400" dirty="0" smtClean="0"/>
              <a:t>IntelliSense</a:t>
            </a:r>
          </a:p>
          <a:p>
            <a:pPr lvl="1"/>
            <a:r>
              <a:rPr lang="ja-JP" altLang="en-US" sz="2400" dirty="0" smtClean="0"/>
              <a:t>簡単な </a:t>
            </a:r>
            <a:r>
              <a:rPr lang="en-US" altLang="ja-JP" sz="2400" dirty="0" smtClean="0"/>
              <a:t>Web </a:t>
            </a:r>
            <a:r>
              <a:rPr lang="ja-JP" altLang="en-US" sz="2400" dirty="0" smtClean="0"/>
              <a:t>配布</a:t>
            </a:r>
            <a:endParaRPr lang="en-US" altLang="ja-JP" sz="2400" dirty="0" smtClean="0"/>
          </a:p>
          <a:p>
            <a:r>
              <a:rPr lang="ja-JP" altLang="en-US" dirty="0" smtClean="0"/>
              <a:t>グラフ表示</a:t>
            </a:r>
            <a:endParaRPr lang="en-US" altLang="ja-JP" dirty="0" smtClean="0"/>
          </a:p>
          <a:p>
            <a:pPr lvl="1"/>
            <a:r>
              <a:rPr lang="en-US" altLang="ja-JP" sz="2400" dirty="0" smtClean="0"/>
              <a:t>Web </a:t>
            </a:r>
            <a:r>
              <a:rPr lang="ja-JP" altLang="en-US" sz="2400" dirty="0" smtClean="0"/>
              <a:t>と </a:t>
            </a:r>
            <a:r>
              <a:rPr lang="en-US" altLang="ja-JP" sz="2400" dirty="0" smtClean="0"/>
              <a:t>Forms </a:t>
            </a:r>
            <a:r>
              <a:rPr lang="ja-JP" altLang="en-US" sz="2400" dirty="0" smtClean="0"/>
              <a:t>のグラフ表示</a:t>
            </a:r>
            <a:endParaRPr lang="en-US" altLang="ja-JP" sz="2400" dirty="0" smtClean="0"/>
          </a:p>
          <a:p>
            <a:pPr lvl="1"/>
            <a:endParaRPr lang="en-US" altLang="ja-JP" sz="2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パラレル</a:t>
            </a:r>
            <a:endParaRPr kumimoji="1" lang="ja-JP" altLang="en-US" dirty="0"/>
          </a:p>
        </p:txBody>
      </p:sp>
      <p:sp>
        <p:nvSpPr>
          <p:cNvPr id="3" name="テキスト プレースホルダ 2"/>
          <p:cNvSpPr>
            <a:spLocks noGrp="1"/>
          </p:cNvSpPr>
          <p:nvPr>
            <p:ph type="body" idx="1"/>
          </p:nvPr>
        </p:nvSpPr>
        <p:spPr/>
        <p:txBody>
          <a:bodyPr/>
          <a:lstStyle/>
          <a:p>
            <a:r>
              <a:rPr lang="en-US" altLang="ja-JP" dirty="0" smtClean="0"/>
              <a:t>Task Parallel Library (TPL) </a:t>
            </a:r>
          </a:p>
          <a:p>
            <a:pPr lvl="1"/>
            <a:r>
              <a:rPr lang="en-US" altLang="ja-JP" sz="2400" dirty="0" err="1" smtClean="0"/>
              <a:t>Parallel.For</a:t>
            </a:r>
            <a:r>
              <a:rPr lang="en-US" altLang="ja-JP" sz="2400" dirty="0" smtClean="0"/>
              <a:t> </a:t>
            </a:r>
          </a:p>
          <a:p>
            <a:pPr lvl="2"/>
            <a:r>
              <a:rPr lang="en-US" altLang="ja-JP" sz="2000" dirty="0" err="1" smtClean="0"/>
              <a:t>Parallel.For</a:t>
            </a:r>
            <a:r>
              <a:rPr lang="en-US" altLang="ja-JP" sz="2000" dirty="0" smtClean="0"/>
              <a:t>(</a:t>
            </a:r>
            <a:r>
              <a:rPr lang="en-US" altLang="ja-JP" sz="2000" dirty="0" err="1" smtClean="0"/>
              <a:t>startIndex</a:t>
            </a:r>
            <a:r>
              <a:rPr lang="en-US" altLang="ja-JP" sz="2000" dirty="0" smtClean="0"/>
              <a:t>, </a:t>
            </a:r>
            <a:r>
              <a:rPr lang="en-US" altLang="ja-JP" sz="2000" dirty="0" err="1" smtClean="0"/>
              <a:t>endIndex</a:t>
            </a:r>
            <a:r>
              <a:rPr lang="en-US" altLang="ja-JP" sz="2000" dirty="0" smtClean="0"/>
              <a:t>, (</a:t>
            </a:r>
            <a:r>
              <a:rPr lang="en-US" altLang="ja-JP" sz="2000" dirty="0" err="1" smtClean="0"/>
              <a:t>currentIndex</a:t>
            </a:r>
            <a:r>
              <a:rPr lang="en-US" altLang="ja-JP" sz="2000" dirty="0" smtClean="0"/>
              <a:t>) =&gt; </a:t>
            </a:r>
            <a:r>
              <a:rPr lang="en-US" altLang="ja-JP" sz="2000" dirty="0" err="1" smtClean="0"/>
              <a:t>DoSomeWork</a:t>
            </a:r>
            <a:r>
              <a:rPr lang="en-US" altLang="ja-JP" sz="2000" dirty="0" smtClean="0"/>
              <a:t>(</a:t>
            </a:r>
            <a:r>
              <a:rPr lang="en-US" altLang="ja-JP" sz="2000" dirty="0" err="1" smtClean="0"/>
              <a:t>currentIndex</a:t>
            </a:r>
            <a:r>
              <a:rPr lang="en-US" altLang="ja-JP" sz="2000" dirty="0" smtClean="0"/>
              <a:t>)); </a:t>
            </a:r>
          </a:p>
          <a:p>
            <a:pPr lvl="1"/>
            <a:r>
              <a:rPr lang="en-US" altLang="ja-JP" sz="2400" dirty="0" err="1" smtClean="0"/>
              <a:t>Parallel.ForEach</a:t>
            </a:r>
            <a:r>
              <a:rPr lang="en-US" altLang="ja-JP" sz="2400" dirty="0" smtClean="0"/>
              <a:t> </a:t>
            </a:r>
          </a:p>
          <a:p>
            <a:pPr lvl="2"/>
            <a:r>
              <a:rPr lang="en-US" altLang="ja-JP" sz="2000" dirty="0" err="1" smtClean="0"/>
              <a:t>Parallel.ForEach</a:t>
            </a:r>
            <a:r>
              <a:rPr lang="en-US" altLang="ja-JP" sz="2000" dirty="0" smtClean="0"/>
              <a:t>(</a:t>
            </a:r>
            <a:r>
              <a:rPr lang="en-US" altLang="ja-JP" sz="2000" dirty="0" err="1" smtClean="0"/>
              <a:t>sourceCollection</a:t>
            </a:r>
            <a:r>
              <a:rPr lang="en-US" altLang="ja-JP" sz="2000" dirty="0" smtClean="0"/>
              <a:t>, item =&gt; Process(item)); </a:t>
            </a:r>
          </a:p>
          <a:p>
            <a:pPr lvl="1"/>
            <a:r>
              <a:rPr lang="en-US" altLang="ja-JP" sz="2400" dirty="0" err="1" smtClean="0"/>
              <a:t>Parallel.Invoke</a:t>
            </a:r>
            <a:r>
              <a:rPr lang="en-US" altLang="ja-JP" dirty="0" smtClean="0"/>
              <a:t> </a:t>
            </a:r>
          </a:p>
        </p:txBody>
      </p:sp>
      <p:sp>
        <p:nvSpPr>
          <p:cNvPr id="4" name="テキスト ボックス 3"/>
          <p:cNvSpPr txBox="1"/>
          <p:nvPr/>
        </p:nvSpPr>
        <p:spPr>
          <a:xfrm>
            <a:off x="1500166" y="4071942"/>
            <a:ext cx="6858016" cy="923330"/>
          </a:xfrm>
          <a:prstGeom prst="rect">
            <a:avLst/>
          </a:prstGeom>
          <a:noFill/>
        </p:spPr>
        <p:txBody>
          <a:bodyPr wrap="square" rtlCol="0">
            <a:spAutoFit/>
          </a:bodyPr>
          <a:lstStyle/>
          <a:p>
            <a:r>
              <a:rPr lang="en-US" altLang="ja-JP" dirty="0" err="1" smtClean="0"/>
              <a:t>Parallel.Invoke</a:t>
            </a:r>
            <a:r>
              <a:rPr lang="en-US" altLang="ja-JP" dirty="0" smtClean="0"/>
              <a:t>(</a:t>
            </a:r>
          </a:p>
          <a:p>
            <a:r>
              <a:rPr lang="en-US" altLang="ja-JP" dirty="0" smtClean="0"/>
              <a:t>	() =&gt; </a:t>
            </a:r>
            <a:r>
              <a:rPr lang="en-US" altLang="ja-JP" dirty="0" err="1" smtClean="0"/>
              <a:t>DoSomeWork</a:t>
            </a:r>
            <a:r>
              <a:rPr lang="en-US" altLang="ja-JP" dirty="0" smtClean="0"/>
              <a:t>(), </a:t>
            </a:r>
          </a:p>
          <a:p>
            <a:r>
              <a:rPr lang="en-US" altLang="ja-JP" dirty="0" smtClean="0"/>
              <a:t>	() =&gt; </a:t>
            </a:r>
            <a:r>
              <a:rPr lang="en-US" altLang="ja-JP" dirty="0" err="1" smtClean="0"/>
              <a:t>DoSomeOtherWork</a:t>
            </a:r>
            <a:r>
              <a:rPr lang="en-US" altLang="ja-JP" dirty="0" smtClean="0"/>
              <a:t>());</a:t>
            </a:r>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パラレル</a:t>
            </a:r>
            <a:endParaRPr kumimoji="1" lang="ja-JP" altLang="en-US" dirty="0"/>
          </a:p>
        </p:txBody>
      </p:sp>
      <p:sp>
        <p:nvSpPr>
          <p:cNvPr id="3" name="テキスト プレースホルダ 2"/>
          <p:cNvSpPr>
            <a:spLocks noGrp="1"/>
          </p:cNvSpPr>
          <p:nvPr>
            <p:ph type="body" idx="1"/>
          </p:nvPr>
        </p:nvSpPr>
        <p:spPr/>
        <p:txBody>
          <a:bodyPr/>
          <a:lstStyle/>
          <a:p>
            <a:r>
              <a:rPr lang="en-US" altLang="ja-JP" dirty="0" smtClean="0"/>
              <a:t>Task Parallel Library (TPL)</a:t>
            </a:r>
          </a:p>
          <a:p>
            <a:pPr lvl="1"/>
            <a:r>
              <a:rPr lang="en-US" altLang="ja-JP" sz="2400" dirty="0" smtClean="0"/>
              <a:t>Task&lt;</a:t>
            </a:r>
            <a:r>
              <a:rPr lang="en-US" altLang="ja-JP" sz="2400" dirty="0" err="1" smtClean="0"/>
              <a:t>Tresult</a:t>
            </a:r>
            <a:r>
              <a:rPr lang="en-US" altLang="ja-JP" sz="2400" dirty="0" smtClean="0"/>
              <a:t>&gt;</a:t>
            </a:r>
          </a:p>
          <a:p>
            <a:pPr lvl="1"/>
            <a:endParaRPr lang="en-US" altLang="ja-JP" sz="2400" dirty="0" smtClean="0"/>
          </a:p>
          <a:p>
            <a:pPr lvl="1"/>
            <a:r>
              <a:rPr lang="en-US" altLang="ja-JP" sz="2400" dirty="0" err="1" smtClean="0"/>
              <a:t>Task.WaitAll</a:t>
            </a:r>
            <a:r>
              <a:rPr lang="en-US" altLang="ja-JP" sz="2400" dirty="0" smtClean="0"/>
              <a:t> </a:t>
            </a:r>
          </a:p>
          <a:p>
            <a:pPr lvl="1"/>
            <a:endParaRPr lang="en-US" altLang="ja-JP" sz="2400" dirty="0" smtClean="0"/>
          </a:p>
          <a:p>
            <a:pPr lvl="1"/>
            <a:endParaRPr lang="en-US" altLang="ja-JP" sz="2400" dirty="0" smtClean="0"/>
          </a:p>
          <a:p>
            <a:pPr lvl="1"/>
            <a:r>
              <a:rPr lang="en-US" altLang="ja-JP" sz="2400" dirty="0" err="1" smtClean="0"/>
              <a:t>AggregateException</a:t>
            </a:r>
            <a:r>
              <a:rPr lang="ja-JP" altLang="en-US" sz="2400" dirty="0" smtClean="0"/>
              <a:t>　</a:t>
            </a:r>
            <a:endParaRPr lang="en-US" altLang="ja-JP" sz="2400" dirty="0" smtClean="0"/>
          </a:p>
          <a:p>
            <a:pPr lvl="2"/>
            <a:r>
              <a:rPr lang="en-US" altLang="ja-JP" sz="2000" dirty="0" err="1" smtClean="0"/>
              <a:t>InnerExceptions</a:t>
            </a:r>
            <a:r>
              <a:rPr lang="en-US" altLang="ja-JP" sz="2000" dirty="0" smtClean="0"/>
              <a:t> Task </a:t>
            </a:r>
            <a:r>
              <a:rPr lang="ja-JP" altLang="en-US" sz="2000" dirty="0" smtClean="0"/>
              <a:t>処理中のすべての</a:t>
            </a:r>
            <a:r>
              <a:rPr lang="en-US" altLang="ja-JP" sz="2000" dirty="0" smtClean="0"/>
              <a:t>Exception</a:t>
            </a:r>
            <a:r>
              <a:rPr lang="ja-JP" altLang="en-US" sz="2000" dirty="0" smtClean="0"/>
              <a:t> </a:t>
            </a:r>
            <a:endParaRPr lang="en-US" altLang="ja-JP" sz="2000" dirty="0" smtClean="0"/>
          </a:p>
          <a:p>
            <a:pPr lvl="2"/>
            <a:endParaRPr lang="en-US" altLang="ja-JP" sz="2000" dirty="0" smtClean="0"/>
          </a:p>
        </p:txBody>
      </p:sp>
      <p:sp>
        <p:nvSpPr>
          <p:cNvPr id="4" name="テキスト ボックス 3"/>
          <p:cNvSpPr txBox="1"/>
          <p:nvPr/>
        </p:nvSpPr>
        <p:spPr>
          <a:xfrm>
            <a:off x="1285852" y="1928802"/>
            <a:ext cx="6858016" cy="646331"/>
          </a:xfrm>
          <a:prstGeom prst="rect">
            <a:avLst/>
          </a:prstGeom>
          <a:noFill/>
        </p:spPr>
        <p:txBody>
          <a:bodyPr wrap="square" rtlCol="0">
            <a:spAutoFit/>
          </a:bodyPr>
          <a:lstStyle/>
          <a:p>
            <a:r>
              <a:rPr lang="en-US" altLang="ja-JP" dirty="0" err="1" smtClean="0"/>
              <a:t>v</a:t>
            </a:r>
            <a:r>
              <a:rPr kumimoji="1" lang="en-US" altLang="ja-JP" dirty="0" err="1" smtClean="0"/>
              <a:t>ar</a:t>
            </a:r>
            <a:r>
              <a:rPr kumimoji="1" lang="en-US" altLang="ja-JP" dirty="0" smtClean="0"/>
              <a:t> task = Task&lt;</a:t>
            </a:r>
            <a:r>
              <a:rPr kumimoji="1" lang="en-US" altLang="ja-JP" dirty="0" err="1" smtClean="0"/>
              <a:t>int</a:t>
            </a:r>
            <a:r>
              <a:rPr kumimoji="1" lang="en-US" altLang="ja-JP" dirty="0" smtClean="0"/>
              <a:t>&gt;.</a:t>
            </a:r>
            <a:r>
              <a:rPr kumimoji="1" lang="en-US" altLang="ja-JP" dirty="0" err="1" smtClean="0"/>
              <a:t>Factory.StartNew</a:t>
            </a:r>
            <a:r>
              <a:rPr kumimoji="1" lang="en-US" altLang="ja-JP" dirty="0" smtClean="0"/>
              <a:t>(()-&gt;</a:t>
            </a:r>
            <a:r>
              <a:rPr lang="en-US" altLang="ja-JP" dirty="0" err="1" smtClean="0"/>
              <a:t>DoSomeWork</a:t>
            </a:r>
            <a:r>
              <a:rPr lang="en-US" altLang="ja-JP" dirty="0" smtClean="0"/>
              <a:t>());</a:t>
            </a:r>
          </a:p>
          <a:p>
            <a:r>
              <a:rPr lang="en-US" altLang="ja-JP" dirty="0" err="1" smtClean="0"/>
              <a:t>i</a:t>
            </a:r>
            <a:r>
              <a:rPr kumimoji="1" lang="en-US" altLang="ja-JP" dirty="0" err="1" smtClean="0"/>
              <a:t>nt</a:t>
            </a:r>
            <a:r>
              <a:rPr kumimoji="1" lang="en-US" altLang="ja-JP" dirty="0" smtClean="0"/>
              <a:t> </a:t>
            </a:r>
            <a:r>
              <a:rPr kumimoji="1" lang="en-US" altLang="ja-JP" dirty="0" err="1" smtClean="0"/>
              <a:t>i</a:t>
            </a:r>
            <a:r>
              <a:rPr kumimoji="1" lang="en-US" altLang="ja-JP" dirty="0" smtClean="0"/>
              <a:t> = </a:t>
            </a:r>
            <a:r>
              <a:rPr kumimoji="1" lang="en-US" altLang="ja-JP" dirty="0" err="1" smtClean="0"/>
              <a:t>task.Result</a:t>
            </a:r>
            <a:r>
              <a:rPr kumimoji="1" lang="en-US" altLang="ja-JP" dirty="0" smtClean="0"/>
              <a:t>;  //</a:t>
            </a:r>
            <a:r>
              <a:rPr kumimoji="1" lang="ja-JP" altLang="en-US" dirty="0" smtClean="0"/>
              <a:t>ここで終了を待つ</a:t>
            </a:r>
            <a:endParaRPr kumimoji="1" lang="ja-JP" altLang="en-US" dirty="0"/>
          </a:p>
        </p:txBody>
      </p:sp>
      <p:sp>
        <p:nvSpPr>
          <p:cNvPr id="5" name="テキスト ボックス 4"/>
          <p:cNvSpPr txBox="1"/>
          <p:nvPr/>
        </p:nvSpPr>
        <p:spPr>
          <a:xfrm>
            <a:off x="1285852" y="2786058"/>
            <a:ext cx="7215238" cy="1200329"/>
          </a:xfrm>
          <a:prstGeom prst="rect">
            <a:avLst/>
          </a:prstGeom>
          <a:noFill/>
        </p:spPr>
        <p:txBody>
          <a:bodyPr wrap="square" rtlCol="0">
            <a:spAutoFit/>
          </a:bodyPr>
          <a:lstStyle/>
          <a:p>
            <a:r>
              <a:rPr lang="en-US" altLang="ja-JP" dirty="0" smtClean="0"/>
              <a:t>Task[] tasks = new Task[3] </a:t>
            </a:r>
            <a:r>
              <a:rPr lang="ja-JP" altLang="en-US" dirty="0" smtClean="0"/>
              <a:t> </a:t>
            </a:r>
            <a:r>
              <a:rPr lang="en-US" altLang="ja-JP" dirty="0" smtClean="0"/>
              <a:t>{ </a:t>
            </a:r>
            <a:r>
              <a:rPr lang="en-US" altLang="ja-JP" dirty="0" err="1" smtClean="0"/>
              <a:t>Task.Factory.StartNew</a:t>
            </a:r>
            <a:r>
              <a:rPr lang="en-US" altLang="ja-JP" dirty="0" smtClean="0"/>
              <a:t>(() =&gt; </a:t>
            </a:r>
            <a:r>
              <a:rPr lang="en-US" altLang="ja-JP" dirty="0" err="1" smtClean="0"/>
              <a:t>MethodA</a:t>
            </a:r>
            <a:r>
              <a:rPr lang="en-US" altLang="ja-JP" dirty="0" smtClean="0"/>
              <a:t>()), 			</a:t>
            </a:r>
            <a:r>
              <a:rPr lang="en-US" altLang="ja-JP" dirty="0" err="1" smtClean="0"/>
              <a:t>Task.Factory.StartNew</a:t>
            </a:r>
            <a:r>
              <a:rPr lang="en-US" altLang="ja-JP" dirty="0" smtClean="0"/>
              <a:t>(() =&gt; </a:t>
            </a:r>
            <a:r>
              <a:rPr lang="en-US" altLang="ja-JP" dirty="0" err="1" smtClean="0"/>
              <a:t>MethodB</a:t>
            </a:r>
            <a:r>
              <a:rPr lang="en-US" altLang="ja-JP" dirty="0" smtClean="0"/>
              <a:t>()), </a:t>
            </a:r>
          </a:p>
          <a:p>
            <a:r>
              <a:rPr lang="en-US" altLang="ja-JP" dirty="0" smtClean="0"/>
              <a:t>			</a:t>
            </a:r>
            <a:r>
              <a:rPr lang="en-US" altLang="ja-JP" dirty="0" err="1" smtClean="0"/>
              <a:t>Task.Factory.StartNew</a:t>
            </a:r>
            <a:r>
              <a:rPr lang="en-US" altLang="ja-JP" dirty="0" smtClean="0"/>
              <a:t>(() =&gt; </a:t>
            </a:r>
            <a:r>
              <a:rPr lang="en-US" altLang="ja-JP" dirty="0" err="1" smtClean="0"/>
              <a:t>MethodC</a:t>
            </a:r>
            <a:r>
              <a:rPr lang="en-US" altLang="ja-JP" dirty="0" smtClean="0"/>
              <a:t>()) }; </a:t>
            </a:r>
          </a:p>
          <a:p>
            <a:r>
              <a:rPr lang="en-US" altLang="ja-JP" dirty="0" err="1" smtClean="0"/>
              <a:t>Task.WaitAll</a:t>
            </a:r>
            <a:r>
              <a:rPr lang="en-US" altLang="ja-JP" dirty="0" smtClean="0"/>
              <a:t>(tasks); //</a:t>
            </a:r>
            <a:r>
              <a:rPr lang="ja-JP" altLang="en-US" dirty="0" smtClean="0"/>
              <a:t>ここで終了を待つ</a:t>
            </a:r>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パラレル</a:t>
            </a:r>
            <a:endParaRPr kumimoji="1" lang="ja-JP" altLang="en-US" dirty="0"/>
          </a:p>
        </p:txBody>
      </p:sp>
      <p:sp>
        <p:nvSpPr>
          <p:cNvPr id="3" name="テキスト プレースホルダ 2"/>
          <p:cNvSpPr>
            <a:spLocks noGrp="1"/>
          </p:cNvSpPr>
          <p:nvPr>
            <p:ph type="body" idx="1"/>
          </p:nvPr>
        </p:nvSpPr>
        <p:spPr/>
        <p:txBody>
          <a:bodyPr/>
          <a:lstStyle/>
          <a:p>
            <a:r>
              <a:rPr lang="en-US" altLang="ja-JP" dirty="0" smtClean="0"/>
              <a:t>Task Parallel Library (TPL)</a:t>
            </a:r>
          </a:p>
          <a:p>
            <a:pPr lvl="1"/>
            <a:r>
              <a:rPr lang="en-US" altLang="ja-JP" sz="2400" dirty="0" smtClean="0"/>
              <a:t>Parallel</a:t>
            </a:r>
            <a:r>
              <a:rPr lang="ja-JP" altLang="en-US" sz="2400" dirty="0" smtClean="0"/>
              <a:t>の中断</a:t>
            </a:r>
            <a:endParaRPr lang="en-US" altLang="ja-JP" sz="2400" dirty="0" smtClean="0"/>
          </a:p>
          <a:p>
            <a:pPr lvl="2"/>
            <a:r>
              <a:rPr lang="en-US" altLang="ja-JP" sz="2000" dirty="0" smtClean="0"/>
              <a:t>Exception</a:t>
            </a:r>
            <a:r>
              <a:rPr lang="ja-JP" altLang="en-US" sz="2000" dirty="0" err="1" smtClean="0"/>
              <a:t>、</a:t>
            </a:r>
            <a:r>
              <a:rPr lang="en-US" altLang="ja-JP" sz="2000" dirty="0" err="1" smtClean="0"/>
              <a:t>ParallelLoopState</a:t>
            </a:r>
            <a:r>
              <a:rPr lang="en-US" altLang="ja-JP" sz="2000" dirty="0" smtClean="0"/>
              <a:t> </a:t>
            </a:r>
            <a:r>
              <a:rPr lang="ja-JP" altLang="en-US" sz="2000" dirty="0" smtClean="0"/>
              <a:t>クラス、</a:t>
            </a:r>
            <a:r>
              <a:rPr lang="en-US" altLang="ja-JP" sz="2000" dirty="0" smtClean="0"/>
              <a:t>Break</a:t>
            </a:r>
            <a:r>
              <a:rPr lang="ja-JP" altLang="en-US" sz="2000" dirty="0" err="1" smtClean="0"/>
              <a:t>、</a:t>
            </a:r>
            <a:r>
              <a:rPr lang="en-US" altLang="ja-JP" sz="2000" dirty="0" smtClean="0"/>
              <a:t>Stop</a:t>
            </a:r>
            <a:r>
              <a:rPr lang="ja-JP" altLang="en-US" sz="2000" dirty="0" err="1" smtClean="0"/>
              <a:t>、</a:t>
            </a:r>
            <a:r>
              <a:rPr lang="en-US" altLang="ja-JP" sz="2000" dirty="0" err="1" smtClean="0"/>
              <a:t>ShouldExitCurrentIteration</a:t>
            </a:r>
            <a:endParaRPr lang="en-US" altLang="ja-JP" sz="2000" dirty="0" smtClean="0"/>
          </a:p>
          <a:p>
            <a:pPr lvl="1"/>
            <a:endParaRPr lang="en-US" altLang="ja-JP" sz="2400" dirty="0" smtClean="0"/>
          </a:p>
          <a:p>
            <a:pPr lvl="1"/>
            <a:endParaRPr kumimoji="1" lang="ja-JP" altLang="en-US" sz="2400" dirty="0"/>
          </a:p>
        </p:txBody>
      </p:sp>
      <p:sp>
        <p:nvSpPr>
          <p:cNvPr id="4" name="テキスト ボックス 3"/>
          <p:cNvSpPr txBox="1"/>
          <p:nvPr/>
        </p:nvSpPr>
        <p:spPr>
          <a:xfrm>
            <a:off x="1357290" y="2714620"/>
            <a:ext cx="4312399" cy="3385542"/>
          </a:xfrm>
          <a:prstGeom prst="rect">
            <a:avLst/>
          </a:prstGeom>
          <a:noFill/>
        </p:spPr>
        <p:txBody>
          <a:bodyPr wrap="none" rtlCol="0">
            <a:spAutoFit/>
          </a:bodyPr>
          <a:lstStyle/>
          <a:p>
            <a:r>
              <a:rPr lang="en-US" altLang="ja-JP" dirty="0" smtClean="0"/>
              <a:t>t</a:t>
            </a:r>
            <a:r>
              <a:rPr lang="en-US" altLang="ja-JP" sz="1400" dirty="0" smtClean="0"/>
              <a:t>ry</a:t>
            </a:r>
          </a:p>
          <a:p>
            <a:r>
              <a:rPr lang="en-US" altLang="ja-JP" sz="1400" dirty="0" smtClean="0"/>
              <a:t>{</a:t>
            </a:r>
          </a:p>
          <a:p>
            <a:r>
              <a:rPr lang="en-US" altLang="ja-JP" sz="1400" dirty="0" smtClean="0"/>
              <a:t>    </a:t>
            </a:r>
            <a:r>
              <a:rPr lang="en-US" altLang="ja-JP" sz="1400" dirty="0" err="1" smtClean="0"/>
              <a:t>Parallel.For</a:t>
            </a:r>
            <a:r>
              <a:rPr lang="en-US" altLang="ja-JP" sz="1400" dirty="0" smtClean="0"/>
              <a:t>(1, 100000, (</a:t>
            </a:r>
            <a:r>
              <a:rPr lang="en-US" altLang="ja-JP" sz="1400" dirty="0" err="1" smtClean="0"/>
              <a:t>i</a:t>
            </a:r>
            <a:r>
              <a:rPr lang="en-US" altLang="ja-JP" sz="1400" dirty="0" smtClean="0"/>
              <a:t>, </a:t>
            </a:r>
            <a:r>
              <a:rPr lang="en-US" altLang="ja-JP" sz="1400" dirty="0" err="1" smtClean="0"/>
              <a:t>loopState</a:t>
            </a:r>
            <a:r>
              <a:rPr lang="en-US" altLang="ja-JP" sz="1400" dirty="0" smtClean="0"/>
              <a:t>) =&gt;</a:t>
            </a:r>
          </a:p>
          <a:p>
            <a:r>
              <a:rPr lang="ja-JP" altLang="en-US" sz="1400" dirty="0" smtClean="0"/>
              <a:t>    </a:t>
            </a:r>
            <a:r>
              <a:rPr lang="en-US" altLang="ja-JP" sz="1400" dirty="0" smtClean="0"/>
              <a:t>{</a:t>
            </a:r>
          </a:p>
          <a:p>
            <a:r>
              <a:rPr lang="en-US" altLang="ja-JP" sz="1400" dirty="0" smtClean="0"/>
              <a:t>        //</a:t>
            </a:r>
            <a:r>
              <a:rPr lang="ja-JP" altLang="en-US" sz="1400" dirty="0" smtClean="0"/>
              <a:t>　</a:t>
            </a:r>
            <a:r>
              <a:rPr lang="en-US" altLang="ja-JP" sz="1400" dirty="0" smtClean="0"/>
              <a:t>if (</a:t>
            </a:r>
            <a:r>
              <a:rPr lang="en-US" altLang="ja-JP" sz="1400" dirty="0" err="1" smtClean="0"/>
              <a:t>i</a:t>
            </a:r>
            <a:r>
              <a:rPr lang="en-US" altLang="ja-JP" sz="1400" dirty="0" smtClean="0"/>
              <a:t> == 20) throw new Exception(“</a:t>
            </a:r>
            <a:r>
              <a:rPr lang="ja-JP" altLang="en-US" sz="1400" dirty="0" smtClean="0"/>
              <a:t>例外</a:t>
            </a:r>
            <a:r>
              <a:rPr lang="en-US" altLang="ja-JP" sz="1400" dirty="0" smtClean="0"/>
              <a:t>");</a:t>
            </a:r>
          </a:p>
          <a:p>
            <a:r>
              <a:rPr lang="en-US" altLang="ja-JP" sz="1400" dirty="0" smtClean="0"/>
              <a:t>        //</a:t>
            </a:r>
            <a:r>
              <a:rPr lang="ja-JP" altLang="en-US" sz="1400" dirty="0" smtClean="0"/>
              <a:t>　</a:t>
            </a:r>
            <a:r>
              <a:rPr lang="en-US" altLang="ja-JP" sz="1400" dirty="0" smtClean="0"/>
              <a:t>if (</a:t>
            </a:r>
            <a:r>
              <a:rPr lang="en-US" altLang="ja-JP" sz="1400" dirty="0" err="1" smtClean="0"/>
              <a:t>i</a:t>
            </a:r>
            <a:r>
              <a:rPr lang="en-US" altLang="ja-JP" sz="1400" dirty="0" smtClean="0"/>
              <a:t> == 20) </a:t>
            </a:r>
            <a:r>
              <a:rPr lang="en-US" altLang="ja-JP" sz="1400" dirty="0" err="1" smtClean="0"/>
              <a:t>loopState.Break</a:t>
            </a:r>
            <a:r>
              <a:rPr lang="en-US" altLang="ja-JP" sz="1400" dirty="0" smtClean="0"/>
              <a:t>();</a:t>
            </a:r>
          </a:p>
          <a:p>
            <a:r>
              <a:rPr lang="en-US" altLang="ja-JP" sz="1400" dirty="0" smtClean="0"/>
              <a:t>        if (</a:t>
            </a:r>
            <a:r>
              <a:rPr lang="en-US" altLang="ja-JP" sz="1400" dirty="0" err="1" smtClean="0"/>
              <a:t>i</a:t>
            </a:r>
            <a:r>
              <a:rPr lang="en-US" altLang="ja-JP" sz="1400" dirty="0" smtClean="0"/>
              <a:t> == 20) </a:t>
            </a:r>
            <a:r>
              <a:rPr lang="en-US" altLang="ja-JP" sz="1400" dirty="0" err="1" smtClean="0"/>
              <a:t>loopState.Stop</a:t>
            </a:r>
            <a:r>
              <a:rPr lang="en-US" altLang="ja-JP" sz="1400" dirty="0" smtClean="0"/>
              <a:t>();</a:t>
            </a:r>
          </a:p>
          <a:p>
            <a:r>
              <a:rPr lang="en-US" altLang="ja-JP" sz="1400" dirty="0" smtClean="0"/>
              <a:t>        if (</a:t>
            </a:r>
            <a:r>
              <a:rPr lang="en-US" altLang="ja-JP" sz="1400" dirty="0" err="1" smtClean="0"/>
              <a:t>loopState.ShouldExitCurrentIteration</a:t>
            </a:r>
            <a:r>
              <a:rPr lang="en-US" altLang="ja-JP" sz="1400" dirty="0" smtClean="0"/>
              <a:t>) return;</a:t>
            </a:r>
          </a:p>
          <a:p>
            <a:r>
              <a:rPr lang="en-US" altLang="ja-JP" sz="1400" dirty="0" smtClean="0"/>
              <a:t>        </a:t>
            </a:r>
            <a:r>
              <a:rPr lang="en-US" altLang="ja-JP" sz="1400" dirty="0" err="1" smtClean="0"/>
              <a:t>Console.WriteLine</a:t>
            </a:r>
            <a:r>
              <a:rPr lang="en-US" altLang="ja-JP" sz="1400" dirty="0" smtClean="0"/>
              <a:t>(</a:t>
            </a:r>
            <a:r>
              <a:rPr lang="en-US" altLang="ja-JP" sz="1400" dirty="0" err="1" smtClean="0"/>
              <a:t>i</a:t>
            </a:r>
            <a:r>
              <a:rPr lang="en-US" altLang="ja-JP" sz="1400" dirty="0" smtClean="0"/>
              <a:t>);</a:t>
            </a:r>
          </a:p>
          <a:p>
            <a:r>
              <a:rPr lang="ja-JP" altLang="en-US" sz="1400" dirty="0" smtClean="0"/>
              <a:t>    </a:t>
            </a:r>
            <a:r>
              <a:rPr lang="en-US" altLang="ja-JP" sz="1400" dirty="0" smtClean="0"/>
              <a:t>});</a:t>
            </a:r>
          </a:p>
          <a:p>
            <a:r>
              <a:rPr lang="en-US" altLang="ja-JP" sz="1400" dirty="0" smtClean="0"/>
              <a:t>}</a:t>
            </a:r>
          </a:p>
          <a:p>
            <a:r>
              <a:rPr lang="en-US" altLang="ja-JP" sz="1400" dirty="0" smtClean="0"/>
              <a:t>catch (</a:t>
            </a:r>
            <a:r>
              <a:rPr lang="en-US" altLang="ja-JP" sz="1400" dirty="0" err="1" smtClean="0"/>
              <a:t>AggregateException</a:t>
            </a:r>
            <a:r>
              <a:rPr lang="en-US" altLang="ja-JP" sz="1400" dirty="0" smtClean="0"/>
              <a:t> e)</a:t>
            </a:r>
          </a:p>
          <a:p>
            <a:r>
              <a:rPr lang="en-US" altLang="ja-JP" sz="1400" dirty="0" smtClean="0"/>
              <a:t>{</a:t>
            </a:r>
          </a:p>
          <a:p>
            <a:r>
              <a:rPr lang="en-US" altLang="ja-JP" sz="1400" dirty="0" smtClean="0"/>
              <a:t>    </a:t>
            </a:r>
            <a:r>
              <a:rPr lang="en-US" altLang="ja-JP" sz="1400" dirty="0" err="1" smtClean="0"/>
              <a:t>Console.WriteLine</a:t>
            </a:r>
            <a:r>
              <a:rPr lang="en-US" altLang="ja-JP" sz="1400" dirty="0" smtClean="0"/>
              <a:t>(e);</a:t>
            </a:r>
          </a:p>
          <a:p>
            <a:r>
              <a:rPr lang="en-US" altLang="ja-JP" sz="1400" dirty="0" smtClean="0"/>
              <a:t>}</a:t>
            </a:r>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パラレル</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smtClean="0"/>
              <a:t>PLINQ</a:t>
            </a:r>
          </a:p>
          <a:p>
            <a:pPr lvl="1"/>
            <a:r>
              <a:rPr lang="en-US" altLang="ja-JP" sz="2400" dirty="0" err="1" smtClean="0"/>
              <a:t>AsParallel</a:t>
            </a:r>
            <a:r>
              <a:rPr lang="en-US" altLang="ja-JP" sz="2400" dirty="0" smtClean="0"/>
              <a:t>() </a:t>
            </a:r>
            <a:r>
              <a:rPr lang="ja-JP" altLang="en-US" sz="2400" dirty="0" smtClean="0"/>
              <a:t>パラレル化、</a:t>
            </a:r>
            <a:r>
              <a:rPr lang="en-US" altLang="ja-JP" sz="2400" dirty="0" smtClean="0"/>
              <a:t> </a:t>
            </a:r>
            <a:r>
              <a:rPr lang="en-US" altLang="ja-JP" sz="2400" dirty="0" err="1" smtClean="0"/>
              <a:t>AsOrdered</a:t>
            </a:r>
            <a:r>
              <a:rPr lang="en-US" altLang="ja-JP" sz="2400" dirty="0" smtClean="0"/>
              <a:t>()</a:t>
            </a:r>
            <a:r>
              <a:rPr lang="ja-JP" altLang="en-US" sz="2400" dirty="0" smtClean="0"/>
              <a:t> 昇順化</a:t>
            </a:r>
            <a:endParaRPr lang="en-US" altLang="ja-JP" sz="2400" dirty="0" smtClean="0"/>
          </a:p>
          <a:p>
            <a:pPr lvl="1"/>
            <a:r>
              <a:rPr lang="en-US" altLang="ja-JP" sz="2400" dirty="0" err="1" smtClean="0"/>
              <a:t>ParallelEnumerable</a:t>
            </a:r>
            <a:endParaRPr lang="en-US" altLang="ja-JP" sz="2400" dirty="0" smtClean="0"/>
          </a:p>
          <a:p>
            <a:pPr lvl="1"/>
            <a:endParaRPr kumimoji="1" lang="ja-JP" altLang="en-US" sz="2400" dirty="0"/>
          </a:p>
        </p:txBody>
      </p:sp>
      <p:sp>
        <p:nvSpPr>
          <p:cNvPr id="4" name="テキスト ボックス 3"/>
          <p:cNvSpPr txBox="1"/>
          <p:nvPr/>
        </p:nvSpPr>
        <p:spPr>
          <a:xfrm>
            <a:off x="1142976" y="2571744"/>
            <a:ext cx="7385355" cy="3416320"/>
          </a:xfrm>
          <a:prstGeom prst="rect">
            <a:avLst/>
          </a:prstGeom>
          <a:noFill/>
        </p:spPr>
        <p:txBody>
          <a:bodyPr wrap="none" rtlCol="0">
            <a:spAutoFit/>
          </a:bodyPr>
          <a:lstStyle/>
          <a:p>
            <a:r>
              <a:rPr lang="en-US" altLang="ja-JP" dirty="0" err="1" smtClean="0"/>
              <a:t>var</a:t>
            </a:r>
            <a:r>
              <a:rPr lang="en-US" altLang="ja-JP" dirty="0" smtClean="0"/>
              <a:t> q = from num in </a:t>
            </a:r>
            <a:r>
              <a:rPr lang="en-US" altLang="ja-JP" dirty="0" err="1" smtClean="0"/>
              <a:t>Enumerable.Range</a:t>
            </a:r>
            <a:r>
              <a:rPr lang="en-US" altLang="ja-JP" dirty="0" smtClean="0"/>
              <a:t>(10, 100).</a:t>
            </a:r>
            <a:r>
              <a:rPr lang="en-US" altLang="ja-JP" dirty="0" err="1" smtClean="0"/>
              <a:t>AsParallel</a:t>
            </a:r>
            <a:r>
              <a:rPr lang="en-US" altLang="ja-JP" dirty="0" smtClean="0"/>
              <a:t>()</a:t>
            </a:r>
          </a:p>
          <a:p>
            <a:r>
              <a:rPr lang="en-US" altLang="ja-JP" dirty="0" smtClean="0"/>
              <a:t>        where num % 10 == 0</a:t>
            </a:r>
          </a:p>
          <a:p>
            <a:r>
              <a:rPr lang="en-US" altLang="ja-JP" dirty="0" smtClean="0"/>
              <a:t>        select num;</a:t>
            </a:r>
          </a:p>
          <a:p>
            <a:r>
              <a:rPr lang="en-US" altLang="ja-JP" dirty="0" err="1" smtClean="0"/>
              <a:t>q.ForAll</a:t>
            </a:r>
            <a:r>
              <a:rPr lang="en-US" altLang="ja-JP" dirty="0" smtClean="0"/>
              <a:t>((</a:t>
            </a:r>
            <a:r>
              <a:rPr lang="en-US" altLang="ja-JP" dirty="0" err="1" smtClean="0"/>
              <a:t>i</a:t>
            </a:r>
            <a:r>
              <a:rPr lang="en-US" altLang="ja-JP" dirty="0" smtClean="0"/>
              <a:t>) =&gt; </a:t>
            </a:r>
            <a:r>
              <a:rPr lang="en-US" altLang="ja-JP" dirty="0" err="1" smtClean="0"/>
              <a:t>Console.WriteLine</a:t>
            </a:r>
            <a:r>
              <a:rPr lang="en-US" altLang="ja-JP" dirty="0" smtClean="0"/>
              <a:t>(</a:t>
            </a:r>
            <a:r>
              <a:rPr lang="en-US" altLang="ja-JP" dirty="0" err="1" smtClean="0"/>
              <a:t>i</a:t>
            </a:r>
            <a:r>
              <a:rPr lang="en-US" altLang="ja-JP" dirty="0" smtClean="0"/>
              <a:t>)); </a:t>
            </a:r>
            <a:r>
              <a:rPr lang="en-US" altLang="ja-JP" dirty="0" err="1" smtClean="0"/>
              <a:t>Console.WriteLine</a:t>
            </a:r>
            <a:r>
              <a:rPr lang="en-US" altLang="ja-JP" dirty="0" smtClean="0"/>
              <a:t>();</a:t>
            </a:r>
          </a:p>
          <a:p>
            <a:endParaRPr lang="ja-JP" altLang="en-US" dirty="0" smtClean="0"/>
          </a:p>
          <a:p>
            <a:r>
              <a:rPr lang="en-US" altLang="ja-JP" dirty="0" err="1" smtClean="0"/>
              <a:t>var</a:t>
            </a:r>
            <a:r>
              <a:rPr lang="en-US" altLang="ja-JP" dirty="0" smtClean="0"/>
              <a:t> q2 = from num in </a:t>
            </a:r>
            <a:r>
              <a:rPr lang="en-US" altLang="ja-JP" dirty="0" err="1" smtClean="0"/>
              <a:t>ParallelEnumerable.Range</a:t>
            </a:r>
            <a:r>
              <a:rPr lang="en-US" altLang="ja-JP" dirty="0" smtClean="0"/>
              <a:t>(10, 100).</a:t>
            </a:r>
            <a:r>
              <a:rPr lang="en-US" altLang="ja-JP" dirty="0" err="1" smtClean="0"/>
              <a:t>AsOrdered</a:t>
            </a:r>
            <a:r>
              <a:rPr lang="en-US" altLang="ja-JP" dirty="0" smtClean="0"/>
              <a:t>()</a:t>
            </a:r>
          </a:p>
          <a:p>
            <a:r>
              <a:rPr lang="en-US" altLang="ja-JP" dirty="0" smtClean="0"/>
              <a:t>        where num % 10 == 0</a:t>
            </a:r>
          </a:p>
          <a:p>
            <a:r>
              <a:rPr lang="en-US" altLang="ja-JP" dirty="0" smtClean="0"/>
              <a:t>        select num;</a:t>
            </a:r>
          </a:p>
          <a:p>
            <a:r>
              <a:rPr lang="en-US" altLang="ja-JP" dirty="0" err="1" smtClean="0"/>
              <a:t>foreach</a:t>
            </a:r>
            <a:r>
              <a:rPr lang="en-US" altLang="ja-JP" dirty="0" smtClean="0"/>
              <a:t>(</a:t>
            </a:r>
            <a:r>
              <a:rPr lang="en-US" altLang="ja-JP" dirty="0" err="1" smtClean="0"/>
              <a:t>int</a:t>
            </a:r>
            <a:r>
              <a:rPr lang="en-US" altLang="ja-JP" dirty="0" smtClean="0"/>
              <a:t> </a:t>
            </a:r>
            <a:r>
              <a:rPr lang="en-US" altLang="ja-JP" dirty="0" err="1" smtClean="0"/>
              <a:t>i</a:t>
            </a:r>
            <a:r>
              <a:rPr lang="en-US" altLang="ja-JP" dirty="0" smtClean="0"/>
              <a:t> in q2)</a:t>
            </a:r>
          </a:p>
          <a:p>
            <a:r>
              <a:rPr lang="en-US" altLang="ja-JP" dirty="0" smtClean="0"/>
              <a:t>{</a:t>
            </a:r>
          </a:p>
          <a:p>
            <a:r>
              <a:rPr lang="en-US" altLang="ja-JP" dirty="0" smtClean="0"/>
              <a:t>    </a:t>
            </a:r>
            <a:r>
              <a:rPr lang="en-US" altLang="ja-JP" dirty="0" err="1" smtClean="0"/>
              <a:t>Console.WriteLine</a:t>
            </a:r>
            <a:r>
              <a:rPr lang="en-US" altLang="ja-JP" dirty="0" smtClean="0"/>
              <a:t>(</a:t>
            </a:r>
            <a:r>
              <a:rPr lang="en-US" altLang="ja-JP" dirty="0" err="1" smtClean="0"/>
              <a:t>i</a:t>
            </a:r>
            <a:r>
              <a:rPr lang="en-US" altLang="ja-JP" dirty="0" smtClean="0"/>
              <a:t>);</a:t>
            </a:r>
          </a:p>
          <a:p>
            <a:r>
              <a:rPr lang="en-US" altLang="ja-JP" dirty="0" smtClean="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パラレル</a:t>
            </a:r>
            <a:endParaRPr kumimoji="1" lang="ja-JP" altLang="en-US" dirty="0"/>
          </a:p>
        </p:txBody>
      </p:sp>
      <p:sp>
        <p:nvSpPr>
          <p:cNvPr id="3" name="テキスト プレースホルダ 2"/>
          <p:cNvSpPr>
            <a:spLocks noGrp="1"/>
          </p:cNvSpPr>
          <p:nvPr>
            <p:ph type="body" idx="1"/>
          </p:nvPr>
        </p:nvSpPr>
        <p:spPr/>
        <p:txBody>
          <a:bodyPr/>
          <a:lstStyle/>
          <a:p>
            <a:r>
              <a:rPr kumimoji="1" lang="ja-JP" altLang="en-US" dirty="0" smtClean="0"/>
              <a:t>パフォーマンスウィザード</a:t>
            </a:r>
            <a:r>
              <a:rPr lang="ja-JP" altLang="en-US" dirty="0" smtClean="0"/>
              <a:t>でパラレルの分析</a:t>
            </a:r>
            <a:endParaRPr kumimoji="1" lang="ja-JP" altLang="en-US" dirty="0"/>
          </a:p>
        </p:txBody>
      </p:sp>
      <p:pic>
        <p:nvPicPr>
          <p:cNvPr id="4" name="図 3" descr="パラレル.jpg"/>
          <p:cNvPicPr>
            <a:picLocks noChangeAspect="1"/>
          </p:cNvPicPr>
          <p:nvPr/>
        </p:nvPicPr>
        <p:blipFill>
          <a:blip r:embed="rId3" cstate="print"/>
          <a:stretch>
            <a:fillRect/>
          </a:stretch>
        </p:blipFill>
        <p:spPr>
          <a:xfrm>
            <a:off x="285720" y="1571612"/>
            <a:ext cx="4286254" cy="2126641"/>
          </a:xfrm>
          <a:prstGeom prst="rect">
            <a:avLst/>
          </a:prstGeom>
        </p:spPr>
      </p:pic>
      <p:pic>
        <p:nvPicPr>
          <p:cNvPr id="5" name="図 4" descr="パラレル２.jpg"/>
          <p:cNvPicPr>
            <a:picLocks noChangeAspect="1"/>
          </p:cNvPicPr>
          <p:nvPr/>
        </p:nvPicPr>
        <p:blipFill>
          <a:blip r:embed="rId4" cstate="print"/>
          <a:stretch>
            <a:fillRect/>
          </a:stretch>
        </p:blipFill>
        <p:spPr>
          <a:xfrm>
            <a:off x="4357686" y="2000240"/>
            <a:ext cx="4585118" cy="4071942"/>
          </a:xfrm>
          <a:prstGeom prst="rect">
            <a:avLst/>
          </a:prstGeom>
        </p:spPr>
      </p:pic>
      <p:pic>
        <p:nvPicPr>
          <p:cNvPr id="6" name="図 5" descr="パラレル３.jpg"/>
          <p:cNvPicPr>
            <a:picLocks noChangeAspect="1"/>
          </p:cNvPicPr>
          <p:nvPr/>
        </p:nvPicPr>
        <p:blipFill>
          <a:blip r:embed="rId5" cstate="print"/>
          <a:stretch>
            <a:fillRect/>
          </a:stretch>
        </p:blipFill>
        <p:spPr>
          <a:xfrm>
            <a:off x="285720" y="3671884"/>
            <a:ext cx="4627847" cy="318611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パラレル</a:t>
            </a:r>
            <a:endParaRPr kumimoji="1" lang="ja-JP" altLang="en-US" dirty="0"/>
          </a:p>
        </p:txBody>
      </p:sp>
      <p:sp>
        <p:nvSpPr>
          <p:cNvPr id="3" name="テキスト プレースホルダ 2"/>
          <p:cNvSpPr>
            <a:spLocks noGrp="1"/>
          </p:cNvSpPr>
          <p:nvPr>
            <p:ph type="body" idx="1"/>
          </p:nvPr>
        </p:nvSpPr>
        <p:spPr/>
        <p:txBody>
          <a:bodyPr/>
          <a:lstStyle/>
          <a:p>
            <a:r>
              <a:rPr lang="ja-JP" altLang="en-US" dirty="0" smtClean="0"/>
              <a:t>同時実行のコレクションクラス </a:t>
            </a:r>
            <a:endParaRPr lang="en-US" altLang="ja-JP" dirty="0" smtClean="0"/>
          </a:p>
          <a:p>
            <a:pPr lvl="1"/>
            <a:r>
              <a:rPr kumimoji="1" lang="ja-JP" altLang="en-US" sz="2400" dirty="0" smtClean="0"/>
              <a:t>今までのコレクションはスレッドセーフではない、コレクションに結果を追加していくタスクでは使えない</a:t>
            </a:r>
            <a:endParaRPr kumimoji="1" lang="en-US" altLang="ja-JP" sz="2400" dirty="0" smtClean="0"/>
          </a:p>
          <a:p>
            <a:pPr lvl="2"/>
            <a:r>
              <a:rPr lang="en-US" altLang="ja-JP" sz="2000" dirty="0" err="1" smtClean="0"/>
              <a:t>BlockingCollection</a:t>
            </a:r>
            <a:r>
              <a:rPr lang="en-US" altLang="ja-JP" sz="2000" dirty="0" smtClean="0"/>
              <a:t>&lt;</a:t>
            </a:r>
            <a:r>
              <a:rPr lang="en-US" altLang="ja-JP" sz="2000" i="1" dirty="0" smtClean="0"/>
              <a:t>T&gt;</a:t>
            </a:r>
            <a:r>
              <a:rPr lang="en-US" altLang="ja-JP" sz="2000" dirty="0" smtClean="0"/>
              <a:t> </a:t>
            </a:r>
            <a:r>
              <a:rPr lang="ja-JP" altLang="en-US" sz="2000" dirty="0" smtClean="0"/>
              <a:t>クラス</a:t>
            </a:r>
            <a:endParaRPr lang="en-US" altLang="ja-JP" sz="2000" dirty="0" smtClean="0"/>
          </a:p>
          <a:p>
            <a:pPr lvl="2"/>
            <a:r>
              <a:rPr lang="en-US" altLang="ja-JP" sz="2000" dirty="0" err="1" smtClean="0"/>
              <a:t>ConcurrentBag</a:t>
            </a:r>
            <a:r>
              <a:rPr lang="en-US" altLang="ja-JP" sz="2000" dirty="0" smtClean="0"/>
              <a:t>&lt;T&gt; </a:t>
            </a:r>
            <a:r>
              <a:rPr lang="ja-JP" altLang="en-US" sz="2000" dirty="0" smtClean="0"/>
              <a:t>クラス</a:t>
            </a:r>
            <a:endParaRPr lang="en-US" altLang="ja-JP" sz="2000" dirty="0" smtClean="0"/>
          </a:p>
          <a:p>
            <a:pPr lvl="2"/>
            <a:r>
              <a:rPr lang="en-US" altLang="ja-JP" sz="2000" dirty="0" err="1" smtClean="0"/>
              <a:t>ConcurrentDictionary</a:t>
            </a:r>
            <a:r>
              <a:rPr lang="en-US" altLang="ja-JP" sz="2000" dirty="0" smtClean="0"/>
              <a:t>&lt;</a:t>
            </a:r>
            <a:r>
              <a:rPr lang="en-US" altLang="ja-JP" sz="2000" dirty="0" err="1" smtClean="0"/>
              <a:t>TKey</a:t>
            </a:r>
            <a:r>
              <a:rPr lang="en-US" altLang="ja-JP" sz="2000" dirty="0" smtClean="0"/>
              <a:t>, </a:t>
            </a:r>
            <a:r>
              <a:rPr lang="en-US" altLang="ja-JP" sz="2000" dirty="0" err="1" smtClean="0"/>
              <a:t>Tvalue</a:t>
            </a:r>
            <a:r>
              <a:rPr lang="en-US" altLang="ja-JP" sz="2000" dirty="0" smtClean="0"/>
              <a:t>&gt; </a:t>
            </a:r>
            <a:r>
              <a:rPr lang="ja-JP" altLang="en-US" sz="2000" dirty="0" smtClean="0"/>
              <a:t>クラス</a:t>
            </a:r>
            <a:endParaRPr lang="en-US" altLang="ja-JP" sz="2000" dirty="0" smtClean="0"/>
          </a:p>
          <a:p>
            <a:pPr lvl="2"/>
            <a:r>
              <a:rPr lang="en-US" altLang="ja-JP" sz="2000" dirty="0" err="1" smtClean="0"/>
              <a:t>ConcurrentQueue</a:t>
            </a:r>
            <a:r>
              <a:rPr lang="en-US" altLang="ja-JP" sz="2000" dirty="0" smtClean="0"/>
              <a:t>&lt;T&gt; </a:t>
            </a:r>
            <a:r>
              <a:rPr lang="ja-JP" altLang="en-US" sz="2000" dirty="0" smtClean="0"/>
              <a:t>クラス</a:t>
            </a:r>
            <a:endParaRPr lang="en-US" altLang="ja-JP" sz="2000" dirty="0" smtClean="0"/>
          </a:p>
          <a:p>
            <a:pPr lvl="2"/>
            <a:r>
              <a:rPr lang="en-US" altLang="ja-JP" sz="2000" dirty="0" err="1" smtClean="0"/>
              <a:t>ConcurrentStack</a:t>
            </a:r>
            <a:r>
              <a:rPr lang="en-US" altLang="ja-JP" sz="2000" dirty="0" smtClean="0"/>
              <a:t>&lt;T&gt;</a:t>
            </a:r>
            <a:r>
              <a:rPr lang="ja-JP" altLang="en-US" sz="2000" dirty="0" smtClean="0"/>
              <a:t>クラス</a:t>
            </a:r>
            <a:endParaRPr lang="en-US" altLang="ja-JP" sz="2000" dirty="0" smtClean="0"/>
          </a:p>
          <a:p>
            <a:r>
              <a:rPr kumimoji="1" lang="ja-JP" altLang="en-US" dirty="0" smtClean="0"/>
              <a:t>遅延初期化クラス</a:t>
            </a:r>
            <a:endParaRPr kumimoji="1" lang="en-US" altLang="ja-JP" dirty="0" smtClean="0"/>
          </a:p>
          <a:p>
            <a:pPr lvl="1"/>
            <a:r>
              <a:rPr lang="ja-JP" altLang="en-US" sz="2400" dirty="0" smtClean="0"/>
              <a:t>スレッドセーフな遅延初期化　</a:t>
            </a:r>
            <a:r>
              <a:rPr lang="en-US" altLang="ja-JP" sz="2400" dirty="0" smtClean="0"/>
              <a:t>Lazy&lt;T&gt;</a:t>
            </a:r>
            <a:r>
              <a:rPr lang="ja-JP" altLang="en-US" sz="2400" dirty="0" smtClean="0"/>
              <a:t> </a:t>
            </a:r>
            <a:endParaRPr lang="en-US" altLang="ja-JP" sz="2400" dirty="0" smtClean="0"/>
          </a:p>
          <a:p>
            <a:pPr lvl="1"/>
            <a:r>
              <a:rPr lang="ja-JP" altLang="en-US" sz="2400" dirty="0" smtClean="0"/>
              <a:t>スレッドローカルな遅延初期化　</a:t>
            </a:r>
            <a:r>
              <a:rPr lang="en-US" altLang="ja-JP" sz="2400" dirty="0" err="1" smtClean="0"/>
              <a:t>ThreadLocal</a:t>
            </a:r>
            <a:r>
              <a:rPr lang="en-US" altLang="ja-JP" sz="2400" dirty="0" smtClean="0"/>
              <a:t>&lt;T&gt; </a:t>
            </a:r>
            <a:endParaRPr kumimoji="1" lang="ja-JP" alt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UML</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smtClean="0"/>
              <a:t>UML</a:t>
            </a:r>
            <a:r>
              <a:rPr kumimoji="1" lang="ja-JP" altLang="en-US" dirty="0" smtClean="0"/>
              <a:t>図が描ける</a:t>
            </a:r>
            <a:endParaRPr kumimoji="1" lang="en-US" altLang="ja-JP" dirty="0" smtClean="0"/>
          </a:p>
          <a:p>
            <a:pPr lvl="1"/>
            <a:r>
              <a:rPr lang="ja-JP" altLang="en-US" sz="2400" dirty="0" smtClean="0"/>
              <a:t>アクティビティ図</a:t>
            </a:r>
            <a:endParaRPr lang="en-US" altLang="ja-JP" sz="2400" dirty="0" smtClean="0"/>
          </a:p>
          <a:p>
            <a:pPr lvl="1"/>
            <a:r>
              <a:rPr kumimoji="1" lang="ja-JP" altLang="en-US" sz="2400" dirty="0" smtClean="0"/>
              <a:t>ユースケース図</a:t>
            </a:r>
            <a:endParaRPr kumimoji="1" lang="en-US" altLang="ja-JP" sz="2400" dirty="0" smtClean="0"/>
          </a:p>
          <a:p>
            <a:pPr lvl="1"/>
            <a:r>
              <a:rPr lang="ja-JP" altLang="en-US" sz="2400" dirty="0" smtClean="0"/>
              <a:t>レイヤー図</a:t>
            </a:r>
            <a:endParaRPr lang="en-US" altLang="ja-JP" sz="2400" dirty="0" smtClean="0"/>
          </a:p>
          <a:p>
            <a:pPr lvl="1"/>
            <a:r>
              <a:rPr kumimoji="1" lang="ja-JP" altLang="en-US" sz="2400" dirty="0" smtClean="0"/>
              <a:t>論理クラス図</a:t>
            </a:r>
            <a:endParaRPr kumimoji="1" lang="en-US" altLang="ja-JP" sz="2400" dirty="0" smtClean="0"/>
          </a:p>
          <a:p>
            <a:pPr lvl="1"/>
            <a:r>
              <a:rPr lang="ja-JP" altLang="en-US" sz="2400" dirty="0" smtClean="0"/>
              <a:t>コンポーネント図</a:t>
            </a:r>
            <a:endParaRPr lang="en-US" altLang="ja-JP" sz="2400" dirty="0" smtClean="0"/>
          </a:p>
          <a:p>
            <a:pPr lvl="1"/>
            <a:r>
              <a:rPr kumimoji="1" lang="ja-JP" altLang="en-US" sz="2400" dirty="0" smtClean="0"/>
              <a:t>シーケンス図</a:t>
            </a:r>
            <a:endParaRPr kumimoji="1" lang="ja-JP" alt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UML</a:t>
            </a:r>
            <a:endParaRPr kumimoji="1" lang="ja-JP" altLang="en-US" dirty="0"/>
          </a:p>
        </p:txBody>
      </p:sp>
      <p:sp>
        <p:nvSpPr>
          <p:cNvPr id="3" name="テキスト プレースホルダ 2"/>
          <p:cNvSpPr>
            <a:spLocks noGrp="1"/>
          </p:cNvSpPr>
          <p:nvPr>
            <p:ph type="body" idx="1"/>
          </p:nvPr>
        </p:nvSpPr>
        <p:spPr/>
        <p:txBody>
          <a:bodyPr/>
          <a:lstStyle/>
          <a:p>
            <a:endParaRPr kumimoji="1" lang="ja-JP" altLang="en-US" dirty="0"/>
          </a:p>
        </p:txBody>
      </p:sp>
      <p:pic>
        <p:nvPicPr>
          <p:cNvPr id="3074" name="Picture 2" descr="C:\Users\えムナウ\Pictures\わんくま\アクティビティ図.jpg"/>
          <p:cNvPicPr>
            <a:picLocks noChangeAspect="1" noChangeArrowheads="1"/>
          </p:cNvPicPr>
          <p:nvPr/>
        </p:nvPicPr>
        <p:blipFill>
          <a:blip r:embed="rId2" cstate="print"/>
          <a:srcRect/>
          <a:stretch>
            <a:fillRect/>
          </a:stretch>
        </p:blipFill>
        <p:spPr bwMode="auto">
          <a:xfrm>
            <a:off x="357158" y="1071546"/>
            <a:ext cx="4799003" cy="5068445"/>
          </a:xfrm>
          <a:prstGeom prst="rect">
            <a:avLst/>
          </a:prstGeom>
          <a:noFill/>
        </p:spPr>
      </p:pic>
      <p:pic>
        <p:nvPicPr>
          <p:cNvPr id="3075" name="Picture 3" descr="C:\Users\えムナウ\Pictures\わんくま\ユースケース図.jpg"/>
          <p:cNvPicPr>
            <a:picLocks noChangeAspect="1" noChangeArrowheads="1"/>
          </p:cNvPicPr>
          <p:nvPr/>
        </p:nvPicPr>
        <p:blipFill>
          <a:blip r:embed="rId3" cstate="print"/>
          <a:srcRect/>
          <a:stretch>
            <a:fillRect/>
          </a:stretch>
        </p:blipFill>
        <p:spPr bwMode="auto">
          <a:xfrm>
            <a:off x="3857620" y="2857496"/>
            <a:ext cx="4765916" cy="320041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UML</a:t>
            </a:r>
            <a:endParaRPr kumimoji="1" lang="ja-JP" altLang="en-US" dirty="0"/>
          </a:p>
        </p:txBody>
      </p:sp>
      <p:sp>
        <p:nvSpPr>
          <p:cNvPr id="3" name="テキスト プレースホルダ 2"/>
          <p:cNvSpPr>
            <a:spLocks noGrp="1"/>
          </p:cNvSpPr>
          <p:nvPr>
            <p:ph type="body" idx="1"/>
          </p:nvPr>
        </p:nvSpPr>
        <p:spPr/>
        <p:txBody>
          <a:bodyPr/>
          <a:lstStyle/>
          <a:p>
            <a:endParaRPr kumimoji="1" lang="ja-JP" altLang="en-US" dirty="0"/>
          </a:p>
        </p:txBody>
      </p:sp>
      <p:pic>
        <p:nvPicPr>
          <p:cNvPr id="4098" name="Picture 2" descr="C:\Users\えムナウ\Pictures\わんくま\レイヤー図.jpg"/>
          <p:cNvPicPr>
            <a:picLocks noChangeAspect="1" noChangeArrowheads="1"/>
          </p:cNvPicPr>
          <p:nvPr/>
        </p:nvPicPr>
        <p:blipFill>
          <a:blip r:embed="rId2" cstate="print"/>
          <a:srcRect/>
          <a:stretch>
            <a:fillRect/>
          </a:stretch>
        </p:blipFill>
        <p:spPr bwMode="auto">
          <a:xfrm>
            <a:off x="357158" y="1071546"/>
            <a:ext cx="5214932" cy="4865718"/>
          </a:xfrm>
          <a:prstGeom prst="rect">
            <a:avLst/>
          </a:prstGeom>
          <a:noFill/>
        </p:spPr>
      </p:pic>
      <p:pic>
        <p:nvPicPr>
          <p:cNvPr id="4099" name="Picture 3" descr="C:\Users\えムナウ\Pictures\わんくま\クラス図.jpg"/>
          <p:cNvPicPr>
            <a:picLocks noChangeAspect="1" noChangeArrowheads="1"/>
          </p:cNvPicPr>
          <p:nvPr/>
        </p:nvPicPr>
        <p:blipFill>
          <a:blip r:embed="rId3" cstate="print"/>
          <a:srcRect/>
          <a:stretch>
            <a:fillRect/>
          </a:stretch>
        </p:blipFill>
        <p:spPr bwMode="auto">
          <a:xfrm>
            <a:off x="4071934" y="2571744"/>
            <a:ext cx="4574514" cy="347663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開発環境</a:t>
            </a:r>
            <a:endParaRPr kumimoji="1" lang="ja-JP" altLang="en-US" dirty="0"/>
          </a:p>
        </p:txBody>
      </p:sp>
      <p:sp>
        <p:nvSpPr>
          <p:cNvPr id="3" name="テキスト プレースホルダ 2"/>
          <p:cNvSpPr>
            <a:spLocks noGrp="1"/>
          </p:cNvSpPr>
          <p:nvPr>
            <p:ph type="body" idx="1"/>
          </p:nvPr>
        </p:nvSpPr>
        <p:spPr>
          <a:xfrm>
            <a:off x="357158" y="1052513"/>
            <a:ext cx="8286808" cy="5073650"/>
          </a:xfrm>
        </p:spPr>
        <p:txBody>
          <a:bodyPr/>
          <a:lstStyle/>
          <a:p>
            <a:r>
              <a:rPr lang="ja-JP" altLang="en-US" dirty="0" smtClean="0"/>
              <a:t>ドキュメント ウィンドウ</a:t>
            </a:r>
            <a:endParaRPr lang="en-US" altLang="ja-JP" dirty="0" smtClean="0"/>
          </a:p>
          <a:p>
            <a:pPr lvl="1"/>
            <a:r>
              <a:rPr kumimoji="1" lang="en-US" altLang="ja-JP" sz="2400" dirty="0" smtClean="0"/>
              <a:t>IDE</a:t>
            </a:r>
            <a:r>
              <a:rPr kumimoji="1" lang="ja-JP" altLang="en-US" sz="2400" dirty="0" smtClean="0"/>
              <a:t>の外部にフローティング</a:t>
            </a:r>
            <a:endParaRPr kumimoji="1" lang="en-US" altLang="ja-JP" sz="2400" dirty="0" smtClean="0"/>
          </a:p>
          <a:p>
            <a:pPr lvl="1"/>
            <a:r>
              <a:rPr lang="en-US" altLang="ja-JP" sz="2400" dirty="0" smtClean="0"/>
              <a:t>CTRL+</a:t>
            </a:r>
            <a:r>
              <a:rPr lang="ja-JP" altLang="en-US" sz="2400" dirty="0" smtClean="0"/>
              <a:t>ホイールで拡大縮小</a:t>
            </a:r>
            <a:endParaRPr lang="en-US" altLang="ja-JP" sz="2400" dirty="0" smtClean="0"/>
          </a:p>
          <a:p>
            <a:pPr lvl="1"/>
            <a:r>
              <a:rPr lang="ja-JP" altLang="en-US" sz="2400" dirty="0" smtClean="0"/>
              <a:t>呼び出し階層の表示</a:t>
            </a:r>
            <a:r>
              <a:rPr lang="en-US" altLang="ja-JP" sz="2400" dirty="0" smtClean="0"/>
              <a:t>(Call</a:t>
            </a:r>
            <a:r>
              <a:rPr lang="ja-JP" altLang="en-US" sz="2400" dirty="0" smtClean="0"/>
              <a:t> </a:t>
            </a:r>
            <a:r>
              <a:rPr lang="en-US" altLang="ja-JP" sz="2400" dirty="0" smtClean="0"/>
              <a:t>From/To)</a:t>
            </a:r>
          </a:p>
          <a:p>
            <a:pPr lvl="1"/>
            <a:r>
              <a:rPr lang="ja-JP" altLang="en-US" sz="2400" dirty="0" smtClean="0"/>
              <a:t>アーキテクチャーエクスプローラー</a:t>
            </a:r>
            <a:endParaRPr lang="en-US" altLang="ja-JP" sz="2400" dirty="0" smtClean="0"/>
          </a:p>
          <a:p>
            <a:pPr lvl="1"/>
            <a:r>
              <a:rPr lang="ja-JP" altLang="en-US" sz="2400" dirty="0" smtClean="0"/>
              <a:t>オブジェクト ブラウザで </a:t>
            </a:r>
            <a:r>
              <a:rPr lang="en-US" altLang="ja-JP" sz="2400" dirty="0" smtClean="0"/>
              <a:t>.NET Framework</a:t>
            </a:r>
            <a:r>
              <a:rPr lang="ja-JP" altLang="en-US" sz="2400" dirty="0" smtClean="0"/>
              <a:t>を検索</a:t>
            </a:r>
            <a:endParaRPr lang="en-US" altLang="ja-JP" sz="2400" dirty="0" smtClean="0"/>
          </a:p>
          <a:p>
            <a:pPr lvl="1"/>
            <a:r>
              <a:rPr kumimoji="1" lang="ja-JP" altLang="en-US" sz="2400" dirty="0" smtClean="0"/>
              <a:t>検索単語を選択して、編集</a:t>
            </a:r>
            <a:r>
              <a:rPr kumimoji="1" lang="en-US" altLang="ja-JP" sz="2400" dirty="0" smtClean="0"/>
              <a:t>-</a:t>
            </a:r>
            <a:r>
              <a:rPr kumimoji="1" lang="ja-JP" altLang="en-US" sz="2400" dirty="0" smtClean="0"/>
              <a:t>移動で検索し移動</a:t>
            </a:r>
            <a:endParaRPr kumimoji="1" lang="en-US" altLang="ja-JP" sz="2400" dirty="0" smtClean="0"/>
          </a:p>
          <a:p>
            <a:pPr lvl="1"/>
            <a:r>
              <a:rPr lang="ja-JP" altLang="en-US" sz="2400" dirty="0" smtClean="0"/>
              <a:t>画面やスコープ内の選択した変数やクラスを強調表示</a:t>
            </a:r>
            <a:endParaRPr lang="en-US" altLang="ja-JP" sz="2400" dirty="0" smtClean="0"/>
          </a:p>
          <a:p>
            <a:pPr lvl="1"/>
            <a:r>
              <a:rPr kumimoji="1" lang="en-US" altLang="ja-JP" sz="2400" dirty="0" smtClean="0"/>
              <a:t>VB</a:t>
            </a:r>
            <a:r>
              <a:rPr kumimoji="1" lang="ja-JP" altLang="en-US" sz="2400" dirty="0" smtClean="0"/>
              <a:t>では </a:t>
            </a:r>
            <a:r>
              <a:rPr kumimoji="1" lang="en-US" altLang="ja-JP" sz="2400" dirty="0" smtClean="0"/>
              <a:t>If</a:t>
            </a:r>
            <a:r>
              <a:rPr lang="ja-JP" altLang="en-US" sz="2400" dirty="0" smtClean="0"/>
              <a:t> </a:t>
            </a:r>
            <a:r>
              <a:rPr lang="en-US" altLang="ja-JP" sz="2400" dirty="0" smtClean="0"/>
              <a:t>-</a:t>
            </a:r>
            <a:r>
              <a:rPr kumimoji="1" lang="ja-JP" altLang="en-US" sz="2400" dirty="0" smtClean="0"/>
              <a:t> </a:t>
            </a:r>
            <a:r>
              <a:rPr kumimoji="1" lang="en-US" altLang="ja-JP" sz="2400" dirty="0" smtClean="0"/>
              <a:t>End</a:t>
            </a:r>
            <a:r>
              <a:rPr kumimoji="1" lang="ja-JP" altLang="en-US" sz="2400" dirty="0" smtClean="0"/>
              <a:t> </a:t>
            </a:r>
            <a:r>
              <a:rPr kumimoji="1" lang="en-US" altLang="ja-JP" sz="2400" dirty="0" smtClean="0"/>
              <a:t>If </a:t>
            </a:r>
            <a:r>
              <a:rPr kumimoji="1" lang="ja-JP" altLang="en-US" sz="2400" dirty="0" smtClean="0"/>
              <a:t>などの</a:t>
            </a:r>
            <a:r>
              <a:rPr lang="ja-JP" altLang="en-US" sz="2400" dirty="0" smtClean="0"/>
              <a:t>キーワードペアを強調表示</a:t>
            </a:r>
            <a:endParaRPr lang="en-US" altLang="ja-JP" sz="2400" dirty="0" smtClean="0"/>
          </a:p>
          <a:p>
            <a:pPr lvl="1"/>
            <a:r>
              <a:rPr kumimoji="1" lang="ja-JP" altLang="en-US" sz="2400" dirty="0" smtClean="0"/>
              <a:t>未定義クラス・</a:t>
            </a:r>
            <a:r>
              <a:rPr lang="ja-JP" altLang="en-US" sz="2400" dirty="0" smtClean="0"/>
              <a:t>メンバーからクラス・メンバーを生成</a:t>
            </a:r>
            <a:endParaRPr lang="en-US" altLang="ja-JP" sz="2400" dirty="0" smtClean="0"/>
          </a:p>
          <a:p>
            <a:pPr lvl="1"/>
            <a:r>
              <a:rPr lang="en-US" altLang="ja-JP" sz="2400" dirty="0" smtClean="0"/>
              <a:t>IntelliSense</a:t>
            </a:r>
            <a:r>
              <a:rPr lang="ja-JP" altLang="en-US" sz="2400" dirty="0" smtClean="0"/>
              <a:t> 使う、参考に表示する、の切り替え</a:t>
            </a:r>
            <a:endParaRPr kumimoji="1" lang="ja-JP" alt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UML</a:t>
            </a:r>
            <a:endParaRPr kumimoji="1" lang="ja-JP" altLang="en-US" dirty="0"/>
          </a:p>
        </p:txBody>
      </p:sp>
      <p:sp>
        <p:nvSpPr>
          <p:cNvPr id="3" name="テキスト プレースホルダ 2"/>
          <p:cNvSpPr>
            <a:spLocks noGrp="1"/>
          </p:cNvSpPr>
          <p:nvPr>
            <p:ph type="body" idx="1"/>
          </p:nvPr>
        </p:nvSpPr>
        <p:spPr/>
        <p:txBody>
          <a:bodyPr/>
          <a:lstStyle/>
          <a:p>
            <a:endParaRPr kumimoji="1" lang="ja-JP" altLang="en-US" dirty="0"/>
          </a:p>
        </p:txBody>
      </p:sp>
      <p:pic>
        <p:nvPicPr>
          <p:cNvPr id="2050" name="Picture 2" descr="C:\Users\えムナウ\Pictures\わんくま\シーケンス図.jpg"/>
          <p:cNvPicPr>
            <a:picLocks noChangeAspect="1" noChangeArrowheads="1"/>
          </p:cNvPicPr>
          <p:nvPr/>
        </p:nvPicPr>
        <p:blipFill>
          <a:blip r:embed="rId2" cstate="print"/>
          <a:srcRect/>
          <a:stretch>
            <a:fillRect/>
          </a:stretch>
        </p:blipFill>
        <p:spPr bwMode="auto">
          <a:xfrm>
            <a:off x="428596" y="1000108"/>
            <a:ext cx="2847560" cy="5286412"/>
          </a:xfrm>
          <a:prstGeom prst="rect">
            <a:avLst/>
          </a:prstGeom>
          <a:noFill/>
        </p:spPr>
      </p:pic>
      <p:pic>
        <p:nvPicPr>
          <p:cNvPr id="2051" name="Picture 3" descr="C:\Users\えムナウ\Pictures\わんくま\コンポーネント図.jpg"/>
          <p:cNvPicPr>
            <a:picLocks noChangeAspect="1" noChangeArrowheads="1"/>
          </p:cNvPicPr>
          <p:nvPr/>
        </p:nvPicPr>
        <p:blipFill>
          <a:blip r:embed="rId3" cstate="print"/>
          <a:srcRect/>
          <a:stretch>
            <a:fillRect/>
          </a:stretch>
        </p:blipFill>
        <p:spPr bwMode="auto">
          <a:xfrm>
            <a:off x="3428992" y="2357430"/>
            <a:ext cx="5357850" cy="255839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UML</a:t>
            </a:r>
            <a:endParaRPr kumimoji="1" lang="ja-JP" altLang="en-US" dirty="0"/>
          </a:p>
        </p:txBody>
      </p:sp>
      <p:sp>
        <p:nvSpPr>
          <p:cNvPr id="3" name="テキスト プレースホルダ 2"/>
          <p:cNvSpPr>
            <a:spLocks noGrp="1"/>
          </p:cNvSpPr>
          <p:nvPr>
            <p:ph type="body" idx="1"/>
          </p:nvPr>
        </p:nvSpPr>
        <p:spPr/>
        <p:txBody>
          <a:bodyPr/>
          <a:lstStyle/>
          <a:p>
            <a:r>
              <a:rPr kumimoji="1" lang="ja-JP" altLang="en-US" dirty="0" smtClean="0"/>
              <a:t>クラス関係図</a:t>
            </a:r>
            <a:endParaRPr kumimoji="1" lang="ja-JP" altLang="en-US" dirty="0"/>
          </a:p>
        </p:txBody>
      </p:sp>
      <p:pic>
        <p:nvPicPr>
          <p:cNvPr id="5122" name="Picture 2" descr="C:\Users\えムナウ\Pictures\わんくま\クラス相関図.jpg"/>
          <p:cNvPicPr>
            <a:picLocks noChangeAspect="1" noChangeArrowheads="1"/>
          </p:cNvPicPr>
          <p:nvPr/>
        </p:nvPicPr>
        <p:blipFill>
          <a:blip r:embed="rId2" cstate="print"/>
          <a:srcRect/>
          <a:stretch>
            <a:fillRect/>
          </a:stretch>
        </p:blipFill>
        <p:spPr bwMode="auto">
          <a:xfrm>
            <a:off x="3143240" y="1000108"/>
            <a:ext cx="5357849" cy="513962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テキスト プレースホルダ 2"/>
          <p:cNvSpPr>
            <a:spLocks noGrp="1"/>
          </p:cNvSpPr>
          <p:nvPr>
            <p:ph type="body" idx="1"/>
          </p:nvPr>
        </p:nvSpPr>
        <p:spPr/>
        <p:txBody>
          <a:bodyPr/>
          <a:lstStyle/>
          <a:p>
            <a:r>
              <a:rPr lang="en-US" altLang="ja-JP" dirty="0" smtClean="0"/>
              <a:t>VisualStudio2010</a:t>
            </a:r>
            <a:r>
              <a:rPr lang="ja-JP" altLang="en-US" dirty="0" smtClean="0"/>
              <a:t>はものすごい。</a:t>
            </a:r>
            <a:endParaRPr lang="en-US" altLang="ja-JP" dirty="0" smtClean="0"/>
          </a:p>
          <a:p>
            <a:r>
              <a:rPr kumimoji="1" lang="ja-JP" altLang="en-US" dirty="0" smtClean="0"/>
              <a:t>今日紹介した以外にも、</a:t>
            </a:r>
            <a:r>
              <a:rPr lang="en-US" altLang="ja-JP" dirty="0" smtClean="0"/>
              <a:t>Oslo</a:t>
            </a:r>
            <a:r>
              <a:rPr lang="ja-JP" altLang="en-US" dirty="0" smtClean="0"/>
              <a:t> や </a:t>
            </a:r>
            <a:r>
              <a:rPr lang="en-US" altLang="ja-JP" dirty="0" err="1" smtClean="0"/>
              <a:t>AjaxToolKit</a:t>
            </a:r>
            <a:r>
              <a:rPr lang="ja-JP" altLang="en-US" dirty="0" smtClean="0"/>
              <a:t> </a:t>
            </a:r>
            <a:r>
              <a:rPr lang="en-US" altLang="ja-JP" dirty="0" smtClean="0"/>
              <a:t>/</a:t>
            </a:r>
            <a:r>
              <a:rPr lang="ja-JP" altLang="en-US" dirty="0" smtClean="0"/>
              <a:t> </a:t>
            </a:r>
            <a:r>
              <a:rPr lang="en-US" altLang="ja-JP" dirty="0" err="1" smtClean="0"/>
              <a:t>WpfToolkit</a:t>
            </a:r>
            <a:r>
              <a:rPr lang="ja-JP" altLang="en-US" dirty="0" smtClean="0"/>
              <a:t> </a:t>
            </a:r>
            <a:r>
              <a:rPr lang="en-US" altLang="ja-JP" dirty="0" smtClean="0"/>
              <a:t>/</a:t>
            </a:r>
            <a:r>
              <a:rPr lang="ja-JP" altLang="en-US" dirty="0" smtClean="0"/>
              <a:t> </a:t>
            </a:r>
            <a:r>
              <a:rPr lang="en-US" altLang="ja-JP" dirty="0" err="1" smtClean="0"/>
              <a:t>SilverlightToolkit</a:t>
            </a:r>
            <a:r>
              <a:rPr lang="en-US" altLang="ja-JP" dirty="0" smtClean="0"/>
              <a:t> </a:t>
            </a:r>
            <a:r>
              <a:rPr lang="ja-JP" altLang="en-US" dirty="0" smtClean="0"/>
              <a:t>などでも取り込んでくるものがあるかもしれない。</a:t>
            </a:r>
            <a:endParaRPr lang="en-US" altLang="ja-JP" dirty="0" smtClean="0"/>
          </a:p>
          <a:p>
            <a:r>
              <a:rPr lang="en-US" altLang="ja-JP" dirty="0" err="1" smtClean="0"/>
              <a:t>TeamSystem</a:t>
            </a:r>
            <a:r>
              <a:rPr lang="ja-JP" altLang="en-US" dirty="0" smtClean="0"/>
              <a:t>やテスト関係は充実すると思うのでデバッグもやりやすくなる。</a:t>
            </a:r>
            <a:endParaRPr lang="en-US" altLang="ja-JP" dirty="0" smtClean="0"/>
          </a:p>
          <a:p>
            <a:r>
              <a:rPr lang="ja-JP" altLang="en-US" dirty="0" smtClean="0"/>
              <a:t>みなさんも</a:t>
            </a:r>
            <a:r>
              <a:rPr lang="en-US" altLang="ja-JP" dirty="0" smtClean="0"/>
              <a:t>β</a:t>
            </a:r>
            <a:r>
              <a:rPr lang="ja-JP" altLang="en-US" dirty="0" smtClean="0"/>
              <a:t>版のバグ報告をしてよい</a:t>
            </a:r>
            <a:r>
              <a:rPr lang="en-US" altLang="ja-JP" dirty="0" err="1" smtClean="0"/>
              <a:t>VisualStudio</a:t>
            </a:r>
            <a:r>
              <a:rPr lang="ja-JP" altLang="en-US" dirty="0" smtClean="0"/>
              <a:t>を一緒に作っていきましょう。</a:t>
            </a:r>
            <a:endParaRPr lang="en-US" altLang="ja-JP"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開発環境</a:t>
            </a:r>
            <a:endParaRPr kumimoji="1" lang="ja-JP" altLang="en-US" dirty="0"/>
          </a:p>
        </p:txBody>
      </p:sp>
      <p:sp>
        <p:nvSpPr>
          <p:cNvPr id="3" name="テキスト プレースホルダ 2"/>
          <p:cNvSpPr>
            <a:spLocks noGrp="1"/>
          </p:cNvSpPr>
          <p:nvPr>
            <p:ph type="body" idx="1"/>
          </p:nvPr>
        </p:nvSpPr>
        <p:spPr/>
        <p:txBody>
          <a:bodyPr/>
          <a:lstStyle/>
          <a:p>
            <a:endParaRPr kumimoji="1" lang="ja-JP" altLang="en-US"/>
          </a:p>
        </p:txBody>
      </p:sp>
      <p:pic>
        <p:nvPicPr>
          <p:cNvPr id="1026" name="Picture 2" descr="C:\Users\えムナウ\Pictures\わんくま\アーキテクチャエクスプローラ.jpg"/>
          <p:cNvPicPr>
            <a:picLocks noChangeAspect="1" noChangeArrowheads="1"/>
          </p:cNvPicPr>
          <p:nvPr/>
        </p:nvPicPr>
        <p:blipFill>
          <a:blip r:embed="rId2" cstate="print"/>
          <a:srcRect/>
          <a:stretch>
            <a:fillRect/>
          </a:stretch>
        </p:blipFill>
        <p:spPr bwMode="auto">
          <a:xfrm>
            <a:off x="714348" y="214290"/>
            <a:ext cx="6956275" cy="3929090"/>
          </a:xfrm>
          <a:prstGeom prst="rect">
            <a:avLst/>
          </a:prstGeom>
          <a:noFill/>
        </p:spPr>
      </p:pic>
      <p:pic>
        <p:nvPicPr>
          <p:cNvPr id="1027" name="Picture 3" descr="C:\Users\えムナウ\Pictures\わんくま\CallHierarchy.jpg"/>
          <p:cNvPicPr>
            <a:picLocks noChangeAspect="1" noChangeArrowheads="1"/>
          </p:cNvPicPr>
          <p:nvPr/>
        </p:nvPicPr>
        <p:blipFill>
          <a:blip r:embed="rId3" cstate="print"/>
          <a:srcRect/>
          <a:stretch>
            <a:fillRect/>
          </a:stretch>
        </p:blipFill>
        <p:spPr bwMode="auto">
          <a:xfrm>
            <a:off x="714348" y="4143380"/>
            <a:ext cx="7419976" cy="19907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開発環境</a:t>
            </a:r>
            <a:endParaRPr kumimoji="1" lang="ja-JP" altLang="en-US" dirty="0"/>
          </a:p>
        </p:txBody>
      </p:sp>
      <p:sp>
        <p:nvSpPr>
          <p:cNvPr id="3" name="テキスト プレースホルダ 2"/>
          <p:cNvSpPr>
            <a:spLocks noGrp="1"/>
          </p:cNvSpPr>
          <p:nvPr>
            <p:ph type="body" idx="1"/>
          </p:nvPr>
        </p:nvSpPr>
        <p:spPr/>
        <p:txBody>
          <a:bodyPr/>
          <a:lstStyle/>
          <a:p>
            <a:r>
              <a:rPr kumimoji="1" lang="ja-JP" altLang="en-US" dirty="0" smtClean="0"/>
              <a:t>デバッグ</a:t>
            </a:r>
            <a:endParaRPr kumimoji="1" lang="en-US" altLang="ja-JP" dirty="0" smtClean="0"/>
          </a:p>
          <a:p>
            <a:pPr lvl="1"/>
            <a:r>
              <a:rPr lang="ja-JP" altLang="en-US" sz="2400" dirty="0" smtClean="0"/>
              <a:t>ブレークポイント一覧の検索機能</a:t>
            </a:r>
            <a:endParaRPr lang="en-US" altLang="ja-JP" sz="2400" dirty="0" smtClean="0"/>
          </a:p>
          <a:p>
            <a:pPr lvl="1"/>
            <a:r>
              <a:rPr lang="ja-JP" altLang="en-US" sz="2400" dirty="0" smtClean="0"/>
              <a:t>ブレークポイントの</a:t>
            </a:r>
            <a:r>
              <a:rPr lang="en-US" altLang="ja-JP" sz="2400" dirty="0" smtClean="0"/>
              <a:t>XML</a:t>
            </a:r>
            <a:r>
              <a:rPr lang="ja-JP" altLang="en-US" sz="2400" dirty="0" smtClean="0"/>
              <a:t>保存と読み出し</a:t>
            </a:r>
            <a:endParaRPr lang="en-US" altLang="ja-JP" sz="2400" dirty="0" smtClean="0"/>
          </a:p>
          <a:p>
            <a:pPr lvl="1"/>
            <a:r>
              <a:rPr lang="ja-JP" altLang="en-US" sz="2400" dirty="0" smtClean="0"/>
              <a:t>スレッド ウィンドウで各スレッドのスタック確認</a:t>
            </a:r>
            <a:endParaRPr lang="en-US" altLang="ja-JP" sz="2400" dirty="0" smtClean="0"/>
          </a:p>
          <a:p>
            <a:pPr lvl="1"/>
            <a:r>
              <a:rPr lang="en-US" altLang="ja-JP" sz="2400" dirty="0" smtClean="0"/>
              <a:t>Parallel Tasks/Stacks</a:t>
            </a:r>
            <a:r>
              <a:rPr lang="ja-JP" altLang="en-US" sz="2400" dirty="0" smtClean="0"/>
              <a:t> で並列動作の確認</a:t>
            </a:r>
            <a:endParaRPr lang="en-US" altLang="ja-JP" sz="2400" dirty="0" smtClean="0"/>
          </a:p>
          <a:p>
            <a:pPr lvl="1"/>
            <a:r>
              <a:rPr lang="en-US" altLang="ja-JP" sz="2400" dirty="0" smtClean="0"/>
              <a:t>DataTips</a:t>
            </a:r>
            <a:r>
              <a:rPr lang="ja-JP" altLang="en-US" sz="2400" dirty="0" smtClean="0"/>
              <a:t> ソース上に付箋紙みたいに変数ウォッチを貼る</a:t>
            </a:r>
            <a:endParaRPr lang="en-US" altLang="ja-JP" sz="2400" dirty="0" smtClean="0"/>
          </a:p>
          <a:p>
            <a:pPr lvl="1"/>
            <a:r>
              <a:rPr lang="ja-JP" altLang="en-US" sz="2400" dirty="0" smtClean="0"/>
              <a:t>デバッグ中にダンプファイル出力</a:t>
            </a:r>
            <a:endParaRPr lang="en-US" altLang="ja-JP" sz="2400" dirty="0" smtClean="0"/>
          </a:p>
          <a:p>
            <a:pPr lvl="1"/>
            <a:r>
              <a:rPr lang="ja-JP" altLang="en-US" sz="2400" dirty="0" smtClean="0"/>
              <a:t>パフォーマンス分析のマルチＣＰＵの分析結果</a:t>
            </a:r>
            <a:endParaRPr lang="en-US" altLang="ja-JP" sz="2400" dirty="0" smtClean="0"/>
          </a:p>
          <a:p>
            <a:pPr lvl="1"/>
            <a:r>
              <a:rPr lang="ja-JP" altLang="en-US" sz="2400" dirty="0" smtClean="0"/>
              <a:t>デバッグ履歴機能</a:t>
            </a:r>
            <a:endParaRPr lang="en-US" altLang="ja-JP" sz="2400" dirty="0" smtClean="0"/>
          </a:p>
          <a:p>
            <a:pPr lvl="1"/>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フレームワーク</a:t>
            </a:r>
            <a:endParaRPr kumimoji="1" lang="ja-JP" altLang="en-US" dirty="0"/>
          </a:p>
        </p:txBody>
      </p:sp>
      <p:sp>
        <p:nvSpPr>
          <p:cNvPr id="5" name="テキスト プレースホルダ 2"/>
          <p:cNvSpPr>
            <a:spLocks noGrp="1"/>
          </p:cNvSpPr>
          <p:nvPr>
            <p:ph type="body" idx="1"/>
          </p:nvPr>
        </p:nvSpPr>
        <p:spPr>
          <a:xfrm>
            <a:off x="357158" y="1052513"/>
            <a:ext cx="8329642" cy="5073650"/>
          </a:xfrm>
        </p:spPr>
        <p:txBody>
          <a:bodyPr/>
          <a:lstStyle/>
          <a:p>
            <a:r>
              <a:rPr lang="ja-JP" altLang="en-US" dirty="0" smtClean="0"/>
              <a:t>テスト</a:t>
            </a:r>
            <a:endParaRPr kumimoji="1" lang="en-US" altLang="ja-JP" dirty="0" smtClean="0"/>
          </a:p>
          <a:p>
            <a:pPr lvl="1"/>
            <a:r>
              <a:rPr lang="ja-JP" altLang="ja-JP" sz="2400" dirty="0" smtClean="0"/>
              <a:t>手動テストの記録と再生</a:t>
            </a:r>
            <a:endParaRPr lang="en-US" altLang="ja-JP" sz="2400" dirty="0" smtClean="0"/>
          </a:p>
          <a:p>
            <a:pPr lvl="2"/>
            <a:r>
              <a:rPr lang="ja-JP" altLang="en-US" sz="2000" dirty="0" smtClean="0"/>
              <a:t>コード化された</a:t>
            </a:r>
            <a:r>
              <a:rPr lang="en-US" altLang="ja-JP" sz="2000" dirty="0" smtClean="0"/>
              <a:t>UI</a:t>
            </a:r>
            <a:r>
              <a:rPr lang="ja-JP" altLang="en-US" sz="2000" dirty="0" smtClean="0"/>
              <a:t>テストビルダーで操作した内容が記憶されメソッドを作成でメソッドを自動生成</a:t>
            </a:r>
            <a:endParaRPr lang="en-US" altLang="ja-JP" sz="2000" dirty="0" smtClean="0"/>
          </a:p>
          <a:p>
            <a:pPr lvl="2"/>
            <a:r>
              <a:rPr lang="ja-JP" altLang="en-US" sz="2000" dirty="0" smtClean="0"/>
              <a:t>アサーションの追加でどのコントロールのどのパラメータをチェックするか </a:t>
            </a:r>
            <a:r>
              <a:rPr lang="en-US" altLang="ja-JP" sz="2000" dirty="0" smtClean="0"/>
              <a:t>Spy</a:t>
            </a:r>
            <a:r>
              <a:rPr lang="ja-JP" altLang="en-US" sz="2000" dirty="0" smtClean="0"/>
              <a:t> みたいな </a:t>
            </a:r>
            <a:r>
              <a:rPr lang="en-US" altLang="ja-JP" sz="2000" dirty="0" smtClean="0"/>
              <a:t>UI</a:t>
            </a:r>
            <a:r>
              <a:rPr lang="ja-JP" altLang="en-US" sz="2000" dirty="0" smtClean="0"/>
              <a:t> で指定可能</a:t>
            </a:r>
            <a:endParaRPr lang="en-US" altLang="ja-JP" sz="2000" dirty="0" smtClean="0"/>
          </a:p>
          <a:p>
            <a:pPr lvl="2"/>
            <a:r>
              <a:rPr lang="en-US" altLang="ja-JP" sz="2000" dirty="0" err="1" smtClean="0"/>
              <a:t>Microsoft.VisualStudio.TestTools.UITesting</a:t>
            </a:r>
            <a:r>
              <a:rPr lang="ja-JP" altLang="en-US" sz="2000" dirty="0" smtClean="0"/>
              <a:t> 名前空間</a:t>
            </a:r>
            <a:endParaRPr lang="en-US" altLang="ja-JP" sz="2000" dirty="0" smtClean="0"/>
          </a:p>
          <a:p>
            <a:pPr lvl="2"/>
            <a:r>
              <a:rPr lang="en-US" altLang="ja-JP" sz="2000" dirty="0" err="1" smtClean="0"/>
              <a:t>UserControls.cs</a:t>
            </a:r>
            <a:r>
              <a:rPr lang="en-US" altLang="ja-JP" sz="2000" dirty="0" smtClean="0"/>
              <a:t> </a:t>
            </a:r>
            <a:r>
              <a:rPr lang="ja-JP" altLang="en-US" sz="2000" dirty="0" smtClean="0"/>
              <a:t>に使ったコントロール毎に制御するクラスを自動作成</a:t>
            </a:r>
            <a:endParaRPr lang="en-US" altLang="ja-JP" sz="2000" dirty="0" smtClean="0"/>
          </a:p>
          <a:p>
            <a:pPr lvl="2"/>
            <a:r>
              <a:rPr lang="en-US" altLang="ja-JP" sz="2000" dirty="0" err="1" smtClean="0"/>
              <a:t>RecordedMethods.cs</a:t>
            </a:r>
            <a:r>
              <a:rPr lang="en-US" altLang="ja-JP" sz="2000" dirty="0" smtClean="0"/>
              <a:t> </a:t>
            </a:r>
            <a:r>
              <a:rPr lang="ja-JP" altLang="en-US" sz="2000" dirty="0" smtClean="0"/>
              <a:t>に操作がメソッド呼び出しの形で記録</a:t>
            </a:r>
            <a:endParaRPr lang="en-US" altLang="ja-JP" sz="2000" dirty="0" smtClean="0"/>
          </a:p>
          <a:p>
            <a:pPr lvl="1"/>
            <a:r>
              <a:rPr lang="ja-JP" altLang="ja-JP" sz="2400" dirty="0" smtClean="0"/>
              <a:t>自動の</a:t>
            </a:r>
            <a:r>
              <a:rPr lang="en-US" altLang="ja-JP" sz="2400" dirty="0" smtClean="0"/>
              <a:t> UI </a:t>
            </a:r>
            <a:r>
              <a:rPr lang="ja-JP" altLang="ja-JP" sz="2400" dirty="0" smtClean="0"/>
              <a:t>テスト</a:t>
            </a:r>
            <a:endParaRPr lang="en-US" altLang="ja-JP" sz="2400" dirty="0" smtClean="0"/>
          </a:p>
          <a:p>
            <a:pPr lvl="1"/>
            <a:r>
              <a:rPr lang="ja-JP" altLang="ja-JP" sz="2400" dirty="0" smtClean="0"/>
              <a:t>仮想マシン環境での本番環境に近いテスト</a:t>
            </a:r>
            <a:endParaRPr lang="en-US" altLang="ja-JP" sz="2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言語</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smtClean="0"/>
              <a:t>C#</a:t>
            </a:r>
          </a:p>
          <a:p>
            <a:pPr lvl="1"/>
            <a:r>
              <a:rPr lang="en-US" altLang="ja-JP" sz="2400" dirty="0" smtClean="0"/>
              <a:t>Dynamic</a:t>
            </a:r>
          </a:p>
          <a:p>
            <a:pPr lvl="1"/>
            <a:r>
              <a:rPr lang="ja-JP" altLang="en-US" sz="2400" dirty="0" smtClean="0"/>
              <a:t>名前付き引数、省略可能な引数</a:t>
            </a:r>
            <a:endParaRPr lang="en-US" altLang="ja-JP" sz="2400" dirty="0" smtClean="0"/>
          </a:p>
          <a:p>
            <a:pPr lvl="1"/>
            <a:r>
              <a:rPr lang="en-US" altLang="ja-JP" sz="2400" dirty="0" smtClean="0"/>
              <a:t>Office </a:t>
            </a:r>
            <a:r>
              <a:rPr lang="ja-JP" altLang="en-US" sz="2400" dirty="0" smtClean="0"/>
              <a:t>相互運用機能</a:t>
            </a:r>
            <a:endParaRPr lang="en-US" altLang="ja-JP" sz="2400" dirty="0" smtClean="0"/>
          </a:p>
          <a:p>
            <a:pPr lvl="1"/>
            <a:r>
              <a:rPr lang="en-US" altLang="ja-JP" sz="2400" dirty="0" smtClean="0"/>
              <a:t>type equivalence interface project</a:t>
            </a:r>
            <a:r>
              <a:rPr lang="ja-JP" altLang="en-US" sz="2400" dirty="0" smtClean="0"/>
              <a:t>　</a:t>
            </a:r>
            <a:r>
              <a:rPr lang="en-US" altLang="ja-JP" sz="2400" dirty="0" smtClean="0"/>
              <a:t>(</a:t>
            </a:r>
            <a:r>
              <a:rPr lang="ja-JP" altLang="en-US" sz="2400" dirty="0" smtClean="0"/>
              <a:t>異なるバージョンの </a:t>
            </a:r>
            <a:r>
              <a:rPr lang="en-US" altLang="ja-JP" sz="2400" dirty="0" smtClean="0"/>
              <a:t>Microsoft Office </a:t>
            </a:r>
            <a:r>
              <a:rPr lang="ja-JP" altLang="en-US" sz="2400" dirty="0" smtClean="0"/>
              <a:t>を使用</a:t>
            </a:r>
            <a:r>
              <a:rPr lang="en-US" altLang="ja-JP" sz="2400" dirty="0" smtClean="0"/>
              <a:t>)</a:t>
            </a:r>
          </a:p>
          <a:p>
            <a:pPr lvl="1"/>
            <a:r>
              <a:rPr lang="ja-JP" altLang="en-US" sz="2400" dirty="0" smtClean="0"/>
              <a:t>ジェネリックの共変性と反変性</a:t>
            </a:r>
            <a:r>
              <a:rPr lang="en-US" altLang="ja-JP" sz="2400" dirty="0" smtClean="0"/>
              <a:t>(delegate</a:t>
            </a:r>
            <a:r>
              <a:rPr lang="ja-JP" altLang="en-US" sz="2400" dirty="0" smtClean="0"/>
              <a:t>は</a:t>
            </a:r>
            <a:r>
              <a:rPr lang="en-US" altLang="ja-JP" sz="2400" dirty="0" smtClean="0"/>
              <a:t>.NET Framework 2.0)</a:t>
            </a:r>
          </a:p>
          <a:p>
            <a:pPr lvl="1"/>
            <a:endParaRPr kumimoji="1" lang="ja-JP" alt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言語</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smtClean="0"/>
              <a:t>VB</a:t>
            </a:r>
          </a:p>
          <a:p>
            <a:pPr lvl="1"/>
            <a:r>
              <a:rPr lang="ja-JP" altLang="en-US" sz="2400" dirty="0" smtClean="0"/>
              <a:t>自動実装プロパティ</a:t>
            </a:r>
          </a:p>
          <a:p>
            <a:pPr lvl="1"/>
            <a:r>
              <a:rPr lang="ja-JP" altLang="en-US" sz="2400" dirty="0" smtClean="0"/>
              <a:t>コレクション初期化子</a:t>
            </a:r>
            <a:endParaRPr lang="en-US" altLang="ja-JP" sz="2400" dirty="0" smtClean="0"/>
          </a:p>
          <a:p>
            <a:pPr lvl="1"/>
            <a:r>
              <a:rPr lang="ja-JP" altLang="en-US" sz="2400" dirty="0" smtClean="0"/>
              <a:t>複数行にまたがるステートメント</a:t>
            </a:r>
            <a:endParaRPr lang="en-US" altLang="ja-JP" sz="2400" dirty="0" smtClean="0"/>
          </a:p>
          <a:p>
            <a:pPr lvl="1"/>
            <a:r>
              <a:rPr lang="ja-JP" altLang="en-US" sz="2400" dirty="0" smtClean="0"/>
              <a:t>複数行のラムダ式</a:t>
            </a:r>
            <a:endParaRPr lang="en-US" altLang="ja-JP" sz="2400" dirty="0" smtClean="0"/>
          </a:p>
          <a:p>
            <a:pPr lvl="1"/>
            <a:r>
              <a:rPr lang="en-US" altLang="ja-JP" sz="2400" dirty="0" smtClean="0"/>
              <a:t>type equivalence interface project</a:t>
            </a:r>
            <a:r>
              <a:rPr lang="ja-JP" altLang="en-US" sz="2400" dirty="0" smtClean="0"/>
              <a:t>　</a:t>
            </a:r>
            <a:r>
              <a:rPr lang="en-US" altLang="ja-JP" sz="2400" dirty="0" smtClean="0"/>
              <a:t>(</a:t>
            </a:r>
            <a:r>
              <a:rPr lang="ja-JP" altLang="en-US" sz="2400" dirty="0" smtClean="0"/>
              <a:t>異なるバージョンの </a:t>
            </a:r>
            <a:r>
              <a:rPr lang="en-US" altLang="ja-JP" sz="2400" dirty="0" smtClean="0"/>
              <a:t>Microsoft Office </a:t>
            </a:r>
            <a:r>
              <a:rPr lang="ja-JP" altLang="en-US" sz="2400" dirty="0" smtClean="0"/>
              <a:t>を使用</a:t>
            </a:r>
            <a:r>
              <a:rPr lang="en-US" altLang="ja-JP" sz="2400" dirty="0" smtClean="0"/>
              <a:t>)</a:t>
            </a:r>
          </a:p>
          <a:p>
            <a:pPr lvl="1"/>
            <a:r>
              <a:rPr lang="en-US" altLang="ja-JP" sz="2400" dirty="0" smtClean="0"/>
              <a:t>Dynamic</a:t>
            </a:r>
          </a:p>
          <a:p>
            <a:pPr lvl="1"/>
            <a:r>
              <a:rPr lang="ja-JP" altLang="en-US" sz="2400" dirty="0" smtClean="0"/>
              <a:t>ジェネリックの共変性と反変性</a:t>
            </a:r>
            <a:endParaRPr lang="en-US" altLang="ja-JP" sz="2400" dirty="0" smtClean="0"/>
          </a:p>
          <a:p>
            <a:pPr lvl="1"/>
            <a:endParaRPr lang="en-US" altLang="ja-JP" sz="2400" dirty="0" smtClean="0"/>
          </a:p>
          <a:p>
            <a:pPr lvl="1"/>
            <a:endParaRPr lang="en-US" altLang="ja-JP" sz="2400" dirty="0" smtClean="0"/>
          </a:p>
          <a:p>
            <a:pPr lvl="1"/>
            <a:endParaRPr kumimoji="1" lang="ja-JP" alt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言語</a:t>
            </a:r>
            <a:endParaRPr kumimoji="1" lang="ja-JP" altLang="en-US" dirty="0"/>
          </a:p>
        </p:txBody>
      </p:sp>
      <p:sp>
        <p:nvSpPr>
          <p:cNvPr id="3" name="テキスト プレースホルダ 2"/>
          <p:cNvSpPr>
            <a:spLocks noGrp="1"/>
          </p:cNvSpPr>
          <p:nvPr>
            <p:ph type="body" idx="1"/>
          </p:nvPr>
        </p:nvSpPr>
        <p:spPr/>
        <p:txBody>
          <a:bodyPr/>
          <a:lstStyle/>
          <a:p>
            <a:r>
              <a:rPr lang="en-US" altLang="ja-JP" dirty="0" smtClean="0"/>
              <a:t>VB</a:t>
            </a:r>
          </a:p>
          <a:p>
            <a:pPr lvl="1"/>
            <a:r>
              <a:rPr lang="ja-JP" altLang="en-US" sz="2400" dirty="0" smtClean="0"/>
              <a:t>複数行にまたがるステートメント</a:t>
            </a:r>
            <a:endParaRPr lang="en-US" altLang="ja-JP" sz="2400" dirty="0" smtClean="0"/>
          </a:p>
          <a:p>
            <a:pPr lvl="2"/>
            <a:r>
              <a:rPr lang="ja-JP" altLang="en-US" sz="1200" dirty="0" smtClean="0"/>
              <a:t>カンマ “</a:t>
            </a:r>
            <a:r>
              <a:rPr lang="en-US" altLang="ja-JP" sz="1200" dirty="0" smtClean="0"/>
              <a:t>,” </a:t>
            </a:r>
            <a:r>
              <a:rPr lang="ja-JP" altLang="en-US" sz="1200" dirty="0" smtClean="0"/>
              <a:t>の後。 </a:t>
            </a:r>
          </a:p>
          <a:p>
            <a:pPr lvl="2"/>
            <a:r>
              <a:rPr lang="ja-JP" altLang="en-US" sz="1200" dirty="0" smtClean="0"/>
              <a:t>“</a:t>
            </a:r>
            <a:r>
              <a:rPr lang="en-US" altLang="ja-JP" sz="1200" dirty="0" smtClean="0"/>
              <a:t>(“ </a:t>
            </a:r>
            <a:r>
              <a:rPr lang="ja-JP" altLang="en-US" sz="1200" dirty="0" smtClean="0"/>
              <a:t>の後、”</a:t>
            </a:r>
            <a:r>
              <a:rPr lang="en-US" altLang="ja-JP" sz="1200" dirty="0" smtClean="0"/>
              <a:t>)” </a:t>
            </a:r>
            <a:r>
              <a:rPr lang="ja-JP" altLang="en-US" sz="1200" dirty="0" smtClean="0"/>
              <a:t>の前。 </a:t>
            </a:r>
          </a:p>
          <a:p>
            <a:pPr lvl="2"/>
            <a:r>
              <a:rPr lang="ja-JP" altLang="en-US" sz="1200" dirty="0" smtClean="0"/>
              <a:t>“</a:t>
            </a:r>
            <a:r>
              <a:rPr lang="en-US" altLang="ja-JP" sz="1200" dirty="0" smtClean="0"/>
              <a:t>{“ </a:t>
            </a:r>
            <a:r>
              <a:rPr lang="ja-JP" altLang="en-US" sz="1200" dirty="0" smtClean="0"/>
              <a:t>の後、”</a:t>
            </a:r>
            <a:r>
              <a:rPr lang="en-US" altLang="ja-JP" sz="1200" dirty="0" smtClean="0"/>
              <a:t>}” </a:t>
            </a:r>
            <a:r>
              <a:rPr lang="ja-JP" altLang="en-US" sz="1200" dirty="0" smtClean="0"/>
              <a:t>の前。 </a:t>
            </a:r>
          </a:p>
          <a:p>
            <a:pPr lvl="2"/>
            <a:r>
              <a:rPr lang="en-US" altLang="ja-JP" sz="1200" dirty="0" smtClean="0"/>
              <a:t>XML </a:t>
            </a:r>
            <a:r>
              <a:rPr lang="ja-JP" altLang="en-US" sz="1200" dirty="0" smtClean="0"/>
              <a:t>リテラルの中の “</a:t>
            </a:r>
            <a:r>
              <a:rPr lang="en-US" altLang="ja-JP" sz="1200" dirty="0" smtClean="0"/>
              <a:t>&lt;%=“ </a:t>
            </a:r>
            <a:r>
              <a:rPr lang="ja-JP" altLang="en-US" sz="1200" dirty="0" smtClean="0"/>
              <a:t>の後、”</a:t>
            </a:r>
            <a:r>
              <a:rPr lang="en-US" altLang="ja-JP" sz="1200" dirty="0" smtClean="0"/>
              <a:t>%&gt;” </a:t>
            </a:r>
            <a:r>
              <a:rPr lang="ja-JP" altLang="en-US" sz="1200" dirty="0" smtClean="0"/>
              <a:t>の前。 </a:t>
            </a:r>
          </a:p>
          <a:p>
            <a:pPr lvl="2"/>
            <a:r>
              <a:rPr lang="ja-JP" altLang="en-US" sz="1200" dirty="0" smtClean="0"/>
              <a:t>文字列結合演算子の “</a:t>
            </a:r>
            <a:r>
              <a:rPr lang="en-US" altLang="ja-JP" sz="1200" dirty="0" smtClean="0"/>
              <a:t>&amp;” </a:t>
            </a:r>
            <a:r>
              <a:rPr lang="ja-JP" altLang="en-US" sz="1200" dirty="0" smtClean="0"/>
              <a:t>の後。 </a:t>
            </a:r>
          </a:p>
          <a:p>
            <a:pPr lvl="2"/>
            <a:r>
              <a:rPr lang="ja-JP" altLang="en-US" sz="1200" dirty="0" smtClean="0"/>
              <a:t>代入演算子 （</a:t>
            </a:r>
            <a:r>
              <a:rPr lang="en-US" altLang="ja-JP" sz="1200" dirty="0" smtClean="0"/>
              <a:t>=, &amp;=, +=, &lt;&lt;= </a:t>
            </a:r>
            <a:r>
              <a:rPr lang="ja-JP" altLang="en-US" sz="1200" dirty="0" smtClean="0"/>
              <a:t>など） の後。 </a:t>
            </a:r>
          </a:p>
          <a:p>
            <a:pPr lvl="2"/>
            <a:r>
              <a:rPr lang="ja-JP" altLang="en-US" sz="1200" dirty="0" smtClean="0"/>
              <a:t>二項演算子 （</a:t>
            </a:r>
            <a:r>
              <a:rPr lang="en-US" altLang="ja-JP" sz="1200" dirty="0" smtClean="0"/>
              <a:t>+, ?, Mod, &lt;, &lt;=, And, </a:t>
            </a:r>
            <a:r>
              <a:rPr lang="en-US" altLang="ja-JP" sz="1200" dirty="0" err="1" smtClean="0"/>
              <a:t>AndAlso</a:t>
            </a:r>
            <a:r>
              <a:rPr lang="en-US" altLang="ja-JP" sz="1200" dirty="0" smtClean="0"/>
              <a:t> </a:t>
            </a:r>
            <a:r>
              <a:rPr lang="ja-JP" altLang="en-US" sz="1200" dirty="0" smtClean="0"/>
              <a:t>など） の後。 </a:t>
            </a:r>
          </a:p>
          <a:p>
            <a:pPr lvl="2"/>
            <a:r>
              <a:rPr lang="ja-JP" altLang="en-US" sz="1200" dirty="0" smtClean="0"/>
              <a:t>“</a:t>
            </a:r>
            <a:r>
              <a:rPr lang="en-US" altLang="ja-JP" sz="1200" dirty="0" smtClean="0"/>
              <a:t>Is” </a:t>
            </a:r>
            <a:r>
              <a:rPr lang="ja-JP" altLang="en-US" sz="1200" dirty="0" smtClean="0"/>
              <a:t>と “</a:t>
            </a:r>
            <a:r>
              <a:rPr lang="en-US" altLang="ja-JP" sz="1200" dirty="0" err="1" smtClean="0"/>
              <a:t>IsNot</a:t>
            </a:r>
            <a:r>
              <a:rPr lang="en-US" altLang="ja-JP" sz="1200" dirty="0" smtClean="0"/>
              <a:t>” </a:t>
            </a:r>
            <a:r>
              <a:rPr lang="ja-JP" altLang="en-US" sz="1200" dirty="0" smtClean="0"/>
              <a:t>の後。 </a:t>
            </a:r>
          </a:p>
          <a:p>
            <a:pPr lvl="2"/>
            <a:r>
              <a:rPr lang="ja-JP" altLang="en-US" sz="1200" dirty="0" smtClean="0"/>
              <a:t>メンバ名の “</a:t>
            </a:r>
            <a:r>
              <a:rPr lang="en-US" altLang="ja-JP" sz="1200" dirty="0" smtClean="0"/>
              <a:t>.” </a:t>
            </a:r>
            <a:r>
              <a:rPr lang="ja-JP" altLang="en-US" sz="1200" dirty="0" smtClean="0"/>
              <a:t>の後、メンバ名の前。ただし、</a:t>
            </a:r>
            <a:r>
              <a:rPr lang="en-US" altLang="ja-JP" sz="1200" dirty="0" smtClean="0"/>
              <a:t>With </a:t>
            </a:r>
            <a:r>
              <a:rPr lang="ja-JP" altLang="en-US" sz="1200" dirty="0" smtClean="0"/>
              <a:t>ステートメントや初期化リストの中では “</a:t>
            </a:r>
            <a:r>
              <a:rPr lang="en-US" altLang="ja-JP" sz="1200" dirty="0" smtClean="0"/>
              <a:t>_” </a:t>
            </a:r>
            <a:r>
              <a:rPr lang="ja-JP" altLang="en-US" sz="1200" dirty="0" smtClean="0"/>
              <a:t>が必要とかなんとか。 </a:t>
            </a:r>
          </a:p>
          <a:p>
            <a:pPr lvl="2"/>
            <a:r>
              <a:rPr lang="en-US" altLang="ja-JP" sz="1200" dirty="0" smtClean="0"/>
              <a:t>XML </a:t>
            </a:r>
            <a:r>
              <a:rPr lang="ja-JP" altLang="en-US" sz="1200" dirty="0" smtClean="0"/>
              <a:t>リテラルの中の “</a:t>
            </a:r>
            <a:r>
              <a:rPr lang="en-US" altLang="ja-JP" sz="1200" dirty="0" smtClean="0"/>
              <a:t>.”</a:t>
            </a:r>
            <a:r>
              <a:rPr lang="ja-JP" altLang="en-US" sz="1200" dirty="0" err="1" smtClean="0"/>
              <a:t>、</a:t>
            </a:r>
            <a:r>
              <a:rPr lang="ja-JP" altLang="en-US" sz="1200" dirty="0" smtClean="0"/>
              <a:t>”</a:t>
            </a:r>
            <a:r>
              <a:rPr lang="en-US" altLang="ja-JP" sz="1200" dirty="0" smtClean="0"/>
              <a:t>.@”</a:t>
            </a:r>
            <a:r>
              <a:rPr lang="ja-JP" altLang="en-US" sz="1200" dirty="0" err="1" smtClean="0"/>
              <a:t>、</a:t>
            </a:r>
            <a:r>
              <a:rPr lang="ja-JP" altLang="en-US" sz="1200" dirty="0" smtClean="0"/>
              <a:t>”</a:t>
            </a:r>
            <a:r>
              <a:rPr lang="en-US" altLang="ja-JP" sz="1200" dirty="0" smtClean="0"/>
              <a:t>…” </a:t>
            </a:r>
            <a:r>
              <a:rPr lang="ja-JP" altLang="en-US" sz="1200" dirty="0" smtClean="0"/>
              <a:t>の後。ただし、</a:t>
            </a:r>
            <a:r>
              <a:rPr lang="en-US" altLang="ja-JP" sz="1200" dirty="0" smtClean="0"/>
              <a:t>With </a:t>
            </a:r>
            <a:r>
              <a:rPr lang="ja-JP" altLang="en-US" sz="1200" dirty="0" smtClean="0"/>
              <a:t>キーワードの中では “</a:t>
            </a:r>
            <a:r>
              <a:rPr lang="en-US" altLang="ja-JP" sz="1200" dirty="0" smtClean="0"/>
              <a:t>_” </a:t>
            </a:r>
            <a:r>
              <a:rPr lang="ja-JP" altLang="en-US" sz="1200" dirty="0" smtClean="0"/>
              <a:t>が必要とかなんとか。 </a:t>
            </a:r>
          </a:p>
          <a:p>
            <a:pPr lvl="2"/>
            <a:r>
              <a:rPr lang="ja-JP" altLang="en-US" sz="1200" dirty="0" smtClean="0"/>
              <a:t>属性を示す “</a:t>
            </a:r>
            <a:r>
              <a:rPr lang="en-US" altLang="ja-JP" sz="1200" dirty="0" smtClean="0"/>
              <a:t>&lt;” </a:t>
            </a:r>
            <a:r>
              <a:rPr lang="ja-JP" altLang="en-US" sz="1200" dirty="0" smtClean="0"/>
              <a:t>の後、”</a:t>
            </a:r>
            <a:r>
              <a:rPr lang="en-US" altLang="ja-JP" sz="1200" dirty="0" smtClean="0"/>
              <a:t>&gt;” </a:t>
            </a:r>
            <a:r>
              <a:rPr lang="ja-JP" altLang="en-US" sz="1200" dirty="0" smtClean="0"/>
              <a:t>の前。ただし、アセンブリレベルとモジュールレベルの属性のときは “</a:t>
            </a:r>
            <a:r>
              <a:rPr lang="en-US" altLang="ja-JP" sz="1200" dirty="0" smtClean="0"/>
              <a:t>_” </a:t>
            </a:r>
            <a:r>
              <a:rPr lang="ja-JP" altLang="en-US" sz="1200" dirty="0" smtClean="0"/>
              <a:t>が必要。 </a:t>
            </a:r>
          </a:p>
          <a:p>
            <a:pPr lvl="2"/>
            <a:r>
              <a:rPr lang="en-US" altLang="ja-JP" sz="1200" dirty="0" smtClean="0"/>
              <a:t>LINQ </a:t>
            </a:r>
            <a:r>
              <a:rPr lang="ja-JP" altLang="en-US" sz="1200" dirty="0" smtClean="0"/>
              <a:t>の “</a:t>
            </a:r>
            <a:r>
              <a:rPr lang="en-US" altLang="ja-JP" sz="1200" dirty="0" smtClean="0"/>
              <a:t>From”</a:t>
            </a:r>
            <a:r>
              <a:rPr lang="ja-JP" altLang="en-US" sz="1200" dirty="0" err="1" smtClean="0"/>
              <a:t>、</a:t>
            </a:r>
            <a:r>
              <a:rPr lang="ja-JP" altLang="en-US" sz="1200" dirty="0" smtClean="0"/>
              <a:t>”</a:t>
            </a:r>
            <a:r>
              <a:rPr lang="en-US" altLang="ja-JP" sz="1200" dirty="0" smtClean="0"/>
              <a:t>Order By”</a:t>
            </a:r>
            <a:r>
              <a:rPr lang="ja-JP" altLang="en-US" sz="1200" dirty="0" err="1" smtClean="0"/>
              <a:t>、</a:t>
            </a:r>
            <a:r>
              <a:rPr lang="ja-JP" altLang="en-US" sz="1200" dirty="0" smtClean="0"/>
              <a:t>”</a:t>
            </a:r>
            <a:r>
              <a:rPr lang="en-US" altLang="ja-JP" sz="1200" dirty="0" smtClean="0"/>
              <a:t>Select” </a:t>
            </a:r>
            <a:r>
              <a:rPr lang="ja-JP" altLang="en-US" sz="1200" dirty="0" smtClean="0"/>
              <a:t>などの前後。ただし、”</a:t>
            </a:r>
            <a:r>
              <a:rPr lang="en-US" altLang="ja-JP" sz="1200" dirty="0" smtClean="0"/>
              <a:t>Order By” </a:t>
            </a:r>
            <a:r>
              <a:rPr lang="ja-JP" altLang="en-US" sz="1200" dirty="0" smtClean="0"/>
              <a:t>などを途中で改行してはダメ。 </a:t>
            </a:r>
          </a:p>
          <a:p>
            <a:pPr lvl="2"/>
            <a:r>
              <a:rPr lang="en-US" altLang="ja-JP" sz="1200" dirty="0" smtClean="0"/>
              <a:t>For Each </a:t>
            </a:r>
            <a:r>
              <a:rPr lang="ja-JP" altLang="en-US" sz="1200" dirty="0" smtClean="0"/>
              <a:t>ステートメントの </a:t>
            </a:r>
            <a:r>
              <a:rPr lang="en-US" altLang="ja-JP" sz="1200" dirty="0" smtClean="0"/>
              <a:t>In </a:t>
            </a:r>
            <a:r>
              <a:rPr lang="ja-JP" altLang="en-US" sz="1200" dirty="0" smtClean="0"/>
              <a:t>の後。 </a:t>
            </a:r>
            <a:endParaRPr lang="en-US" altLang="ja-JP" sz="1200" dirty="0" smtClean="0"/>
          </a:p>
          <a:p>
            <a:pPr lvl="2"/>
            <a:r>
              <a:rPr lang="ja-JP" altLang="en-US" sz="1200" dirty="0" smtClean="0"/>
              <a:t>コレクション・イニシャライザの </a:t>
            </a:r>
            <a:r>
              <a:rPr lang="en-US" altLang="ja-JP" sz="1200" dirty="0" smtClean="0"/>
              <a:t>From </a:t>
            </a:r>
            <a:r>
              <a:rPr lang="ja-JP" altLang="en-US" sz="1200" dirty="0" smtClean="0"/>
              <a:t>キーワードの後。 </a:t>
            </a:r>
          </a:p>
          <a:p>
            <a:pPr lvl="2"/>
            <a:endParaRPr kumimoji="1" lang="ja-JP" altLang="en-US" sz="2000" dirty="0"/>
          </a:p>
        </p:txBody>
      </p:sp>
    </p:spTree>
  </p:cSld>
  <p:clrMapOvr>
    <a:masterClrMapping/>
  </p:clrMapOvr>
</p:sld>
</file>

<file path=ppt/theme/theme1.xml><?xml version="1.0" encoding="utf-8"?>
<a:theme xmlns:a="http://schemas.openxmlformats.org/drawingml/2006/main" name="スライドマスタT35">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ゼンテーション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スライドマスタT35</Template>
  <TotalTime>1554</TotalTime>
  <Words>1519</Words>
  <Application>Microsoft Office PowerPoint</Application>
  <PresentationFormat>画面に合わせる (4:3)</PresentationFormat>
  <Paragraphs>277</Paragraphs>
  <Slides>32</Slides>
  <Notes>9</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32</vt:i4>
      </vt:variant>
    </vt:vector>
  </HeadingPairs>
  <TitlesOfParts>
    <vt:vector size="36" baseType="lpstr">
      <vt:lpstr>Arial</vt:lpstr>
      <vt:lpstr>ＭＳ Ｐゴシック</vt:lpstr>
      <vt:lpstr>Calibri</vt:lpstr>
      <vt:lpstr>スライドマスタT35</vt:lpstr>
      <vt:lpstr>スライド 1</vt:lpstr>
      <vt:lpstr>アジェンダ</vt:lpstr>
      <vt:lpstr>開発環境</vt:lpstr>
      <vt:lpstr>開発環境</vt:lpstr>
      <vt:lpstr>開発環境</vt:lpstr>
      <vt:lpstr>フレームワーク</vt:lpstr>
      <vt:lpstr>言語</vt:lpstr>
      <vt:lpstr>言語</vt:lpstr>
      <vt:lpstr>言語</vt:lpstr>
      <vt:lpstr>言語</vt:lpstr>
      <vt:lpstr>言語</vt:lpstr>
      <vt:lpstr>フレームワーク</vt:lpstr>
      <vt:lpstr>フレームワーク</vt:lpstr>
      <vt:lpstr>フレームワーク</vt:lpstr>
      <vt:lpstr>フレームワーク</vt:lpstr>
      <vt:lpstr>フレームワーク</vt:lpstr>
      <vt:lpstr>フレームワーク</vt:lpstr>
      <vt:lpstr>フレームワーク</vt:lpstr>
      <vt:lpstr>スライド 19</vt:lpstr>
      <vt:lpstr>フレームワーク</vt:lpstr>
      <vt:lpstr>パラレル</vt:lpstr>
      <vt:lpstr>パラレル</vt:lpstr>
      <vt:lpstr>パラレル</vt:lpstr>
      <vt:lpstr>パラレル</vt:lpstr>
      <vt:lpstr>パラレル</vt:lpstr>
      <vt:lpstr>パラレル</vt:lpstr>
      <vt:lpstr>UML</vt:lpstr>
      <vt:lpstr>UML</vt:lpstr>
      <vt:lpstr>UML</vt:lpstr>
      <vt:lpstr>UML</vt:lpstr>
      <vt:lpstr>UML</vt:lpstr>
      <vt:lpstr>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VisualStudio2010 を使ってみた</dc:title>
  <dc:creator>えムナウ</dc:creator>
  <cp:lastModifiedBy>esten</cp:lastModifiedBy>
  <cp:revision>157</cp:revision>
  <dcterms:created xsi:type="dcterms:W3CDTF">2009-06-09T07:31:58Z</dcterms:created>
  <dcterms:modified xsi:type="dcterms:W3CDTF">2009-09-10T16:16:12Z</dcterms:modified>
</cp:coreProperties>
</file>