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embedTrueTypeFonts="1" saveSubsetFonts="1">
  <p:sldMasterIdLst>
    <p:sldMasterId id="2147483649" r:id="rId1"/>
  </p:sldMasterIdLst>
  <p:notesMasterIdLst>
    <p:notesMasterId r:id="rId52"/>
  </p:notesMasterIdLst>
  <p:handoutMasterIdLst>
    <p:handoutMasterId r:id="rId53"/>
  </p:handoutMasterIdLst>
  <p:sldIdLst>
    <p:sldId id="300" r:id="rId2"/>
    <p:sldId id="266" r:id="rId3"/>
    <p:sldId id="295" r:id="rId4"/>
    <p:sldId id="267" r:id="rId5"/>
    <p:sldId id="268" r:id="rId6"/>
    <p:sldId id="271" r:id="rId7"/>
    <p:sldId id="272" r:id="rId8"/>
    <p:sldId id="274" r:id="rId9"/>
    <p:sldId id="273" r:id="rId10"/>
    <p:sldId id="275" r:id="rId11"/>
    <p:sldId id="317" r:id="rId12"/>
    <p:sldId id="278" r:id="rId13"/>
    <p:sldId id="276" r:id="rId14"/>
    <p:sldId id="277"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293" r:id="rId29"/>
    <p:sldId id="294" r:id="rId30"/>
    <p:sldId id="292" r:id="rId31"/>
    <p:sldId id="296" r:id="rId32"/>
    <p:sldId id="298" r:id="rId33"/>
    <p:sldId id="299" r:id="rId34"/>
    <p:sldId id="301" r:id="rId35"/>
    <p:sldId id="303" r:id="rId36"/>
    <p:sldId id="304" r:id="rId37"/>
    <p:sldId id="305" r:id="rId38"/>
    <p:sldId id="306" r:id="rId39"/>
    <p:sldId id="302" r:id="rId40"/>
    <p:sldId id="307" r:id="rId41"/>
    <p:sldId id="308" r:id="rId42"/>
    <p:sldId id="309" r:id="rId43"/>
    <p:sldId id="310" r:id="rId44"/>
    <p:sldId id="311" r:id="rId45"/>
    <p:sldId id="297" r:id="rId46"/>
    <p:sldId id="312" r:id="rId47"/>
    <p:sldId id="313" r:id="rId48"/>
    <p:sldId id="314" r:id="rId49"/>
    <p:sldId id="315" r:id="rId50"/>
    <p:sldId id="316" r:id="rId51"/>
  </p:sldIdLst>
  <p:sldSz cx="9144000" cy="6858000" type="screen4x3"/>
  <p:notesSz cx="6735763" cy="9866313"/>
  <p:embeddedFontLst>
    <p:embeddedFont>
      <p:font typeface="Calibri" pitchFamily="34" charset="0"/>
      <p:regular r:id="rId54"/>
      <p:bold r:id="rId55"/>
      <p:italic r:id="rId56"/>
      <p:boldItalic r:id="rId57"/>
    </p:embeddedFont>
  </p:embeddedFontLst>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72" autoAdjust="0"/>
    <p:restoredTop sz="94643" autoAdjust="0"/>
  </p:normalViewPr>
  <p:slideViewPr>
    <p:cSldViewPr>
      <p:cViewPr varScale="1">
        <p:scale>
          <a:sx n="99" d="100"/>
          <a:sy n="99" d="100"/>
        </p:scale>
        <p:origin x="-108" y="-3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5" d="100"/>
          <a:sy n="75" d="100"/>
        </p:scale>
        <p:origin x="-1332" y="-102"/>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font" Target="fonts/font2.fntdata"/><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font" Target="fonts/font4.fntdata"/><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font" Target="fonts/font3.fntdata"/><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pPr>
              <a:defRPr/>
            </a:pPr>
            <a:fld id="{21FDB3C8-156C-4075-81FF-5D075F2161B6}"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pPr>
              <a:defRPr/>
            </a:pPr>
            <a:r>
              <a:rPr lang="en-US" altLang="ja-JP"/>
              <a:t>2008/09/20</a:t>
            </a:r>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pPr>
              <a:defRPr/>
            </a:pPr>
            <a:fld id="{39FC57BC-C8BA-450E-813F-D844DE0EDFC9}"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57158" y="1052513"/>
            <a:ext cx="8329642"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a:srcRect/>
          <a:stretch>
            <a:fillRect/>
          </a:stretch>
        </p:blipFill>
        <p:spPr bwMode="hidden">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357188" y="274638"/>
            <a:ext cx="8215312"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357188" y="1052513"/>
            <a:ext cx="8215312" cy="49482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東京勉強会 </a:t>
            </a:r>
            <a:r>
              <a:rPr kumimoji="0" lang="en-US" altLang="ja-JP" sz="2300" dirty="0">
                <a:solidFill>
                  <a:schemeClr val="tx2"/>
                </a:solidFill>
                <a:ea typeface="ＭＳ Ｐゴシック" pitchFamily="50" charset="-128"/>
              </a:rPr>
              <a:t>#35</a:t>
            </a:r>
          </a:p>
        </p:txBody>
      </p:sp>
      <p:pic>
        <p:nvPicPr>
          <p:cNvPr id="1030" name="Picture 2" descr="C:\Users\localnaka\Desktop\名称未設定1.png"/>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timing>
    <p:tnLst>
      <p:par>
        <p:cTn id="1" dur="indefinite" restart="never" nodeType="tmRoot"/>
      </p:par>
    </p:tnLst>
  </p:timing>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p:txBody>
          <a:bodyPr/>
          <a:lstStyle/>
          <a:p>
            <a:r>
              <a:rPr lang="ja-JP" altLang="en-US" sz="3200" smtClean="0"/>
              <a:t>そろそろ</a:t>
            </a:r>
            <a:r>
              <a:rPr lang="en-US" altLang="ja-JP" sz="3200" smtClean="0"/>
              <a:t>volatile</a:t>
            </a:r>
            <a:r>
              <a:rPr lang="ja-JP" altLang="en-US" sz="3200" smtClean="0"/>
              <a:t>について一言いっておくか</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ja-JP" altLang="en-US" smtClean="0"/>
              <a:t>アトミック変数への複雑な操作</a:t>
            </a:r>
          </a:p>
        </p:txBody>
      </p:sp>
      <p:sp>
        <p:nvSpPr>
          <p:cNvPr id="27651" name="Rectangle 3"/>
          <p:cNvSpPr>
            <a:spLocks noGrp="1" noChangeArrowheads="1"/>
          </p:cNvSpPr>
          <p:nvPr>
            <p:ph type="body" idx="1"/>
          </p:nvPr>
        </p:nvSpPr>
        <p:spPr/>
        <p:txBody>
          <a:bodyPr/>
          <a:lstStyle/>
          <a:p>
            <a:r>
              <a:rPr lang="ja-JP" altLang="en-US" smtClean="0"/>
              <a:t>多くのアトミック変数の実装には、読み込みと書き込みを同時に行う操作も提供されている</a:t>
            </a:r>
          </a:p>
          <a:p>
            <a:pPr>
              <a:buFontTx/>
              <a:buNone/>
            </a:pPr>
            <a:endParaRPr lang="ja-JP" altLang="en-US" sz="2400" smtClean="0"/>
          </a:p>
          <a:p>
            <a:pPr>
              <a:buFontTx/>
              <a:buNone/>
            </a:pPr>
            <a:r>
              <a:rPr lang="en-US" altLang="ja-JP" sz="2400" smtClean="0"/>
              <a:t>	r1 = a.exchange(r2)</a:t>
            </a:r>
          </a:p>
          <a:p>
            <a:pPr>
              <a:buFontTx/>
              <a:buNone/>
            </a:pPr>
            <a:r>
              <a:rPr lang="en-US" altLang="ja-JP" sz="2400" smtClean="0"/>
              <a:t>		</a:t>
            </a:r>
            <a:r>
              <a:rPr lang="ja-JP" altLang="en-US" sz="2400" smtClean="0"/>
              <a:t>⇒ </a:t>
            </a:r>
            <a:r>
              <a:rPr lang="en-US" altLang="ja-JP" sz="2400" smtClean="0"/>
              <a:t>{ r1 = a;  a = r2; }   // </a:t>
            </a:r>
            <a:r>
              <a:rPr lang="ja-JP" altLang="en-US" sz="2400" smtClean="0"/>
              <a:t>読み込みと同時に書き込み</a:t>
            </a:r>
          </a:p>
          <a:p>
            <a:pPr>
              <a:buFontTx/>
              <a:buNone/>
            </a:pPr>
            <a:endParaRPr lang="en-US" altLang="ja-JP" sz="2400" smtClean="0"/>
          </a:p>
          <a:p>
            <a:pPr>
              <a:buFontTx/>
              <a:buNone/>
            </a:pPr>
            <a:r>
              <a:rPr lang="en-US" altLang="ja-JP" sz="2400" smtClean="0"/>
              <a:t>	r1 = a.fetch_add(r2)</a:t>
            </a:r>
          </a:p>
          <a:p>
            <a:pPr>
              <a:buFontTx/>
              <a:buNone/>
            </a:pPr>
            <a:r>
              <a:rPr lang="en-US" altLang="ja-JP" sz="2400" smtClean="0"/>
              <a:t>		</a:t>
            </a:r>
            <a:r>
              <a:rPr lang="ja-JP" altLang="en-US" sz="2400" smtClean="0"/>
              <a:t>⇒ </a:t>
            </a:r>
            <a:r>
              <a:rPr lang="en-US" altLang="ja-JP" sz="2400" smtClean="0"/>
              <a:t>{ r1 = a;  a = a + r2; }  // </a:t>
            </a:r>
            <a:r>
              <a:rPr lang="ja-JP" altLang="en-US" sz="2400" smtClean="0"/>
              <a:t>読み込みと同時に加算</a:t>
            </a:r>
          </a:p>
          <a:p>
            <a:pPr>
              <a:buFontTx/>
              <a:buNone/>
            </a:pPr>
            <a:endParaRPr lang="en-US" altLang="ja-JP" sz="2400" smtClean="0"/>
          </a:p>
          <a:p>
            <a:pPr>
              <a:buFontTx/>
              <a:buNone/>
            </a:pPr>
            <a:r>
              <a:rPr lang="en-US" altLang="ja-JP" sz="2400" smtClean="0"/>
              <a:t>	</a:t>
            </a:r>
            <a:r>
              <a:rPr lang="ja-JP" altLang="en-US" sz="2400" smtClean="0"/>
              <a:t>など</a:t>
            </a:r>
            <a:r>
              <a:rPr lang="en-US" altLang="ja-JP" sz="2400" smtClean="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ja-JP" altLang="en-US" smtClean="0"/>
              <a:t>アトミック変数のもう一つの性質</a:t>
            </a:r>
          </a:p>
        </p:txBody>
      </p:sp>
      <p:sp>
        <p:nvSpPr>
          <p:cNvPr id="71683" name="Rectangle 3"/>
          <p:cNvSpPr>
            <a:spLocks noGrp="1" noChangeArrowheads="1"/>
          </p:cNvSpPr>
          <p:nvPr>
            <p:ph type="body" idx="1"/>
          </p:nvPr>
        </p:nvSpPr>
        <p:spPr/>
        <p:txBody>
          <a:bodyPr/>
          <a:lstStyle/>
          <a:p>
            <a:r>
              <a:rPr lang="ja-JP" altLang="en-US" smtClean="0"/>
              <a:t>アトミック変数への書き込みは、いずれ必ず他スレッドからも見えるようになる。</a:t>
            </a:r>
          </a:p>
          <a:p>
            <a:pPr>
              <a:lnSpc>
                <a:spcPct val="80000"/>
              </a:lnSpc>
              <a:buFontTx/>
              <a:buNone/>
            </a:pPr>
            <a:endParaRPr lang="en-US" altLang="ja-JP" sz="2800" smtClean="0"/>
          </a:p>
          <a:p>
            <a:pPr>
              <a:lnSpc>
                <a:spcPct val="80000"/>
              </a:lnSpc>
              <a:buFontTx/>
              <a:buNone/>
            </a:pPr>
            <a:r>
              <a:rPr lang="en-US" altLang="ja-JP" sz="2800" smtClean="0"/>
              <a:t>	atomic&lt;int&gt; a = 0;</a:t>
            </a:r>
          </a:p>
          <a:p>
            <a:pPr>
              <a:lnSpc>
                <a:spcPct val="80000"/>
              </a:lnSpc>
              <a:buFontTx/>
              <a:buNone/>
            </a:pPr>
            <a:endParaRPr lang="en-US" altLang="ja-JP" sz="2800" smtClean="0"/>
          </a:p>
          <a:p>
            <a:pPr>
              <a:lnSpc>
                <a:spcPct val="80000"/>
              </a:lnSpc>
              <a:buFontTx/>
              <a:buNone/>
            </a:pPr>
            <a:r>
              <a:rPr lang="ja-JP" altLang="en-US" sz="2800" b="1" smtClean="0"/>
              <a:t>	スレッド</a:t>
            </a:r>
            <a:r>
              <a:rPr lang="en-US" altLang="ja-JP" sz="2800" b="1" smtClean="0"/>
              <a:t>1:			</a:t>
            </a:r>
            <a:r>
              <a:rPr lang="ja-JP" altLang="en-US" sz="2800" b="1" smtClean="0"/>
              <a:t>スレッド</a:t>
            </a:r>
            <a:r>
              <a:rPr lang="en-US" altLang="ja-JP" sz="2800" b="1" smtClean="0"/>
              <a:t>2:</a:t>
            </a:r>
          </a:p>
          <a:p>
            <a:pPr>
              <a:lnSpc>
                <a:spcPct val="80000"/>
              </a:lnSpc>
              <a:buFontTx/>
              <a:buNone/>
            </a:pPr>
            <a:r>
              <a:rPr lang="en-US" altLang="ja-JP" sz="2800" smtClean="0"/>
              <a:t>	a.store(1);		while (a.load() != 1) {</a:t>
            </a:r>
          </a:p>
          <a:p>
            <a:pPr>
              <a:lnSpc>
                <a:spcPct val="80000"/>
              </a:lnSpc>
              <a:buFontTx/>
              <a:buNone/>
            </a:pPr>
            <a:r>
              <a:rPr lang="en-US" altLang="ja-JP" sz="2800" smtClean="0"/>
              <a:t>					}</a:t>
            </a:r>
          </a:p>
          <a:p>
            <a:pPr>
              <a:lnSpc>
                <a:spcPct val="80000"/>
              </a:lnSpc>
              <a:buFontTx/>
              <a:buNone/>
            </a:pPr>
            <a:endParaRPr lang="en-US" altLang="ja-JP" sz="2800" smtClean="0"/>
          </a:p>
          <a:p>
            <a:pPr>
              <a:lnSpc>
                <a:spcPct val="80000"/>
              </a:lnSpc>
              <a:buFontTx/>
              <a:buNone/>
            </a:pPr>
            <a:r>
              <a:rPr lang="ja-JP" altLang="en-US" smtClean="0"/>
              <a:t>この場合、スレッド</a:t>
            </a:r>
            <a:r>
              <a:rPr lang="en-US" altLang="ja-JP" smtClean="0"/>
              <a:t>2</a:t>
            </a:r>
            <a:r>
              <a:rPr lang="ja-JP" altLang="en-US" smtClean="0"/>
              <a:t>の</a:t>
            </a:r>
            <a:r>
              <a:rPr lang="en-US" altLang="ja-JP" smtClean="0"/>
              <a:t>while</a:t>
            </a:r>
            <a:r>
              <a:rPr lang="ja-JP" altLang="en-US" smtClean="0"/>
              <a:t>文は無限ループにならないことが保証される。</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ja-JP" altLang="en-US" smtClean="0"/>
              <a:t>アトミック変数と普通の変数の違い</a:t>
            </a:r>
          </a:p>
        </p:txBody>
      </p:sp>
      <p:sp>
        <p:nvSpPr>
          <p:cNvPr id="30723" name="Rectangle 3"/>
          <p:cNvSpPr>
            <a:spLocks noGrp="1" noChangeArrowheads="1"/>
          </p:cNvSpPr>
          <p:nvPr>
            <p:ph type="body" idx="1"/>
          </p:nvPr>
        </p:nvSpPr>
        <p:spPr/>
        <p:txBody>
          <a:bodyPr/>
          <a:lstStyle/>
          <a:p>
            <a:r>
              <a:rPr lang="ja-JP" altLang="en-US" smtClean="0"/>
              <a:t>アトミック変数は、複数のスレッドからアクセスされても大丈夫なように設計された変数</a:t>
            </a:r>
          </a:p>
          <a:p>
            <a:pPr lvl="1">
              <a:buFontTx/>
              <a:buNone/>
            </a:pPr>
            <a:r>
              <a:rPr lang="ja-JP" altLang="en-US" smtClean="0"/>
              <a:t>⇒ アトミックではない普通の変数は、マルチスレッドでは予期せぬ実行結果になることがある。</a:t>
            </a:r>
          </a:p>
          <a:p>
            <a:pPr lvl="1">
              <a:buFontTx/>
              <a:buNone/>
            </a:pPr>
            <a:r>
              <a:rPr lang="ja-JP" altLang="en-US" smtClean="0"/>
              <a:t>マルチスレッドプログラムでは全ての変数をアトミック変数にしなければならないの</a:t>
            </a:r>
            <a:r>
              <a:rPr lang="en-US" altLang="ja-JP" smtClean="0"/>
              <a:t>?</a:t>
            </a:r>
          </a:p>
          <a:p>
            <a:pPr lvl="1">
              <a:buFontTx/>
              <a:buNone/>
            </a:pPr>
            <a:r>
              <a:rPr lang="ja-JP" altLang="en-US" smtClean="0"/>
              <a:t>⇒ </a:t>
            </a:r>
            <a:r>
              <a:rPr lang="en-US" altLang="ja-JP" smtClean="0"/>
              <a:t>No!</a:t>
            </a:r>
            <a:endParaRPr lang="ja-JP" altLang="en-US" smtClean="0"/>
          </a:p>
          <a:p>
            <a:r>
              <a:rPr lang="ja-JP" altLang="en-US" smtClean="0"/>
              <a:t>普通の変数についても、マルチスレッドでの動作を保証する仕組みが別に存在する！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23">
                                            <p:txEl>
                                              <p:pRg st="2" end="2"/>
                                            </p:txEl>
                                          </p:spTgt>
                                        </p:tgtEl>
                                        <p:attrNameLst>
                                          <p:attrName>style.visibility</p:attrName>
                                        </p:attrNameLst>
                                      </p:cBhvr>
                                      <p:to>
                                        <p:strVal val="visible"/>
                                      </p:to>
                                    </p:set>
                                    <p:anim calcmode="lin" valueType="num">
                                      <p:cBhvr additive="base">
                                        <p:cTn id="7" dur="500" fill="hold"/>
                                        <p:tgtEl>
                                          <p:spTgt spid="3072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23">
                                            <p:txEl>
                                              <p:pRg st="3" end="3"/>
                                            </p:txEl>
                                          </p:spTgt>
                                        </p:tgtEl>
                                        <p:attrNameLst>
                                          <p:attrName>style.visibility</p:attrName>
                                        </p:attrNameLst>
                                      </p:cBhvr>
                                      <p:to>
                                        <p:strVal val="visible"/>
                                      </p:to>
                                    </p:set>
                                    <p:anim calcmode="lin" valueType="num">
                                      <p:cBhvr additive="base">
                                        <p:cTn id="13" dur="500" fill="hold"/>
                                        <p:tgtEl>
                                          <p:spTgt spid="3072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23">
                                            <p:txEl>
                                              <p:pRg st="4" end="4"/>
                                            </p:txEl>
                                          </p:spTgt>
                                        </p:tgtEl>
                                        <p:attrNameLst>
                                          <p:attrName>style.visibility</p:attrName>
                                        </p:attrNameLst>
                                      </p:cBhvr>
                                      <p:to>
                                        <p:strVal val="visible"/>
                                      </p:to>
                                    </p:set>
                                    <p:anim calcmode="lin" valueType="num">
                                      <p:cBhvr additive="base">
                                        <p:cTn id="19" dur="500" fill="hold"/>
                                        <p:tgtEl>
                                          <p:spTgt spid="3072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2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323850" y="404813"/>
            <a:ext cx="8215313" cy="5329237"/>
          </a:xfrm>
        </p:spPr>
        <p:txBody>
          <a:bodyPr/>
          <a:lstStyle/>
          <a:p>
            <a:r>
              <a:rPr lang="ja-JP" altLang="en-US" smtClean="0"/>
              <a:t>以後の説明では変数を以下のように</a:t>
            </a:r>
          </a:p>
          <a:p>
            <a:pPr>
              <a:buFontTx/>
              <a:buNone/>
            </a:pPr>
            <a:r>
              <a:rPr lang="ja-JP" altLang="en-US" smtClean="0"/>
              <a:t>	表記します</a:t>
            </a:r>
          </a:p>
          <a:p>
            <a:pPr>
              <a:buFontTx/>
              <a:buNone/>
            </a:pPr>
            <a:r>
              <a:rPr lang="ja-JP" altLang="en-US" sz="2400" smtClean="0"/>
              <a:t>	</a:t>
            </a:r>
            <a:r>
              <a:rPr lang="en-US" altLang="ja-JP" sz="2400" smtClean="0"/>
              <a:t>a, a1, a2 …</a:t>
            </a:r>
          </a:p>
          <a:p>
            <a:pPr>
              <a:buFontTx/>
              <a:buNone/>
            </a:pPr>
            <a:r>
              <a:rPr lang="ja-JP" altLang="en-US" sz="2400" smtClean="0"/>
              <a:t>		アトミック変数</a:t>
            </a:r>
          </a:p>
          <a:p>
            <a:pPr>
              <a:buFontTx/>
              <a:buNone/>
            </a:pPr>
            <a:r>
              <a:rPr lang="ja-JP" altLang="en-US" sz="2400" smtClean="0"/>
              <a:t>	</a:t>
            </a:r>
            <a:r>
              <a:rPr lang="en-US" altLang="ja-JP" sz="2400" smtClean="0"/>
              <a:t>x, y, z</a:t>
            </a:r>
          </a:p>
          <a:p>
            <a:pPr>
              <a:buFontTx/>
              <a:buNone/>
            </a:pPr>
            <a:r>
              <a:rPr lang="ja-JP" altLang="en-US" sz="2400" smtClean="0"/>
              <a:t>		スレッド間でアクセスされる可能性がある</a:t>
            </a:r>
          </a:p>
          <a:p>
            <a:pPr>
              <a:buFontTx/>
              <a:buNone/>
            </a:pPr>
            <a:r>
              <a:rPr lang="ja-JP" altLang="en-US" sz="2400" smtClean="0"/>
              <a:t>		アトミック変数以外の普通の変数</a:t>
            </a:r>
          </a:p>
          <a:p>
            <a:pPr>
              <a:buFontTx/>
              <a:buNone/>
            </a:pPr>
            <a:r>
              <a:rPr lang="ja-JP" altLang="en-US" sz="2400" smtClean="0"/>
              <a:t>	</a:t>
            </a:r>
            <a:r>
              <a:rPr lang="en-US" altLang="ja-JP" sz="2400" smtClean="0"/>
              <a:t>r, r1, r2 …</a:t>
            </a:r>
          </a:p>
          <a:p>
            <a:pPr>
              <a:buFontTx/>
              <a:buNone/>
            </a:pPr>
            <a:r>
              <a:rPr lang="en-US" altLang="ja-JP" sz="2400" smtClean="0"/>
              <a:t>		</a:t>
            </a:r>
            <a:r>
              <a:rPr lang="ja-JP" altLang="en-US" sz="2400" smtClean="0"/>
              <a:t>ローカル変数</a:t>
            </a:r>
            <a:r>
              <a:rPr lang="en-US" altLang="ja-JP" sz="2400" smtClean="0"/>
              <a:t>(</a:t>
            </a:r>
            <a:r>
              <a:rPr lang="ja-JP" altLang="en-US" sz="2400" smtClean="0"/>
              <a:t>レジスタ</a:t>
            </a:r>
            <a:r>
              <a:rPr lang="en-US" altLang="ja-JP" sz="2400" smtClean="0"/>
              <a:t>)</a:t>
            </a:r>
            <a:endParaRPr lang="ja-JP" altLang="en-US" sz="2400" smtClean="0"/>
          </a:p>
          <a:p>
            <a:pPr>
              <a:buFontTx/>
              <a:buNone/>
            </a:pPr>
            <a:endParaRPr lang="ja-JP" altLang="en-US" sz="2400" smtClean="0"/>
          </a:p>
          <a:p>
            <a:pPr>
              <a:buFontTx/>
              <a:buNone/>
            </a:pPr>
            <a:r>
              <a:rPr lang="ja-JP" altLang="en-US" sz="2400" smtClean="0"/>
              <a:t>	また、明示的に示さない場合の各変数の初期値は</a:t>
            </a:r>
            <a:r>
              <a:rPr lang="en-US" altLang="ja-JP" sz="2400" smtClean="0"/>
              <a:t>0</a:t>
            </a:r>
            <a:r>
              <a:rPr lang="ja-JP" altLang="en-US" sz="2400" smtClean="0"/>
              <a:t>とします</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ja-JP" altLang="en-US" smtClean="0"/>
              <a:t>リオーダーとは？</a:t>
            </a:r>
          </a:p>
        </p:txBody>
      </p:sp>
      <p:sp>
        <p:nvSpPr>
          <p:cNvPr id="29699" name="Rectangle 3"/>
          <p:cNvSpPr>
            <a:spLocks noGrp="1" noChangeArrowheads="1"/>
          </p:cNvSpPr>
          <p:nvPr>
            <p:ph type="body" idx="1"/>
          </p:nvPr>
        </p:nvSpPr>
        <p:spPr/>
        <p:txBody>
          <a:bodyPr/>
          <a:lstStyle/>
          <a:p>
            <a:pPr>
              <a:buFontTx/>
              <a:buNone/>
            </a:pPr>
            <a:r>
              <a:rPr lang="ja-JP" altLang="en-US" smtClean="0"/>
              <a:t>「リオーダー」</a:t>
            </a:r>
          </a:p>
          <a:p>
            <a:r>
              <a:rPr lang="ja-JP" altLang="en-US" smtClean="0"/>
              <a:t>プログラム実行速度の向上などの目的で実行順序を入れ替える、最適化手法の一つ</a:t>
            </a:r>
          </a:p>
          <a:p>
            <a:pPr lvl="1"/>
            <a:r>
              <a:rPr lang="ja-JP" altLang="en-US" smtClean="0"/>
              <a:t>コンパイラがプログラムコードを機械語に変換するとき</a:t>
            </a:r>
          </a:p>
          <a:p>
            <a:pPr lvl="1"/>
            <a:r>
              <a:rPr lang="en-US" altLang="ja-JP" smtClean="0"/>
              <a:t>CPU</a:t>
            </a:r>
            <a:r>
              <a:rPr lang="ja-JP" altLang="en-US" smtClean="0"/>
              <a:t>が機械語のコードを実際に実行するとき</a:t>
            </a:r>
          </a:p>
          <a:p>
            <a:pPr lvl="1">
              <a:buFontTx/>
              <a:buNone/>
            </a:pPr>
            <a:r>
              <a:rPr lang="ja-JP" altLang="en-US" smtClean="0"/>
              <a:t>キャッシュメモリの影響などを考慮して命令の実行順序を入れ替える</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ja-JP" altLang="en-US" smtClean="0"/>
              <a:t>リオーダーが出来ない状況</a:t>
            </a:r>
          </a:p>
        </p:txBody>
      </p:sp>
      <p:sp>
        <p:nvSpPr>
          <p:cNvPr id="31747" name="Rectangle 3"/>
          <p:cNvSpPr>
            <a:spLocks noGrp="1" noChangeArrowheads="1"/>
          </p:cNvSpPr>
          <p:nvPr>
            <p:ph type="body" idx="1"/>
          </p:nvPr>
        </p:nvSpPr>
        <p:spPr/>
        <p:txBody>
          <a:bodyPr/>
          <a:lstStyle/>
          <a:p>
            <a:r>
              <a:rPr lang="ja-JP" altLang="en-US" smtClean="0"/>
              <a:t>当然ながら、実行結果が変わってしまうようなリオーダーは禁止</a:t>
            </a:r>
          </a:p>
          <a:p>
            <a:pPr>
              <a:buFontTx/>
              <a:buNone/>
            </a:pPr>
            <a:endParaRPr lang="ja-JP" altLang="en-US" sz="2400" smtClean="0"/>
          </a:p>
          <a:p>
            <a:pPr>
              <a:buFontTx/>
              <a:buNone/>
            </a:pPr>
            <a:r>
              <a:rPr lang="ja-JP" altLang="en-US" sz="2400" smtClean="0"/>
              <a:t>	</a:t>
            </a:r>
            <a:r>
              <a:rPr lang="en-US" altLang="ja-JP" sz="2400" smtClean="0"/>
              <a:t>x = 1;	// …①</a:t>
            </a:r>
          </a:p>
          <a:p>
            <a:pPr>
              <a:buFontTx/>
              <a:buNone/>
            </a:pPr>
            <a:r>
              <a:rPr lang="en-US" altLang="ja-JP" sz="2400" smtClean="0"/>
              <a:t>	y = x;	// …</a:t>
            </a:r>
            <a:r>
              <a:rPr lang="ja-JP" altLang="en-US" sz="2400" smtClean="0"/>
              <a:t>②</a:t>
            </a:r>
          </a:p>
          <a:p>
            <a:pPr>
              <a:buFontTx/>
              <a:buNone/>
            </a:pPr>
            <a:endParaRPr lang="ja-JP" altLang="en-US" smtClean="0"/>
          </a:p>
          <a:p>
            <a:pPr>
              <a:buFontTx/>
              <a:buNone/>
            </a:pPr>
            <a:r>
              <a:rPr lang="ja-JP" altLang="en-US" smtClean="0"/>
              <a:t>⇒ ①と②を入れ替えると </a:t>
            </a:r>
            <a:r>
              <a:rPr lang="en-US" altLang="ja-JP" smtClean="0"/>
              <a:t>y </a:t>
            </a:r>
            <a:r>
              <a:rPr lang="ja-JP" altLang="en-US" smtClean="0"/>
              <a:t>に代入される値が変わってしまうのでダメ！</a:t>
            </a:r>
          </a:p>
          <a:p>
            <a:pPr lvl="1">
              <a:buFontTx/>
              <a:buNone/>
            </a:pPr>
            <a:r>
              <a:rPr lang="ja-JP" altLang="en-US" smtClean="0"/>
              <a:t>⇒でも、</a:t>
            </a:r>
            <a:r>
              <a:rPr lang="en-US" altLang="ja-JP" smtClean="0"/>
              <a:t>②</a:t>
            </a:r>
            <a:r>
              <a:rPr lang="ja-JP" altLang="en-US" smtClean="0"/>
              <a:t>の右辺を定数</a:t>
            </a:r>
            <a:r>
              <a:rPr lang="en-US" altLang="ja-JP" smtClean="0"/>
              <a:t>1</a:t>
            </a:r>
            <a:r>
              <a:rPr lang="ja-JP" altLang="en-US" smtClean="0"/>
              <a:t>に置換する最適化は</a:t>
            </a:r>
            <a:r>
              <a:rPr lang="en-US" altLang="ja-JP" smtClean="0"/>
              <a:t>OK</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ja-JP" altLang="en-US" smtClean="0"/>
              <a:t>リオーダーできる例</a:t>
            </a:r>
          </a:p>
        </p:txBody>
      </p:sp>
      <p:sp>
        <p:nvSpPr>
          <p:cNvPr id="32771" name="Rectangle 3"/>
          <p:cNvSpPr>
            <a:spLocks noGrp="1" noChangeArrowheads="1"/>
          </p:cNvSpPr>
          <p:nvPr>
            <p:ph type="body" idx="1"/>
          </p:nvPr>
        </p:nvSpPr>
        <p:spPr/>
        <p:txBody>
          <a:bodyPr/>
          <a:lstStyle/>
          <a:p>
            <a:r>
              <a:rPr lang="ja-JP" altLang="en-US" smtClean="0"/>
              <a:t>では、以下の例はリオーダー可能？</a:t>
            </a:r>
          </a:p>
          <a:p>
            <a:pPr>
              <a:buFontTx/>
              <a:buNone/>
            </a:pPr>
            <a:r>
              <a:rPr lang="ja-JP" altLang="en-US" sz="2400" smtClean="0"/>
              <a:t>	</a:t>
            </a:r>
            <a:r>
              <a:rPr lang="en-US" altLang="ja-JP" sz="2400" smtClean="0"/>
              <a:t>// </a:t>
            </a:r>
            <a:r>
              <a:rPr lang="ja-JP" altLang="en-US" sz="2400" smtClean="0"/>
              <a:t>例１</a:t>
            </a:r>
          </a:p>
          <a:p>
            <a:pPr>
              <a:buFontTx/>
              <a:buNone/>
            </a:pPr>
            <a:r>
              <a:rPr lang="en-US" altLang="ja-JP" sz="2400" smtClean="0"/>
              <a:t>	x = 1;	// …①</a:t>
            </a:r>
          </a:p>
          <a:p>
            <a:pPr>
              <a:buFontTx/>
              <a:buNone/>
            </a:pPr>
            <a:r>
              <a:rPr lang="en-US" altLang="ja-JP" sz="2400" smtClean="0"/>
              <a:t>	y = 1;	// …</a:t>
            </a:r>
            <a:r>
              <a:rPr lang="ja-JP" altLang="en-US" sz="2400" smtClean="0"/>
              <a:t>②</a:t>
            </a:r>
            <a:r>
              <a:rPr lang="en-US" altLang="ja-JP" sz="2400" smtClean="0"/>
              <a:t>´</a:t>
            </a:r>
          </a:p>
          <a:p>
            <a:pPr>
              <a:buFontTx/>
              <a:buNone/>
            </a:pPr>
            <a:endParaRPr lang="ja-JP" altLang="en-US" sz="2400" smtClean="0"/>
          </a:p>
          <a:p>
            <a:pPr>
              <a:buFontTx/>
              <a:buNone/>
            </a:pPr>
            <a:r>
              <a:rPr lang="ja-JP" altLang="en-US" sz="2400" smtClean="0"/>
              <a:t>	</a:t>
            </a:r>
            <a:r>
              <a:rPr lang="en-US" altLang="ja-JP" sz="2400" smtClean="0"/>
              <a:t>// </a:t>
            </a:r>
            <a:r>
              <a:rPr lang="ja-JP" altLang="en-US" sz="2400" smtClean="0"/>
              <a:t>例</a:t>
            </a:r>
            <a:r>
              <a:rPr lang="en-US" altLang="ja-JP" sz="2400" smtClean="0"/>
              <a:t>2</a:t>
            </a:r>
          </a:p>
          <a:p>
            <a:pPr>
              <a:buFontTx/>
              <a:buNone/>
            </a:pPr>
            <a:r>
              <a:rPr lang="ja-JP" altLang="en-US" sz="2400" smtClean="0"/>
              <a:t>	</a:t>
            </a:r>
            <a:r>
              <a:rPr lang="en-US" altLang="ja-JP" sz="2400" smtClean="0"/>
              <a:t>r1 = y; 	// …③</a:t>
            </a:r>
          </a:p>
          <a:p>
            <a:pPr>
              <a:buFontTx/>
              <a:buNone/>
            </a:pPr>
            <a:r>
              <a:rPr lang="en-US" altLang="ja-JP" sz="2400" smtClean="0"/>
              <a:t>	r2 = x; 	// …④</a:t>
            </a:r>
          </a:p>
          <a:p>
            <a:pPr>
              <a:buFontTx/>
              <a:buNone/>
            </a:pPr>
            <a:r>
              <a:rPr lang="ja-JP" altLang="en-US" smtClean="0"/>
              <a:t>最終的な実行結果は変わらないので、</a:t>
            </a:r>
          </a:p>
          <a:p>
            <a:pPr>
              <a:buFontTx/>
              <a:buNone/>
            </a:pPr>
            <a:r>
              <a:rPr lang="ja-JP" altLang="en-US" smtClean="0"/>
              <a:t>①と</a:t>
            </a:r>
            <a:r>
              <a:rPr lang="en-US" altLang="ja-JP" smtClean="0"/>
              <a:t>②´</a:t>
            </a:r>
            <a:r>
              <a:rPr lang="ja-JP" altLang="en-US" smtClean="0"/>
              <a:t>、③と④をそれぞれ入れ替えるのは</a:t>
            </a:r>
            <a:r>
              <a:rPr lang="en-US" altLang="ja-JP" smtClean="0"/>
              <a:t>OK</a:t>
            </a:r>
            <a:endParaRPr lang="ja-JP" alt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ja-JP" smtClean="0"/>
              <a:t>…</a:t>
            </a:r>
            <a:r>
              <a:rPr lang="ja-JP" altLang="en-US" smtClean="0"/>
              <a:t>ただし、シングルスレッドに限る</a:t>
            </a:r>
          </a:p>
        </p:txBody>
      </p:sp>
      <p:sp>
        <p:nvSpPr>
          <p:cNvPr id="33795" name="Rectangle 3"/>
          <p:cNvSpPr>
            <a:spLocks noGrp="1" noChangeArrowheads="1"/>
          </p:cNvSpPr>
          <p:nvPr>
            <p:ph type="body" idx="1"/>
          </p:nvPr>
        </p:nvSpPr>
        <p:spPr/>
        <p:txBody>
          <a:bodyPr/>
          <a:lstStyle/>
          <a:p>
            <a:r>
              <a:rPr lang="ja-JP" altLang="en-US" smtClean="0"/>
              <a:t>前述の例をマルチスレッド化すると</a:t>
            </a:r>
            <a:r>
              <a:rPr lang="en-US" altLang="ja-JP" smtClean="0"/>
              <a:t>…</a:t>
            </a:r>
          </a:p>
          <a:p>
            <a:pPr>
              <a:buFontTx/>
              <a:buNone/>
            </a:pPr>
            <a:r>
              <a:rPr lang="ja-JP" altLang="en-US" sz="2400" smtClean="0"/>
              <a:t>	</a:t>
            </a:r>
            <a:r>
              <a:rPr lang="en-US" altLang="ja-JP" sz="2400" smtClean="0"/>
              <a:t>// </a:t>
            </a:r>
            <a:r>
              <a:rPr lang="ja-JP" altLang="en-US" sz="2400" smtClean="0"/>
              <a:t>スレッド</a:t>
            </a:r>
            <a:r>
              <a:rPr lang="en-US" altLang="ja-JP" sz="2400" smtClean="0"/>
              <a:t>1			// </a:t>
            </a:r>
            <a:r>
              <a:rPr lang="ja-JP" altLang="en-US" sz="2400" smtClean="0"/>
              <a:t>スレッド</a:t>
            </a:r>
            <a:r>
              <a:rPr lang="en-US" altLang="ja-JP" sz="2400" smtClean="0"/>
              <a:t>2</a:t>
            </a:r>
          </a:p>
          <a:p>
            <a:pPr>
              <a:buFontTx/>
              <a:buNone/>
            </a:pPr>
            <a:r>
              <a:rPr lang="en-US" altLang="ja-JP" sz="2400" smtClean="0"/>
              <a:t>	x = 1;	// …①		r1 = y;		// …③</a:t>
            </a:r>
          </a:p>
          <a:p>
            <a:pPr>
              <a:buFontTx/>
              <a:buNone/>
            </a:pPr>
            <a:r>
              <a:rPr lang="en-US" altLang="ja-JP" sz="2400" smtClean="0"/>
              <a:t>	y = 1;	// …</a:t>
            </a:r>
            <a:r>
              <a:rPr lang="ja-JP" altLang="en-US" sz="2400" smtClean="0"/>
              <a:t>②</a:t>
            </a:r>
            <a:r>
              <a:rPr lang="en-US" altLang="ja-JP" sz="2400" smtClean="0"/>
              <a:t>´	r2 = x;		// …④</a:t>
            </a:r>
          </a:p>
          <a:p>
            <a:pPr>
              <a:buFontTx/>
              <a:buNone/>
            </a:pPr>
            <a:endParaRPr lang="ja-JP" altLang="en-US" sz="2400" smtClean="0"/>
          </a:p>
          <a:p>
            <a:r>
              <a:rPr lang="en-US" altLang="ja-JP" smtClean="0"/>
              <a:t>r1 == 1 &amp;&amp; r2 ==0 </a:t>
            </a:r>
            <a:r>
              <a:rPr lang="ja-JP" altLang="en-US" smtClean="0"/>
              <a:t>となることはありえない、</a:t>
            </a:r>
          </a:p>
          <a:p>
            <a:pPr>
              <a:buFontTx/>
              <a:buNone/>
            </a:pPr>
            <a:r>
              <a:rPr lang="en-US" altLang="ja-JP" smtClean="0"/>
              <a:t>	…</a:t>
            </a:r>
            <a:r>
              <a:rPr lang="ja-JP" altLang="en-US" smtClean="0"/>
              <a:t>はず。</a:t>
            </a:r>
          </a:p>
          <a:p>
            <a:r>
              <a:rPr lang="ja-JP" altLang="en-US" smtClean="0"/>
              <a:t>でも、リオーダーを考慮すると、ありえる。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3795">
                                            <p:txEl>
                                              <p:pRg st="7" end="7"/>
                                            </p:txEl>
                                          </p:spTgt>
                                        </p:tgtEl>
                                        <p:attrNameLst>
                                          <p:attrName>style.visibility</p:attrName>
                                        </p:attrNameLst>
                                      </p:cBhvr>
                                      <p:to>
                                        <p:strVal val="visible"/>
                                      </p:to>
                                    </p:set>
                                    <p:anim calcmode="lin" valueType="num">
                                      <p:cBhvr additive="base">
                                        <p:cTn id="7" dur="500" fill="hold"/>
                                        <p:tgtEl>
                                          <p:spTgt spid="33795">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379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ja-JP" altLang="en-US" smtClean="0"/>
              <a:t>マルチスレッドでの最適化の困難さ</a:t>
            </a:r>
          </a:p>
        </p:txBody>
      </p:sp>
      <p:sp>
        <p:nvSpPr>
          <p:cNvPr id="34819" name="Rectangle 3"/>
          <p:cNvSpPr>
            <a:spLocks noGrp="1" noChangeArrowheads="1"/>
          </p:cNvSpPr>
          <p:nvPr>
            <p:ph type="body" idx="1"/>
          </p:nvPr>
        </p:nvSpPr>
        <p:spPr/>
        <p:txBody>
          <a:bodyPr/>
          <a:lstStyle/>
          <a:p>
            <a:r>
              <a:rPr lang="ja-JP" altLang="en-US" smtClean="0"/>
              <a:t>マルチスレッドでは、ちょっとした最適化でも実行結果に影響を及ぼす。</a:t>
            </a:r>
          </a:p>
          <a:p>
            <a:pPr>
              <a:buFontTx/>
              <a:buNone/>
            </a:pPr>
            <a:endParaRPr lang="ja-JP" altLang="en-US" smtClean="0"/>
          </a:p>
          <a:p>
            <a:pPr>
              <a:buFontTx/>
              <a:buNone/>
            </a:pPr>
            <a:r>
              <a:rPr lang="ja-JP" altLang="en-US" smtClean="0"/>
              <a:t>⇒ マルチスレッドでの実行結果にも影響しないようにリオーダーなどを制限すると、最適化する余地がほとんど無くなってしまう</a:t>
            </a:r>
            <a:r>
              <a:rPr lang="en-US" altLang="ja-JP" smtClean="0"/>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ja-JP" altLang="en-US" smtClean="0"/>
              <a:t>マルチスレッドでの最適化の原則</a:t>
            </a:r>
          </a:p>
        </p:txBody>
      </p:sp>
      <p:sp>
        <p:nvSpPr>
          <p:cNvPr id="35843" name="Rectangle 3"/>
          <p:cNvSpPr>
            <a:spLocks noGrp="1" noChangeArrowheads="1"/>
          </p:cNvSpPr>
          <p:nvPr>
            <p:ph type="body" idx="1"/>
          </p:nvPr>
        </p:nvSpPr>
        <p:spPr/>
        <p:txBody>
          <a:bodyPr/>
          <a:lstStyle/>
          <a:p>
            <a:pPr>
              <a:buFontTx/>
              <a:buNone/>
            </a:pPr>
            <a:r>
              <a:rPr lang="ja-JP" altLang="en-US" smtClean="0"/>
              <a:t>よって、最適化の規則を以下のように定める。</a:t>
            </a:r>
          </a:p>
          <a:p>
            <a:pPr>
              <a:buFontTx/>
              <a:buNone/>
            </a:pPr>
            <a:endParaRPr lang="ja-JP" altLang="en-US" smtClean="0"/>
          </a:p>
          <a:p>
            <a:r>
              <a:rPr lang="ja-JP" altLang="en-US" smtClean="0"/>
              <a:t>シングルスレッドでの実行結果が変わらない限り、どんな最適化も基本的には許可する。</a:t>
            </a:r>
          </a:p>
          <a:p>
            <a:r>
              <a:rPr lang="ja-JP" altLang="en-US" smtClean="0"/>
              <a:t>最適化がマルチスレッドでの動作に悪影響を及ぼさないよう、最適化を制限する手段を処理系は提供する。</a:t>
            </a:r>
          </a:p>
          <a:p>
            <a:pPr lvl="1">
              <a:buFontTx/>
              <a:buNone/>
            </a:pPr>
            <a:r>
              <a:rPr lang="ja-JP" altLang="en-US" smtClean="0"/>
              <a:t>⇒ それが「</a:t>
            </a:r>
            <a:r>
              <a:rPr lang="ja-JP" altLang="en-US" b="1" smtClean="0"/>
              <a:t>メモリバリア</a:t>
            </a:r>
            <a:r>
              <a:rPr lang="en-US" altLang="ja-JP" b="1" smtClean="0"/>
              <a:t>(</a:t>
            </a:r>
            <a:r>
              <a:rPr lang="ja-JP" altLang="en-US" b="1" smtClean="0"/>
              <a:t>メモリフェンス</a:t>
            </a:r>
            <a:r>
              <a:rPr lang="en-US" altLang="ja-JP" b="1" smtClean="0"/>
              <a:t>)</a:t>
            </a:r>
            <a:r>
              <a:rPr lang="ja-JP" altLang="en-US" smtClean="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タイトル 1"/>
          <p:cNvSpPr>
            <a:spLocks noGrp="1"/>
          </p:cNvSpPr>
          <p:nvPr>
            <p:ph type="title"/>
          </p:nvPr>
        </p:nvSpPr>
        <p:spPr/>
        <p:txBody>
          <a:bodyPr/>
          <a:lstStyle/>
          <a:p>
            <a:pPr eaLnBrk="1" hangingPunct="1"/>
            <a:r>
              <a:rPr lang="ja-JP" altLang="en-US" smtClean="0"/>
              <a:t>自己紹介</a:t>
            </a:r>
          </a:p>
        </p:txBody>
      </p:sp>
      <p:sp>
        <p:nvSpPr>
          <p:cNvPr id="17410" name="テキスト プレースホルダ 2"/>
          <p:cNvSpPr>
            <a:spLocks noGrp="1"/>
          </p:cNvSpPr>
          <p:nvPr>
            <p:ph type="body" idx="1"/>
          </p:nvPr>
        </p:nvSpPr>
        <p:spPr>
          <a:xfrm>
            <a:off x="357188" y="1052513"/>
            <a:ext cx="8329612" cy="5073650"/>
          </a:xfrm>
        </p:spPr>
        <p:txBody>
          <a:bodyPr/>
          <a:lstStyle/>
          <a:p>
            <a:pPr eaLnBrk="1" hangingPunct="1"/>
            <a:r>
              <a:rPr lang="en-US" altLang="ja-JP" smtClean="0"/>
              <a:t>H/N: yamasa</a:t>
            </a:r>
          </a:p>
          <a:p>
            <a:pPr eaLnBrk="1" hangingPunct="1"/>
            <a:r>
              <a:rPr lang="en-US" altLang="ja-JP" smtClean="0"/>
              <a:t>FreeBSD</a:t>
            </a:r>
            <a:r>
              <a:rPr lang="ja-JP" altLang="en-US" smtClean="0"/>
              <a:t>使い</a:t>
            </a:r>
          </a:p>
          <a:p>
            <a:pPr eaLnBrk="1" hangingPunct="1"/>
            <a:r>
              <a:rPr lang="en-US" altLang="ja-JP" smtClean="0"/>
              <a:t>Java</a:t>
            </a:r>
            <a:r>
              <a:rPr lang="ja-JP" altLang="en-US" smtClean="0"/>
              <a:t>屋</a:t>
            </a:r>
          </a:p>
          <a:p>
            <a:pPr eaLnBrk="1" hangingPunct="1"/>
            <a:r>
              <a:rPr lang="ja-JP" altLang="en-US" smtClean="0"/>
              <a:t>モバイル大好き</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a:xfrm>
            <a:off x="323850" y="333375"/>
            <a:ext cx="8215313" cy="5472113"/>
          </a:xfrm>
        </p:spPr>
        <p:txBody>
          <a:bodyPr/>
          <a:lstStyle/>
          <a:p>
            <a:pPr>
              <a:buFontTx/>
              <a:buNone/>
            </a:pPr>
            <a:r>
              <a:rPr lang="ja-JP" altLang="en-US" smtClean="0"/>
              <a:t>メモリバリアの基本は</a:t>
            </a:r>
            <a:r>
              <a:rPr lang="en-US" altLang="ja-JP" smtClean="0"/>
              <a:t>2</a:t>
            </a:r>
            <a:r>
              <a:rPr lang="ja-JP" altLang="en-US" smtClean="0"/>
              <a:t>種類</a:t>
            </a:r>
          </a:p>
          <a:p>
            <a:pPr>
              <a:buFontTx/>
              <a:buNone/>
            </a:pPr>
            <a:r>
              <a:rPr lang="ja-JP" altLang="en-US" sz="2800" smtClean="0"/>
              <a:t>		</a:t>
            </a:r>
            <a:r>
              <a:rPr lang="en-US" altLang="ja-JP" sz="2800" b="1" smtClean="0"/>
              <a:t>release</a:t>
            </a:r>
            <a:r>
              <a:rPr lang="ja-JP" altLang="en-US" sz="2800" b="1" smtClean="0"/>
              <a:t>バリア</a:t>
            </a:r>
            <a:r>
              <a:rPr lang="ja-JP" altLang="en-US" sz="2800" smtClean="0"/>
              <a:t>		   </a:t>
            </a:r>
            <a:r>
              <a:rPr lang="en-US" altLang="ja-JP" sz="2800" b="1" smtClean="0"/>
              <a:t>acquire</a:t>
            </a:r>
            <a:r>
              <a:rPr lang="ja-JP" altLang="en-US" sz="2800" b="1" smtClean="0"/>
              <a:t>バリア</a:t>
            </a:r>
          </a:p>
          <a:p>
            <a:pPr>
              <a:buFontTx/>
              <a:buNone/>
            </a:pPr>
            <a:r>
              <a:rPr lang="ja-JP" altLang="en-US" sz="2400" smtClean="0"/>
              <a:t>		命令①			   命令①</a:t>
            </a:r>
          </a:p>
          <a:p>
            <a:pPr>
              <a:buFontTx/>
              <a:buNone/>
            </a:pPr>
            <a:r>
              <a:rPr lang="ja-JP" altLang="en-US" sz="2400" smtClean="0"/>
              <a:t>		</a:t>
            </a:r>
            <a:r>
              <a:rPr lang="en-US" altLang="ja-JP" sz="2400" smtClean="0"/>
              <a:t>release_barrier();		   acquire_barrier();</a:t>
            </a:r>
          </a:p>
          <a:p>
            <a:pPr>
              <a:buFontTx/>
              <a:buNone/>
            </a:pPr>
            <a:r>
              <a:rPr lang="ja-JP" altLang="en-US" sz="2400" smtClean="0"/>
              <a:t>		命令②			   命令②</a:t>
            </a:r>
            <a:endParaRPr lang="en-US" altLang="ja-JP" sz="2400" smtClean="0"/>
          </a:p>
          <a:p>
            <a:r>
              <a:rPr lang="en-US" altLang="ja-JP" smtClean="0"/>
              <a:t>release</a:t>
            </a:r>
            <a:r>
              <a:rPr lang="ja-JP" altLang="en-US" smtClean="0"/>
              <a:t>バリア</a:t>
            </a:r>
          </a:p>
          <a:p>
            <a:pPr lvl="1">
              <a:buFontTx/>
              <a:buNone/>
            </a:pPr>
            <a:r>
              <a:rPr lang="ja-JP" altLang="en-US" smtClean="0"/>
              <a:t>先行する命令が、バリアを超えて後ろにリオーダーされるのを禁止する。</a:t>
            </a:r>
          </a:p>
          <a:p>
            <a:r>
              <a:rPr lang="en-US" altLang="ja-JP" smtClean="0"/>
              <a:t>acquire</a:t>
            </a:r>
            <a:r>
              <a:rPr lang="ja-JP" altLang="en-US" smtClean="0"/>
              <a:t>バリア</a:t>
            </a:r>
          </a:p>
          <a:p>
            <a:pPr lvl="1">
              <a:buFontTx/>
              <a:buNone/>
            </a:pPr>
            <a:r>
              <a:rPr lang="ja-JP" altLang="en-US" smtClean="0"/>
              <a:t>後続の命令が、バリアを超えて前にリオーダーされるのを禁止する。</a:t>
            </a:r>
          </a:p>
        </p:txBody>
      </p:sp>
      <p:sp>
        <p:nvSpPr>
          <p:cNvPr id="36868" name="AutoShape 4"/>
          <p:cNvSpPr>
            <a:spLocks noChangeArrowheads="1"/>
          </p:cNvSpPr>
          <p:nvPr/>
        </p:nvSpPr>
        <p:spPr bwMode="auto">
          <a:xfrm>
            <a:off x="684213" y="1546225"/>
            <a:ext cx="503237" cy="935038"/>
          </a:xfrm>
          <a:prstGeom prst="curvedRightArrow">
            <a:avLst>
              <a:gd name="adj1" fmla="val 37161"/>
              <a:gd name="adj2" fmla="val 74322"/>
              <a:gd name="adj3" fmla="val 33333"/>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36869" name="AutoShape 5"/>
          <p:cNvSpPr>
            <a:spLocks noChangeArrowheads="1"/>
          </p:cNvSpPr>
          <p:nvPr/>
        </p:nvSpPr>
        <p:spPr bwMode="auto">
          <a:xfrm>
            <a:off x="4643438" y="1536700"/>
            <a:ext cx="503237" cy="935038"/>
          </a:xfrm>
          <a:prstGeom prst="curvedRightArrow">
            <a:avLst>
              <a:gd name="adj1" fmla="val 37161"/>
              <a:gd name="adj2" fmla="val 74322"/>
              <a:gd name="adj3" fmla="val 33333"/>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36870" name="AutoShape 6"/>
          <p:cNvSpPr>
            <a:spLocks noChangeArrowheads="1"/>
          </p:cNvSpPr>
          <p:nvPr/>
        </p:nvSpPr>
        <p:spPr bwMode="auto">
          <a:xfrm rot="10800000">
            <a:off x="3646488" y="1681163"/>
            <a:ext cx="503237" cy="935037"/>
          </a:xfrm>
          <a:prstGeom prst="curvedRightArrow">
            <a:avLst>
              <a:gd name="adj1" fmla="val 37161"/>
              <a:gd name="adj2" fmla="val 74322"/>
              <a:gd name="adj3" fmla="val 33333"/>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36871" name="AutoShape 7"/>
          <p:cNvSpPr>
            <a:spLocks noChangeArrowheads="1"/>
          </p:cNvSpPr>
          <p:nvPr/>
        </p:nvSpPr>
        <p:spPr bwMode="auto">
          <a:xfrm>
            <a:off x="539750" y="1403350"/>
            <a:ext cx="431800" cy="4318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chemeClr val="tx1"/>
            </a:solidFill>
            <a:miter lim="800000"/>
            <a:headEnd/>
            <a:tailEnd/>
          </a:ln>
          <a:effectLst/>
        </p:spPr>
        <p:txBody>
          <a:bodyPr wrap="none" anchor="ctr"/>
          <a:lstStyle/>
          <a:p>
            <a:endParaRPr lang="ja-JP" altLang="en-US"/>
          </a:p>
        </p:txBody>
      </p:sp>
      <p:sp>
        <p:nvSpPr>
          <p:cNvPr id="36872" name="AutoShape 8"/>
          <p:cNvSpPr>
            <a:spLocks noChangeArrowheads="1"/>
          </p:cNvSpPr>
          <p:nvPr/>
        </p:nvSpPr>
        <p:spPr bwMode="auto">
          <a:xfrm rot="10800000">
            <a:off x="7575550" y="1660525"/>
            <a:ext cx="503238" cy="935038"/>
          </a:xfrm>
          <a:prstGeom prst="curvedRightArrow">
            <a:avLst>
              <a:gd name="adj1" fmla="val 37161"/>
              <a:gd name="adj2" fmla="val 74322"/>
              <a:gd name="adj3" fmla="val 33333"/>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36873" name="Text Box 9"/>
          <p:cNvSpPr txBox="1">
            <a:spLocks noChangeArrowheads="1"/>
          </p:cNvSpPr>
          <p:nvPr/>
        </p:nvSpPr>
        <p:spPr bwMode="auto">
          <a:xfrm>
            <a:off x="3779838" y="2473325"/>
            <a:ext cx="719137" cy="457200"/>
          </a:xfrm>
          <a:prstGeom prst="rect">
            <a:avLst/>
          </a:prstGeom>
          <a:noFill/>
          <a:ln w="9525">
            <a:noFill/>
            <a:miter lim="800000"/>
            <a:headEnd/>
            <a:tailEnd/>
          </a:ln>
          <a:effectLst/>
        </p:spPr>
        <p:txBody>
          <a:bodyPr>
            <a:spAutoFit/>
          </a:bodyPr>
          <a:lstStyle/>
          <a:p>
            <a:pPr>
              <a:spcBef>
                <a:spcPct val="50000"/>
              </a:spcBef>
            </a:pPr>
            <a:r>
              <a:rPr lang="en-US" altLang="ja-JP" sz="2400" b="1"/>
              <a:t>OK</a:t>
            </a:r>
          </a:p>
        </p:txBody>
      </p:sp>
      <p:sp>
        <p:nvSpPr>
          <p:cNvPr id="36874" name="Text Box 10"/>
          <p:cNvSpPr txBox="1">
            <a:spLocks noChangeArrowheads="1"/>
          </p:cNvSpPr>
          <p:nvPr/>
        </p:nvSpPr>
        <p:spPr bwMode="auto">
          <a:xfrm>
            <a:off x="4314825" y="1208088"/>
            <a:ext cx="719138" cy="457200"/>
          </a:xfrm>
          <a:prstGeom prst="rect">
            <a:avLst/>
          </a:prstGeom>
          <a:noFill/>
          <a:ln w="9525">
            <a:noFill/>
            <a:miter lim="800000"/>
            <a:headEnd/>
            <a:tailEnd/>
          </a:ln>
          <a:effectLst/>
        </p:spPr>
        <p:txBody>
          <a:bodyPr>
            <a:spAutoFit/>
          </a:bodyPr>
          <a:lstStyle/>
          <a:p>
            <a:pPr>
              <a:spcBef>
                <a:spcPct val="50000"/>
              </a:spcBef>
            </a:pPr>
            <a:r>
              <a:rPr lang="en-US" altLang="ja-JP" sz="2400" b="1"/>
              <a:t>OK</a:t>
            </a:r>
          </a:p>
        </p:txBody>
      </p:sp>
      <p:sp>
        <p:nvSpPr>
          <p:cNvPr id="36875" name="AutoShape 11"/>
          <p:cNvSpPr>
            <a:spLocks noChangeArrowheads="1"/>
          </p:cNvSpPr>
          <p:nvPr/>
        </p:nvSpPr>
        <p:spPr bwMode="auto">
          <a:xfrm>
            <a:off x="7740650" y="2379663"/>
            <a:ext cx="431800" cy="4318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chemeClr val="tx1"/>
            </a:solidFill>
            <a:miter lim="800000"/>
            <a:headEnd/>
            <a:tailEnd/>
          </a:ln>
          <a:effectLst/>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ja-JP" altLang="en-US" smtClean="0"/>
              <a:t>アトミック変数とメモリバリアの組み合わせ</a:t>
            </a:r>
          </a:p>
        </p:txBody>
      </p:sp>
      <p:sp>
        <p:nvSpPr>
          <p:cNvPr id="37891" name="Rectangle 3"/>
          <p:cNvSpPr>
            <a:spLocks noGrp="1" noChangeArrowheads="1"/>
          </p:cNvSpPr>
          <p:nvPr>
            <p:ph type="body" idx="1"/>
          </p:nvPr>
        </p:nvSpPr>
        <p:spPr/>
        <p:txBody>
          <a:bodyPr/>
          <a:lstStyle/>
          <a:p>
            <a:r>
              <a:rPr lang="ja-JP" altLang="en-US" smtClean="0"/>
              <a:t>アトミック変数とメモリバリアは一緒に用いる</a:t>
            </a:r>
          </a:p>
          <a:p>
            <a:pPr>
              <a:buFontTx/>
              <a:buNone/>
            </a:pPr>
            <a:endParaRPr lang="ja-JP" altLang="en-US" sz="2400" smtClean="0"/>
          </a:p>
          <a:p>
            <a:pPr>
              <a:buFontTx/>
              <a:buNone/>
            </a:pPr>
            <a:r>
              <a:rPr lang="ja-JP" altLang="en-US" sz="2800" b="1" smtClean="0"/>
              <a:t>アトミック変数への</a:t>
            </a:r>
            <a:r>
              <a:rPr lang="en-US" altLang="ja-JP" sz="2800" b="1" smtClean="0"/>
              <a:t>store </a:t>
            </a:r>
            <a:r>
              <a:rPr lang="ja-JP" altLang="en-US" sz="2800" b="1" smtClean="0"/>
              <a:t>＋ </a:t>
            </a:r>
            <a:r>
              <a:rPr lang="en-US" altLang="ja-JP" sz="2800" b="1" smtClean="0"/>
              <a:t>release</a:t>
            </a:r>
            <a:r>
              <a:rPr lang="ja-JP" altLang="en-US" sz="2800" b="1" smtClean="0"/>
              <a:t>バリア</a:t>
            </a:r>
            <a:endParaRPr lang="ja-JP" altLang="en-US" sz="2400" smtClean="0"/>
          </a:p>
          <a:p>
            <a:pPr>
              <a:buFontTx/>
              <a:buNone/>
            </a:pPr>
            <a:r>
              <a:rPr lang="ja-JP" altLang="en-US" sz="2400" smtClean="0"/>
              <a:t>	処理①</a:t>
            </a:r>
            <a:endParaRPr lang="en-US" altLang="ja-JP" sz="2400" smtClean="0"/>
          </a:p>
          <a:p>
            <a:pPr>
              <a:buFontTx/>
              <a:buNone/>
            </a:pPr>
            <a:r>
              <a:rPr lang="en-US" altLang="ja-JP" sz="2400" smtClean="0"/>
              <a:t>	a.store_release(r);</a:t>
            </a:r>
          </a:p>
          <a:p>
            <a:pPr>
              <a:buFontTx/>
              <a:buNone/>
            </a:pPr>
            <a:endParaRPr lang="en-US" altLang="ja-JP" sz="2400" smtClean="0"/>
          </a:p>
          <a:p>
            <a:pPr>
              <a:buFontTx/>
              <a:buNone/>
            </a:pPr>
            <a:r>
              <a:rPr lang="ja-JP" altLang="en-US" sz="2800" b="1" smtClean="0"/>
              <a:t>アトミック変数からの</a:t>
            </a:r>
            <a:r>
              <a:rPr lang="en-US" altLang="ja-JP" sz="2800" b="1" smtClean="0"/>
              <a:t>load </a:t>
            </a:r>
            <a:r>
              <a:rPr lang="ja-JP" altLang="en-US" sz="2800" b="1" smtClean="0"/>
              <a:t>＋ </a:t>
            </a:r>
            <a:r>
              <a:rPr lang="en-US" altLang="ja-JP" sz="2800" b="1" smtClean="0"/>
              <a:t>acquire</a:t>
            </a:r>
            <a:r>
              <a:rPr lang="ja-JP" altLang="en-US" sz="2800" b="1" smtClean="0"/>
              <a:t>バリア</a:t>
            </a:r>
            <a:endParaRPr lang="en-US" altLang="ja-JP" sz="2400" smtClean="0"/>
          </a:p>
          <a:p>
            <a:pPr>
              <a:buFontTx/>
              <a:buNone/>
            </a:pPr>
            <a:endParaRPr lang="en-US" altLang="ja-JP" sz="1000" smtClean="0"/>
          </a:p>
          <a:p>
            <a:pPr>
              <a:buFontTx/>
              <a:buNone/>
            </a:pPr>
            <a:r>
              <a:rPr lang="en-US" altLang="ja-JP" sz="2400" smtClean="0"/>
              <a:t>	r = a.load_acquire();</a:t>
            </a:r>
          </a:p>
          <a:p>
            <a:pPr>
              <a:buFontTx/>
              <a:buNone/>
            </a:pPr>
            <a:r>
              <a:rPr lang="ja-JP" altLang="en-US" sz="2400" smtClean="0"/>
              <a:t>	処理②</a:t>
            </a:r>
          </a:p>
        </p:txBody>
      </p:sp>
      <p:sp>
        <p:nvSpPr>
          <p:cNvPr id="37892" name="AutoShape 4"/>
          <p:cNvSpPr>
            <a:spLocks noChangeArrowheads="1"/>
          </p:cNvSpPr>
          <p:nvPr/>
        </p:nvSpPr>
        <p:spPr bwMode="auto">
          <a:xfrm flipH="1">
            <a:off x="3924300" y="2719388"/>
            <a:ext cx="503238" cy="935037"/>
          </a:xfrm>
          <a:prstGeom prst="curvedRightArrow">
            <a:avLst>
              <a:gd name="adj1" fmla="val 37161"/>
              <a:gd name="adj2" fmla="val 74322"/>
              <a:gd name="adj3" fmla="val 33333"/>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37893" name="AutoShape 5"/>
          <p:cNvSpPr>
            <a:spLocks noChangeArrowheads="1"/>
          </p:cNvSpPr>
          <p:nvPr/>
        </p:nvSpPr>
        <p:spPr bwMode="auto">
          <a:xfrm>
            <a:off x="4211638" y="2565400"/>
            <a:ext cx="431800" cy="4318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chemeClr val="tx1"/>
            </a:solidFill>
            <a:miter lim="800000"/>
            <a:headEnd/>
            <a:tailEnd/>
          </a:ln>
          <a:effectLst/>
        </p:spPr>
        <p:txBody>
          <a:bodyPr wrap="none" anchor="ctr"/>
          <a:lstStyle/>
          <a:p>
            <a:endParaRPr lang="ja-JP" altLang="en-US"/>
          </a:p>
        </p:txBody>
      </p:sp>
      <p:sp>
        <p:nvSpPr>
          <p:cNvPr id="37894" name="AutoShape 6"/>
          <p:cNvSpPr>
            <a:spLocks noChangeArrowheads="1"/>
          </p:cNvSpPr>
          <p:nvPr/>
        </p:nvSpPr>
        <p:spPr bwMode="auto">
          <a:xfrm rot="10800000">
            <a:off x="3830638" y="4365625"/>
            <a:ext cx="503237" cy="935038"/>
          </a:xfrm>
          <a:prstGeom prst="curvedRightArrow">
            <a:avLst>
              <a:gd name="adj1" fmla="val 37161"/>
              <a:gd name="adj2" fmla="val 74322"/>
              <a:gd name="adj3" fmla="val 33333"/>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37895" name="AutoShape 7"/>
          <p:cNvSpPr>
            <a:spLocks noChangeArrowheads="1"/>
          </p:cNvSpPr>
          <p:nvPr/>
        </p:nvSpPr>
        <p:spPr bwMode="auto">
          <a:xfrm>
            <a:off x="4140200" y="5084763"/>
            <a:ext cx="431800" cy="4318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chemeClr val="tx1"/>
            </a:solidFill>
            <a:miter lim="800000"/>
            <a:headEnd/>
            <a:tailEnd/>
          </a:ln>
          <a:effectLst/>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357188" y="333375"/>
            <a:ext cx="8215312" cy="5543550"/>
          </a:xfrm>
        </p:spPr>
        <p:txBody>
          <a:bodyPr/>
          <a:lstStyle/>
          <a:p>
            <a:pPr>
              <a:lnSpc>
                <a:spcPct val="80000"/>
              </a:lnSpc>
            </a:pPr>
            <a:r>
              <a:rPr lang="ja-JP" altLang="en-US" sz="3600" smtClean="0"/>
              <a:t>アトミック変数とメモリバリアを組み合わせることで、異なるスレッドの命令間に順序付けをすることができる。</a:t>
            </a:r>
          </a:p>
          <a:p>
            <a:pPr>
              <a:lnSpc>
                <a:spcPct val="80000"/>
              </a:lnSpc>
              <a:buFontTx/>
              <a:buNone/>
            </a:pPr>
            <a:r>
              <a:rPr lang="en-US" altLang="ja-JP" sz="2800" smtClean="0"/>
              <a:t>	</a:t>
            </a:r>
          </a:p>
          <a:p>
            <a:pPr>
              <a:lnSpc>
                <a:spcPct val="80000"/>
              </a:lnSpc>
              <a:buFontTx/>
              <a:buNone/>
            </a:pPr>
            <a:r>
              <a:rPr lang="en-US" altLang="ja-JP" sz="2800" smtClean="0"/>
              <a:t>	atomic&lt;int&gt; a = 0;	int x = 0;</a:t>
            </a:r>
          </a:p>
          <a:p>
            <a:pPr>
              <a:lnSpc>
                <a:spcPct val="80000"/>
              </a:lnSpc>
              <a:buFontTx/>
              <a:buNone/>
            </a:pPr>
            <a:endParaRPr lang="en-US" altLang="ja-JP" sz="2800" smtClean="0"/>
          </a:p>
          <a:p>
            <a:pPr>
              <a:lnSpc>
                <a:spcPct val="80000"/>
              </a:lnSpc>
              <a:buFontTx/>
              <a:buNone/>
            </a:pPr>
            <a:r>
              <a:rPr lang="ja-JP" altLang="en-US" sz="2800" b="1" smtClean="0"/>
              <a:t>	スレッド</a:t>
            </a:r>
            <a:r>
              <a:rPr lang="en-US" altLang="ja-JP" sz="2800" b="1" smtClean="0"/>
              <a:t>1:				</a:t>
            </a:r>
            <a:r>
              <a:rPr lang="ja-JP" altLang="en-US" sz="2800" b="1" smtClean="0"/>
              <a:t>スレッド</a:t>
            </a:r>
            <a:r>
              <a:rPr lang="en-US" altLang="ja-JP" sz="2800" b="1" smtClean="0"/>
              <a:t>2:</a:t>
            </a:r>
          </a:p>
          <a:p>
            <a:pPr>
              <a:lnSpc>
                <a:spcPct val="80000"/>
              </a:lnSpc>
              <a:buFontTx/>
              <a:buNone/>
            </a:pPr>
            <a:r>
              <a:rPr lang="en-US" altLang="ja-JP" sz="2800" smtClean="0"/>
              <a:t>	x = 1;	// …</a:t>
            </a:r>
            <a:r>
              <a:rPr lang="ja-JP" altLang="en-US" sz="2800" smtClean="0"/>
              <a:t>①</a:t>
            </a:r>
          </a:p>
          <a:p>
            <a:pPr>
              <a:lnSpc>
                <a:spcPct val="80000"/>
              </a:lnSpc>
              <a:buFontTx/>
              <a:buNone/>
            </a:pPr>
            <a:r>
              <a:rPr lang="en-US" altLang="ja-JP" sz="2800" smtClean="0"/>
              <a:t>	a.store_release(1);		r1 = a.load_acquire();</a:t>
            </a:r>
          </a:p>
          <a:p>
            <a:pPr>
              <a:lnSpc>
                <a:spcPct val="80000"/>
              </a:lnSpc>
              <a:buFontTx/>
              <a:buNone/>
            </a:pPr>
            <a:r>
              <a:rPr lang="en-US" altLang="ja-JP" sz="2800" smtClean="0"/>
              <a:t>						if (r1 == 1) {</a:t>
            </a:r>
            <a:endParaRPr lang="ja-JP" altLang="en-US" sz="2800" smtClean="0"/>
          </a:p>
          <a:p>
            <a:pPr>
              <a:lnSpc>
                <a:spcPct val="80000"/>
              </a:lnSpc>
              <a:buFontTx/>
              <a:buNone/>
            </a:pPr>
            <a:r>
              <a:rPr lang="en-US" altLang="ja-JP" sz="2800" smtClean="0"/>
              <a:t>						    r2 = x;	// …</a:t>
            </a:r>
            <a:r>
              <a:rPr lang="ja-JP" altLang="en-US" sz="2800" smtClean="0"/>
              <a:t>②</a:t>
            </a:r>
          </a:p>
          <a:p>
            <a:pPr>
              <a:lnSpc>
                <a:spcPct val="80000"/>
              </a:lnSpc>
              <a:buFontTx/>
              <a:buNone/>
            </a:pPr>
            <a:r>
              <a:rPr lang="en-US" altLang="ja-JP" sz="2800" smtClean="0"/>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a:xfrm>
            <a:off x="357188" y="333375"/>
            <a:ext cx="8215312" cy="5667375"/>
          </a:xfrm>
        </p:spPr>
        <p:txBody>
          <a:bodyPr/>
          <a:lstStyle/>
          <a:p>
            <a:pPr>
              <a:buFontTx/>
              <a:buNone/>
            </a:pPr>
            <a:r>
              <a:rPr lang="ja-JP" altLang="en-US" sz="2400" b="1" smtClean="0"/>
              <a:t>スレッド</a:t>
            </a:r>
            <a:r>
              <a:rPr lang="en-US" altLang="ja-JP" sz="2400" b="1" smtClean="0"/>
              <a:t>1:				    </a:t>
            </a:r>
            <a:r>
              <a:rPr lang="ja-JP" altLang="en-US" sz="2400" b="1" smtClean="0"/>
              <a:t>スレッド</a:t>
            </a:r>
            <a:r>
              <a:rPr lang="en-US" altLang="ja-JP" sz="2400" b="1" smtClean="0"/>
              <a:t>2:</a:t>
            </a:r>
          </a:p>
          <a:p>
            <a:pPr>
              <a:buFontTx/>
              <a:buNone/>
            </a:pPr>
            <a:r>
              <a:rPr lang="en-US" altLang="ja-JP" sz="2400" smtClean="0"/>
              <a:t>x = 1;	// …</a:t>
            </a:r>
            <a:r>
              <a:rPr lang="ja-JP" altLang="en-US" sz="2400" smtClean="0"/>
              <a:t>①</a:t>
            </a:r>
          </a:p>
          <a:p>
            <a:pPr>
              <a:buFontTx/>
              <a:buNone/>
            </a:pPr>
            <a:r>
              <a:rPr lang="en-US" altLang="ja-JP" sz="2400" smtClean="0"/>
              <a:t>a.store_release(1);			    r1 = a.load_acquire();</a:t>
            </a:r>
          </a:p>
          <a:p>
            <a:pPr>
              <a:buFontTx/>
              <a:buNone/>
            </a:pPr>
            <a:r>
              <a:rPr lang="en-US" altLang="ja-JP" sz="2400" smtClean="0"/>
              <a:t>						    if (r1 == 1) {</a:t>
            </a:r>
            <a:endParaRPr lang="ja-JP" altLang="en-US" sz="2400" smtClean="0"/>
          </a:p>
          <a:p>
            <a:pPr>
              <a:buFontTx/>
              <a:buNone/>
            </a:pPr>
            <a:r>
              <a:rPr lang="en-US" altLang="ja-JP" sz="2400" smtClean="0"/>
              <a:t>							r2 = x;	// …</a:t>
            </a:r>
            <a:r>
              <a:rPr lang="ja-JP" altLang="en-US" sz="2400" smtClean="0"/>
              <a:t>②</a:t>
            </a:r>
          </a:p>
          <a:p>
            <a:pPr>
              <a:buFontTx/>
              <a:buNone/>
            </a:pPr>
            <a:r>
              <a:rPr lang="en-US" altLang="ja-JP" sz="2400" smtClean="0"/>
              <a:t>						    }</a:t>
            </a:r>
          </a:p>
          <a:p>
            <a:pPr>
              <a:buFontTx/>
              <a:buNone/>
            </a:pPr>
            <a:endParaRPr lang="ja-JP" altLang="en-US" smtClean="0"/>
          </a:p>
          <a:p>
            <a:r>
              <a:rPr lang="en-US" altLang="ja-JP" smtClean="0"/>
              <a:t>store_release()</a:t>
            </a:r>
            <a:r>
              <a:rPr lang="ja-JP" altLang="en-US" smtClean="0"/>
              <a:t>で書き込んだ値を</a:t>
            </a:r>
            <a:r>
              <a:rPr lang="en-US" altLang="ja-JP" smtClean="0"/>
              <a:t>load_acquire()</a:t>
            </a:r>
            <a:r>
              <a:rPr lang="ja-JP" altLang="en-US" smtClean="0"/>
              <a:t>で読み込むことで、</a:t>
            </a:r>
          </a:p>
          <a:p>
            <a:pPr>
              <a:buFontTx/>
              <a:buNone/>
            </a:pPr>
            <a:r>
              <a:rPr lang="en-US" altLang="ja-JP" smtClean="0"/>
              <a:t>	2</a:t>
            </a:r>
            <a:r>
              <a:rPr lang="ja-JP" altLang="en-US" smtClean="0"/>
              <a:t>つの間に前後関係が生まれる。</a:t>
            </a:r>
          </a:p>
          <a:p>
            <a:r>
              <a:rPr lang="ja-JP" altLang="en-US" smtClean="0"/>
              <a:t>この関係を </a:t>
            </a:r>
            <a:r>
              <a:rPr lang="en-US" altLang="ja-JP" b="1" smtClean="0"/>
              <a:t>“synchronize with”</a:t>
            </a:r>
            <a:r>
              <a:rPr lang="en-US" altLang="ja-JP" smtClean="0"/>
              <a:t> </a:t>
            </a:r>
            <a:r>
              <a:rPr lang="ja-JP" altLang="en-US" smtClean="0"/>
              <a:t>と呼ぶ。</a:t>
            </a:r>
            <a:endParaRPr lang="ja-JP" altLang="en-US" b="1" smtClean="0"/>
          </a:p>
        </p:txBody>
      </p:sp>
      <p:sp>
        <p:nvSpPr>
          <p:cNvPr id="39940" name="AutoShape 4"/>
          <p:cNvSpPr>
            <a:spLocks noChangeArrowheads="1"/>
          </p:cNvSpPr>
          <p:nvPr/>
        </p:nvSpPr>
        <p:spPr bwMode="auto">
          <a:xfrm>
            <a:off x="3203575" y="1341438"/>
            <a:ext cx="2016125" cy="287337"/>
          </a:xfrm>
          <a:prstGeom prst="rightArrow">
            <a:avLst>
              <a:gd name="adj1" fmla="val 50000"/>
              <a:gd name="adj2" fmla="val 175415"/>
            </a:avLst>
          </a:prstGeom>
          <a:solidFill>
            <a:srgbClr val="00FF00"/>
          </a:solidFill>
          <a:ln w="9525">
            <a:solidFill>
              <a:schemeClr val="tx1"/>
            </a:solidFill>
            <a:miter lim="800000"/>
            <a:headEnd/>
            <a:tailEnd/>
          </a:ln>
          <a:effectLst/>
        </p:spPr>
        <p:txBody>
          <a:bodyPr wrap="none" anchor="ctr"/>
          <a:lstStyle/>
          <a:p>
            <a:endParaRPr lang="ja-JP" altLang="en-US"/>
          </a:p>
        </p:txBody>
      </p:sp>
      <p:sp>
        <p:nvSpPr>
          <p:cNvPr id="39941" name="Text Box 5"/>
          <p:cNvSpPr txBox="1">
            <a:spLocks noChangeArrowheads="1"/>
          </p:cNvSpPr>
          <p:nvPr/>
        </p:nvSpPr>
        <p:spPr bwMode="auto">
          <a:xfrm>
            <a:off x="3205163" y="981075"/>
            <a:ext cx="2087562" cy="366713"/>
          </a:xfrm>
          <a:prstGeom prst="rect">
            <a:avLst/>
          </a:prstGeom>
          <a:noFill/>
          <a:ln w="9525">
            <a:noFill/>
            <a:miter lim="800000"/>
            <a:headEnd/>
            <a:tailEnd/>
          </a:ln>
          <a:effectLst/>
        </p:spPr>
        <p:txBody>
          <a:bodyPr>
            <a:spAutoFit/>
          </a:bodyPr>
          <a:lstStyle/>
          <a:p>
            <a:pPr>
              <a:spcBef>
                <a:spcPct val="50000"/>
              </a:spcBef>
            </a:pPr>
            <a:r>
              <a:rPr lang="en-US" altLang="ja-JP" b="1"/>
              <a:t>synchronize with</a:t>
            </a:r>
            <a:endParaRPr lang="ja-JP" altLang="en-US" b="1"/>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357188" y="333375"/>
            <a:ext cx="8215312" cy="5667375"/>
          </a:xfrm>
        </p:spPr>
        <p:txBody>
          <a:bodyPr/>
          <a:lstStyle/>
          <a:p>
            <a:pPr>
              <a:buFontTx/>
              <a:buNone/>
            </a:pPr>
            <a:r>
              <a:rPr lang="ja-JP" altLang="en-US" sz="2400" b="1" smtClean="0"/>
              <a:t>	     スレッド</a:t>
            </a:r>
            <a:r>
              <a:rPr lang="en-US" altLang="ja-JP" sz="2400" b="1" smtClean="0"/>
              <a:t>1:		        </a:t>
            </a:r>
            <a:r>
              <a:rPr lang="ja-JP" altLang="en-US" sz="2400" b="1" smtClean="0"/>
              <a:t>スレッド</a:t>
            </a:r>
            <a:r>
              <a:rPr lang="en-US" altLang="ja-JP" sz="2400" b="1" smtClean="0"/>
              <a:t>2:</a:t>
            </a:r>
          </a:p>
          <a:p>
            <a:pPr>
              <a:buFontTx/>
              <a:buNone/>
            </a:pPr>
            <a:r>
              <a:rPr lang="en-US" altLang="ja-JP" sz="2400" smtClean="0"/>
              <a:t>	     x = 1;	// …</a:t>
            </a:r>
            <a:r>
              <a:rPr lang="ja-JP" altLang="en-US" sz="2400" smtClean="0"/>
              <a:t>①</a:t>
            </a:r>
          </a:p>
          <a:p>
            <a:pPr>
              <a:buFontTx/>
              <a:buNone/>
            </a:pPr>
            <a:r>
              <a:rPr lang="en-US" altLang="ja-JP" sz="2400" smtClean="0"/>
              <a:t>	     a.store_release(1);	        r1 = a.load_acquire();</a:t>
            </a:r>
          </a:p>
          <a:p>
            <a:pPr>
              <a:buFontTx/>
              <a:buNone/>
            </a:pPr>
            <a:r>
              <a:rPr lang="en-US" altLang="ja-JP" sz="2400" smtClean="0"/>
              <a:t>					        if (r1 == 1) {</a:t>
            </a:r>
            <a:endParaRPr lang="ja-JP" altLang="en-US" sz="2400" smtClean="0"/>
          </a:p>
          <a:p>
            <a:pPr>
              <a:buFontTx/>
              <a:buNone/>
            </a:pPr>
            <a:r>
              <a:rPr lang="en-US" altLang="ja-JP" sz="2400" smtClean="0"/>
              <a:t>						r2 = x;	// …</a:t>
            </a:r>
            <a:r>
              <a:rPr lang="ja-JP" altLang="en-US" sz="2400" smtClean="0"/>
              <a:t>②</a:t>
            </a:r>
          </a:p>
          <a:p>
            <a:pPr>
              <a:buFontTx/>
              <a:buNone/>
            </a:pPr>
            <a:r>
              <a:rPr lang="en-US" altLang="ja-JP" sz="2400" smtClean="0"/>
              <a:t>					        }</a:t>
            </a:r>
            <a:endParaRPr lang="ja-JP" altLang="en-US" smtClean="0"/>
          </a:p>
          <a:p>
            <a:r>
              <a:rPr lang="en-US" altLang="ja-JP" smtClean="0"/>
              <a:t>release</a:t>
            </a:r>
            <a:r>
              <a:rPr lang="ja-JP" altLang="en-US" smtClean="0"/>
              <a:t>バリアのため、①の書き込みは必ず </a:t>
            </a:r>
            <a:r>
              <a:rPr lang="en-US" altLang="ja-JP" smtClean="0"/>
              <a:t>store_release() </a:t>
            </a:r>
            <a:r>
              <a:rPr lang="ja-JP" altLang="en-US" smtClean="0"/>
              <a:t>より前に行われる。</a:t>
            </a:r>
          </a:p>
          <a:p>
            <a:r>
              <a:rPr lang="en-US" altLang="ja-JP" smtClean="0"/>
              <a:t>acquire</a:t>
            </a:r>
            <a:r>
              <a:rPr lang="ja-JP" altLang="en-US" smtClean="0"/>
              <a:t>バリアのため、②の読み込みは必ず </a:t>
            </a:r>
            <a:r>
              <a:rPr lang="en-US" altLang="ja-JP" smtClean="0"/>
              <a:t>load_acquire() </a:t>
            </a:r>
            <a:r>
              <a:rPr lang="ja-JP" altLang="en-US" smtClean="0"/>
              <a:t>の後に行われる。</a:t>
            </a:r>
          </a:p>
          <a:p>
            <a:pPr lvl="1">
              <a:buFontTx/>
              <a:buNone/>
            </a:pPr>
            <a:r>
              <a:rPr lang="ja-JP" altLang="en-US" smtClean="0"/>
              <a:t>（要するに、</a:t>
            </a:r>
            <a:r>
              <a:rPr lang="en-US" altLang="ja-JP" smtClean="0"/>
              <a:t>x</a:t>
            </a:r>
            <a:r>
              <a:rPr lang="ja-JP" altLang="en-US" smtClean="0"/>
              <a:t>の値の先読みは禁止！）</a:t>
            </a:r>
            <a:endParaRPr lang="en-US" altLang="ja-JP" smtClean="0"/>
          </a:p>
        </p:txBody>
      </p:sp>
      <p:sp>
        <p:nvSpPr>
          <p:cNvPr id="40964" name="AutoShape 4"/>
          <p:cNvSpPr>
            <a:spLocks noChangeArrowheads="1"/>
          </p:cNvSpPr>
          <p:nvPr/>
        </p:nvSpPr>
        <p:spPr bwMode="auto">
          <a:xfrm>
            <a:off x="612775" y="939800"/>
            <a:ext cx="503238" cy="935038"/>
          </a:xfrm>
          <a:prstGeom prst="curvedRightArrow">
            <a:avLst>
              <a:gd name="adj1" fmla="val 37161"/>
              <a:gd name="adj2" fmla="val 74322"/>
              <a:gd name="adj3" fmla="val 33333"/>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40965" name="AutoShape 5"/>
          <p:cNvSpPr>
            <a:spLocks noChangeArrowheads="1"/>
          </p:cNvSpPr>
          <p:nvPr/>
        </p:nvSpPr>
        <p:spPr bwMode="auto">
          <a:xfrm>
            <a:off x="468313" y="796925"/>
            <a:ext cx="431800" cy="4318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chemeClr val="tx1"/>
            </a:solidFill>
            <a:miter lim="800000"/>
            <a:headEnd/>
            <a:tailEnd/>
          </a:ln>
          <a:effectLst/>
        </p:spPr>
        <p:txBody>
          <a:bodyPr wrap="none" anchor="ctr"/>
          <a:lstStyle/>
          <a:p>
            <a:endParaRPr lang="ja-JP" altLang="en-US"/>
          </a:p>
        </p:txBody>
      </p:sp>
      <p:sp>
        <p:nvSpPr>
          <p:cNvPr id="40966" name="AutoShape 6"/>
          <p:cNvSpPr>
            <a:spLocks noChangeArrowheads="1"/>
          </p:cNvSpPr>
          <p:nvPr/>
        </p:nvSpPr>
        <p:spPr bwMode="auto">
          <a:xfrm rot="10800000">
            <a:off x="7862888" y="1052513"/>
            <a:ext cx="503237" cy="1368425"/>
          </a:xfrm>
          <a:prstGeom prst="curvedRightArrow">
            <a:avLst>
              <a:gd name="adj1" fmla="val 54385"/>
              <a:gd name="adj2" fmla="val 108770"/>
              <a:gd name="adj3" fmla="val 33333"/>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40967" name="AutoShape 7"/>
          <p:cNvSpPr>
            <a:spLocks noChangeArrowheads="1"/>
          </p:cNvSpPr>
          <p:nvPr/>
        </p:nvSpPr>
        <p:spPr bwMode="auto">
          <a:xfrm>
            <a:off x="8027988" y="2205038"/>
            <a:ext cx="431800" cy="4318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chemeClr val="tx1"/>
            </a:solidFill>
            <a:miter lim="800000"/>
            <a:headEnd/>
            <a:tailEnd/>
          </a:ln>
          <a:effectLst/>
        </p:spPr>
        <p:txBody>
          <a:bodyPr wrap="none" anchor="ctr"/>
          <a:lstStyle/>
          <a:p>
            <a:endParaRPr lang="ja-JP" altLang="en-US"/>
          </a:p>
        </p:txBody>
      </p:sp>
      <p:sp>
        <p:nvSpPr>
          <p:cNvPr id="40969" name="AutoShape 9"/>
          <p:cNvSpPr>
            <a:spLocks noChangeArrowheads="1"/>
          </p:cNvSpPr>
          <p:nvPr/>
        </p:nvSpPr>
        <p:spPr bwMode="auto">
          <a:xfrm>
            <a:off x="3924300" y="1341438"/>
            <a:ext cx="719138" cy="287337"/>
          </a:xfrm>
          <a:prstGeom prst="rightArrow">
            <a:avLst>
              <a:gd name="adj1" fmla="val 50000"/>
              <a:gd name="adj2" fmla="val 62569"/>
            </a:avLst>
          </a:prstGeom>
          <a:solidFill>
            <a:srgbClr val="00FF00"/>
          </a:solidFill>
          <a:ln w="9525">
            <a:solidFill>
              <a:schemeClr val="tx1"/>
            </a:solidFill>
            <a:miter lim="800000"/>
            <a:headEnd/>
            <a:tailEnd/>
          </a:ln>
          <a:effectLst/>
        </p:spPr>
        <p:txBody>
          <a:bodyPr wrap="none" anchor="ctr"/>
          <a:lstStyle/>
          <a:p>
            <a:endParaRPr lang="ja-JP" altLang="en-US"/>
          </a:p>
        </p:txBody>
      </p:sp>
      <p:sp>
        <p:nvSpPr>
          <p:cNvPr id="40970" name="Text Box 10"/>
          <p:cNvSpPr txBox="1">
            <a:spLocks noChangeArrowheads="1"/>
          </p:cNvSpPr>
          <p:nvPr/>
        </p:nvSpPr>
        <p:spPr bwMode="auto">
          <a:xfrm>
            <a:off x="3924300" y="1052513"/>
            <a:ext cx="647700" cy="366712"/>
          </a:xfrm>
          <a:prstGeom prst="rect">
            <a:avLst/>
          </a:prstGeom>
          <a:noFill/>
          <a:ln w="9525">
            <a:noFill/>
            <a:miter lim="800000"/>
            <a:headEnd/>
            <a:tailEnd/>
          </a:ln>
          <a:effectLst/>
        </p:spPr>
        <p:txBody>
          <a:bodyPr>
            <a:spAutoFit/>
          </a:bodyPr>
          <a:lstStyle/>
          <a:p>
            <a:pPr>
              <a:spcBef>
                <a:spcPct val="50000"/>
              </a:spcBef>
            </a:pPr>
            <a:r>
              <a:rPr lang="en-US" altLang="ja-JP" b="1"/>
              <a:t>s.w.</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xfrm>
            <a:off x="357188" y="333375"/>
            <a:ext cx="8215312" cy="5667375"/>
          </a:xfrm>
        </p:spPr>
        <p:txBody>
          <a:bodyPr/>
          <a:lstStyle/>
          <a:p>
            <a:pPr>
              <a:buFontTx/>
              <a:buNone/>
            </a:pPr>
            <a:r>
              <a:rPr lang="ja-JP" altLang="en-US" sz="2400" b="1" smtClean="0"/>
              <a:t>	     スレッド</a:t>
            </a:r>
            <a:r>
              <a:rPr lang="en-US" altLang="ja-JP" sz="2400" b="1" smtClean="0"/>
              <a:t>1:		        </a:t>
            </a:r>
            <a:r>
              <a:rPr lang="ja-JP" altLang="en-US" sz="2400" b="1" smtClean="0"/>
              <a:t>スレッド</a:t>
            </a:r>
            <a:r>
              <a:rPr lang="en-US" altLang="ja-JP" sz="2400" b="1" smtClean="0"/>
              <a:t>2:</a:t>
            </a:r>
          </a:p>
          <a:p>
            <a:pPr>
              <a:buFontTx/>
              <a:buNone/>
            </a:pPr>
            <a:r>
              <a:rPr lang="en-US" altLang="ja-JP" sz="2400" smtClean="0"/>
              <a:t>	     x = 1;	// …</a:t>
            </a:r>
            <a:r>
              <a:rPr lang="ja-JP" altLang="en-US" sz="2400" smtClean="0"/>
              <a:t>①</a:t>
            </a:r>
          </a:p>
          <a:p>
            <a:pPr>
              <a:buFontTx/>
              <a:buNone/>
            </a:pPr>
            <a:r>
              <a:rPr lang="en-US" altLang="ja-JP" sz="2400" smtClean="0"/>
              <a:t>	     a.store_release(1);	        r1 = a.load_acquire();</a:t>
            </a:r>
          </a:p>
          <a:p>
            <a:pPr>
              <a:buFontTx/>
              <a:buNone/>
            </a:pPr>
            <a:r>
              <a:rPr lang="en-US" altLang="ja-JP" sz="2400" smtClean="0"/>
              <a:t>					        if (r1 == 1) {</a:t>
            </a:r>
            <a:endParaRPr lang="ja-JP" altLang="en-US" sz="2400" smtClean="0"/>
          </a:p>
          <a:p>
            <a:pPr>
              <a:buFontTx/>
              <a:buNone/>
            </a:pPr>
            <a:r>
              <a:rPr lang="en-US" altLang="ja-JP" sz="2400" smtClean="0"/>
              <a:t>						r2 = x;	// …</a:t>
            </a:r>
            <a:r>
              <a:rPr lang="ja-JP" altLang="en-US" sz="2400" smtClean="0"/>
              <a:t>②</a:t>
            </a:r>
          </a:p>
          <a:p>
            <a:pPr>
              <a:buFontTx/>
              <a:buNone/>
            </a:pPr>
            <a:r>
              <a:rPr lang="en-US" altLang="ja-JP" sz="2400" smtClean="0"/>
              <a:t>					        }</a:t>
            </a:r>
            <a:endParaRPr lang="ja-JP" altLang="en-US" smtClean="0"/>
          </a:p>
          <a:p>
            <a:r>
              <a:rPr lang="en-US" altLang="ja-JP" smtClean="0"/>
              <a:t>synchronize with</a:t>
            </a:r>
            <a:r>
              <a:rPr lang="ja-JP" altLang="en-US" smtClean="0"/>
              <a:t>関係とメモリバリアの効果により、①と②の間に保証された順序関係が生じる。</a:t>
            </a:r>
          </a:p>
          <a:p>
            <a:r>
              <a:rPr lang="ja-JP" altLang="en-US" smtClean="0"/>
              <a:t>この関係</a:t>
            </a:r>
            <a:r>
              <a:rPr lang="en-US" altLang="ja-JP" smtClean="0"/>
              <a:t>(</a:t>
            </a:r>
            <a:r>
              <a:rPr lang="en-US" altLang="ja-JP" b="1" smtClean="0"/>
              <a:t>“happens before”</a:t>
            </a:r>
            <a:r>
              <a:rPr lang="en-US" altLang="ja-JP" smtClean="0"/>
              <a:t> </a:t>
            </a:r>
            <a:r>
              <a:rPr lang="ja-JP" altLang="en-US" smtClean="0"/>
              <a:t>と呼ぶ</a:t>
            </a:r>
            <a:r>
              <a:rPr lang="en-US" altLang="ja-JP" smtClean="0"/>
              <a:t>)</a:t>
            </a:r>
            <a:r>
              <a:rPr lang="ja-JP" altLang="en-US" smtClean="0"/>
              <a:t>が存在することにより </a:t>
            </a:r>
            <a:r>
              <a:rPr lang="en-US" altLang="ja-JP" smtClean="0"/>
              <a:t>r2 == 1 </a:t>
            </a:r>
            <a:r>
              <a:rPr lang="ja-JP" altLang="en-US" smtClean="0"/>
              <a:t>が保証される。</a:t>
            </a:r>
          </a:p>
        </p:txBody>
      </p:sp>
      <p:sp>
        <p:nvSpPr>
          <p:cNvPr id="41987" name="AutoShape 3"/>
          <p:cNvSpPr>
            <a:spLocks noChangeArrowheads="1"/>
          </p:cNvSpPr>
          <p:nvPr/>
        </p:nvSpPr>
        <p:spPr bwMode="auto">
          <a:xfrm>
            <a:off x="612775" y="939800"/>
            <a:ext cx="503238" cy="935038"/>
          </a:xfrm>
          <a:prstGeom prst="curvedRightArrow">
            <a:avLst>
              <a:gd name="adj1" fmla="val 37161"/>
              <a:gd name="adj2" fmla="val 74322"/>
              <a:gd name="adj3" fmla="val 33333"/>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41988" name="AutoShape 4"/>
          <p:cNvSpPr>
            <a:spLocks noChangeArrowheads="1"/>
          </p:cNvSpPr>
          <p:nvPr/>
        </p:nvSpPr>
        <p:spPr bwMode="auto">
          <a:xfrm>
            <a:off x="468313" y="796925"/>
            <a:ext cx="431800" cy="4318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chemeClr val="tx1"/>
            </a:solidFill>
            <a:miter lim="800000"/>
            <a:headEnd/>
            <a:tailEnd/>
          </a:ln>
          <a:effectLst/>
        </p:spPr>
        <p:txBody>
          <a:bodyPr wrap="none" anchor="ctr"/>
          <a:lstStyle/>
          <a:p>
            <a:endParaRPr lang="ja-JP" altLang="en-US"/>
          </a:p>
        </p:txBody>
      </p:sp>
      <p:sp>
        <p:nvSpPr>
          <p:cNvPr id="41989" name="AutoShape 5"/>
          <p:cNvSpPr>
            <a:spLocks noChangeArrowheads="1"/>
          </p:cNvSpPr>
          <p:nvPr/>
        </p:nvSpPr>
        <p:spPr bwMode="auto">
          <a:xfrm rot="10800000">
            <a:off x="7862888" y="1052513"/>
            <a:ext cx="503237" cy="1368425"/>
          </a:xfrm>
          <a:prstGeom prst="curvedRightArrow">
            <a:avLst>
              <a:gd name="adj1" fmla="val 54385"/>
              <a:gd name="adj2" fmla="val 108770"/>
              <a:gd name="adj3" fmla="val 33333"/>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41990" name="AutoShape 6"/>
          <p:cNvSpPr>
            <a:spLocks noChangeArrowheads="1"/>
          </p:cNvSpPr>
          <p:nvPr/>
        </p:nvSpPr>
        <p:spPr bwMode="auto">
          <a:xfrm>
            <a:off x="8027988" y="2205038"/>
            <a:ext cx="431800" cy="4318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chemeClr val="tx1"/>
            </a:solidFill>
            <a:miter lim="800000"/>
            <a:headEnd/>
            <a:tailEnd/>
          </a:ln>
          <a:effectLst/>
        </p:spPr>
        <p:txBody>
          <a:bodyPr wrap="none" anchor="ctr"/>
          <a:lstStyle/>
          <a:p>
            <a:endParaRPr lang="ja-JP" altLang="en-US"/>
          </a:p>
        </p:txBody>
      </p:sp>
      <p:sp>
        <p:nvSpPr>
          <p:cNvPr id="41991" name="AutoShape 7"/>
          <p:cNvSpPr>
            <a:spLocks noChangeArrowheads="1"/>
          </p:cNvSpPr>
          <p:nvPr/>
        </p:nvSpPr>
        <p:spPr bwMode="auto">
          <a:xfrm>
            <a:off x="3924300" y="1341438"/>
            <a:ext cx="719138" cy="287337"/>
          </a:xfrm>
          <a:prstGeom prst="rightArrow">
            <a:avLst>
              <a:gd name="adj1" fmla="val 50000"/>
              <a:gd name="adj2" fmla="val 62569"/>
            </a:avLst>
          </a:prstGeom>
          <a:solidFill>
            <a:srgbClr val="00FF00"/>
          </a:solidFill>
          <a:ln w="9525">
            <a:solidFill>
              <a:schemeClr val="tx1"/>
            </a:solidFill>
            <a:miter lim="800000"/>
            <a:headEnd/>
            <a:tailEnd/>
          </a:ln>
          <a:effectLst/>
        </p:spPr>
        <p:txBody>
          <a:bodyPr wrap="none" anchor="ctr"/>
          <a:lstStyle/>
          <a:p>
            <a:endParaRPr lang="ja-JP" altLang="en-US"/>
          </a:p>
        </p:txBody>
      </p:sp>
      <p:sp>
        <p:nvSpPr>
          <p:cNvPr id="41993" name="Freeform 9"/>
          <p:cNvSpPr>
            <a:spLocks/>
          </p:cNvSpPr>
          <p:nvPr/>
        </p:nvSpPr>
        <p:spPr bwMode="auto">
          <a:xfrm>
            <a:off x="3348038" y="981075"/>
            <a:ext cx="1582737" cy="1368425"/>
          </a:xfrm>
          <a:custGeom>
            <a:avLst/>
            <a:gdLst/>
            <a:ahLst/>
            <a:cxnLst>
              <a:cxn ang="0">
                <a:pos x="0" y="0"/>
              </a:cxn>
              <a:cxn ang="0">
                <a:pos x="510" y="1"/>
              </a:cxn>
              <a:cxn ang="0">
                <a:pos x="510" y="860"/>
              </a:cxn>
              <a:cxn ang="0">
                <a:pos x="997" y="862"/>
              </a:cxn>
            </a:cxnLst>
            <a:rect l="0" t="0" r="r" b="b"/>
            <a:pathLst>
              <a:path w="997" h="862">
                <a:moveTo>
                  <a:pt x="0" y="0"/>
                </a:moveTo>
                <a:lnTo>
                  <a:pt x="510" y="1"/>
                </a:lnTo>
                <a:lnTo>
                  <a:pt x="510" y="860"/>
                </a:lnTo>
                <a:lnTo>
                  <a:pt x="997" y="862"/>
                </a:lnTo>
              </a:path>
            </a:pathLst>
          </a:custGeom>
          <a:noFill/>
          <a:ln w="114300">
            <a:solidFill>
              <a:srgbClr val="FF6600"/>
            </a:solidFill>
            <a:round/>
            <a:headEnd type="none" w="med" len="med"/>
            <a:tailEnd type="triangle" w="med" len="med"/>
          </a:ln>
          <a:effectLst/>
        </p:spPr>
        <p:txBody>
          <a:bodyPr/>
          <a:lstStyle/>
          <a:p>
            <a:endParaRPr lang="ja-JP" altLang="en-US"/>
          </a:p>
        </p:txBody>
      </p:sp>
      <p:sp>
        <p:nvSpPr>
          <p:cNvPr id="41994" name="Text Box 10"/>
          <p:cNvSpPr txBox="1">
            <a:spLocks noChangeArrowheads="1"/>
          </p:cNvSpPr>
          <p:nvPr/>
        </p:nvSpPr>
        <p:spPr bwMode="auto">
          <a:xfrm>
            <a:off x="2771775" y="2341563"/>
            <a:ext cx="2016125" cy="366712"/>
          </a:xfrm>
          <a:prstGeom prst="rect">
            <a:avLst/>
          </a:prstGeom>
          <a:noFill/>
          <a:ln w="9525">
            <a:noFill/>
            <a:miter lim="800000"/>
            <a:headEnd/>
            <a:tailEnd/>
          </a:ln>
          <a:effectLst/>
        </p:spPr>
        <p:txBody>
          <a:bodyPr>
            <a:spAutoFit/>
          </a:bodyPr>
          <a:lstStyle/>
          <a:p>
            <a:pPr>
              <a:spcBef>
                <a:spcPct val="50000"/>
              </a:spcBef>
            </a:pPr>
            <a:r>
              <a:rPr lang="en-US" altLang="ja-JP" b="1"/>
              <a:t>happens before</a:t>
            </a:r>
            <a:endParaRPr lang="ja-JP" altLang="en-US" b="1"/>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ja-JP" altLang="en-US" smtClean="0"/>
              <a:t>推移的な</a:t>
            </a:r>
            <a:r>
              <a:rPr lang="en-US" altLang="ja-JP" smtClean="0"/>
              <a:t>happens before</a:t>
            </a:r>
            <a:r>
              <a:rPr lang="ja-JP" altLang="en-US" smtClean="0"/>
              <a:t>関係</a:t>
            </a:r>
            <a:r>
              <a:rPr lang="en-US" altLang="ja-JP" smtClean="0"/>
              <a:t>(1)</a:t>
            </a:r>
          </a:p>
        </p:txBody>
      </p:sp>
      <p:sp>
        <p:nvSpPr>
          <p:cNvPr id="43012" name="Freeform 4"/>
          <p:cNvSpPr>
            <a:spLocks/>
          </p:cNvSpPr>
          <p:nvPr/>
        </p:nvSpPr>
        <p:spPr bwMode="auto">
          <a:xfrm>
            <a:off x="2098675" y="1620838"/>
            <a:ext cx="1184275" cy="1101725"/>
          </a:xfrm>
          <a:custGeom>
            <a:avLst/>
            <a:gdLst/>
            <a:ahLst/>
            <a:cxnLst>
              <a:cxn ang="0">
                <a:pos x="0" y="0"/>
              </a:cxn>
              <a:cxn ang="0">
                <a:pos x="406" y="0"/>
              </a:cxn>
              <a:cxn ang="0">
                <a:pos x="406" y="694"/>
              </a:cxn>
              <a:cxn ang="0">
                <a:pos x="746" y="694"/>
              </a:cxn>
            </a:cxnLst>
            <a:rect l="0" t="0" r="r" b="b"/>
            <a:pathLst>
              <a:path w="746" h="694">
                <a:moveTo>
                  <a:pt x="0" y="0"/>
                </a:moveTo>
                <a:lnTo>
                  <a:pt x="406" y="0"/>
                </a:lnTo>
                <a:lnTo>
                  <a:pt x="406" y="694"/>
                </a:lnTo>
                <a:lnTo>
                  <a:pt x="746" y="694"/>
                </a:lnTo>
              </a:path>
            </a:pathLst>
          </a:custGeom>
          <a:noFill/>
          <a:ln w="114300">
            <a:solidFill>
              <a:srgbClr val="FF6600"/>
            </a:solidFill>
            <a:round/>
            <a:headEnd type="none" w="med" len="med"/>
            <a:tailEnd type="triangle" w="med" len="med"/>
          </a:ln>
          <a:effectLst/>
        </p:spPr>
        <p:txBody>
          <a:bodyPr/>
          <a:lstStyle/>
          <a:p>
            <a:endParaRPr lang="ja-JP" altLang="en-US"/>
          </a:p>
        </p:txBody>
      </p:sp>
      <p:sp>
        <p:nvSpPr>
          <p:cNvPr id="43013" name="Freeform 5"/>
          <p:cNvSpPr>
            <a:spLocks/>
          </p:cNvSpPr>
          <p:nvPr/>
        </p:nvSpPr>
        <p:spPr bwMode="auto">
          <a:xfrm>
            <a:off x="5219700" y="2701925"/>
            <a:ext cx="1014413" cy="1122363"/>
          </a:xfrm>
          <a:custGeom>
            <a:avLst/>
            <a:gdLst/>
            <a:ahLst/>
            <a:cxnLst>
              <a:cxn ang="0">
                <a:pos x="0" y="4"/>
              </a:cxn>
              <a:cxn ang="0">
                <a:pos x="312" y="0"/>
              </a:cxn>
              <a:cxn ang="0">
                <a:pos x="325" y="707"/>
              </a:cxn>
              <a:cxn ang="0">
                <a:pos x="639" y="707"/>
              </a:cxn>
            </a:cxnLst>
            <a:rect l="0" t="0" r="r" b="b"/>
            <a:pathLst>
              <a:path w="639" h="707">
                <a:moveTo>
                  <a:pt x="0" y="4"/>
                </a:moveTo>
                <a:lnTo>
                  <a:pt x="312" y="0"/>
                </a:lnTo>
                <a:lnTo>
                  <a:pt x="325" y="707"/>
                </a:lnTo>
                <a:lnTo>
                  <a:pt x="639" y="707"/>
                </a:lnTo>
              </a:path>
            </a:pathLst>
          </a:custGeom>
          <a:noFill/>
          <a:ln w="114300">
            <a:solidFill>
              <a:srgbClr val="FF6600"/>
            </a:solidFill>
            <a:round/>
            <a:headEnd type="none" w="med" len="med"/>
            <a:tailEnd type="triangle" w="med" len="med"/>
          </a:ln>
          <a:effectLst/>
        </p:spPr>
        <p:txBody>
          <a:bodyPr/>
          <a:lstStyle/>
          <a:p>
            <a:endParaRPr lang="ja-JP" altLang="en-US"/>
          </a:p>
        </p:txBody>
      </p:sp>
      <p:sp>
        <p:nvSpPr>
          <p:cNvPr id="43014" name="Text Box 6"/>
          <p:cNvSpPr txBox="1">
            <a:spLocks noChangeArrowheads="1"/>
          </p:cNvSpPr>
          <p:nvPr/>
        </p:nvSpPr>
        <p:spPr bwMode="auto">
          <a:xfrm>
            <a:off x="2484438" y="1262063"/>
            <a:ext cx="647700" cy="366712"/>
          </a:xfrm>
          <a:prstGeom prst="rect">
            <a:avLst/>
          </a:prstGeom>
          <a:noFill/>
          <a:ln w="9525">
            <a:noFill/>
            <a:miter lim="800000"/>
            <a:headEnd/>
            <a:tailEnd/>
          </a:ln>
          <a:effectLst/>
        </p:spPr>
        <p:txBody>
          <a:bodyPr>
            <a:spAutoFit/>
          </a:bodyPr>
          <a:lstStyle/>
          <a:p>
            <a:pPr>
              <a:spcBef>
                <a:spcPct val="50000"/>
              </a:spcBef>
            </a:pPr>
            <a:r>
              <a:rPr lang="en-US" altLang="ja-JP" b="1"/>
              <a:t>h.b.</a:t>
            </a:r>
          </a:p>
        </p:txBody>
      </p:sp>
      <p:sp>
        <p:nvSpPr>
          <p:cNvPr id="43015" name="Text Box 7"/>
          <p:cNvSpPr txBox="1">
            <a:spLocks noChangeArrowheads="1"/>
          </p:cNvSpPr>
          <p:nvPr/>
        </p:nvSpPr>
        <p:spPr bwMode="auto">
          <a:xfrm>
            <a:off x="5508625" y="2341563"/>
            <a:ext cx="647700" cy="366712"/>
          </a:xfrm>
          <a:prstGeom prst="rect">
            <a:avLst/>
          </a:prstGeom>
          <a:noFill/>
          <a:ln w="9525">
            <a:noFill/>
            <a:miter lim="800000"/>
            <a:headEnd/>
            <a:tailEnd/>
          </a:ln>
          <a:effectLst/>
        </p:spPr>
        <p:txBody>
          <a:bodyPr>
            <a:spAutoFit/>
          </a:bodyPr>
          <a:lstStyle/>
          <a:p>
            <a:pPr>
              <a:spcBef>
                <a:spcPct val="50000"/>
              </a:spcBef>
            </a:pPr>
            <a:r>
              <a:rPr lang="en-US" altLang="ja-JP" b="1"/>
              <a:t>h.b.</a:t>
            </a:r>
          </a:p>
        </p:txBody>
      </p:sp>
      <p:sp>
        <p:nvSpPr>
          <p:cNvPr id="43011" name="Rectangle 3"/>
          <p:cNvSpPr>
            <a:spLocks noGrp="1" noChangeArrowheads="1"/>
          </p:cNvSpPr>
          <p:nvPr>
            <p:ph type="body" idx="1"/>
          </p:nvPr>
        </p:nvSpPr>
        <p:spPr>
          <a:xfrm>
            <a:off x="357188" y="1052513"/>
            <a:ext cx="8318500" cy="5040312"/>
          </a:xfrm>
        </p:spPr>
        <p:txBody>
          <a:bodyPr/>
          <a:lstStyle/>
          <a:p>
            <a:pPr>
              <a:buFontTx/>
              <a:buNone/>
            </a:pPr>
            <a:r>
              <a:rPr lang="ja-JP" altLang="en-US" sz="2000" b="1" smtClean="0"/>
              <a:t>スレッド</a:t>
            </a:r>
            <a:r>
              <a:rPr lang="en-US" altLang="ja-JP" sz="2000" b="1" smtClean="0"/>
              <a:t>1:		</a:t>
            </a:r>
            <a:r>
              <a:rPr lang="ja-JP" altLang="en-US" sz="2000" b="1" smtClean="0"/>
              <a:t>スレッド</a:t>
            </a:r>
            <a:r>
              <a:rPr lang="en-US" altLang="ja-JP" sz="2000" b="1" smtClean="0"/>
              <a:t>2:		</a:t>
            </a:r>
            <a:r>
              <a:rPr lang="ja-JP" altLang="en-US" sz="2000" b="1" smtClean="0"/>
              <a:t>スレッド</a:t>
            </a:r>
            <a:r>
              <a:rPr lang="en-US" altLang="ja-JP" sz="2000" b="1" smtClean="0"/>
              <a:t>3:</a:t>
            </a:r>
          </a:p>
          <a:p>
            <a:pPr>
              <a:buFontTx/>
              <a:buNone/>
            </a:pPr>
            <a:r>
              <a:rPr lang="en-US" altLang="ja-JP" sz="2000" smtClean="0"/>
              <a:t>x = 1;    // …</a:t>
            </a:r>
            <a:r>
              <a:rPr lang="ja-JP" altLang="en-US" sz="2000" smtClean="0"/>
              <a:t>①</a:t>
            </a:r>
          </a:p>
          <a:p>
            <a:pPr>
              <a:buFontTx/>
              <a:buNone/>
            </a:pPr>
            <a:r>
              <a:rPr lang="en-US" altLang="ja-JP" sz="2000" smtClean="0"/>
              <a:t>a1.store_release(1);	r1 = a1.load_acquire();</a:t>
            </a:r>
          </a:p>
          <a:p>
            <a:pPr>
              <a:buFontTx/>
              <a:buNone/>
            </a:pPr>
            <a:r>
              <a:rPr lang="en-US" altLang="ja-JP" sz="2000" smtClean="0"/>
              <a:t>				if (r1 == 1) {</a:t>
            </a:r>
            <a:endParaRPr lang="ja-JP" altLang="en-US" sz="2000" smtClean="0"/>
          </a:p>
          <a:p>
            <a:pPr>
              <a:buFontTx/>
              <a:buNone/>
            </a:pPr>
            <a:r>
              <a:rPr lang="en-US" altLang="ja-JP" sz="2000" smtClean="0"/>
              <a:t>				    r = x;    // …</a:t>
            </a:r>
            <a:r>
              <a:rPr lang="ja-JP" altLang="en-US" sz="2000" smtClean="0"/>
              <a:t>②</a:t>
            </a:r>
          </a:p>
          <a:p>
            <a:pPr>
              <a:buFontTx/>
              <a:buNone/>
            </a:pPr>
            <a:r>
              <a:rPr lang="ja-JP" altLang="en-US" sz="2000" smtClean="0"/>
              <a:t>				    </a:t>
            </a:r>
            <a:r>
              <a:rPr lang="en-US" altLang="ja-JP" sz="2000" smtClean="0"/>
              <a:t>a2.store_release(1);	r2</a:t>
            </a:r>
            <a:r>
              <a:rPr lang="ja-JP" altLang="en-US" sz="2000" smtClean="0"/>
              <a:t> </a:t>
            </a:r>
            <a:r>
              <a:rPr lang="en-US" altLang="ja-JP" sz="2000" smtClean="0"/>
              <a:t>= a2.load_acquire();</a:t>
            </a:r>
          </a:p>
          <a:p>
            <a:pPr>
              <a:buFontTx/>
              <a:buNone/>
            </a:pPr>
            <a:r>
              <a:rPr lang="en-US" altLang="ja-JP" sz="2000" smtClean="0"/>
              <a:t>				}			if (r2 == 1) {</a:t>
            </a:r>
          </a:p>
          <a:p>
            <a:pPr>
              <a:buFontTx/>
              <a:buNone/>
            </a:pPr>
            <a:r>
              <a:rPr lang="en-US" altLang="ja-JP" sz="2000" smtClean="0"/>
              <a:t>							       x = 2;    // …</a:t>
            </a:r>
            <a:r>
              <a:rPr lang="ja-JP" altLang="en-US" sz="2000" smtClean="0"/>
              <a:t>③</a:t>
            </a:r>
          </a:p>
          <a:p>
            <a:pPr>
              <a:buFontTx/>
              <a:buNone/>
            </a:pPr>
            <a:r>
              <a:rPr lang="ja-JP" altLang="en-US" sz="2000" smtClean="0"/>
              <a:t>							</a:t>
            </a:r>
            <a:r>
              <a:rPr lang="en-US" altLang="ja-JP" sz="2000" smtClean="0"/>
              <a:t>}</a:t>
            </a:r>
            <a:endParaRPr lang="ja-JP" altLang="en-US" sz="2000" smtClean="0"/>
          </a:p>
          <a:p>
            <a:r>
              <a:rPr lang="ja-JP" altLang="en-US" smtClean="0"/>
              <a:t>①の書き込みは②より前だが、③の書き込みは②より後。</a:t>
            </a:r>
          </a:p>
          <a:p>
            <a:pPr lvl="1">
              <a:buFontTx/>
              <a:buNone/>
            </a:pPr>
            <a:r>
              <a:rPr lang="ja-JP" altLang="en-US" smtClean="0"/>
              <a:t>⇒ よって </a:t>
            </a:r>
            <a:r>
              <a:rPr lang="en-US" altLang="ja-JP" b="1" smtClean="0"/>
              <a:t>r == 1</a:t>
            </a:r>
            <a:r>
              <a:rPr lang="en-US" altLang="ja-JP" smtClean="0"/>
              <a:t> </a:t>
            </a:r>
            <a:r>
              <a:rPr lang="ja-JP" altLang="en-US" smtClean="0"/>
              <a:t>となる。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3011">
                                            <p:txEl>
                                              <p:pRg st="10" end="10"/>
                                            </p:txEl>
                                          </p:spTgt>
                                        </p:tgtEl>
                                        <p:attrNameLst>
                                          <p:attrName>style.visibility</p:attrName>
                                        </p:attrNameLst>
                                      </p:cBhvr>
                                      <p:to>
                                        <p:strVal val="visible"/>
                                      </p:to>
                                    </p:set>
                                    <p:anim calcmode="lin" valueType="num">
                                      <p:cBhvr additive="base">
                                        <p:cTn id="7" dur="500" fill="hold"/>
                                        <p:tgtEl>
                                          <p:spTgt spid="43011">
                                            <p:txEl>
                                              <p:pRg st="10" end="1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3011">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ja-JP" altLang="en-US" smtClean="0"/>
              <a:t>推移的な</a:t>
            </a:r>
            <a:r>
              <a:rPr lang="en-US" altLang="ja-JP" smtClean="0"/>
              <a:t>happens before</a:t>
            </a:r>
            <a:r>
              <a:rPr lang="ja-JP" altLang="en-US" smtClean="0"/>
              <a:t>関係</a:t>
            </a:r>
            <a:r>
              <a:rPr lang="en-US" altLang="ja-JP" smtClean="0"/>
              <a:t>(2)</a:t>
            </a:r>
          </a:p>
        </p:txBody>
      </p:sp>
      <p:sp>
        <p:nvSpPr>
          <p:cNvPr id="44036" name="Freeform 4"/>
          <p:cNvSpPr>
            <a:spLocks/>
          </p:cNvSpPr>
          <p:nvPr/>
        </p:nvSpPr>
        <p:spPr bwMode="auto">
          <a:xfrm>
            <a:off x="2098675" y="1620838"/>
            <a:ext cx="1184275" cy="1101725"/>
          </a:xfrm>
          <a:custGeom>
            <a:avLst/>
            <a:gdLst/>
            <a:ahLst/>
            <a:cxnLst>
              <a:cxn ang="0">
                <a:pos x="0" y="0"/>
              </a:cxn>
              <a:cxn ang="0">
                <a:pos x="406" y="0"/>
              </a:cxn>
              <a:cxn ang="0">
                <a:pos x="406" y="694"/>
              </a:cxn>
              <a:cxn ang="0">
                <a:pos x="746" y="694"/>
              </a:cxn>
            </a:cxnLst>
            <a:rect l="0" t="0" r="r" b="b"/>
            <a:pathLst>
              <a:path w="746" h="694">
                <a:moveTo>
                  <a:pt x="0" y="0"/>
                </a:moveTo>
                <a:lnTo>
                  <a:pt x="406" y="0"/>
                </a:lnTo>
                <a:lnTo>
                  <a:pt x="406" y="694"/>
                </a:lnTo>
                <a:lnTo>
                  <a:pt x="746" y="694"/>
                </a:lnTo>
              </a:path>
            </a:pathLst>
          </a:custGeom>
          <a:noFill/>
          <a:ln w="114300">
            <a:solidFill>
              <a:srgbClr val="FF6600"/>
            </a:solidFill>
            <a:round/>
            <a:headEnd type="none" w="med" len="med"/>
            <a:tailEnd type="triangle" w="med" len="med"/>
          </a:ln>
          <a:effectLst/>
        </p:spPr>
        <p:txBody>
          <a:bodyPr/>
          <a:lstStyle/>
          <a:p>
            <a:endParaRPr lang="ja-JP" altLang="en-US"/>
          </a:p>
        </p:txBody>
      </p:sp>
      <p:sp>
        <p:nvSpPr>
          <p:cNvPr id="44037" name="Freeform 5"/>
          <p:cNvSpPr>
            <a:spLocks/>
          </p:cNvSpPr>
          <p:nvPr/>
        </p:nvSpPr>
        <p:spPr bwMode="auto">
          <a:xfrm>
            <a:off x="5219700" y="2701925"/>
            <a:ext cx="1014413" cy="1122363"/>
          </a:xfrm>
          <a:custGeom>
            <a:avLst/>
            <a:gdLst/>
            <a:ahLst/>
            <a:cxnLst>
              <a:cxn ang="0">
                <a:pos x="0" y="4"/>
              </a:cxn>
              <a:cxn ang="0">
                <a:pos x="312" y="0"/>
              </a:cxn>
              <a:cxn ang="0">
                <a:pos x="325" y="707"/>
              </a:cxn>
              <a:cxn ang="0">
                <a:pos x="639" y="707"/>
              </a:cxn>
            </a:cxnLst>
            <a:rect l="0" t="0" r="r" b="b"/>
            <a:pathLst>
              <a:path w="639" h="707">
                <a:moveTo>
                  <a:pt x="0" y="4"/>
                </a:moveTo>
                <a:lnTo>
                  <a:pt x="312" y="0"/>
                </a:lnTo>
                <a:lnTo>
                  <a:pt x="325" y="707"/>
                </a:lnTo>
                <a:lnTo>
                  <a:pt x="639" y="707"/>
                </a:lnTo>
              </a:path>
            </a:pathLst>
          </a:custGeom>
          <a:noFill/>
          <a:ln w="114300">
            <a:solidFill>
              <a:srgbClr val="FF6600"/>
            </a:solidFill>
            <a:round/>
            <a:headEnd type="none" w="med" len="med"/>
            <a:tailEnd type="triangle" w="med" len="med"/>
          </a:ln>
          <a:effectLst/>
        </p:spPr>
        <p:txBody>
          <a:bodyPr/>
          <a:lstStyle/>
          <a:p>
            <a:endParaRPr lang="ja-JP" altLang="en-US"/>
          </a:p>
        </p:txBody>
      </p:sp>
      <p:sp>
        <p:nvSpPr>
          <p:cNvPr id="44038" name="Text Box 6"/>
          <p:cNvSpPr txBox="1">
            <a:spLocks noChangeArrowheads="1"/>
          </p:cNvSpPr>
          <p:nvPr/>
        </p:nvSpPr>
        <p:spPr bwMode="auto">
          <a:xfrm>
            <a:off x="2484438" y="1262063"/>
            <a:ext cx="647700" cy="366712"/>
          </a:xfrm>
          <a:prstGeom prst="rect">
            <a:avLst/>
          </a:prstGeom>
          <a:noFill/>
          <a:ln w="9525">
            <a:noFill/>
            <a:miter lim="800000"/>
            <a:headEnd/>
            <a:tailEnd/>
          </a:ln>
          <a:effectLst/>
        </p:spPr>
        <p:txBody>
          <a:bodyPr>
            <a:spAutoFit/>
          </a:bodyPr>
          <a:lstStyle/>
          <a:p>
            <a:pPr>
              <a:spcBef>
                <a:spcPct val="50000"/>
              </a:spcBef>
            </a:pPr>
            <a:r>
              <a:rPr lang="en-US" altLang="ja-JP" b="1"/>
              <a:t>h.b.</a:t>
            </a:r>
          </a:p>
        </p:txBody>
      </p:sp>
      <p:sp>
        <p:nvSpPr>
          <p:cNvPr id="44039" name="Text Box 7"/>
          <p:cNvSpPr txBox="1">
            <a:spLocks noChangeArrowheads="1"/>
          </p:cNvSpPr>
          <p:nvPr/>
        </p:nvSpPr>
        <p:spPr bwMode="auto">
          <a:xfrm>
            <a:off x="5508625" y="2341563"/>
            <a:ext cx="647700" cy="366712"/>
          </a:xfrm>
          <a:prstGeom prst="rect">
            <a:avLst/>
          </a:prstGeom>
          <a:noFill/>
          <a:ln w="9525">
            <a:noFill/>
            <a:miter lim="800000"/>
            <a:headEnd/>
            <a:tailEnd/>
          </a:ln>
          <a:effectLst/>
        </p:spPr>
        <p:txBody>
          <a:bodyPr>
            <a:spAutoFit/>
          </a:bodyPr>
          <a:lstStyle/>
          <a:p>
            <a:pPr>
              <a:spcBef>
                <a:spcPct val="50000"/>
              </a:spcBef>
            </a:pPr>
            <a:r>
              <a:rPr lang="en-US" altLang="ja-JP" b="1"/>
              <a:t>h.b.</a:t>
            </a:r>
          </a:p>
        </p:txBody>
      </p:sp>
      <p:sp>
        <p:nvSpPr>
          <p:cNvPr id="44035" name="Rectangle 3"/>
          <p:cNvSpPr>
            <a:spLocks noGrp="1" noChangeArrowheads="1"/>
          </p:cNvSpPr>
          <p:nvPr>
            <p:ph type="body" idx="1"/>
          </p:nvPr>
        </p:nvSpPr>
        <p:spPr>
          <a:xfrm>
            <a:off x="357188" y="1052513"/>
            <a:ext cx="8318500" cy="5040312"/>
          </a:xfrm>
        </p:spPr>
        <p:txBody>
          <a:bodyPr/>
          <a:lstStyle/>
          <a:p>
            <a:pPr>
              <a:buFontTx/>
              <a:buNone/>
            </a:pPr>
            <a:r>
              <a:rPr lang="ja-JP" altLang="en-US" sz="2000" b="1" smtClean="0"/>
              <a:t>スレッド</a:t>
            </a:r>
            <a:r>
              <a:rPr lang="en-US" altLang="ja-JP" sz="2000" b="1" smtClean="0"/>
              <a:t>1:		</a:t>
            </a:r>
            <a:r>
              <a:rPr lang="ja-JP" altLang="en-US" sz="2000" b="1" smtClean="0"/>
              <a:t>スレッド</a:t>
            </a:r>
            <a:r>
              <a:rPr lang="en-US" altLang="ja-JP" sz="2000" b="1" smtClean="0"/>
              <a:t>2:		</a:t>
            </a:r>
            <a:r>
              <a:rPr lang="ja-JP" altLang="en-US" sz="2000" b="1" smtClean="0"/>
              <a:t>スレッド</a:t>
            </a:r>
            <a:r>
              <a:rPr lang="en-US" altLang="ja-JP" sz="2000" b="1" smtClean="0"/>
              <a:t>3:</a:t>
            </a:r>
          </a:p>
          <a:p>
            <a:pPr>
              <a:buFontTx/>
              <a:buNone/>
            </a:pPr>
            <a:r>
              <a:rPr lang="en-US" altLang="ja-JP" sz="2000" smtClean="0"/>
              <a:t>x = 1;    // …</a:t>
            </a:r>
            <a:r>
              <a:rPr lang="ja-JP" altLang="en-US" sz="2000" smtClean="0"/>
              <a:t>①</a:t>
            </a:r>
          </a:p>
          <a:p>
            <a:pPr>
              <a:buFontTx/>
              <a:buNone/>
            </a:pPr>
            <a:r>
              <a:rPr lang="en-US" altLang="ja-JP" sz="2000" smtClean="0"/>
              <a:t>a1.store_release(1);	r1 = a1.load_acquire();</a:t>
            </a:r>
          </a:p>
          <a:p>
            <a:pPr>
              <a:buFontTx/>
              <a:buNone/>
            </a:pPr>
            <a:r>
              <a:rPr lang="en-US" altLang="ja-JP" sz="2000" smtClean="0"/>
              <a:t>				if (r1 == 1) {</a:t>
            </a:r>
            <a:endParaRPr lang="ja-JP" altLang="en-US" sz="2000" smtClean="0"/>
          </a:p>
          <a:p>
            <a:pPr>
              <a:buFontTx/>
              <a:buNone/>
            </a:pPr>
            <a:r>
              <a:rPr lang="en-US" altLang="ja-JP" sz="2000" smtClean="0"/>
              <a:t>				    x = 2;    // …</a:t>
            </a:r>
            <a:r>
              <a:rPr lang="ja-JP" altLang="en-US" sz="2000" smtClean="0"/>
              <a:t>②</a:t>
            </a:r>
          </a:p>
          <a:p>
            <a:pPr>
              <a:buFontTx/>
              <a:buNone/>
            </a:pPr>
            <a:r>
              <a:rPr lang="ja-JP" altLang="en-US" sz="2000" smtClean="0"/>
              <a:t>				    </a:t>
            </a:r>
            <a:r>
              <a:rPr lang="en-US" altLang="ja-JP" sz="2000" smtClean="0"/>
              <a:t>a2.store_release(1);	r3</a:t>
            </a:r>
            <a:r>
              <a:rPr lang="ja-JP" altLang="en-US" sz="2000" smtClean="0"/>
              <a:t> </a:t>
            </a:r>
            <a:r>
              <a:rPr lang="en-US" altLang="ja-JP" sz="2000" smtClean="0"/>
              <a:t>= a2.load_acquire();</a:t>
            </a:r>
          </a:p>
          <a:p>
            <a:pPr>
              <a:buFontTx/>
              <a:buNone/>
            </a:pPr>
            <a:r>
              <a:rPr lang="en-US" altLang="ja-JP" sz="2000" smtClean="0"/>
              <a:t>				}			if (r3 == 1) {</a:t>
            </a:r>
          </a:p>
          <a:p>
            <a:pPr>
              <a:buFontTx/>
              <a:buNone/>
            </a:pPr>
            <a:r>
              <a:rPr lang="en-US" altLang="ja-JP" sz="2000" smtClean="0"/>
              <a:t>							       r = x;    // …</a:t>
            </a:r>
            <a:r>
              <a:rPr lang="ja-JP" altLang="en-US" sz="2000" smtClean="0"/>
              <a:t>③</a:t>
            </a:r>
          </a:p>
          <a:p>
            <a:pPr>
              <a:buFontTx/>
              <a:buNone/>
            </a:pPr>
            <a:r>
              <a:rPr lang="ja-JP" altLang="en-US" sz="2000" smtClean="0"/>
              <a:t>							</a:t>
            </a:r>
            <a:r>
              <a:rPr lang="en-US" altLang="ja-JP" sz="2000" smtClean="0"/>
              <a:t>}</a:t>
            </a:r>
            <a:endParaRPr lang="ja-JP" altLang="en-US" sz="2000" smtClean="0"/>
          </a:p>
          <a:p>
            <a:r>
              <a:rPr lang="ja-JP" altLang="en-US" smtClean="0"/>
              <a:t>①で書き込まれた値は、その後の②で書き込まれた値によって上書きされる。</a:t>
            </a:r>
          </a:p>
          <a:p>
            <a:pPr lvl="1">
              <a:buFontTx/>
              <a:buNone/>
            </a:pPr>
            <a:r>
              <a:rPr lang="ja-JP" altLang="en-US" smtClean="0"/>
              <a:t>⇒ よって </a:t>
            </a:r>
            <a:r>
              <a:rPr lang="en-US" altLang="ja-JP" b="1" smtClean="0"/>
              <a:t>r == 2</a:t>
            </a:r>
            <a:r>
              <a:rPr lang="en-US" altLang="ja-JP" smtClean="0"/>
              <a:t> </a:t>
            </a:r>
            <a:r>
              <a:rPr lang="ja-JP" altLang="en-US" smtClean="0"/>
              <a:t>となる。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4035">
                                            <p:txEl>
                                              <p:pRg st="10" end="10"/>
                                            </p:txEl>
                                          </p:spTgt>
                                        </p:tgtEl>
                                        <p:attrNameLst>
                                          <p:attrName>style.visibility</p:attrName>
                                        </p:attrNameLst>
                                      </p:cBhvr>
                                      <p:to>
                                        <p:strVal val="visible"/>
                                      </p:to>
                                    </p:set>
                                    <p:anim calcmode="lin" valueType="num">
                                      <p:cBhvr additive="base">
                                        <p:cTn id="7" dur="500" fill="hold"/>
                                        <p:tgtEl>
                                          <p:spTgt spid="44035">
                                            <p:txEl>
                                              <p:pRg st="10" end="1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403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ltLang="ja-JP" smtClean="0"/>
              <a:t>happens before</a:t>
            </a:r>
            <a:r>
              <a:rPr lang="ja-JP" altLang="en-US" smtClean="0"/>
              <a:t>関係がない場合</a:t>
            </a:r>
            <a:r>
              <a:rPr lang="en-US" altLang="ja-JP" smtClean="0"/>
              <a:t>(1)</a:t>
            </a:r>
          </a:p>
        </p:txBody>
      </p:sp>
      <p:sp>
        <p:nvSpPr>
          <p:cNvPr id="46083" name="Rectangle 3"/>
          <p:cNvSpPr>
            <a:spLocks noGrp="1" noChangeArrowheads="1"/>
          </p:cNvSpPr>
          <p:nvPr>
            <p:ph type="body" idx="1"/>
          </p:nvPr>
        </p:nvSpPr>
        <p:spPr/>
        <p:txBody>
          <a:bodyPr/>
          <a:lstStyle/>
          <a:p>
            <a:pPr>
              <a:buFontTx/>
              <a:buNone/>
            </a:pPr>
            <a:r>
              <a:rPr lang="ja-JP" altLang="en-US" sz="2000" b="1" smtClean="0"/>
              <a:t>スレッド</a:t>
            </a:r>
            <a:r>
              <a:rPr lang="en-US" altLang="ja-JP" sz="2000" b="1" smtClean="0"/>
              <a:t>1:		</a:t>
            </a:r>
            <a:r>
              <a:rPr lang="ja-JP" altLang="en-US" sz="2000" b="1" smtClean="0"/>
              <a:t>スレッド</a:t>
            </a:r>
            <a:r>
              <a:rPr lang="en-US" altLang="ja-JP" sz="2000" b="1" smtClean="0"/>
              <a:t>2:		</a:t>
            </a:r>
            <a:r>
              <a:rPr lang="ja-JP" altLang="en-US" sz="2000" b="1" smtClean="0"/>
              <a:t>スレッド</a:t>
            </a:r>
            <a:r>
              <a:rPr lang="en-US" altLang="ja-JP" sz="2000" b="1" smtClean="0"/>
              <a:t>3:</a:t>
            </a:r>
          </a:p>
          <a:p>
            <a:pPr>
              <a:buFontTx/>
              <a:buNone/>
            </a:pPr>
            <a:r>
              <a:rPr lang="en-US" altLang="ja-JP" sz="2000" smtClean="0"/>
              <a:t>				x = 1;   // …</a:t>
            </a:r>
            <a:r>
              <a:rPr lang="ja-JP" altLang="en-US" sz="2000" smtClean="0"/>
              <a:t>①</a:t>
            </a:r>
          </a:p>
          <a:p>
            <a:pPr>
              <a:buFontTx/>
              <a:buNone/>
            </a:pPr>
            <a:r>
              <a:rPr lang="ja-JP" altLang="en-US" sz="2000" smtClean="0"/>
              <a:t>				</a:t>
            </a:r>
            <a:r>
              <a:rPr lang="en-US" altLang="ja-JP" sz="2000" smtClean="0"/>
              <a:t>a.store_release(1);</a:t>
            </a:r>
          </a:p>
          <a:p>
            <a:pPr>
              <a:buFontTx/>
              <a:buNone/>
            </a:pPr>
            <a:r>
              <a:rPr lang="en-US" altLang="ja-JP" sz="2000" smtClean="0"/>
              <a:t>r1 = a.load_acquire();				r3 = a.load_acquire();</a:t>
            </a:r>
          </a:p>
          <a:p>
            <a:pPr>
              <a:buFontTx/>
              <a:buNone/>
            </a:pPr>
            <a:r>
              <a:rPr lang="en-US" altLang="ja-JP" sz="2000" smtClean="0"/>
              <a:t>if (r1 == 1) {					if (r3 == 1) {</a:t>
            </a:r>
          </a:p>
          <a:p>
            <a:pPr>
              <a:buFontTx/>
              <a:buNone/>
            </a:pPr>
            <a:r>
              <a:rPr lang="en-US" altLang="ja-JP" sz="2000" smtClean="0"/>
              <a:t>    r2 = x;   // …</a:t>
            </a:r>
            <a:r>
              <a:rPr lang="ja-JP" altLang="en-US" sz="2000" smtClean="0"/>
              <a:t>②				    </a:t>
            </a:r>
            <a:r>
              <a:rPr lang="en-US" altLang="ja-JP" sz="2000" smtClean="0"/>
              <a:t>r4 = x;   // …③</a:t>
            </a:r>
          </a:p>
          <a:p>
            <a:pPr>
              <a:buFontTx/>
              <a:buNone/>
            </a:pPr>
            <a:r>
              <a:rPr lang="en-US" altLang="ja-JP" sz="2000" smtClean="0"/>
              <a:t>}							}</a:t>
            </a:r>
            <a:endParaRPr lang="ja-JP" altLang="en-US" smtClean="0"/>
          </a:p>
          <a:p>
            <a:r>
              <a:rPr lang="ja-JP" altLang="en-US" smtClean="0"/>
              <a:t>②も③も、①より後なので、 </a:t>
            </a:r>
            <a:r>
              <a:rPr lang="en-US" altLang="ja-JP" smtClean="0"/>
              <a:t>r2 == 1 </a:t>
            </a:r>
            <a:r>
              <a:rPr lang="ja-JP" altLang="en-US" smtClean="0"/>
              <a:t>かつ     </a:t>
            </a:r>
            <a:r>
              <a:rPr lang="en-US" altLang="ja-JP" smtClean="0"/>
              <a:t>r4 == 1 </a:t>
            </a:r>
            <a:r>
              <a:rPr lang="ja-JP" altLang="en-US" smtClean="0"/>
              <a:t>となる。</a:t>
            </a:r>
          </a:p>
          <a:p>
            <a:r>
              <a:rPr lang="ja-JP" altLang="en-US" smtClean="0"/>
              <a:t>②と③の間には </a:t>
            </a:r>
            <a:r>
              <a:rPr lang="en-US" altLang="ja-JP" smtClean="0"/>
              <a:t>happens before </a:t>
            </a:r>
            <a:r>
              <a:rPr lang="ja-JP" altLang="en-US" smtClean="0"/>
              <a:t>の関係が無いが、問題ない。</a:t>
            </a:r>
          </a:p>
        </p:txBody>
      </p:sp>
      <p:sp>
        <p:nvSpPr>
          <p:cNvPr id="46084" name="Freeform 4"/>
          <p:cNvSpPr>
            <a:spLocks/>
          </p:cNvSpPr>
          <p:nvPr/>
        </p:nvSpPr>
        <p:spPr bwMode="auto">
          <a:xfrm>
            <a:off x="4932363" y="1628775"/>
            <a:ext cx="1184275" cy="1439863"/>
          </a:xfrm>
          <a:custGeom>
            <a:avLst/>
            <a:gdLst/>
            <a:ahLst/>
            <a:cxnLst>
              <a:cxn ang="0">
                <a:pos x="0" y="0"/>
              </a:cxn>
              <a:cxn ang="0">
                <a:pos x="406" y="0"/>
              </a:cxn>
              <a:cxn ang="0">
                <a:pos x="406" y="694"/>
              </a:cxn>
              <a:cxn ang="0">
                <a:pos x="746" y="694"/>
              </a:cxn>
            </a:cxnLst>
            <a:rect l="0" t="0" r="r" b="b"/>
            <a:pathLst>
              <a:path w="746" h="694">
                <a:moveTo>
                  <a:pt x="0" y="0"/>
                </a:moveTo>
                <a:lnTo>
                  <a:pt x="406" y="0"/>
                </a:lnTo>
                <a:lnTo>
                  <a:pt x="406" y="694"/>
                </a:lnTo>
                <a:lnTo>
                  <a:pt x="746" y="694"/>
                </a:lnTo>
              </a:path>
            </a:pathLst>
          </a:custGeom>
          <a:noFill/>
          <a:ln w="114300">
            <a:solidFill>
              <a:srgbClr val="FF6600"/>
            </a:solidFill>
            <a:round/>
            <a:headEnd type="none" w="med" len="med"/>
            <a:tailEnd type="triangle" w="med" len="med"/>
          </a:ln>
          <a:effectLst/>
        </p:spPr>
        <p:txBody>
          <a:bodyPr/>
          <a:lstStyle/>
          <a:p>
            <a:endParaRPr lang="ja-JP" altLang="en-US"/>
          </a:p>
        </p:txBody>
      </p:sp>
      <p:sp>
        <p:nvSpPr>
          <p:cNvPr id="46085" name="Freeform 5"/>
          <p:cNvSpPr>
            <a:spLocks/>
          </p:cNvSpPr>
          <p:nvPr/>
        </p:nvSpPr>
        <p:spPr bwMode="auto">
          <a:xfrm>
            <a:off x="2432050" y="1649413"/>
            <a:ext cx="706438" cy="1419225"/>
          </a:xfrm>
          <a:custGeom>
            <a:avLst/>
            <a:gdLst/>
            <a:ahLst/>
            <a:cxnLst>
              <a:cxn ang="0">
                <a:pos x="445" y="0"/>
              </a:cxn>
              <a:cxn ang="0">
                <a:pos x="286" y="0"/>
              </a:cxn>
              <a:cxn ang="0">
                <a:pos x="286" y="1184"/>
              </a:cxn>
              <a:cxn ang="0">
                <a:pos x="0" y="1173"/>
              </a:cxn>
            </a:cxnLst>
            <a:rect l="0" t="0" r="r" b="b"/>
            <a:pathLst>
              <a:path w="445" h="1184">
                <a:moveTo>
                  <a:pt x="445" y="0"/>
                </a:moveTo>
                <a:lnTo>
                  <a:pt x="286" y="0"/>
                </a:lnTo>
                <a:lnTo>
                  <a:pt x="286" y="1184"/>
                </a:lnTo>
                <a:lnTo>
                  <a:pt x="0" y="1173"/>
                </a:lnTo>
              </a:path>
            </a:pathLst>
          </a:custGeom>
          <a:noFill/>
          <a:ln w="114300">
            <a:solidFill>
              <a:srgbClr val="FF6600"/>
            </a:solidFill>
            <a:round/>
            <a:headEnd type="none" w="med" len="med"/>
            <a:tailEnd type="triangle" w="med" len="med"/>
          </a:ln>
          <a:effectLst/>
        </p:spPr>
        <p:txBody>
          <a:bodyPr/>
          <a:lstStyle/>
          <a:p>
            <a:endParaRPr lang="ja-JP" altLang="en-US"/>
          </a:p>
        </p:txBody>
      </p:sp>
      <p:sp>
        <p:nvSpPr>
          <p:cNvPr id="46087" name="Text Box 7"/>
          <p:cNvSpPr txBox="1">
            <a:spLocks noChangeArrowheads="1"/>
          </p:cNvSpPr>
          <p:nvPr/>
        </p:nvSpPr>
        <p:spPr bwMode="auto">
          <a:xfrm>
            <a:off x="2628900" y="1262063"/>
            <a:ext cx="647700" cy="366712"/>
          </a:xfrm>
          <a:prstGeom prst="rect">
            <a:avLst/>
          </a:prstGeom>
          <a:noFill/>
          <a:ln w="9525">
            <a:noFill/>
            <a:miter lim="800000"/>
            <a:headEnd/>
            <a:tailEnd/>
          </a:ln>
          <a:effectLst/>
        </p:spPr>
        <p:txBody>
          <a:bodyPr>
            <a:spAutoFit/>
          </a:bodyPr>
          <a:lstStyle/>
          <a:p>
            <a:pPr>
              <a:spcBef>
                <a:spcPct val="50000"/>
              </a:spcBef>
            </a:pPr>
            <a:r>
              <a:rPr lang="en-US" altLang="ja-JP" b="1"/>
              <a:t>h.b.</a:t>
            </a:r>
          </a:p>
        </p:txBody>
      </p:sp>
      <p:sp>
        <p:nvSpPr>
          <p:cNvPr id="46088" name="Text Box 8"/>
          <p:cNvSpPr txBox="1">
            <a:spLocks noChangeArrowheads="1"/>
          </p:cNvSpPr>
          <p:nvPr/>
        </p:nvSpPr>
        <p:spPr bwMode="auto">
          <a:xfrm>
            <a:off x="5292725" y="1268413"/>
            <a:ext cx="647700" cy="366712"/>
          </a:xfrm>
          <a:prstGeom prst="rect">
            <a:avLst/>
          </a:prstGeom>
          <a:noFill/>
          <a:ln w="9525">
            <a:noFill/>
            <a:miter lim="800000"/>
            <a:headEnd/>
            <a:tailEnd/>
          </a:ln>
          <a:effectLst/>
        </p:spPr>
        <p:txBody>
          <a:bodyPr>
            <a:spAutoFit/>
          </a:bodyPr>
          <a:lstStyle/>
          <a:p>
            <a:pPr>
              <a:spcBef>
                <a:spcPct val="50000"/>
              </a:spcBef>
            </a:pPr>
            <a:r>
              <a:rPr lang="en-US" altLang="ja-JP" b="1"/>
              <a:t>h.b.</a:t>
            </a:r>
          </a:p>
        </p:txBody>
      </p:sp>
      <p:sp>
        <p:nvSpPr>
          <p:cNvPr id="46089" name="AutoShape 9"/>
          <p:cNvSpPr>
            <a:spLocks noChangeArrowheads="1"/>
          </p:cNvSpPr>
          <p:nvPr/>
        </p:nvSpPr>
        <p:spPr bwMode="auto">
          <a:xfrm>
            <a:off x="2967038" y="2882900"/>
            <a:ext cx="2520950" cy="360363"/>
          </a:xfrm>
          <a:prstGeom prst="leftRightArrow">
            <a:avLst>
              <a:gd name="adj1" fmla="val 50000"/>
              <a:gd name="adj2" fmla="val 139912"/>
            </a:avLst>
          </a:prstGeom>
          <a:solidFill>
            <a:schemeClr val="bg1"/>
          </a:solidFill>
          <a:ln w="9525">
            <a:solidFill>
              <a:schemeClr val="tx1"/>
            </a:solidFill>
            <a:miter lim="800000"/>
            <a:headEnd/>
            <a:tailEnd/>
          </a:ln>
          <a:effectLst/>
        </p:spPr>
        <p:txBody>
          <a:bodyPr wrap="none" anchor="ctr"/>
          <a:lstStyle/>
          <a:p>
            <a:endParaRPr lang="ja-JP" altLang="en-US"/>
          </a:p>
        </p:txBody>
      </p:sp>
      <p:sp>
        <p:nvSpPr>
          <p:cNvPr id="46090" name="Text Box 10"/>
          <p:cNvSpPr txBox="1">
            <a:spLocks noChangeArrowheads="1"/>
          </p:cNvSpPr>
          <p:nvPr/>
        </p:nvSpPr>
        <p:spPr bwMode="auto">
          <a:xfrm>
            <a:off x="4211638" y="2565400"/>
            <a:ext cx="647700" cy="396875"/>
          </a:xfrm>
          <a:prstGeom prst="rect">
            <a:avLst/>
          </a:prstGeom>
          <a:noFill/>
          <a:ln w="9525">
            <a:noFill/>
            <a:miter lim="800000"/>
            <a:headEnd/>
            <a:tailEnd/>
          </a:ln>
          <a:effectLst/>
        </p:spPr>
        <p:txBody>
          <a:bodyPr>
            <a:spAutoFit/>
          </a:bodyPr>
          <a:lstStyle/>
          <a:p>
            <a:pPr>
              <a:spcBef>
                <a:spcPct val="50000"/>
              </a:spcBef>
            </a:pPr>
            <a:r>
              <a:rPr lang="ja-JP" altLang="en-US" sz="2000" b="1"/>
              <a: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ja-JP" smtClean="0"/>
              <a:t>happens before</a:t>
            </a:r>
            <a:r>
              <a:rPr lang="ja-JP" altLang="en-US" smtClean="0"/>
              <a:t>関係がない場合</a:t>
            </a:r>
            <a:r>
              <a:rPr lang="en-US" altLang="ja-JP" smtClean="0"/>
              <a:t>(2)</a:t>
            </a:r>
            <a:endParaRPr lang="ja-JP" altLang="en-US" smtClean="0"/>
          </a:p>
        </p:txBody>
      </p:sp>
      <p:sp>
        <p:nvSpPr>
          <p:cNvPr id="47107" name="Rectangle 3"/>
          <p:cNvSpPr>
            <a:spLocks noGrp="1" noChangeArrowheads="1"/>
          </p:cNvSpPr>
          <p:nvPr>
            <p:ph type="body" idx="1"/>
          </p:nvPr>
        </p:nvSpPr>
        <p:spPr/>
        <p:txBody>
          <a:bodyPr/>
          <a:lstStyle/>
          <a:p>
            <a:pPr>
              <a:lnSpc>
                <a:spcPct val="90000"/>
              </a:lnSpc>
              <a:buFontTx/>
              <a:buNone/>
            </a:pPr>
            <a:r>
              <a:rPr lang="ja-JP" altLang="en-US" sz="2000" b="1" smtClean="0"/>
              <a:t>スレッド</a:t>
            </a:r>
            <a:r>
              <a:rPr lang="en-US" altLang="ja-JP" sz="2000" b="1" smtClean="0"/>
              <a:t>1:		</a:t>
            </a:r>
            <a:r>
              <a:rPr lang="ja-JP" altLang="en-US" sz="2000" b="1" smtClean="0"/>
              <a:t>スレッド</a:t>
            </a:r>
            <a:r>
              <a:rPr lang="en-US" altLang="ja-JP" sz="2000" b="1" smtClean="0"/>
              <a:t>2:		</a:t>
            </a:r>
            <a:r>
              <a:rPr lang="ja-JP" altLang="en-US" sz="2000" b="1" smtClean="0"/>
              <a:t>スレッド</a:t>
            </a:r>
            <a:r>
              <a:rPr lang="en-US" altLang="ja-JP" sz="2000" b="1" smtClean="0"/>
              <a:t>3:</a:t>
            </a:r>
          </a:p>
          <a:p>
            <a:pPr>
              <a:lnSpc>
                <a:spcPct val="90000"/>
              </a:lnSpc>
              <a:buFontTx/>
              <a:buNone/>
            </a:pPr>
            <a:r>
              <a:rPr lang="en-US" altLang="ja-JP" sz="2000" smtClean="0"/>
              <a:t>x = 1;    // …</a:t>
            </a:r>
            <a:r>
              <a:rPr lang="ja-JP" altLang="en-US" sz="2000" smtClean="0"/>
              <a:t>①					</a:t>
            </a:r>
            <a:r>
              <a:rPr lang="en-US" altLang="ja-JP" sz="2000" smtClean="0"/>
              <a:t>x = 2    // …</a:t>
            </a:r>
            <a:r>
              <a:rPr lang="ja-JP" altLang="en-US" sz="2000" smtClean="0"/>
              <a:t>②</a:t>
            </a:r>
          </a:p>
          <a:p>
            <a:pPr>
              <a:lnSpc>
                <a:spcPct val="90000"/>
              </a:lnSpc>
              <a:buFontTx/>
              <a:buNone/>
            </a:pPr>
            <a:r>
              <a:rPr lang="en-US" altLang="ja-JP" sz="2000" smtClean="0"/>
              <a:t>a1.store_release(1);				a2.store_release(1);</a:t>
            </a:r>
          </a:p>
          <a:p>
            <a:pPr>
              <a:lnSpc>
                <a:spcPct val="90000"/>
              </a:lnSpc>
              <a:buFontTx/>
              <a:buNone/>
            </a:pPr>
            <a:r>
              <a:rPr lang="en-US" altLang="ja-JP" sz="2000" smtClean="0"/>
              <a:t>			          r1 = a1.load_acquire();</a:t>
            </a:r>
          </a:p>
          <a:p>
            <a:pPr>
              <a:lnSpc>
                <a:spcPct val="90000"/>
              </a:lnSpc>
              <a:buFontTx/>
              <a:buNone/>
            </a:pPr>
            <a:r>
              <a:rPr lang="en-US" altLang="ja-JP" sz="2000" smtClean="0"/>
              <a:t>			          r2</a:t>
            </a:r>
            <a:r>
              <a:rPr lang="ja-JP" altLang="en-US" sz="2000" smtClean="0"/>
              <a:t> </a:t>
            </a:r>
            <a:r>
              <a:rPr lang="en-US" altLang="ja-JP" sz="2000" smtClean="0"/>
              <a:t>= a2.load_acquire();</a:t>
            </a:r>
          </a:p>
          <a:p>
            <a:pPr>
              <a:lnSpc>
                <a:spcPct val="90000"/>
              </a:lnSpc>
              <a:buFontTx/>
              <a:buNone/>
            </a:pPr>
            <a:r>
              <a:rPr lang="en-US" altLang="ja-JP" sz="2000" smtClean="0"/>
              <a:t>			          if (r1 == 1 &amp;&amp; r2 == 1) {</a:t>
            </a:r>
            <a:endParaRPr lang="ja-JP" altLang="en-US" sz="2000" smtClean="0"/>
          </a:p>
          <a:p>
            <a:pPr>
              <a:lnSpc>
                <a:spcPct val="90000"/>
              </a:lnSpc>
              <a:buFontTx/>
              <a:buNone/>
            </a:pPr>
            <a:r>
              <a:rPr lang="en-US" altLang="ja-JP" sz="2000" smtClean="0"/>
              <a:t>				    r = x;    // …③</a:t>
            </a:r>
          </a:p>
          <a:p>
            <a:pPr>
              <a:lnSpc>
                <a:spcPct val="90000"/>
              </a:lnSpc>
              <a:buFontTx/>
              <a:buNone/>
            </a:pPr>
            <a:r>
              <a:rPr lang="en-US" altLang="ja-JP" sz="2000" smtClean="0"/>
              <a:t>			          }</a:t>
            </a:r>
          </a:p>
          <a:p>
            <a:pPr>
              <a:lnSpc>
                <a:spcPct val="90000"/>
              </a:lnSpc>
              <a:buFontTx/>
              <a:buNone/>
            </a:pPr>
            <a:r>
              <a:rPr lang="en-US" altLang="ja-JP" sz="2000" smtClean="0"/>
              <a:t> </a:t>
            </a:r>
            <a:endParaRPr lang="ja-JP" altLang="en-US" smtClean="0"/>
          </a:p>
          <a:p>
            <a:pPr>
              <a:lnSpc>
                <a:spcPct val="90000"/>
              </a:lnSpc>
            </a:pPr>
            <a:r>
              <a:rPr lang="ja-JP" altLang="en-US" smtClean="0"/>
              <a:t>①と</a:t>
            </a:r>
            <a:r>
              <a:rPr lang="en-US" altLang="ja-JP" smtClean="0"/>
              <a:t>②</a:t>
            </a:r>
            <a:r>
              <a:rPr lang="ja-JP" altLang="en-US" smtClean="0"/>
              <a:t>の間には </a:t>
            </a:r>
            <a:r>
              <a:rPr lang="en-US" altLang="ja-JP" smtClean="0"/>
              <a:t>happens before </a:t>
            </a:r>
            <a:r>
              <a:rPr lang="ja-JP" altLang="en-US" smtClean="0"/>
              <a:t>の関係がない。</a:t>
            </a:r>
            <a:endParaRPr lang="en-US" altLang="ja-JP" smtClean="0"/>
          </a:p>
          <a:p>
            <a:pPr lvl="1">
              <a:lnSpc>
                <a:spcPct val="90000"/>
              </a:lnSpc>
              <a:buFontTx/>
              <a:buNone/>
            </a:pPr>
            <a:r>
              <a:rPr lang="ja-JP" altLang="en-US" smtClean="0"/>
              <a:t>⇒このような状態を “</a:t>
            </a:r>
            <a:r>
              <a:rPr lang="en-US" altLang="ja-JP" smtClean="0"/>
              <a:t>data race” </a:t>
            </a:r>
            <a:r>
              <a:rPr lang="ja-JP" altLang="en-US" smtClean="0"/>
              <a:t>と呼ぶ。</a:t>
            </a:r>
            <a:endParaRPr lang="en-US" altLang="ja-JP" smtClean="0"/>
          </a:p>
        </p:txBody>
      </p:sp>
      <p:sp>
        <p:nvSpPr>
          <p:cNvPr id="47108" name="Freeform 4"/>
          <p:cNvSpPr>
            <a:spLocks/>
          </p:cNvSpPr>
          <p:nvPr/>
        </p:nvSpPr>
        <p:spPr bwMode="auto">
          <a:xfrm>
            <a:off x="2098675" y="1600200"/>
            <a:ext cx="1184275" cy="1684338"/>
          </a:xfrm>
          <a:custGeom>
            <a:avLst/>
            <a:gdLst/>
            <a:ahLst/>
            <a:cxnLst>
              <a:cxn ang="0">
                <a:pos x="0" y="0"/>
              </a:cxn>
              <a:cxn ang="0">
                <a:pos x="406" y="0"/>
              </a:cxn>
              <a:cxn ang="0">
                <a:pos x="406" y="694"/>
              </a:cxn>
              <a:cxn ang="0">
                <a:pos x="746" y="694"/>
              </a:cxn>
            </a:cxnLst>
            <a:rect l="0" t="0" r="r" b="b"/>
            <a:pathLst>
              <a:path w="746" h="694">
                <a:moveTo>
                  <a:pt x="0" y="0"/>
                </a:moveTo>
                <a:lnTo>
                  <a:pt x="406" y="0"/>
                </a:lnTo>
                <a:lnTo>
                  <a:pt x="406" y="694"/>
                </a:lnTo>
                <a:lnTo>
                  <a:pt x="746" y="694"/>
                </a:lnTo>
              </a:path>
            </a:pathLst>
          </a:custGeom>
          <a:noFill/>
          <a:ln w="114300">
            <a:solidFill>
              <a:srgbClr val="FF6600"/>
            </a:solidFill>
            <a:round/>
            <a:headEnd type="none" w="med" len="med"/>
            <a:tailEnd type="triangle" w="med" len="med"/>
          </a:ln>
          <a:effectLst/>
        </p:spPr>
        <p:txBody>
          <a:bodyPr/>
          <a:lstStyle/>
          <a:p>
            <a:endParaRPr lang="ja-JP" altLang="en-US"/>
          </a:p>
        </p:txBody>
      </p:sp>
      <p:sp>
        <p:nvSpPr>
          <p:cNvPr id="47109" name="Freeform 5"/>
          <p:cNvSpPr>
            <a:spLocks/>
          </p:cNvSpPr>
          <p:nvPr/>
        </p:nvSpPr>
        <p:spPr bwMode="auto">
          <a:xfrm>
            <a:off x="5195888" y="1628775"/>
            <a:ext cx="706437" cy="1655763"/>
          </a:xfrm>
          <a:custGeom>
            <a:avLst/>
            <a:gdLst/>
            <a:ahLst/>
            <a:cxnLst>
              <a:cxn ang="0">
                <a:pos x="445" y="0"/>
              </a:cxn>
              <a:cxn ang="0">
                <a:pos x="286" y="0"/>
              </a:cxn>
              <a:cxn ang="0">
                <a:pos x="286" y="1184"/>
              </a:cxn>
              <a:cxn ang="0">
                <a:pos x="0" y="1173"/>
              </a:cxn>
            </a:cxnLst>
            <a:rect l="0" t="0" r="r" b="b"/>
            <a:pathLst>
              <a:path w="445" h="1184">
                <a:moveTo>
                  <a:pt x="445" y="0"/>
                </a:moveTo>
                <a:lnTo>
                  <a:pt x="286" y="0"/>
                </a:lnTo>
                <a:lnTo>
                  <a:pt x="286" y="1184"/>
                </a:lnTo>
                <a:lnTo>
                  <a:pt x="0" y="1173"/>
                </a:lnTo>
              </a:path>
            </a:pathLst>
          </a:custGeom>
          <a:noFill/>
          <a:ln w="114300">
            <a:solidFill>
              <a:srgbClr val="FF6600"/>
            </a:solidFill>
            <a:round/>
            <a:headEnd type="none" w="med" len="med"/>
            <a:tailEnd type="triangle" w="med" len="med"/>
          </a:ln>
          <a:effectLst/>
        </p:spPr>
        <p:txBody>
          <a:bodyPr/>
          <a:lstStyle/>
          <a:p>
            <a:endParaRPr lang="ja-JP" altLang="en-US"/>
          </a:p>
        </p:txBody>
      </p:sp>
      <p:sp>
        <p:nvSpPr>
          <p:cNvPr id="47110" name="AutoShape 6"/>
          <p:cNvSpPr>
            <a:spLocks noChangeArrowheads="1"/>
          </p:cNvSpPr>
          <p:nvPr/>
        </p:nvSpPr>
        <p:spPr bwMode="auto">
          <a:xfrm>
            <a:off x="2916238" y="1474788"/>
            <a:ext cx="2592387" cy="360362"/>
          </a:xfrm>
          <a:prstGeom prst="leftRightArrow">
            <a:avLst>
              <a:gd name="adj1" fmla="val 50000"/>
              <a:gd name="adj2" fmla="val 143877"/>
            </a:avLst>
          </a:prstGeom>
          <a:solidFill>
            <a:schemeClr val="bg1"/>
          </a:solidFill>
          <a:ln w="9525">
            <a:solidFill>
              <a:schemeClr val="tx1"/>
            </a:solidFill>
            <a:miter lim="800000"/>
            <a:headEnd/>
            <a:tailEnd/>
          </a:ln>
          <a:effectLst/>
        </p:spPr>
        <p:txBody>
          <a:bodyPr wrap="none" anchor="ctr"/>
          <a:lstStyle/>
          <a:p>
            <a:endParaRPr lang="ja-JP" altLang="en-US"/>
          </a:p>
        </p:txBody>
      </p:sp>
      <p:sp>
        <p:nvSpPr>
          <p:cNvPr id="47111" name="Text Box 7"/>
          <p:cNvSpPr txBox="1">
            <a:spLocks noChangeArrowheads="1"/>
          </p:cNvSpPr>
          <p:nvPr/>
        </p:nvSpPr>
        <p:spPr bwMode="auto">
          <a:xfrm>
            <a:off x="4284663" y="1736725"/>
            <a:ext cx="647700" cy="396875"/>
          </a:xfrm>
          <a:prstGeom prst="rect">
            <a:avLst/>
          </a:prstGeom>
          <a:noFill/>
          <a:ln w="9525">
            <a:noFill/>
            <a:miter lim="800000"/>
            <a:headEnd/>
            <a:tailEnd/>
          </a:ln>
          <a:effectLst/>
        </p:spPr>
        <p:txBody>
          <a:bodyPr>
            <a:spAutoFit/>
          </a:bodyPr>
          <a:lstStyle/>
          <a:p>
            <a:pPr>
              <a:spcBef>
                <a:spcPct val="50000"/>
              </a:spcBef>
            </a:pPr>
            <a:r>
              <a:rPr lang="ja-JP" altLang="en-US" sz="2000" b="1"/>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ja-JP" altLang="en-US" smtClean="0"/>
              <a:t>今日のキーワード</a:t>
            </a:r>
          </a:p>
        </p:txBody>
      </p:sp>
      <p:sp>
        <p:nvSpPr>
          <p:cNvPr id="48131" name="Rectangle 3"/>
          <p:cNvSpPr>
            <a:spLocks noGrp="1" noChangeArrowheads="1"/>
          </p:cNvSpPr>
          <p:nvPr>
            <p:ph type="body" idx="1"/>
          </p:nvPr>
        </p:nvSpPr>
        <p:spPr/>
        <p:txBody>
          <a:bodyPr/>
          <a:lstStyle/>
          <a:p>
            <a:r>
              <a:rPr lang="ja-JP" altLang="en-US" smtClean="0"/>
              <a:t>アトミック変数</a:t>
            </a:r>
          </a:p>
          <a:p>
            <a:r>
              <a:rPr lang="ja-JP" altLang="en-US" smtClean="0"/>
              <a:t>メモリバリア</a:t>
            </a:r>
          </a:p>
          <a:p>
            <a:r>
              <a:rPr lang="en-US" altLang="ja-JP" smtClean="0"/>
              <a:t>happens before</a:t>
            </a:r>
          </a:p>
          <a:p>
            <a:r>
              <a:rPr lang="ja-JP" altLang="en-US" smtClean="0"/>
              <a:t>正しく同期化されたコード</a:t>
            </a:r>
          </a:p>
          <a:p>
            <a:r>
              <a:rPr lang="en-US" altLang="ja-JP" smtClean="0"/>
              <a:t>volatile</a:t>
            </a:r>
            <a:endParaRPr lang="ja-JP" alt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p:txBody>
          <a:bodyPr/>
          <a:lstStyle/>
          <a:p>
            <a:pPr>
              <a:lnSpc>
                <a:spcPct val="90000"/>
              </a:lnSpc>
              <a:buFontTx/>
              <a:buNone/>
            </a:pPr>
            <a:r>
              <a:rPr lang="ja-JP" altLang="en-US" sz="2800" b="1" smtClean="0"/>
              <a:t>	スレッド</a:t>
            </a:r>
            <a:r>
              <a:rPr lang="en-US" altLang="ja-JP" sz="2800" b="1" smtClean="0"/>
              <a:t>1:				</a:t>
            </a:r>
            <a:r>
              <a:rPr lang="ja-JP" altLang="en-US" sz="2800" b="1" smtClean="0"/>
              <a:t>スレッド</a:t>
            </a:r>
            <a:r>
              <a:rPr lang="en-US" altLang="ja-JP" sz="2800" b="1" smtClean="0"/>
              <a:t>2:</a:t>
            </a:r>
          </a:p>
          <a:p>
            <a:pPr>
              <a:lnSpc>
                <a:spcPct val="90000"/>
              </a:lnSpc>
              <a:buFontTx/>
              <a:buNone/>
            </a:pPr>
            <a:r>
              <a:rPr lang="en-US" altLang="ja-JP" sz="2800" smtClean="0"/>
              <a:t>	x = 1;	// …</a:t>
            </a:r>
            <a:r>
              <a:rPr lang="ja-JP" altLang="en-US" sz="2800" smtClean="0"/>
              <a:t>①</a:t>
            </a:r>
          </a:p>
          <a:p>
            <a:pPr>
              <a:lnSpc>
                <a:spcPct val="90000"/>
              </a:lnSpc>
              <a:buFontTx/>
              <a:buNone/>
            </a:pPr>
            <a:r>
              <a:rPr lang="en-US" altLang="ja-JP" sz="2800" smtClean="0"/>
              <a:t>	a.store_release(1);		r1 = a.load_acquire();</a:t>
            </a:r>
          </a:p>
          <a:p>
            <a:pPr>
              <a:lnSpc>
                <a:spcPct val="90000"/>
              </a:lnSpc>
              <a:buFontTx/>
              <a:buNone/>
            </a:pPr>
            <a:r>
              <a:rPr lang="en-US" altLang="ja-JP" sz="2800" smtClean="0"/>
              <a:t>	x = 2;	// …</a:t>
            </a:r>
            <a:r>
              <a:rPr lang="ja-JP" altLang="en-US" sz="2800" smtClean="0"/>
              <a:t>③		</a:t>
            </a:r>
            <a:r>
              <a:rPr lang="en-US" altLang="ja-JP" sz="2800" smtClean="0"/>
              <a:t>if (r1 == 1) {</a:t>
            </a:r>
            <a:endParaRPr lang="ja-JP" altLang="en-US" sz="2800" smtClean="0"/>
          </a:p>
          <a:p>
            <a:pPr>
              <a:lnSpc>
                <a:spcPct val="90000"/>
              </a:lnSpc>
              <a:buFontTx/>
              <a:buNone/>
            </a:pPr>
            <a:r>
              <a:rPr lang="en-US" altLang="ja-JP" sz="2800" smtClean="0"/>
              <a:t>						    r = x;	// …</a:t>
            </a:r>
            <a:r>
              <a:rPr lang="ja-JP" altLang="en-US" sz="2800" smtClean="0"/>
              <a:t>②</a:t>
            </a:r>
          </a:p>
          <a:p>
            <a:pPr>
              <a:lnSpc>
                <a:spcPct val="90000"/>
              </a:lnSpc>
              <a:buFontTx/>
              <a:buNone/>
            </a:pPr>
            <a:r>
              <a:rPr lang="en-US" altLang="ja-JP" sz="2800" smtClean="0"/>
              <a:t>						}</a:t>
            </a:r>
          </a:p>
          <a:p>
            <a:pPr>
              <a:lnSpc>
                <a:spcPct val="90000"/>
              </a:lnSpc>
              <a:buFontTx/>
              <a:buNone/>
            </a:pPr>
            <a:r>
              <a:rPr lang="en-US" altLang="ja-JP" sz="2800" smtClean="0"/>
              <a:t> </a:t>
            </a:r>
          </a:p>
          <a:p>
            <a:pPr>
              <a:lnSpc>
                <a:spcPct val="90000"/>
              </a:lnSpc>
            </a:pPr>
            <a:r>
              <a:rPr lang="ja-JP" altLang="en-US" sz="3600" smtClean="0"/>
              <a:t>②と③の間には </a:t>
            </a:r>
            <a:r>
              <a:rPr lang="en-US" altLang="ja-JP" sz="3600" smtClean="0"/>
              <a:t>happens before </a:t>
            </a:r>
            <a:r>
              <a:rPr lang="ja-JP" altLang="en-US" sz="3600" smtClean="0"/>
              <a:t>の関係がない。</a:t>
            </a:r>
            <a:endParaRPr lang="en-US" altLang="ja-JP" sz="3600" smtClean="0"/>
          </a:p>
          <a:p>
            <a:pPr lvl="1">
              <a:lnSpc>
                <a:spcPct val="90000"/>
              </a:lnSpc>
              <a:buFontTx/>
              <a:buNone/>
            </a:pPr>
            <a:r>
              <a:rPr lang="ja-JP" altLang="en-US" sz="3200" smtClean="0"/>
              <a:t>⇒これも “</a:t>
            </a:r>
            <a:r>
              <a:rPr lang="en-US" altLang="ja-JP" sz="3200" smtClean="0"/>
              <a:t>data race” </a:t>
            </a:r>
            <a:r>
              <a:rPr lang="ja-JP" altLang="en-US" sz="3200" smtClean="0"/>
              <a:t>である。</a:t>
            </a:r>
          </a:p>
        </p:txBody>
      </p:sp>
      <p:sp>
        <p:nvSpPr>
          <p:cNvPr id="45063" name="Freeform 7"/>
          <p:cNvSpPr>
            <a:spLocks/>
          </p:cNvSpPr>
          <p:nvPr/>
        </p:nvSpPr>
        <p:spPr bwMode="auto">
          <a:xfrm>
            <a:off x="3348038" y="1773238"/>
            <a:ext cx="1582737" cy="1368425"/>
          </a:xfrm>
          <a:custGeom>
            <a:avLst/>
            <a:gdLst/>
            <a:ahLst/>
            <a:cxnLst>
              <a:cxn ang="0">
                <a:pos x="0" y="0"/>
              </a:cxn>
              <a:cxn ang="0">
                <a:pos x="510" y="1"/>
              </a:cxn>
              <a:cxn ang="0">
                <a:pos x="510" y="860"/>
              </a:cxn>
              <a:cxn ang="0">
                <a:pos x="997" y="862"/>
              </a:cxn>
            </a:cxnLst>
            <a:rect l="0" t="0" r="r" b="b"/>
            <a:pathLst>
              <a:path w="997" h="862">
                <a:moveTo>
                  <a:pt x="0" y="0"/>
                </a:moveTo>
                <a:lnTo>
                  <a:pt x="510" y="1"/>
                </a:lnTo>
                <a:lnTo>
                  <a:pt x="510" y="860"/>
                </a:lnTo>
                <a:lnTo>
                  <a:pt x="997" y="862"/>
                </a:lnTo>
              </a:path>
            </a:pathLst>
          </a:custGeom>
          <a:noFill/>
          <a:ln w="114300">
            <a:solidFill>
              <a:srgbClr val="FF6600"/>
            </a:solidFill>
            <a:round/>
            <a:headEnd type="none" w="med" len="med"/>
            <a:tailEnd type="triangle" w="med" len="med"/>
          </a:ln>
          <a:effectLst/>
        </p:spPr>
        <p:txBody>
          <a:bodyPr/>
          <a:lstStyle/>
          <a:p>
            <a:endParaRPr lang="ja-JP" altLang="en-US"/>
          </a:p>
        </p:txBody>
      </p:sp>
      <p:sp>
        <p:nvSpPr>
          <p:cNvPr id="45058" name="Rectangle 2"/>
          <p:cNvSpPr>
            <a:spLocks noGrp="1" noChangeArrowheads="1"/>
          </p:cNvSpPr>
          <p:nvPr>
            <p:ph type="title"/>
          </p:nvPr>
        </p:nvSpPr>
        <p:spPr/>
        <p:txBody>
          <a:bodyPr/>
          <a:lstStyle/>
          <a:p>
            <a:r>
              <a:rPr lang="en-US" altLang="ja-JP" smtClean="0"/>
              <a:t>happens before</a:t>
            </a:r>
            <a:r>
              <a:rPr lang="ja-JP" altLang="en-US" smtClean="0"/>
              <a:t>関係がない場合</a:t>
            </a:r>
            <a:r>
              <a:rPr lang="en-US" altLang="ja-JP" smtClean="0"/>
              <a:t>(3)</a:t>
            </a:r>
          </a:p>
        </p:txBody>
      </p:sp>
      <p:sp>
        <p:nvSpPr>
          <p:cNvPr id="45060" name="AutoShape 4"/>
          <p:cNvSpPr>
            <a:spLocks noChangeArrowheads="1"/>
          </p:cNvSpPr>
          <p:nvPr/>
        </p:nvSpPr>
        <p:spPr bwMode="auto">
          <a:xfrm rot="853522">
            <a:off x="3419475" y="2708275"/>
            <a:ext cx="1800225" cy="360363"/>
          </a:xfrm>
          <a:prstGeom prst="leftRightArrow">
            <a:avLst>
              <a:gd name="adj1" fmla="val 50000"/>
              <a:gd name="adj2" fmla="val 99912"/>
            </a:avLst>
          </a:prstGeom>
          <a:solidFill>
            <a:schemeClr val="bg1"/>
          </a:solidFill>
          <a:ln w="9525">
            <a:solidFill>
              <a:schemeClr val="tx1"/>
            </a:solidFill>
            <a:miter lim="800000"/>
            <a:headEnd/>
            <a:tailEnd/>
          </a:ln>
          <a:effectLst/>
        </p:spPr>
        <p:txBody>
          <a:bodyPr wrap="none" anchor="ctr"/>
          <a:lstStyle/>
          <a:p>
            <a:endParaRPr lang="ja-JP" altLang="en-US"/>
          </a:p>
        </p:txBody>
      </p:sp>
      <p:sp>
        <p:nvSpPr>
          <p:cNvPr id="45061" name="Text Box 5"/>
          <p:cNvSpPr txBox="1">
            <a:spLocks noChangeArrowheads="1"/>
          </p:cNvSpPr>
          <p:nvPr/>
        </p:nvSpPr>
        <p:spPr bwMode="auto">
          <a:xfrm>
            <a:off x="3348038" y="2852738"/>
            <a:ext cx="647700" cy="396875"/>
          </a:xfrm>
          <a:prstGeom prst="rect">
            <a:avLst/>
          </a:prstGeom>
          <a:noFill/>
          <a:ln w="9525">
            <a:noFill/>
            <a:miter lim="800000"/>
            <a:headEnd/>
            <a:tailEnd/>
          </a:ln>
          <a:effectLst/>
        </p:spPr>
        <p:txBody>
          <a:bodyPr>
            <a:spAutoFit/>
          </a:bodyPr>
          <a:lstStyle/>
          <a:p>
            <a:pPr>
              <a:spcBef>
                <a:spcPct val="50000"/>
              </a:spcBef>
            </a:pPr>
            <a:r>
              <a:rPr lang="ja-JP" altLang="en-US" sz="2000" b="1"/>
              <a:t>？</a:t>
            </a:r>
          </a:p>
        </p:txBody>
      </p:sp>
      <p:sp>
        <p:nvSpPr>
          <p:cNvPr id="45064" name="Text Box 8"/>
          <p:cNvSpPr txBox="1">
            <a:spLocks noChangeArrowheads="1"/>
          </p:cNvSpPr>
          <p:nvPr/>
        </p:nvSpPr>
        <p:spPr bwMode="auto">
          <a:xfrm>
            <a:off x="3995738" y="1341438"/>
            <a:ext cx="647700" cy="366712"/>
          </a:xfrm>
          <a:prstGeom prst="rect">
            <a:avLst/>
          </a:prstGeom>
          <a:noFill/>
          <a:ln w="9525">
            <a:noFill/>
            <a:miter lim="800000"/>
            <a:headEnd/>
            <a:tailEnd/>
          </a:ln>
          <a:effectLst/>
        </p:spPr>
        <p:txBody>
          <a:bodyPr>
            <a:spAutoFit/>
          </a:bodyPr>
          <a:lstStyle/>
          <a:p>
            <a:pPr>
              <a:spcBef>
                <a:spcPct val="50000"/>
              </a:spcBef>
            </a:pPr>
            <a:r>
              <a:rPr lang="en-US" altLang="ja-JP" b="1"/>
              <a:t>h.b.</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ja-JP" smtClean="0"/>
              <a:t>data race</a:t>
            </a:r>
            <a:r>
              <a:rPr lang="ja-JP" altLang="en-US" smtClean="0"/>
              <a:t>とは</a:t>
            </a:r>
          </a:p>
        </p:txBody>
      </p:sp>
      <p:sp>
        <p:nvSpPr>
          <p:cNvPr id="49155" name="Rectangle 3"/>
          <p:cNvSpPr>
            <a:spLocks noGrp="1" noChangeArrowheads="1"/>
          </p:cNvSpPr>
          <p:nvPr>
            <p:ph type="body" idx="1"/>
          </p:nvPr>
        </p:nvSpPr>
        <p:spPr/>
        <p:txBody>
          <a:bodyPr/>
          <a:lstStyle/>
          <a:p>
            <a:r>
              <a:rPr lang="ja-JP" altLang="en-US" smtClean="0"/>
              <a:t>アトミック変数ではない普通の変数に対して、異なるスレッド上からの</a:t>
            </a:r>
          </a:p>
          <a:p>
            <a:pPr lvl="1"/>
            <a:r>
              <a:rPr lang="ja-JP" altLang="en-US" smtClean="0"/>
              <a:t>書き込みと書き込み	または</a:t>
            </a:r>
          </a:p>
          <a:p>
            <a:pPr lvl="1"/>
            <a:r>
              <a:rPr lang="ja-JP" altLang="en-US" smtClean="0"/>
              <a:t>書き込みと読み込み</a:t>
            </a:r>
          </a:p>
          <a:p>
            <a:pPr>
              <a:buFontTx/>
              <a:buNone/>
            </a:pPr>
            <a:r>
              <a:rPr lang="ja-JP" altLang="en-US" smtClean="0"/>
              <a:t>	があり、２つの間に </a:t>
            </a:r>
            <a:r>
              <a:rPr lang="en-US" altLang="ja-JP" smtClean="0"/>
              <a:t>happens before </a:t>
            </a:r>
            <a:r>
              <a:rPr lang="ja-JP" altLang="en-US" smtClean="0"/>
              <a:t>の関係がない場合を </a:t>
            </a:r>
            <a:r>
              <a:rPr lang="en-US" altLang="ja-JP" b="1" smtClean="0"/>
              <a:t>“data race”</a:t>
            </a:r>
            <a:r>
              <a:rPr lang="en-US" altLang="ja-JP" smtClean="0"/>
              <a:t> </a:t>
            </a:r>
            <a:r>
              <a:rPr lang="ja-JP" altLang="en-US" smtClean="0"/>
              <a:t>と呼ぶ。</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ltLang="ja-JP" smtClean="0"/>
              <a:t>data race </a:t>
            </a:r>
            <a:r>
              <a:rPr lang="ja-JP" altLang="en-US" smtClean="0"/>
              <a:t>が起きると</a:t>
            </a:r>
            <a:r>
              <a:rPr lang="en-US" altLang="ja-JP" smtClean="0"/>
              <a:t>?</a:t>
            </a:r>
          </a:p>
        </p:txBody>
      </p:sp>
      <p:sp>
        <p:nvSpPr>
          <p:cNvPr id="51203" name="Rectangle 3"/>
          <p:cNvSpPr>
            <a:spLocks noGrp="1" noChangeArrowheads="1"/>
          </p:cNvSpPr>
          <p:nvPr>
            <p:ph type="body" idx="1"/>
          </p:nvPr>
        </p:nvSpPr>
        <p:spPr/>
        <p:txBody>
          <a:bodyPr/>
          <a:lstStyle/>
          <a:p>
            <a:r>
              <a:rPr lang="en-US" altLang="ja-JP" smtClean="0"/>
              <a:t>data race </a:t>
            </a:r>
            <a:r>
              <a:rPr lang="ja-JP" altLang="en-US" smtClean="0"/>
              <a:t>の結果はどうなるのか</a:t>
            </a:r>
            <a:r>
              <a:rPr lang="en-US" altLang="ja-JP" smtClean="0"/>
              <a:t>?</a:t>
            </a:r>
          </a:p>
          <a:p>
            <a:pPr lvl="1"/>
            <a:r>
              <a:rPr lang="en-US" altLang="ja-JP" smtClean="0"/>
              <a:t>Java</a:t>
            </a:r>
            <a:r>
              <a:rPr lang="ja-JP" altLang="en-US" smtClean="0"/>
              <a:t>の場合</a:t>
            </a:r>
          </a:p>
          <a:p>
            <a:pPr lvl="1">
              <a:buFontTx/>
              <a:buNone/>
            </a:pPr>
            <a:r>
              <a:rPr lang="ja-JP" altLang="en-US" smtClean="0"/>
              <a:t>	「あらゆる最適化を考慮した上で起こり得る、全ての結果候補のうちのいずれか」</a:t>
            </a:r>
          </a:p>
          <a:p>
            <a:pPr lvl="1"/>
            <a:r>
              <a:rPr lang="en-US" altLang="ja-JP" smtClean="0"/>
              <a:t>C++</a:t>
            </a:r>
            <a:r>
              <a:rPr lang="ja-JP" altLang="en-US" smtClean="0"/>
              <a:t>の場合</a:t>
            </a:r>
          </a:p>
          <a:p>
            <a:pPr lvl="1">
              <a:buFontTx/>
              <a:buNone/>
            </a:pPr>
            <a:r>
              <a:rPr lang="en-US" altLang="ja-JP" smtClean="0"/>
              <a:t>	undefined (</a:t>
            </a:r>
            <a:r>
              <a:rPr lang="ja-JP" altLang="en-US" smtClean="0"/>
              <a:t>未定義</a:t>
            </a:r>
            <a:r>
              <a:rPr lang="en-US" altLang="ja-JP" smtClean="0"/>
              <a:t>)</a:t>
            </a:r>
            <a:r>
              <a:rPr lang="ja-JP" altLang="en-US" smtClean="0"/>
              <a:t>。「何が起こるかわからない」</a:t>
            </a:r>
            <a:endParaRPr lang="en-US" altLang="ja-JP" smtClean="0"/>
          </a:p>
          <a:p>
            <a:r>
              <a:rPr lang="ja-JP" altLang="en-US" smtClean="0"/>
              <a:t>要するに、「</a:t>
            </a:r>
            <a:r>
              <a:rPr lang="en-US" altLang="ja-JP" smtClean="0"/>
              <a:t>data race</a:t>
            </a:r>
            <a:r>
              <a:rPr lang="ja-JP" altLang="en-US" smtClean="0"/>
              <a:t>が起きた時点で負け」</a:t>
            </a:r>
          </a:p>
          <a:p>
            <a:pPr lvl="1"/>
            <a:r>
              <a:rPr lang="en-US" altLang="ja-JP" smtClean="0"/>
              <a:t>data race </a:t>
            </a:r>
            <a:r>
              <a:rPr lang="ja-JP" altLang="en-US" smtClean="0"/>
              <a:t>が起きないプログラムコードのことを、</a:t>
            </a:r>
            <a:r>
              <a:rPr lang="ja-JP" altLang="en-US" b="1" smtClean="0"/>
              <a:t>「正しく同期化されている」</a:t>
            </a:r>
            <a:r>
              <a:rPr lang="ja-JP" altLang="en-US" smtClean="0"/>
              <a:t>と呼ぶ</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03">
                                            <p:txEl>
                                              <p:pRg st="1" end="1"/>
                                            </p:txEl>
                                          </p:spTgt>
                                        </p:tgtEl>
                                        <p:attrNameLst>
                                          <p:attrName>style.visibility</p:attrName>
                                        </p:attrNameLst>
                                      </p:cBhvr>
                                      <p:to>
                                        <p:strVal val="visible"/>
                                      </p:to>
                                    </p:set>
                                    <p:anim calcmode="lin" valueType="num">
                                      <p:cBhvr additive="base">
                                        <p:cTn id="7" dur="500" fill="hold"/>
                                        <p:tgtEl>
                                          <p:spTgt spid="5120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0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1203">
                                            <p:txEl>
                                              <p:pRg st="2" end="2"/>
                                            </p:txEl>
                                          </p:spTgt>
                                        </p:tgtEl>
                                        <p:attrNameLst>
                                          <p:attrName>style.visibility</p:attrName>
                                        </p:attrNameLst>
                                      </p:cBhvr>
                                      <p:to>
                                        <p:strVal val="visible"/>
                                      </p:to>
                                    </p:set>
                                    <p:anim calcmode="lin" valueType="num">
                                      <p:cBhvr additive="base">
                                        <p:cTn id="11" dur="500" fill="hold"/>
                                        <p:tgtEl>
                                          <p:spTgt spid="5120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12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1203">
                                            <p:txEl>
                                              <p:pRg st="3" end="3"/>
                                            </p:txEl>
                                          </p:spTgt>
                                        </p:tgtEl>
                                        <p:attrNameLst>
                                          <p:attrName>style.visibility</p:attrName>
                                        </p:attrNameLst>
                                      </p:cBhvr>
                                      <p:to>
                                        <p:strVal val="visible"/>
                                      </p:to>
                                    </p:set>
                                    <p:anim calcmode="lin" valueType="num">
                                      <p:cBhvr additive="base">
                                        <p:cTn id="17" dur="500" fill="hold"/>
                                        <p:tgtEl>
                                          <p:spTgt spid="5120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120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1203">
                                            <p:txEl>
                                              <p:pRg st="4" end="4"/>
                                            </p:txEl>
                                          </p:spTgt>
                                        </p:tgtEl>
                                        <p:attrNameLst>
                                          <p:attrName>style.visibility</p:attrName>
                                        </p:attrNameLst>
                                      </p:cBhvr>
                                      <p:to>
                                        <p:strVal val="visible"/>
                                      </p:to>
                                    </p:set>
                                    <p:anim calcmode="lin" valueType="num">
                                      <p:cBhvr additive="base">
                                        <p:cTn id="21" dur="500" fill="hold"/>
                                        <p:tgtEl>
                                          <p:spTgt spid="5120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120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1203">
                                            <p:txEl>
                                              <p:pRg st="5" end="5"/>
                                            </p:txEl>
                                          </p:spTgt>
                                        </p:tgtEl>
                                        <p:attrNameLst>
                                          <p:attrName>style.visibility</p:attrName>
                                        </p:attrNameLst>
                                      </p:cBhvr>
                                      <p:to>
                                        <p:strVal val="visible"/>
                                      </p:to>
                                    </p:set>
                                    <p:anim calcmode="lin" valueType="num">
                                      <p:cBhvr additive="base">
                                        <p:cTn id="27" dur="500" fill="hold"/>
                                        <p:tgtEl>
                                          <p:spTgt spid="5120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120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1203">
                                            <p:txEl>
                                              <p:pRg st="6" end="6"/>
                                            </p:txEl>
                                          </p:spTgt>
                                        </p:tgtEl>
                                        <p:attrNameLst>
                                          <p:attrName>style.visibility</p:attrName>
                                        </p:attrNameLst>
                                      </p:cBhvr>
                                      <p:to>
                                        <p:strVal val="visible"/>
                                      </p:to>
                                    </p:set>
                                    <p:anim calcmode="lin" valueType="num">
                                      <p:cBhvr additive="base">
                                        <p:cTn id="31" dur="500" fill="hold"/>
                                        <p:tgtEl>
                                          <p:spTgt spid="5120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120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ja-JP" altLang="en-US" smtClean="0"/>
              <a:t>正しく同期化されたコードを書くには</a:t>
            </a:r>
          </a:p>
        </p:txBody>
      </p:sp>
      <p:sp>
        <p:nvSpPr>
          <p:cNvPr id="52227" name="Rectangle 3"/>
          <p:cNvSpPr>
            <a:spLocks noGrp="1" noChangeArrowheads="1"/>
          </p:cNvSpPr>
          <p:nvPr>
            <p:ph type="body" idx="1"/>
          </p:nvPr>
        </p:nvSpPr>
        <p:spPr/>
        <p:txBody>
          <a:bodyPr/>
          <a:lstStyle/>
          <a:p>
            <a:r>
              <a:rPr lang="ja-JP" altLang="en-US" smtClean="0"/>
              <a:t>正しく同期化されたコードを書くための三か条</a:t>
            </a:r>
          </a:p>
          <a:p>
            <a:pPr lvl="1"/>
            <a:r>
              <a:rPr lang="ja-JP" altLang="en-US" smtClean="0"/>
              <a:t>変更したデータを、他スレッドからもアクセスできるようにするときは、</a:t>
            </a:r>
            <a:r>
              <a:rPr lang="en-US" altLang="ja-JP" smtClean="0"/>
              <a:t>release</a:t>
            </a:r>
            <a:r>
              <a:rPr lang="ja-JP" altLang="en-US" smtClean="0"/>
              <a:t>バリアを発行する。</a:t>
            </a:r>
          </a:p>
          <a:p>
            <a:pPr lvl="1"/>
            <a:r>
              <a:rPr lang="ja-JP" altLang="en-US" smtClean="0"/>
              <a:t>他スレッドが変更したデータへアクセスするときには、</a:t>
            </a:r>
            <a:r>
              <a:rPr lang="en-US" altLang="ja-JP" smtClean="0"/>
              <a:t>acquire</a:t>
            </a:r>
            <a:r>
              <a:rPr lang="ja-JP" altLang="en-US" smtClean="0"/>
              <a:t>バリアを発行する。</a:t>
            </a:r>
          </a:p>
          <a:p>
            <a:pPr lvl="1"/>
            <a:r>
              <a:rPr lang="ja-JP" altLang="en-US" smtClean="0"/>
              <a:t>あるデータを他スレッドが読み書きしているタイミングでは、そのデータへの書き込みを行わないようにする。</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8" name="Freeform 6"/>
          <p:cNvSpPr>
            <a:spLocks/>
          </p:cNvSpPr>
          <p:nvPr/>
        </p:nvSpPr>
        <p:spPr bwMode="auto">
          <a:xfrm>
            <a:off x="3419475" y="2924175"/>
            <a:ext cx="719138" cy="1295400"/>
          </a:xfrm>
          <a:custGeom>
            <a:avLst/>
            <a:gdLst/>
            <a:ahLst/>
            <a:cxnLst>
              <a:cxn ang="0">
                <a:pos x="0" y="0"/>
              </a:cxn>
              <a:cxn ang="0">
                <a:pos x="510" y="1"/>
              </a:cxn>
              <a:cxn ang="0">
                <a:pos x="510" y="860"/>
              </a:cxn>
              <a:cxn ang="0">
                <a:pos x="997" y="862"/>
              </a:cxn>
            </a:cxnLst>
            <a:rect l="0" t="0" r="r" b="b"/>
            <a:pathLst>
              <a:path w="997" h="862">
                <a:moveTo>
                  <a:pt x="0" y="0"/>
                </a:moveTo>
                <a:lnTo>
                  <a:pt x="510" y="1"/>
                </a:lnTo>
                <a:lnTo>
                  <a:pt x="510" y="860"/>
                </a:lnTo>
                <a:lnTo>
                  <a:pt x="997" y="862"/>
                </a:lnTo>
              </a:path>
            </a:pathLst>
          </a:custGeom>
          <a:noFill/>
          <a:ln w="114300">
            <a:solidFill>
              <a:srgbClr val="FF6600"/>
            </a:solidFill>
            <a:round/>
            <a:headEnd type="none" w="med" len="med"/>
            <a:tailEnd type="triangle" w="med" len="med"/>
          </a:ln>
          <a:effectLst/>
        </p:spPr>
        <p:txBody>
          <a:bodyPr/>
          <a:lstStyle/>
          <a:p>
            <a:endParaRPr lang="ja-JP" altLang="en-US"/>
          </a:p>
        </p:txBody>
      </p:sp>
      <p:sp>
        <p:nvSpPr>
          <p:cNvPr id="54274" name="Rectangle 2"/>
          <p:cNvSpPr>
            <a:spLocks noGrp="1" noChangeArrowheads="1"/>
          </p:cNvSpPr>
          <p:nvPr>
            <p:ph type="title"/>
          </p:nvPr>
        </p:nvSpPr>
        <p:spPr/>
        <p:txBody>
          <a:bodyPr/>
          <a:lstStyle/>
          <a:p>
            <a:r>
              <a:rPr lang="ja-JP" altLang="en-US" smtClean="0"/>
              <a:t>正しく同期化されたコードの例</a:t>
            </a:r>
            <a:r>
              <a:rPr lang="en-US" altLang="ja-JP" smtClean="0"/>
              <a:t>(1)</a:t>
            </a:r>
          </a:p>
        </p:txBody>
      </p:sp>
      <p:sp>
        <p:nvSpPr>
          <p:cNvPr id="54275" name="Rectangle 3"/>
          <p:cNvSpPr>
            <a:spLocks noGrp="1" noChangeArrowheads="1"/>
          </p:cNvSpPr>
          <p:nvPr>
            <p:ph type="body" idx="1"/>
          </p:nvPr>
        </p:nvSpPr>
        <p:spPr/>
        <p:txBody>
          <a:bodyPr/>
          <a:lstStyle/>
          <a:p>
            <a:pPr>
              <a:lnSpc>
                <a:spcPct val="80000"/>
              </a:lnSpc>
              <a:buFontTx/>
              <a:buNone/>
            </a:pPr>
            <a:r>
              <a:rPr lang="en-US" altLang="ja-JP" sz="2800" smtClean="0"/>
              <a:t>Hoge* x;</a:t>
            </a:r>
          </a:p>
          <a:p>
            <a:pPr>
              <a:lnSpc>
                <a:spcPct val="80000"/>
              </a:lnSpc>
              <a:buFontTx/>
              <a:buNone/>
            </a:pPr>
            <a:r>
              <a:rPr lang="en-US" altLang="ja-JP" sz="2800" smtClean="0"/>
              <a:t>atomic&lt;bool&gt; a = false;</a:t>
            </a:r>
          </a:p>
          <a:p>
            <a:pPr>
              <a:lnSpc>
                <a:spcPct val="80000"/>
              </a:lnSpc>
              <a:buFontTx/>
              <a:buNone/>
            </a:pPr>
            <a:endParaRPr lang="en-US" altLang="ja-JP" sz="2800" smtClean="0"/>
          </a:p>
          <a:p>
            <a:pPr>
              <a:lnSpc>
                <a:spcPct val="80000"/>
              </a:lnSpc>
              <a:buFontTx/>
              <a:buNone/>
            </a:pPr>
            <a:r>
              <a:rPr lang="ja-JP" altLang="en-US" sz="2800" b="1" smtClean="0"/>
              <a:t>スレッド</a:t>
            </a:r>
            <a:r>
              <a:rPr lang="en-US" altLang="ja-JP" sz="2800" b="1" smtClean="0"/>
              <a:t>1:			</a:t>
            </a:r>
            <a:r>
              <a:rPr lang="ja-JP" altLang="en-US" sz="2800" b="1" smtClean="0"/>
              <a:t>スレッド</a:t>
            </a:r>
            <a:r>
              <a:rPr lang="en-US" altLang="ja-JP" sz="2800" b="1" smtClean="0"/>
              <a:t>2:</a:t>
            </a:r>
          </a:p>
          <a:p>
            <a:pPr>
              <a:lnSpc>
                <a:spcPct val="80000"/>
              </a:lnSpc>
              <a:buFontTx/>
              <a:buNone/>
            </a:pPr>
            <a:r>
              <a:rPr lang="en-US" altLang="ja-JP" sz="2800" smtClean="0"/>
              <a:t>x = new Hoge();</a:t>
            </a:r>
            <a:endParaRPr lang="ja-JP" altLang="en-US" sz="2800" smtClean="0"/>
          </a:p>
          <a:p>
            <a:pPr>
              <a:lnSpc>
                <a:spcPct val="80000"/>
              </a:lnSpc>
              <a:buFontTx/>
              <a:buNone/>
            </a:pPr>
            <a:r>
              <a:rPr lang="en-US" altLang="ja-JP" sz="2800" smtClean="0"/>
              <a:t>a.store_release(true);	while (!a.load_acquire()) {</a:t>
            </a:r>
          </a:p>
          <a:p>
            <a:pPr>
              <a:lnSpc>
                <a:spcPct val="80000"/>
              </a:lnSpc>
              <a:buFontTx/>
              <a:buNone/>
            </a:pPr>
            <a:r>
              <a:rPr lang="en-US" altLang="ja-JP" sz="2800" smtClean="0"/>
              <a:t>					}</a:t>
            </a:r>
          </a:p>
          <a:p>
            <a:pPr>
              <a:lnSpc>
                <a:spcPct val="80000"/>
              </a:lnSpc>
              <a:buFontTx/>
              <a:buNone/>
            </a:pPr>
            <a:r>
              <a:rPr lang="en-US" altLang="ja-JP" sz="2800" smtClean="0"/>
              <a:t>					x-&gt;foo();</a:t>
            </a:r>
          </a:p>
          <a:p>
            <a:pPr>
              <a:lnSpc>
                <a:spcPct val="80000"/>
              </a:lnSpc>
              <a:buFontTx/>
              <a:buNone/>
            </a:pPr>
            <a:endParaRPr lang="en-US" altLang="ja-JP" sz="2800" smtClean="0"/>
          </a:p>
          <a:p>
            <a:r>
              <a:rPr lang="ja-JP" altLang="en-US" smtClean="0"/>
              <a:t>正しく同期化されているので、</a:t>
            </a:r>
            <a:r>
              <a:rPr lang="en-US" altLang="ja-JP" smtClean="0"/>
              <a:t>Hoge</a:t>
            </a:r>
            <a:r>
              <a:rPr lang="ja-JP" altLang="en-US" smtClean="0"/>
              <a:t>オブジェクトへはスレッド</a:t>
            </a:r>
            <a:r>
              <a:rPr lang="en-US" altLang="ja-JP" smtClean="0"/>
              <a:t>2</a:t>
            </a:r>
            <a:r>
              <a:rPr lang="ja-JP" altLang="en-US" smtClean="0"/>
              <a:t>から安全にアクセスできる。</a:t>
            </a:r>
          </a:p>
        </p:txBody>
      </p:sp>
      <p:sp>
        <p:nvSpPr>
          <p:cNvPr id="54277" name="Text Box 5"/>
          <p:cNvSpPr txBox="1">
            <a:spLocks noChangeArrowheads="1"/>
          </p:cNvSpPr>
          <p:nvPr/>
        </p:nvSpPr>
        <p:spPr bwMode="auto">
          <a:xfrm>
            <a:off x="3203575" y="4005263"/>
            <a:ext cx="647700" cy="366712"/>
          </a:xfrm>
          <a:prstGeom prst="rect">
            <a:avLst/>
          </a:prstGeom>
          <a:noFill/>
          <a:ln w="9525">
            <a:noFill/>
            <a:miter lim="800000"/>
            <a:headEnd/>
            <a:tailEnd/>
          </a:ln>
          <a:effectLst/>
        </p:spPr>
        <p:txBody>
          <a:bodyPr>
            <a:spAutoFit/>
          </a:bodyPr>
          <a:lstStyle/>
          <a:p>
            <a:pPr>
              <a:spcBef>
                <a:spcPct val="50000"/>
              </a:spcBef>
            </a:pPr>
            <a:r>
              <a:rPr lang="en-US" altLang="ja-JP" b="1"/>
              <a:t>h.b.</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ja-JP" altLang="en-US" smtClean="0"/>
              <a:t>正しく同期化されたコードの例</a:t>
            </a:r>
            <a:r>
              <a:rPr lang="en-US" altLang="ja-JP" smtClean="0"/>
              <a:t>(2)</a:t>
            </a:r>
          </a:p>
        </p:txBody>
      </p:sp>
      <p:sp>
        <p:nvSpPr>
          <p:cNvPr id="56323" name="Rectangle 3"/>
          <p:cNvSpPr>
            <a:spLocks noGrp="1" noChangeArrowheads="1"/>
          </p:cNvSpPr>
          <p:nvPr>
            <p:ph type="body" idx="1"/>
          </p:nvPr>
        </p:nvSpPr>
        <p:spPr/>
        <p:txBody>
          <a:bodyPr/>
          <a:lstStyle/>
          <a:p>
            <a:pPr>
              <a:lnSpc>
                <a:spcPct val="80000"/>
              </a:lnSpc>
              <a:buFontTx/>
              <a:buNone/>
            </a:pPr>
            <a:r>
              <a:rPr lang="en-US" altLang="ja-JP" sz="2800" smtClean="0"/>
              <a:t>atomic&lt;Hoge*&gt; a = NULL;</a:t>
            </a:r>
          </a:p>
          <a:p>
            <a:pPr>
              <a:lnSpc>
                <a:spcPct val="80000"/>
              </a:lnSpc>
              <a:buFontTx/>
              <a:buNone/>
            </a:pPr>
            <a:endParaRPr lang="en-US" altLang="ja-JP" sz="2800" smtClean="0"/>
          </a:p>
          <a:p>
            <a:pPr>
              <a:lnSpc>
                <a:spcPct val="80000"/>
              </a:lnSpc>
              <a:buFontTx/>
              <a:buNone/>
            </a:pPr>
            <a:r>
              <a:rPr lang="ja-JP" altLang="en-US" sz="2800" b="1" smtClean="0"/>
              <a:t>スレッド</a:t>
            </a:r>
            <a:r>
              <a:rPr lang="en-US" altLang="ja-JP" sz="2800" b="1" smtClean="0"/>
              <a:t>1:			    </a:t>
            </a:r>
            <a:r>
              <a:rPr lang="ja-JP" altLang="en-US" sz="2800" b="1" smtClean="0"/>
              <a:t>スレッド</a:t>
            </a:r>
            <a:r>
              <a:rPr lang="en-US" altLang="ja-JP" sz="2800" b="1" smtClean="0"/>
              <a:t>2:</a:t>
            </a:r>
          </a:p>
          <a:p>
            <a:pPr>
              <a:lnSpc>
                <a:spcPct val="80000"/>
              </a:lnSpc>
              <a:buFontTx/>
              <a:buNone/>
            </a:pPr>
            <a:r>
              <a:rPr lang="en-US" altLang="ja-JP" sz="2800" smtClean="0"/>
              <a:t>Hoge* r1</a:t>
            </a:r>
            <a:r>
              <a:rPr lang="ja-JP" altLang="en-US" sz="2800" smtClean="0"/>
              <a:t> </a:t>
            </a:r>
            <a:r>
              <a:rPr lang="en-US" altLang="ja-JP" sz="2800" smtClean="0"/>
              <a:t>= new Hoge();   Hoge* r2;</a:t>
            </a:r>
            <a:endParaRPr lang="ja-JP" altLang="en-US" sz="2800" smtClean="0"/>
          </a:p>
          <a:p>
            <a:pPr>
              <a:lnSpc>
                <a:spcPct val="80000"/>
              </a:lnSpc>
              <a:buFontTx/>
              <a:buNone/>
            </a:pPr>
            <a:r>
              <a:rPr lang="en-US" altLang="ja-JP" sz="2800" smtClean="0"/>
              <a:t>a.store_release(r1);	    do {</a:t>
            </a:r>
          </a:p>
          <a:p>
            <a:pPr>
              <a:lnSpc>
                <a:spcPct val="80000"/>
              </a:lnSpc>
              <a:buFontTx/>
              <a:buNone/>
            </a:pPr>
            <a:r>
              <a:rPr lang="en-US" altLang="ja-JP" sz="2800" smtClean="0"/>
              <a:t>						r2</a:t>
            </a:r>
            <a:r>
              <a:rPr lang="ja-JP" altLang="en-US" sz="2800" smtClean="0"/>
              <a:t> </a:t>
            </a:r>
            <a:r>
              <a:rPr lang="en-US" altLang="ja-JP" sz="2800" smtClean="0"/>
              <a:t>= a.load_acquire();</a:t>
            </a:r>
          </a:p>
          <a:p>
            <a:pPr>
              <a:lnSpc>
                <a:spcPct val="80000"/>
              </a:lnSpc>
              <a:buFontTx/>
              <a:buNone/>
            </a:pPr>
            <a:r>
              <a:rPr lang="en-US" altLang="ja-JP" sz="2800" smtClean="0"/>
              <a:t>					    } while (r2 == NULL);</a:t>
            </a:r>
          </a:p>
          <a:p>
            <a:pPr>
              <a:lnSpc>
                <a:spcPct val="80000"/>
              </a:lnSpc>
              <a:buFontTx/>
              <a:buNone/>
            </a:pPr>
            <a:r>
              <a:rPr lang="en-US" altLang="ja-JP" sz="2800" smtClean="0"/>
              <a:t>					    r2-&gt;foo();</a:t>
            </a:r>
          </a:p>
          <a:p>
            <a:pPr>
              <a:lnSpc>
                <a:spcPct val="80000"/>
              </a:lnSpc>
              <a:buFontTx/>
              <a:buNone/>
            </a:pPr>
            <a:endParaRPr lang="en-US" altLang="ja-JP" sz="2800" smtClean="0"/>
          </a:p>
          <a:p>
            <a:r>
              <a:rPr lang="ja-JP" altLang="en-US" smtClean="0"/>
              <a:t>正しく同期化されているので、</a:t>
            </a:r>
            <a:r>
              <a:rPr lang="en-US" altLang="ja-JP" smtClean="0"/>
              <a:t>Hoge</a:t>
            </a:r>
            <a:r>
              <a:rPr lang="ja-JP" altLang="en-US" smtClean="0"/>
              <a:t>オブジェクトへはスレッド</a:t>
            </a:r>
            <a:r>
              <a:rPr lang="en-US" altLang="ja-JP" smtClean="0"/>
              <a:t>2</a:t>
            </a:r>
            <a:r>
              <a:rPr lang="ja-JP" altLang="en-US" smtClean="0"/>
              <a:t>から安全にアクセスできる。</a:t>
            </a:r>
          </a:p>
        </p:txBody>
      </p:sp>
      <p:sp>
        <p:nvSpPr>
          <p:cNvPr id="56324" name="Freeform 4"/>
          <p:cNvSpPr>
            <a:spLocks/>
          </p:cNvSpPr>
          <p:nvPr/>
        </p:nvSpPr>
        <p:spPr bwMode="auto">
          <a:xfrm>
            <a:off x="3779838" y="2781300"/>
            <a:ext cx="647700" cy="1439863"/>
          </a:xfrm>
          <a:custGeom>
            <a:avLst/>
            <a:gdLst/>
            <a:ahLst/>
            <a:cxnLst>
              <a:cxn ang="0">
                <a:pos x="0" y="0"/>
              </a:cxn>
              <a:cxn ang="0">
                <a:pos x="0" y="776"/>
              </a:cxn>
              <a:cxn ang="0">
                <a:pos x="333" y="776"/>
              </a:cxn>
            </a:cxnLst>
            <a:rect l="0" t="0" r="r" b="b"/>
            <a:pathLst>
              <a:path w="333" h="776">
                <a:moveTo>
                  <a:pt x="0" y="0"/>
                </a:moveTo>
                <a:lnTo>
                  <a:pt x="0" y="776"/>
                </a:lnTo>
                <a:lnTo>
                  <a:pt x="333" y="776"/>
                </a:lnTo>
              </a:path>
            </a:pathLst>
          </a:custGeom>
          <a:noFill/>
          <a:ln w="114300">
            <a:solidFill>
              <a:srgbClr val="FF6600"/>
            </a:solidFill>
            <a:round/>
            <a:headEnd type="none" w="med" len="med"/>
            <a:tailEnd type="triangle" w="med" len="med"/>
          </a:ln>
          <a:effectLst/>
        </p:spPr>
        <p:txBody>
          <a:bodyPr/>
          <a:lstStyle/>
          <a:p>
            <a:endParaRPr lang="ja-JP" altLang="en-US"/>
          </a:p>
        </p:txBody>
      </p:sp>
      <p:sp>
        <p:nvSpPr>
          <p:cNvPr id="56325" name="Text Box 5"/>
          <p:cNvSpPr txBox="1">
            <a:spLocks noChangeArrowheads="1"/>
          </p:cNvSpPr>
          <p:nvPr/>
        </p:nvSpPr>
        <p:spPr bwMode="auto">
          <a:xfrm>
            <a:off x="3203575" y="4005263"/>
            <a:ext cx="647700" cy="366712"/>
          </a:xfrm>
          <a:prstGeom prst="rect">
            <a:avLst/>
          </a:prstGeom>
          <a:noFill/>
          <a:ln w="9525">
            <a:noFill/>
            <a:miter lim="800000"/>
            <a:headEnd/>
            <a:tailEnd/>
          </a:ln>
          <a:effectLst/>
        </p:spPr>
        <p:txBody>
          <a:bodyPr>
            <a:spAutoFit/>
          </a:bodyPr>
          <a:lstStyle/>
          <a:p>
            <a:pPr>
              <a:spcBef>
                <a:spcPct val="50000"/>
              </a:spcBef>
            </a:pPr>
            <a:r>
              <a:rPr lang="en-US" altLang="ja-JP" b="1"/>
              <a:t>h.b.</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ja-JP" altLang="en-US" smtClean="0"/>
              <a:t>スピンロックへの応用</a:t>
            </a:r>
          </a:p>
        </p:txBody>
      </p:sp>
      <p:sp>
        <p:nvSpPr>
          <p:cNvPr id="57347" name="Rectangle 3"/>
          <p:cNvSpPr>
            <a:spLocks noGrp="1" noChangeArrowheads="1"/>
          </p:cNvSpPr>
          <p:nvPr>
            <p:ph type="body" idx="1"/>
          </p:nvPr>
        </p:nvSpPr>
        <p:spPr/>
        <p:txBody>
          <a:bodyPr/>
          <a:lstStyle/>
          <a:p>
            <a:pPr>
              <a:lnSpc>
                <a:spcPct val="90000"/>
              </a:lnSpc>
              <a:buFontTx/>
              <a:buNone/>
            </a:pPr>
            <a:r>
              <a:rPr lang="ja-JP" altLang="en-US" smtClean="0"/>
              <a:t>アトミック変数とメモリバリアを用いると、</a:t>
            </a:r>
          </a:p>
          <a:p>
            <a:pPr>
              <a:lnSpc>
                <a:spcPct val="90000"/>
              </a:lnSpc>
              <a:buFontTx/>
              <a:buNone/>
            </a:pPr>
            <a:r>
              <a:rPr lang="ja-JP" altLang="en-US" smtClean="0"/>
              <a:t>いわゆる「スピンロック」も実現できる。</a:t>
            </a:r>
          </a:p>
          <a:p>
            <a:pPr>
              <a:lnSpc>
                <a:spcPct val="80000"/>
              </a:lnSpc>
              <a:buFontTx/>
              <a:buNone/>
            </a:pPr>
            <a:r>
              <a:rPr lang="en-US" altLang="ja-JP" sz="2800" smtClean="0"/>
              <a:t>	atomic&lt;bool&gt; a = false;</a:t>
            </a:r>
          </a:p>
          <a:p>
            <a:pPr>
              <a:lnSpc>
                <a:spcPct val="80000"/>
              </a:lnSpc>
              <a:buFontTx/>
              <a:buNone/>
            </a:pPr>
            <a:endParaRPr lang="en-US" altLang="ja-JP" sz="2800" smtClean="0"/>
          </a:p>
          <a:p>
            <a:pPr>
              <a:lnSpc>
                <a:spcPct val="80000"/>
              </a:lnSpc>
              <a:buFontTx/>
              <a:buNone/>
            </a:pPr>
            <a:r>
              <a:rPr lang="en-US" altLang="ja-JP" sz="2800" smtClean="0"/>
              <a:t>	void spin_lock() {</a:t>
            </a:r>
          </a:p>
          <a:p>
            <a:pPr>
              <a:lnSpc>
                <a:spcPct val="80000"/>
              </a:lnSpc>
              <a:buFontTx/>
              <a:buNone/>
            </a:pPr>
            <a:r>
              <a:rPr lang="ja-JP" altLang="en-US" sz="2800" smtClean="0"/>
              <a:t>	  </a:t>
            </a:r>
            <a:r>
              <a:rPr lang="en-US" altLang="ja-JP" sz="2800" smtClean="0"/>
              <a:t>while(a.exchange_acquire(true)) { }</a:t>
            </a:r>
          </a:p>
          <a:p>
            <a:pPr>
              <a:lnSpc>
                <a:spcPct val="80000"/>
              </a:lnSpc>
              <a:buFontTx/>
              <a:buNone/>
            </a:pPr>
            <a:r>
              <a:rPr lang="en-US" altLang="ja-JP" sz="2800" smtClean="0"/>
              <a:t>	}</a:t>
            </a:r>
          </a:p>
          <a:p>
            <a:pPr>
              <a:lnSpc>
                <a:spcPct val="80000"/>
              </a:lnSpc>
              <a:buFontTx/>
              <a:buNone/>
            </a:pPr>
            <a:endParaRPr lang="en-US" altLang="ja-JP" sz="2800" smtClean="0"/>
          </a:p>
          <a:p>
            <a:pPr>
              <a:lnSpc>
                <a:spcPct val="80000"/>
              </a:lnSpc>
              <a:buFontTx/>
              <a:buNone/>
            </a:pPr>
            <a:r>
              <a:rPr lang="en-US" altLang="ja-JP" sz="2800" smtClean="0"/>
              <a:t>	void spin_unlock() {</a:t>
            </a:r>
          </a:p>
          <a:p>
            <a:pPr>
              <a:lnSpc>
                <a:spcPct val="80000"/>
              </a:lnSpc>
              <a:buFontTx/>
              <a:buNone/>
            </a:pPr>
            <a:r>
              <a:rPr lang="ja-JP" altLang="en-US" sz="2800" smtClean="0"/>
              <a:t>	  </a:t>
            </a:r>
            <a:r>
              <a:rPr lang="en-US" altLang="ja-JP" sz="2800" smtClean="0"/>
              <a:t>a.store_release(false);</a:t>
            </a:r>
          </a:p>
          <a:p>
            <a:pPr>
              <a:lnSpc>
                <a:spcPct val="80000"/>
              </a:lnSpc>
              <a:buFontTx/>
              <a:buNone/>
            </a:pPr>
            <a:r>
              <a:rPr lang="en-US" altLang="ja-JP" sz="2800" smtClean="0"/>
              <a:t>	}</a:t>
            </a:r>
            <a:endParaRPr lang="ja-JP" altLang="en-US" smtClean="0"/>
          </a:p>
        </p:txBody>
      </p:sp>
      <p:grpSp>
        <p:nvGrpSpPr>
          <p:cNvPr id="57357" name="Group 13"/>
          <p:cNvGrpSpPr>
            <a:grpSpLocks/>
          </p:cNvGrpSpPr>
          <p:nvPr/>
        </p:nvGrpSpPr>
        <p:grpSpPr bwMode="auto">
          <a:xfrm>
            <a:off x="3708400" y="2565400"/>
            <a:ext cx="4319588" cy="908050"/>
            <a:chOff x="2336" y="1298"/>
            <a:chExt cx="2721" cy="572"/>
          </a:xfrm>
        </p:grpSpPr>
        <p:sp>
          <p:nvSpPr>
            <p:cNvPr id="57351" name="Text Box 7"/>
            <p:cNvSpPr txBox="1">
              <a:spLocks noChangeArrowheads="1"/>
            </p:cNvSpPr>
            <p:nvPr/>
          </p:nvSpPr>
          <p:spPr bwMode="auto">
            <a:xfrm>
              <a:off x="2925" y="1298"/>
              <a:ext cx="2132" cy="410"/>
            </a:xfrm>
            <a:prstGeom prst="rect">
              <a:avLst/>
            </a:prstGeom>
            <a:solidFill>
              <a:srgbClr val="FFFFFF"/>
            </a:solidFill>
            <a:ln w="9525">
              <a:solidFill>
                <a:schemeClr val="tx1"/>
              </a:solidFill>
              <a:miter lim="800000"/>
              <a:headEnd/>
              <a:tailEnd/>
            </a:ln>
            <a:effectLst/>
          </p:spPr>
          <p:txBody>
            <a:bodyPr>
              <a:spAutoFit/>
            </a:bodyPr>
            <a:lstStyle/>
            <a:p>
              <a:pPr algn="ctr"/>
              <a:r>
                <a:rPr lang="en-US" altLang="ja-JP"/>
                <a:t>exchange</a:t>
              </a:r>
              <a:r>
                <a:rPr lang="ja-JP" altLang="en-US"/>
                <a:t>は、書き込むと同時にその直前の値を返す操作</a:t>
              </a:r>
            </a:p>
          </p:txBody>
        </p:sp>
        <p:sp>
          <p:nvSpPr>
            <p:cNvPr id="57353" name="Line 9"/>
            <p:cNvSpPr>
              <a:spLocks noChangeShapeType="1"/>
            </p:cNvSpPr>
            <p:nvPr/>
          </p:nvSpPr>
          <p:spPr bwMode="auto">
            <a:xfrm flipH="1">
              <a:off x="2336" y="1598"/>
              <a:ext cx="589" cy="272"/>
            </a:xfrm>
            <a:prstGeom prst="line">
              <a:avLst/>
            </a:prstGeom>
            <a:noFill/>
            <a:ln w="50800">
              <a:solidFill>
                <a:schemeClr val="tx1"/>
              </a:solidFill>
              <a:round/>
              <a:headEnd/>
              <a:tailEnd type="triangle" w="med" len="med"/>
            </a:ln>
            <a:effectLst/>
          </p:spPr>
          <p:txBody>
            <a:bodyPr/>
            <a:lstStyle/>
            <a:p>
              <a:endParaRPr lang="ja-JP" altLang="en-US"/>
            </a:p>
          </p:txBody>
        </p:sp>
      </p:grpSp>
      <p:grpSp>
        <p:nvGrpSpPr>
          <p:cNvPr id="57358" name="Group 14"/>
          <p:cNvGrpSpPr>
            <a:grpSpLocks/>
          </p:cNvGrpSpPr>
          <p:nvPr/>
        </p:nvGrpSpPr>
        <p:grpSpPr bwMode="auto">
          <a:xfrm>
            <a:off x="3995738" y="3789363"/>
            <a:ext cx="4103687" cy="1295400"/>
            <a:chOff x="2609" y="2115"/>
            <a:chExt cx="2585" cy="816"/>
          </a:xfrm>
        </p:grpSpPr>
        <p:sp>
          <p:nvSpPr>
            <p:cNvPr id="57354" name="Text Box 10"/>
            <p:cNvSpPr txBox="1">
              <a:spLocks noChangeArrowheads="1"/>
            </p:cNvSpPr>
            <p:nvPr/>
          </p:nvSpPr>
          <p:spPr bwMode="auto">
            <a:xfrm>
              <a:off x="3198" y="2341"/>
              <a:ext cx="1996" cy="583"/>
            </a:xfrm>
            <a:prstGeom prst="rect">
              <a:avLst/>
            </a:prstGeom>
            <a:solidFill>
              <a:srgbClr val="FFFFFF"/>
            </a:solidFill>
            <a:ln w="9525">
              <a:solidFill>
                <a:schemeClr val="tx1"/>
              </a:solidFill>
              <a:miter lim="800000"/>
              <a:headEnd/>
              <a:tailEnd/>
            </a:ln>
            <a:effectLst/>
          </p:spPr>
          <p:txBody>
            <a:bodyPr>
              <a:spAutoFit/>
            </a:bodyPr>
            <a:lstStyle/>
            <a:p>
              <a:pPr>
                <a:spcBef>
                  <a:spcPct val="50000"/>
                </a:spcBef>
              </a:pPr>
              <a:r>
                <a:rPr lang="ja-JP" altLang="en-US"/>
                <a:t>それぞれ </a:t>
              </a:r>
              <a:r>
                <a:rPr lang="en-US" altLang="ja-JP"/>
                <a:t>acquire, release </a:t>
              </a:r>
              <a:r>
                <a:rPr lang="ja-JP" altLang="en-US"/>
                <a:t>のメモリバリアを持っていることに注目</a:t>
              </a:r>
            </a:p>
          </p:txBody>
        </p:sp>
        <p:sp>
          <p:nvSpPr>
            <p:cNvPr id="57355" name="Line 11"/>
            <p:cNvSpPr>
              <a:spLocks noChangeShapeType="1"/>
            </p:cNvSpPr>
            <p:nvPr/>
          </p:nvSpPr>
          <p:spPr bwMode="auto">
            <a:xfrm flipH="1" flipV="1">
              <a:off x="2789" y="2115"/>
              <a:ext cx="409" cy="408"/>
            </a:xfrm>
            <a:prstGeom prst="line">
              <a:avLst/>
            </a:prstGeom>
            <a:noFill/>
            <a:ln w="50800">
              <a:solidFill>
                <a:schemeClr val="tx1"/>
              </a:solidFill>
              <a:round/>
              <a:headEnd/>
              <a:tailEnd type="triangle" w="med" len="med"/>
            </a:ln>
            <a:effectLst/>
          </p:spPr>
          <p:txBody>
            <a:bodyPr/>
            <a:lstStyle/>
            <a:p>
              <a:endParaRPr lang="ja-JP" altLang="en-US"/>
            </a:p>
          </p:txBody>
        </p:sp>
        <p:sp>
          <p:nvSpPr>
            <p:cNvPr id="57356" name="Line 12"/>
            <p:cNvSpPr>
              <a:spLocks noChangeShapeType="1"/>
            </p:cNvSpPr>
            <p:nvPr/>
          </p:nvSpPr>
          <p:spPr bwMode="auto">
            <a:xfrm flipH="1">
              <a:off x="2609" y="2659"/>
              <a:ext cx="589" cy="272"/>
            </a:xfrm>
            <a:prstGeom prst="line">
              <a:avLst/>
            </a:prstGeom>
            <a:noFill/>
            <a:ln w="50800">
              <a:solidFill>
                <a:schemeClr val="tx1"/>
              </a:solidFill>
              <a:round/>
              <a:headEnd/>
              <a:tailEnd type="triangle" w="med" len="med"/>
            </a:ln>
            <a:effectLst/>
          </p:spPr>
          <p:txBody>
            <a:bodyP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7357"/>
                                        </p:tgtEl>
                                        <p:attrNameLst>
                                          <p:attrName>style.visibility</p:attrName>
                                        </p:attrNameLst>
                                      </p:cBhvr>
                                      <p:to>
                                        <p:strVal val="visible"/>
                                      </p:to>
                                    </p:set>
                                    <p:anim calcmode="lin" valueType="num">
                                      <p:cBhvr additive="base">
                                        <p:cTn id="7" dur="500" fill="hold"/>
                                        <p:tgtEl>
                                          <p:spTgt spid="57357"/>
                                        </p:tgtEl>
                                        <p:attrNameLst>
                                          <p:attrName>ppt_x</p:attrName>
                                        </p:attrNameLst>
                                      </p:cBhvr>
                                      <p:tavLst>
                                        <p:tav tm="0">
                                          <p:val>
                                            <p:strVal val="#ppt_x"/>
                                          </p:val>
                                        </p:tav>
                                        <p:tav tm="100000">
                                          <p:val>
                                            <p:strVal val="#ppt_x"/>
                                          </p:val>
                                        </p:tav>
                                      </p:tavLst>
                                    </p:anim>
                                    <p:anim calcmode="lin" valueType="num">
                                      <p:cBhvr additive="base">
                                        <p:cTn id="8" dur="500" fill="hold"/>
                                        <p:tgtEl>
                                          <p:spTgt spid="5735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7358"/>
                                        </p:tgtEl>
                                        <p:attrNameLst>
                                          <p:attrName>style.visibility</p:attrName>
                                        </p:attrNameLst>
                                      </p:cBhvr>
                                      <p:to>
                                        <p:strVal val="visible"/>
                                      </p:to>
                                    </p:set>
                                    <p:anim calcmode="lin" valueType="num">
                                      <p:cBhvr additive="base">
                                        <p:cTn id="11" dur="500" fill="hold"/>
                                        <p:tgtEl>
                                          <p:spTgt spid="57358"/>
                                        </p:tgtEl>
                                        <p:attrNameLst>
                                          <p:attrName>ppt_x</p:attrName>
                                        </p:attrNameLst>
                                      </p:cBhvr>
                                      <p:tavLst>
                                        <p:tav tm="0">
                                          <p:val>
                                            <p:strVal val="#ppt_x"/>
                                          </p:val>
                                        </p:tav>
                                        <p:tav tm="100000">
                                          <p:val>
                                            <p:strVal val="#ppt_x"/>
                                          </p:val>
                                        </p:tav>
                                      </p:tavLst>
                                    </p:anim>
                                    <p:anim calcmode="lin" valueType="num">
                                      <p:cBhvr additive="base">
                                        <p:cTn id="12" dur="500" fill="hold"/>
                                        <p:tgtEl>
                                          <p:spTgt spid="573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ja-JP" altLang="en-US" smtClean="0"/>
              <a:t>スピンロックによる同期化</a:t>
            </a:r>
          </a:p>
        </p:txBody>
      </p:sp>
      <p:sp>
        <p:nvSpPr>
          <p:cNvPr id="58371" name="Rectangle 3"/>
          <p:cNvSpPr>
            <a:spLocks noGrp="1" noChangeArrowheads="1"/>
          </p:cNvSpPr>
          <p:nvPr>
            <p:ph type="body" idx="1"/>
          </p:nvPr>
        </p:nvSpPr>
        <p:spPr/>
        <p:txBody>
          <a:bodyPr/>
          <a:lstStyle/>
          <a:p>
            <a:pPr>
              <a:buFontTx/>
              <a:buNone/>
            </a:pPr>
            <a:r>
              <a:rPr lang="en-US" altLang="ja-JP" sz="2800" smtClean="0"/>
              <a:t>	    </a:t>
            </a:r>
            <a:r>
              <a:rPr lang="ja-JP" altLang="en-US" sz="2800" b="1" smtClean="0"/>
              <a:t>スレッド</a:t>
            </a:r>
            <a:r>
              <a:rPr lang="en-US" altLang="ja-JP" sz="2800" b="1" smtClean="0"/>
              <a:t>1:			       </a:t>
            </a:r>
            <a:r>
              <a:rPr lang="ja-JP" altLang="en-US" sz="2800" b="1" smtClean="0"/>
              <a:t>スレッド</a:t>
            </a:r>
            <a:r>
              <a:rPr lang="en-US" altLang="ja-JP" sz="2800" b="1" smtClean="0"/>
              <a:t>2:</a:t>
            </a:r>
          </a:p>
          <a:p>
            <a:pPr>
              <a:buFontTx/>
              <a:buNone/>
            </a:pPr>
            <a:r>
              <a:rPr lang="en-US" altLang="ja-JP" sz="2800" smtClean="0"/>
              <a:t>	    spin_lock();</a:t>
            </a:r>
          </a:p>
          <a:p>
            <a:pPr>
              <a:buFontTx/>
              <a:buNone/>
            </a:pPr>
            <a:r>
              <a:rPr lang="en-US" altLang="ja-JP" sz="2800" smtClean="0"/>
              <a:t>	    x = 1;</a:t>
            </a:r>
          </a:p>
          <a:p>
            <a:pPr>
              <a:buFontTx/>
              <a:buNone/>
            </a:pPr>
            <a:r>
              <a:rPr lang="en-US" altLang="ja-JP" sz="2800" smtClean="0"/>
              <a:t>	    spin_unlock();		       spin_lock();</a:t>
            </a:r>
          </a:p>
          <a:p>
            <a:pPr>
              <a:buFontTx/>
              <a:buNone/>
            </a:pPr>
            <a:r>
              <a:rPr lang="en-US" altLang="ja-JP" sz="2800" smtClean="0"/>
              <a:t>						       r = x;</a:t>
            </a:r>
          </a:p>
          <a:p>
            <a:pPr>
              <a:buFontTx/>
              <a:buNone/>
            </a:pPr>
            <a:r>
              <a:rPr lang="en-US" altLang="ja-JP" sz="2800" smtClean="0"/>
              <a:t>						       spin_unlock();</a:t>
            </a:r>
            <a:endParaRPr lang="ja-JP" altLang="en-US" smtClean="0"/>
          </a:p>
          <a:p>
            <a:r>
              <a:rPr lang="ja-JP" altLang="en-US" smtClean="0"/>
              <a:t>スピンロックのもつメモリバリア効果により</a:t>
            </a:r>
            <a:r>
              <a:rPr lang="en-US" altLang="ja-JP" smtClean="0"/>
              <a:t>happens before</a:t>
            </a:r>
            <a:r>
              <a:rPr lang="ja-JP" altLang="en-US" smtClean="0"/>
              <a:t>関係が生まれるので、変数を安全に共有できる。</a:t>
            </a:r>
          </a:p>
        </p:txBody>
      </p:sp>
      <p:grpSp>
        <p:nvGrpSpPr>
          <p:cNvPr id="58382" name="Group 14"/>
          <p:cNvGrpSpPr>
            <a:grpSpLocks/>
          </p:cNvGrpSpPr>
          <p:nvPr/>
        </p:nvGrpSpPr>
        <p:grpSpPr bwMode="auto">
          <a:xfrm>
            <a:off x="466725" y="2157413"/>
            <a:ext cx="7777163" cy="1439862"/>
            <a:chOff x="294" y="1026"/>
            <a:chExt cx="4899" cy="907"/>
          </a:xfrm>
        </p:grpSpPr>
        <p:sp>
          <p:nvSpPr>
            <p:cNvPr id="58372" name="AutoShape 4"/>
            <p:cNvSpPr>
              <a:spLocks noChangeArrowheads="1"/>
            </p:cNvSpPr>
            <p:nvPr/>
          </p:nvSpPr>
          <p:spPr bwMode="auto">
            <a:xfrm>
              <a:off x="385" y="1116"/>
              <a:ext cx="317" cy="681"/>
            </a:xfrm>
            <a:prstGeom prst="curvedRightArrow">
              <a:avLst>
                <a:gd name="adj1" fmla="val 42965"/>
                <a:gd name="adj2" fmla="val 85931"/>
                <a:gd name="adj3" fmla="val 33333"/>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58373" name="AutoShape 5"/>
            <p:cNvSpPr>
              <a:spLocks noChangeArrowheads="1"/>
            </p:cNvSpPr>
            <p:nvPr/>
          </p:nvSpPr>
          <p:spPr bwMode="auto">
            <a:xfrm>
              <a:off x="294" y="1026"/>
              <a:ext cx="272" cy="272"/>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chemeClr val="tx1"/>
              </a:solidFill>
              <a:miter lim="800000"/>
              <a:headEnd/>
              <a:tailEnd/>
            </a:ln>
            <a:effectLst/>
          </p:spPr>
          <p:txBody>
            <a:bodyPr wrap="none" anchor="ctr"/>
            <a:lstStyle/>
            <a:p>
              <a:endParaRPr lang="ja-JP" altLang="en-US"/>
            </a:p>
          </p:txBody>
        </p:sp>
        <p:sp>
          <p:nvSpPr>
            <p:cNvPr id="58374" name="AutoShape 6"/>
            <p:cNvSpPr>
              <a:spLocks noChangeArrowheads="1"/>
            </p:cNvSpPr>
            <p:nvPr/>
          </p:nvSpPr>
          <p:spPr bwMode="auto">
            <a:xfrm flipH="1" flipV="1">
              <a:off x="4786" y="1162"/>
              <a:ext cx="317" cy="681"/>
            </a:xfrm>
            <a:prstGeom prst="curvedRightArrow">
              <a:avLst>
                <a:gd name="adj1" fmla="val 42965"/>
                <a:gd name="adj2" fmla="val 85931"/>
                <a:gd name="adj3" fmla="val 33333"/>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58375" name="AutoShape 7"/>
            <p:cNvSpPr>
              <a:spLocks noChangeArrowheads="1"/>
            </p:cNvSpPr>
            <p:nvPr/>
          </p:nvSpPr>
          <p:spPr bwMode="auto">
            <a:xfrm>
              <a:off x="4921" y="1661"/>
              <a:ext cx="272" cy="272"/>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chemeClr val="tx1"/>
              </a:solidFill>
              <a:miter lim="800000"/>
              <a:headEnd/>
              <a:tailEnd/>
            </a:ln>
            <a:effectLst/>
          </p:spPr>
          <p:txBody>
            <a:bodyPr wrap="none" anchor="ctr"/>
            <a:lstStyle/>
            <a:p>
              <a:endParaRPr lang="ja-JP" altLang="en-US"/>
            </a:p>
          </p:txBody>
        </p:sp>
      </p:grpSp>
      <p:grpSp>
        <p:nvGrpSpPr>
          <p:cNvPr id="58381" name="Group 13"/>
          <p:cNvGrpSpPr>
            <a:grpSpLocks/>
          </p:cNvGrpSpPr>
          <p:nvPr/>
        </p:nvGrpSpPr>
        <p:grpSpPr bwMode="auto">
          <a:xfrm>
            <a:off x="3540125" y="2420938"/>
            <a:ext cx="2089150" cy="647700"/>
            <a:chOff x="2172" y="1180"/>
            <a:chExt cx="1316" cy="408"/>
          </a:xfrm>
        </p:grpSpPr>
        <p:sp>
          <p:nvSpPr>
            <p:cNvPr id="58377" name="AutoShape 9"/>
            <p:cNvSpPr>
              <a:spLocks noChangeArrowheads="1"/>
            </p:cNvSpPr>
            <p:nvPr/>
          </p:nvSpPr>
          <p:spPr bwMode="auto">
            <a:xfrm>
              <a:off x="2172" y="1407"/>
              <a:ext cx="1270" cy="181"/>
            </a:xfrm>
            <a:prstGeom prst="rightArrow">
              <a:avLst>
                <a:gd name="adj1" fmla="val 50000"/>
                <a:gd name="adj2" fmla="val 175414"/>
              </a:avLst>
            </a:prstGeom>
            <a:solidFill>
              <a:srgbClr val="00FF00"/>
            </a:solidFill>
            <a:ln w="9525">
              <a:solidFill>
                <a:schemeClr val="tx1"/>
              </a:solidFill>
              <a:miter lim="800000"/>
              <a:headEnd/>
              <a:tailEnd/>
            </a:ln>
            <a:effectLst/>
          </p:spPr>
          <p:txBody>
            <a:bodyPr wrap="none" anchor="ctr"/>
            <a:lstStyle/>
            <a:p>
              <a:endParaRPr lang="ja-JP" altLang="en-US"/>
            </a:p>
          </p:txBody>
        </p:sp>
        <p:sp>
          <p:nvSpPr>
            <p:cNvPr id="58378" name="Text Box 10"/>
            <p:cNvSpPr txBox="1">
              <a:spLocks noChangeArrowheads="1"/>
            </p:cNvSpPr>
            <p:nvPr/>
          </p:nvSpPr>
          <p:spPr bwMode="auto">
            <a:xfrm>
              <a:off x="2173" y="1180"/>
              <a:ext cx="1315" cy="231"/>
            </a:xfrm>
            <a:prstGeom prst="rect">
              <a:avLst/>
            </a:prstGeom>
            <a:noFill/>
            <a:ln w="9525">
              <a:noFill/>
              <a:miter lim="800000"/>
              <a:headEnd/>
              <a:tailEnd/>
            </a:ln>
            <a:effectLst/>
          </p:spPr>
          <p:txBody>
            <a:bodyPr>
              <a:spAutoFit/>
            </a:bodyPr>
            <a:lstStyle/>
            <a:p>
              <a:pPr>
                <a:spcBef>
                  <a:spcPct val="50000"/>
                </a:spcBef>
              </a:pPr>
              <a:r>
                <a:rPr lang="en-US" altLang="ja-JP" b="1"/>
                <a:t>synchronize with</a:t>
              </a:r>
              <a:endParaRPr lang="ja-JP" altLang="en-US" b="1"/>
            </a:p>
          </p:txBody>
        </p:sp>
      </p:grpSp>
      <p:grpSp>
        <p:nvGrpSpPr>
          <p:cNvPr id="58383" name="Group 15"/>
          <p:cNvGrpSpPr>
            <a:grpSpLocks/>
          </p:cNvGrpSpPr>
          <p:nvPr/>
        </p:nvGrpSpPr>
        <p:grpSpPr bwMode="auto">
          <a:xfrm>
            <a:off x="2984500" y="2333625"/>
            <a:ext cx="2595563" cy="1489075"/>
            <a:chOff x="1791" y="1135"/>
            <a:chExt cx="1635" cy="938"/>
          </a:xfrm>
        </p:grpSpPr>
        <p:sp>
          <p:nvSpPr>
            <p:cNvPr id="58379" name="Freeform 11"/>
            <p:cNvSpPr>
              <a:spLocks/>
            </p:cNvSpPr>
            <p:nvPr/>
          </p:nvSpPr>
          <p:spPr bwMode="auto">
            <a:xfrm>
              <a:off x="1791" y="1135"/>
              <a:ext cx="1635" cy="679"/>
            </a:xfrm>
            <a:custGeom>
              <a:avLst/>
              <a:gdLst/>
              <a:ahLst/>
              <a:cxnLst>
                <a:cxn ang="0">
                  <a:pos x="0" y="0"/>
                </a:cxn>
                <a:cxn ang="0">
                  <a:pos x="881" y="1"/>
                </a:cxn>
                <a:cxn ang="0">
                  <a:pos x="881" y="679"/>
                </a:cxn>
                <a:cxn ang="0">
                  <a:pos x="1635" y="672"/>
                </a:cxn>
              </a:cxnLst>
              <a:rect l="0" t="0" r="r" b="b"/>
              <a:pathLst>
                <a:path w="1635" h="679">
                  <a:moveTo>
                    <a:pt x="0" y="0"/>
                  </a:moveTo>
                  <a:lnTo>
                    <a:pt x="881" y="1"/>
                  </a:lnTo>
                  <a:lnTo>
                    <a:pt x="881" y="679"/>
                  </a:lnTo>
                  <a:lnTo>
                    <a:pt x="1635" y="672"/>
                  </a:lnTo>
                </a:path>
              </a:pathLst>
            </a:custGeom>
            <a:noFill/>
            <a:ln w="114300">
              <a:solidFill>
                <a:srgbClr val="FF6600"/>
              </a:solidFill>
              <a:round/>
              <a:headEnd type="none" w="med" len="med"/>
              <a:tailEnd type="triangle" w="med" len="med"/>
            </a:ln>
            <a:effectLst/>
          </p:spPr>
          <p:txBody>
            <a:bodyPr/>
            <a:lstStyle/>
            <a:p>
              <a:endParaRPr lang="ja-JP" altLang="en-US"/>
            </a:p>
          </p:txBody>
        </p:sp>
        <p:sp>
          <p:nvSpPr>
            <p:cNvPr id="58380" name="Text Box 12"/>
            <p:cNvSpPr txBox="1">
              <a:spLocks noChangeArrowheads="1"/>
            </p:cNvSpPr>
            <p:nvPr/>
          </p:nvSpPr>
          <p:spPr bwMode="auto">
            <a:xfrm>
              <a:off x="2018" y="1842"/>
              <a:ext cx="1270" cy="231"/>
            </a:xfrm>
            <a:prstGeom prst="rect">
              <a:avLst/>
            </a:prstGeom>
            <a:noFill/>
            <a:ln w="9525">
              <a:noFill/>
              <a:miter lim="800000"/>
              <a:headEnd/>
              <a:tailEnd/>
            </a:ln>
            <a:effectLst/>
          </p:spPr>
          <p:txBody>
            <a:bodyPr>
              <a:spAutoFit/>
            </a:bodyPr>
            <a:lstStyle/>
            <a:p>
              <a:pPr>
                <a:spcBef>
                  <a:spcPct val="50000"/>
                </a:spcBef>
              </a:pPr>
              <a:r>
                <a:rPr lang="en-US" altLang="ja-JP" b="1"/>
                <a:t>happens before</a:t>
              </a:r>
              <a:endParaRPr lang="ja-JP" altLang="en-US" b="1"/>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8381"/>
                                        </p:tgtEl>
                                        <p:attrNameLst>
                                          <p:attrName>style.visibility</p:attrName>
                                        </p:attrNameLst>
                                      </p:cBhvr>
                                      <p:to>
                                        <p:strVal val="visible"/>
                                      </p:to>
                                    </p:set>
                                    <p:anim calcmode="lin" valueType="num">
                                      <p:cBhvr additive="base">
                                        <p:cTn id="7" dur="500" fill="hold"/>
                                        <p:tgtEl>
                                          <p:spTgt spid="58381"/>
                                        </p:tgtEl>
                                        <p:attrNameLst>
                                          <p:attrName>ppt_x</p:attrName>
                                        </p:attrNameLst>
                                      </p:cBhvr>
                                      <p:tavLst>
                                        <p:tav tm="0">
                                          <p:val>
                                            <p:strVal val="#ppt_x"/>
                                          </p:val>
                                        </p:tav>
                                        <p:tav tm="100000">
                                          <p:val>
                                            <p:strVal val="#ppt_x"/>
                                          </p:val>
                                        </p:tav>
                                      </p:tavLst>
                                    </p:anim>
                                    <p:anim calcmode="lin" valueType="num">
                                      <p:cBhvr additive="base">
                                        <p:cTn id="8" dur="500" fill="hold"/>
                                        <p:tgtEl>
                                          <p:spTgt spid="5838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8382"/>
                                        </p:tgtEl>
                                        <p:attrNameLst>
                                          <p:attrName>style.visibility</p:attrName>
                                        </p:attrNameLst>
                                      </p:cBhvr>
                                      <p:to>
                                        <p:strVal val="visible"/>
                                      </p:to>
                                    </p:set>
                                    <p:anim calcmode="lin" valueType="num">
                                      <p:cBhvr additive="base">
                                        <p:cTn id="13" dur="500" fill="hold"/>
                                        <p:tgtEl>
                                          <p:spTgt spid="58382"/>
                                        </p:tgtEl>
                                        <p:attrNameLst>
                                          <p:attrName>ppt_x</p:attrName>
                                        </p:attrNameLst>
                                      </p:cBhvr>
                                      <p:tavLst>
                                        <p:tav tm="0">
                                          <p:val>
                                            <p:strVal val="#ppt_x"/>
                                          </p:val>
                                        </p:tav>
                                        <p:tav tm="100000">
                                          <p:val>
                                            <p:strVal val="#ppt_x"/>
                                          </p:val>
                                        </p:tav>
                                      </p:tavLst>
                                    </p:anim>
                                    <p:anim calcmode="lin" valueType="num">
                                      <p:cBhvr additive="base">
                                        <p:cTn id="14" dur="500" fill="hold"/>
                                        <p:tgtEl>
                                          <p:spTgt spid="5838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8383"/>
                                        </p:tgtEl>
                                        <p:attrNameLst>
                                          <p:attrName>style.visibility</p:attrName>
                                        </p:attrNameLst>
                                      </p:cBhvr>
                                      <p:to>
                                        <p:strVal val="visible"/>
                                      </p:to>
                                    </p:set>
                                    <p:anim calcmode="lin" valueType="num">
                                      <p:cBhvr additive="base">
                                        <p:cTn id="19" dur="500" fill="hold"/>
                                        <p:tgtEl>
                                          <p:spTgt spid="58383"/>
                                        </p:tgtEl>
                                        <p:attrNameLst>
                                          <p:attrName>ppt_x</p:attrName>
                                        </p:attrNameLst>
                                      </p:cBhvr>
                                      <p:tavLst>
                                        <p:tav tm="0">
                                          <p:val>
                                            <p:strVal val="#ppt_x"/>
                                          </p:val>
                                        </p:tav>
                                        <p:tav tm="100000">
                                          <p:val>
                                            <p:strVal val="#ppt_x"/>
                                          </p:val>
                                        </p:tav>
                                      </p:tavLst>
                                    </p:anim>
                                    <p:anim calcmode="lin" valueType="num">
                                      <p:cBhvr additive="base">
                                        <p:cTn id="20" dur="500" fill="hold"/>
                                        <p:tgtEl>
                                          <p:spTgt spid="5838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8371">
                                            <p:txEl>
                                              <p:pRg st="6" end="6"/>
                                            </p:txEl>
                                          </p:spTgt>
                                        </p:tgtEl>
                                        <p:attrNameLst>
                                          <p:attrName>style.visibility</p:attrName>
                                        </p:attrNameLst>
                                      </p:cBhvr>
                                      <p:to>
                                        <p:strVal val="visible"/>
                                      </p:to>
                                    </p:set>
                                    <p:anim calcmode="lin" valueType="num">
                                      <p:cBhvr additive="base">
                                        <p:cTn id="25" dur="500" fill="hold"/>
                                        <p:tgtEl>
                                          <p:spTgt spid="58371">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37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ja-JP" altLang="en-US" smtClean="0"/>
              <a:t>排他制御とメモリバリア</a:t>
            </a:r>
          </a:p>
        </p:txBody>
      </p:sp>
      <p:sp>
        <p:nvSpPr>
          <p:cNvPr id="59395" name="Rectangle 3"/>
          <p:cNvSpPr>
            <a:spLocks noGrp="1" noChangeArrowheads="1"/>
          </p:cNvSpPr>
          <p:nvPr>
            <p:ph type="body" idx="1"/>
          </p:nvPr>
        </p:nvSpPr>
        <p:spPr/>
        <p:txBody>
          <a:bodyPr/>
          <a:lstStyle/>
          <a:p>
            <a:r>
              <a:rPr lang="ja-JP" altLang="en-US" smtClean="0"/>
              <a:t>スピンロックに限らず、スレッド間の排他制御や同期化を行う仕組み</a:t>
            </a:r>
            <a:r>
              <a:rPr lang="en-US" altLang="ja-JP" smtClean="0"/>
              <a:t>(mutex</a:t>
            </a:r>
            <a:r>
              <a:rPr lang="ja-JP" altLang="en-US" smtClean="0"/>
              <a:t>やセマフォ等</a:t>
            </a:r>
            <a:r>
              <a:rPr lang="en-US" altLang="ja-JP" smtClean="0"/>
              <a:t>)</a:t>
            </a:r>
            <a:r>
              <a:rPr lang="ja-JP" altLang="en-US" smtClean="0"/>
              <a:t>は、メモリバリア効果も持っている。</a:t>
            </a:r>
          </a:p>
          <a:p>
            <a:pPr>
              <a:buFontTx/>
              <a:buNone/>
            </a:pPr>
            <a:r>
              <a:rPr lang="ja-JP" altLang="en-US" smtClean="0"/>
              <a:t>⇒ これらの仕組みを正しく使うことでも、安全なデータ共有を行うことが可能。</a:t>
            </a:r>
          </a:p>
          <a:p>
            <a:pPr lvl="1"/>
            <a:endParaRPr lang="en-US" altLang="ja-JP" smtClean="0"/>
          </a:p>
          <a:p>
            <a:pPr lvl="1"/>
            <a:r>
              <a:rPr lang="en-US" altLang="ja-JP" smtClean="0"/>
              <a:t>“acquire</a:t>
            </a:r>
            <a:r>
              <a:rPr lang="ja-JP" altLang="en-US" smtClean="0"/>
              <a:t>バリア”</a:t>
            </a:r>
            <a:r>
              <a:rPr lang="en-US" altLang="ja-JP" smtClean="0"/>
              <a:t>, “release</a:t>
            </a:r>
            <a:r>
              <a:rPr lang="ja-JP" altLang="en-US" smtClean="0"/>
              <a:t>バリア</a:t>
            </a:r>
            <a:r>
              <a:rPr lang="en-US" altLang="ja-JP" smtClean="0"/>
              <a:t>” </a:t>
            </a:r>
            <a:r>
              <a:rPr lang="ja-JP" altLang="en-US" smtClean="0"/>
              <a:t>という名称も、ロック取得と開放のもつメモリバリア効果に対応して名付けられている。</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ja-JP" altLang="en-US" smtClean="0"/>
              <a:t>ここまでのまとめ</a:t>
            </a:r>
          </a:p>
        </p:txBody>
      </p:sp>
      <p:sp>
        <p:nvSpPr>
          <p:cNvPr id="55299" name="Rectangle 3"/>
          <p:cNvSpPr>
            <a:spLocks noGrp="1" noChangeArrowheads="1"/>
          </p:cNvSpPr>
          <p:nvPr>
            <p:ph type="body" idx="1"/>
          </p:nvPr>
        </p:nvSpPr>
        <p:spPr/>
        <p:txBody>
          <a:bodyPr/>
          <a:lstStyle/>
          <a:p>
            <a:r>
              <a:rPr lang="ja-JP" altLang="en-US" smtClean="0"/>
              <a:t>最適化の影響を考えずにマルチスレッドなプログラムを書くと、予期しない実行結果になることがある。</a:t>
            </a:r>
          </a:p>
          <a:p>
            <a:r>
              <a:rPr lang="ja-JP" altLang="en-US" smtClean="0"/>
              <a:t>アトミック変数とメモリバリアを使って正しく同期化されたコードを書けば、マルチスレッドでも安全にデータ共有を行うことができる。</a:t>
            </a:r>
          </a:p>
          <a:p>
            <a:r>
              <a:rPr lang="ja-JP" altLang="en-US" smtClean="0"/>
              <a:t>ロックなどの同期化機構も、アトミック変数とメモリバリアで構築されている。</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ja-JP" altLang="en-US" smtClean="0"/>
              <a:t>マルチスレッドと排他制御</a:t>
            </a:r>
          </a:p>
        </p:txBody>
      </p:sp>
      <p:sp>
        <p:nvSpPr>
          <p:cNvPr id="18435" name="Rectangle 3"/>
          <p:cNvSpPr>
            <a:spLocks noGrp="1" noChangeArrowheads="1"/>
          </p:cNvSpPr>
          <p:nvPr>
            <p:ph type="body" idx="1"/>
          </p:nvPr>
        </p:nvSpPr>
        <p:spPr/>
        <p:txBody>
          <a:bodyPr/>
          <a:lstStyle/>
          <a:p>
            <a:pPr>
              <a:buFontTx/>
              <a:buNone/>
            </a:pPr>
            <a:r>
              <a:rPr lang="ja-JP" altLang="en-US" smtClean="0"/>
              <a:t>マルチスレッドプログラミングで苦労する点</a:t>
            </a:r>
          </a:p>
          <a:p>
            <a:pPr lvl="1"/>
            <a:r>
              <a:rPr lang="ja-JP" altLang="en-US" smtClean="0"/>
              <a:t>同じ変数やオブジェクトが複数のスレッドから</a:t>
            </a:r>
          </a:p>
          <a:p>
            <a:pPr lvl="1">
              <a:buFontTx/>
              <a:buNone/>
            </a:pPr>
            <a:r>
              <a:rPr lang="ja-JP" altLang="en-US" smtClean="0"/>
              <a:t>	同時にアクセスされる可能性がある。</a:t>
            </a:r>
          </a:p>
          <a:p>
            <a:endParaRPr lang="ja-JP" altLang="en-US" smtClean="0"/>
          </a:p>
          <a:p>
            <a:pPr>
              <a:buFontTx/>
              <a:buNone/>
            </a:pPr>
            <a:r>
              <a:rPr lang="en-US" altLang="ja-JP" smtClean="0"/>
              <a:t>mutex </a:t>
            </a:r>
            <a:r>
              <a:rPr lang="ja-JP" altLang="en-US" smtClean="0"/>
              <a:t>などの排他制御</a:t>
            </a:r>
            <a:r>
              <a:rPr lang="en-US" altLang="ja-JP" smtClean="0"/>
              <a:t>(</a:t>
            </a:r>
            <a:r>
              <a:rPr lang="ja-JP" altLang="en-US" smtClean="0"/>
              <a:t>ロック</a:t>
            </a:r>
            <a:r>
              <a:rPr lang="en-US" altLang="ja-JP" smtClean="0"/>
              <a:t>)</a:t>
            </a:r>
            <a:r>
              <a:rPr lang="ja-JP" altLang="en-US" smtClean="0"/>
              <a:t>を使って対処</a:t>
            </a:r>
          </a:p>
          <a:p>
            <a:pPr lvl="1"/>
            <a:r>
              <a:rPr lang="ja-JP" altLang="en-US" smtClean="0"/>
              <a:t>あらゆる変数を排他制御しなければならないの</a:t>
            </a:r>
            <a:r>
              <a:rPr lang="en-US" altLang="ja-JP" smtClean="0"/>
              <a:t>?</a:t>
            </a:r>
            <a:r>
              <a:rPr lang="ja-JP" altLang="en-US" smtClean="0"/>
              <a:t>ロックによるパフォーマンスの劣化も気になる。</a:t>
            </a:r>
          </a:p>
          <a:p>
            <a:pPr>
              <a:buFontTx/>
              <a:buNone/>
            </a:pPr>
            <a:r>
              <a:rPr lang="ja-JP" altLang="en-US" smtClean="0"/>
              <a:t>⇒ もっと軽量の仕組みはないの</a:t>
            </a:r>
            <a:r>
              <a:rPr lang="en-US" altLang="ja-JP" smtClean="0"/>
              <a:t>?</a:t>
            </a:r>
          </a:p>
          <a:p>
            <a:endParaRPr lang="ja-JP" altLang="en-US"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ltLang="ja-JP" smtClean="0"/>
              <a:t>volatile</a:t>
            </a:r>
            <a:r>
              <a:rPr lang="ja-JP" altLang="en-US" smtClean="0"/>
              <a:t>の出番は</a:t>
            </a:r>
            <a:r>
              <a:rPr lang="en-US" altLang="ja-JP" smtClean="0"/>
              <a:t>?</a:t>
            </a:r>
          </a:p>
        </p:txBody>
      </p:sp>
      <p:sp>
        <p:nvSpPr>
          <p:cNvPr id="60419" name="Rectangle 3"/>
          <p:cNvSpPr>
            <a:spLocks noGrp="1" noChangeArrowheads="1"/>
          </p:cNvSpPr>
          <p:nvPr>
            <p:ph type="body" idx="1"/>
          </p:nvPr>
        </p:nvSpPr>
        <p:spPr/>
        <p:txBody>
          <a:bodyPr/>
          <a:lstStyle/>
          <a:p>
            <a:r>
              <a:rPr lang="ja-JP" altLang="en-US" smtClean="0"/>
              <a:t>ここまでアトミック変数とメモリバリアについて説明してきました。</a:t>
            </a:r>
          </a:p>
          <a:p>
            <a:endParaRPr lang="ja-JP" altLang="en-US" smtClean="0"/>
          </a:p>
          <a:p>
            <a:pPr>
              <a:buFontTx/>
              <a:buNone/>
            </a:pPr>
            <a:r>
              <a:rPr lang="ja-JP" altLang="en-US" smtClean="0"/>
              <a:t>	「ところで、 </a:t>
            </a:r>
            <a:r>
              <a:rPr lang="en-US" altLang="ja-JP" smtClean="0"/>
              <a:t>volatile</a:t>
            </a:r>
            <a:r>
              <a:rPr lang="ja-JP" altLang="en-US" smtClean="0"/>
              <a:t>変数ってアトミック変数やメモリバリアの代わりにならないの</a:t>
            </a:r>
            <a:r>
              <a:rPr lang="en-US" altLang="ja-JP" smtClean="0"/>
              <a:t>?</a:t>
            </a:r>
            <a:r>
              <a:rPr lang="ja-JP" altLang="en-US" smtClean="0"/>
              <a:t>」</a:t>
            </a:r>
          </a:p>
          <a:p>
            <a:pPr>
              <a:buFontTx/>
              <a:buNone/>
            </a:pPr>
            <a:r>
              <a:rPr lang="ja-JP" altLang="en-US" smtClean="0"/>
              <a:t>	⇒ 答</a:t>
            </a:r>
            <a:r>
              <a:rPr lang="en-US" altLang="ja-JP" smtClean="0"/>
              <a:t>: C/C++</a:t>
            </a:r>
            <a:r>
              <a:rPr lang="ja-JP" altLang="en-US" smtClean="0"/>
              <a:t>においては</a:t>
            </a:r>
            <a:r>
              <a:rPr lang="ja-JP" altLang="en-US" b="1" smtClean="0"/>
              <a:t>「ならない」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0419">
                                            <p:txEl>
                                              <p:pRg st="2" end="2"/>
                                            </p:txEl>
                                          </p:spTgt>
                                        </p:tgtEl>
                                        <p:attrNameLst>
                                          <p:attrName>style.visibility</p:attrName>
                                        </p:attrNameLst>
                                      </p:cBhvr>
                                      <p:to>
                                        <p:strVal val="visible"/>
                                      </p:to>
                                    </p:set>
                                    <p:anim calcmode="lin" valueType="num">
                                      <p:cBhvr additive="base">
                                        <p:cTn id="7" dur="500" fill="hold"/>
                                        <p:tgtEl>
                                          <p:spTgt spid="6041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4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0419">
                                            <p:txEl>
                                              <p:pRg st="3" end="3"/>
                                            </p:txEl>
                                          </p:spTgt>
                                        </p:tgtEl>
                                        <p:attrNameLst>
                                          <p:attrName>style.visibility</p:attrName>
                                        </p:attrNameLst>
                                      </p:cBhvr>
                                      <p:to>
                                        <p:strVal val="visible"/>
                                      </p:to>
                                    </p:set>
                                    <p:anim calcmode="lin" valueType="num">
                                      <p:cBhvr additive="base">
                                        <p:cTn id="13" dur="500" fill="hold"/>
                                        <p:tgtEl>
                                          <p:spTgt spid="60419">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04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ja-JP" smtClean="0"/>
              <a:t>volatile</a:t>
            </a:r>
            <a:r>
              <a:rPr lang="ja-JP" altLang="en-US" smtClean="0"/>
              <a:t>の問題点その</a:t>
            </a:r>
            <a:r>
              <a:rPr lang="en-US" altLang="ja-JP" smtClean="0"/>
              <a:t>1</a:t>
            </a:r>
          </a:p>
        </p:txBody>
      </p:sp>
      <p:sp>
        <p:nvSpPr>
          <p:cNvPr id="61443" name="Rectangle 3"/>
          <p:cNvSpPr>
            <a:spLocks noGrp="1" noChangeArrowheads="1"/>
          </p:cNvSpPr>
          <p:nvPr>
            <p:ph type="body" idx="1"/>
          </p:nvPr>
        </p:nvSpPr>
        <p:spPr/>
        <p:txBody>
          <a:bodyPr/>
          <a:lstStyle/>
          <a:p>
            <a:r>
              <a:rPr lang="en-US" altLang="ja-JP" smtClean="0"/>
              <a:t>volatile</a:t>
            </a:r>
            <a:r>
              <a:rPr lang="ja-JP" altLang="en-US" smtClean="0"/>
              <a:t>変数はアトミック性が保証されない</a:t>
            </a:r>
          </a:p>
          <a:p>
            <a:pPr lvl="1">
              <a:buFontTx/>
              <a:buNone/>
            </a:pPr>
            <a:r>
              <a:rPr lang="ja-JP" altLang="en-US" smtClean="0"/>
              <a:t>⇒ </a:t>
            </a:r>
            <a:r>
              <a:rPr lang="en-US" altLang="ja-JP" smtClean="0"/>
              <a:t>++ </a:t>
            </a:r>
            <a:r>
              <a:rPr lang="ja-JP" altLang="en-US" smtClean="0"/>
              <a:t>や </a:t>
            </a:r>
            <a:r>
              <a:rPr lang="en-US" altLang="ja-JP" smtClean="0"/>
              <a:t>+= </a:t>
            </a:r>
            <a:r>
              <a:rPr lang="ja-JP" altLang="en-US" smtClean="0"/>
              <a:t>などの演算子はもちろん、単なる</a:t>
            </a:r>
            <a:r>
              <a:rPr lang="en-US" altLang="ja-JP" smtClean="0"/>
              <a:t>load</a:t>
            </a:r>
            <a:r>
              <a:rPr lang="ja-JP" altLang="en-US" smtClean="0"/>
              <a:t>や</a:t>
            </a:r>
            <a:r>
              <a:rPr lang="en-US" altLang="ja-JP" smtClean="0"/>
              <a:t>store</a:t>
            </a:r>
            <a:r>
              <a:rPr lang="ja-JP" altLang="en-US" smtClean="0"/>
              <a:t>も型によってはアトミックとならない。</a:t>
            </a:r>
          </a:p>
          <a:p>
            <a:pPr>
              <a:buFontTx/>
              <a:buNone/>
            </a:pPr>
            <a:endParaRPr lang="ja-JP" altLang="en-US" sz="2800" smtClean="0"/>
          </a:p>
          <a:p>
            <a:pPr>
              <a:buFontTx/>
              <a:buNone/>
            </a:pPr>
            <a:r>
              <a:rPr lang="ja-JP" altLang="en-US" sz="2800" smtClean="0"/>
              <a:t>	</a:t>
            </a:r>
            <a:r>
              <a:rPr lang="en-US" altLang="ja-JP" sz="2800" smtClean="0"/>
              <a:t>volatile long long  v;</a:t>
            </a:r>
          </a:p>
          <a:p>
            <a:pPr>
              <a:buFontTx/>
              <a:buNone/>
            </a:pPr>
            <a:endParaRPr lang="en-US" altLang="ja-JP" sz="2800" smtClean="0"/>
          </a:p>
          <a:p>
            <a:pPr>
              <a:buFontTx/>
              <a:buNone/>
            </a:pPr>
            <a:r>
              <a:rPr lang="en-US" altLang="ja-JP" sz="2800" smtClean="0"/>
              <a:t>	v = 5;				movl	$5, v</a:t>
            </a:r>
          </a:p>
          <a:p>
            <a:pPr>
              <a:buFontTx/>
              <a:buNone/>
            </a:pPr>
            <a:r>
              <a:rPr lang="en-US" altLang="ja-JP" sz="2800" smtClean="0"/>
              <a:t>						movl	$0, v+4</a:t>
            </a:r>
            <a:endParaRPr lang="ja-JP" altLang="en-US" smtClean="0"/>
          </a:p>
          <a:p>
            <a:pPr lvl="1">
              <a:buFontTx/>
              <a:buNone/>
            </a:pPr>
            <a:r>
              <a:rPr lang="en-US" altLang="ja-JP" smtClean="0"/>
              <a:t>64bit</a:t>
            </a:r>
            <a:r>
              <a:rPr lang="ja-JP" altLang="en-US" smtClean="0"/>
              <a:t>変数への代入が</a:t>
            </a:r>
            <a:r>
              <a:rPr lang="en-US" altLang="ja-JP" smtClean="0"/>
              <a:t>2</a:t>
            </a:r>
            <a:r>
              <a:rPr lang="ja-JP" altLang="en-US" smtClean="0"/>
              <a:t>命令に分かれてしまう。</a:t>
            </a:r>
            <a:endParaRPr lang="en-US" altLang="ja-JP" smtClean="0"/>
          </a:p>
        </p:txBody>
      </p:sp>
      <p:sp>
        <p:nvSpPr>
          <p:cNvPr id="61444" name="AutoShape 4"/>
          <p:cNvSpPr>
            <a:spLocks noChangeArrowheads="1"/>
          </p:cNvSpPr>
          <p:nvPr/>
        </p:nvSpPr>
        <p:spPr bwMode="auto">
          <a:xfrm>
            <a:off x="2195513" y="4292600"/>
            <a:ext cx="2735262" cy="215900"/>
          </a:xfrm>
          <a:prstGeom prst="rightArrow">
            <a:avLst>
              <a:gd name="adj1" fmla="val 58824"/>
              <a:gd name="adj2" fmla="val 129389"/>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61445" name="Text Box 5"/>
          <p:cNvSpPr txBox="1">
            <a:spLocks noChangeArrowheads="1"/>
          </p:cNvSpPr>
          <p:nvPr/>
        </p:nvSpPr>
        <p:spPr bwMode="auto">
          <a:xfrm>
            <a:off x="2268538" y="3998913"/>
            <a:ext cx="2447925" cy="366712"/>
          </a:xfrm>
          <a:prstGeom prst="rect">
            <a:avLst/>
          </a:prstGeom>
          <a:noFill/>
          <a:ln w="9525">
            <a:noFill/>
            <a:miter lim="800000"/>
            <a:headEnd/>
            <a:tailEnd/>
          </a:ln>
          <a:effectLst/>
        </p:spPr>
        <p:txBody>
          <a:bodyPr>
            <a:spAutoFit/>
          </a:bodyPr>
          <a:lstStyle/>
          <a:p>
            <a:pPr>
              <a:spcBef>
                <a:spcPct val="50000"/>
              </a:spcBef>
            </a:pPr>
            <a:r>
              <a:rPr lang="en-US" altLang="ja-JP"/>
              <a:t>x86</a:t>
            </a:r>
            <a:r>
              <a:rPr lang="ja-JP" altLang="en-US"/>
              <a:t>用</a:t>
            </a:r>
            <a:r>
              <a:rPr lang="en-US" altLang="ja-JP"/>
              <a:t>gcc</a:t>
            </a:r>
            <a:r>
              <a:rPr lang="ja-JP" altLang="en-US"/>
              <a:t>でコンパイル</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ltLang="ja-JP" smtClean="0"/>
              <a:t>volatile</a:t>
            </a:r>
            <a:r>
              <a:rPr lang="ja-JP" altLang="en-US" smtClean="0"/>
              <a:t>の問題点その</a:t>
            </a:r>
            <a:r>
              <a:rPr lang="en-US" altLang="ja-JP" smtClean="0"/>
              <a:t>2</a:t>
            </a:r>
          </a:p>
        </p:txBody>
      </p:sp>
      <p:sp>
        <p:nvSpPr>
          <p:cNvPr id="62467" name="Rectangle 3"/>
          <p:cNvSpPr>
            <a:spLocks noGrp="1" noChangeArrowheads="1"/>
          </p:cNvSpPr>
          <p:nvPr>
            <p:ph type="body" idx="1"/>
          </p:nvPr>
        </p:nvSpPr>
        <p:spPr/>
        <p:txBody>
          <a:bodyPr/>
          <a:lstStyle/>
          <a:p>
            <a:r>
              <a:rPr lang="en-US" altLang="ja-JP" smtClean="0"/>
              <a:t>volatile</a:t>
            </a:r>
            <a:r>
              <a:rPr lang="ja-JP" altLang="en-US" smtClean="0"/>
              <a:t>変数はメモリバリア効果を持たない</a:t>
            </a:r>
          </a:p>
          <a:p>
            <a:pPr>
              <a:buFontTx/>
              <a:buNone/>
            </a:pPr>
            <a:r>
              <a:rPr lang="ja-JP" altLang="en-US" sz="2800" smtClean="0"/>
              <a:t>	</a:t>
            </a:r>
          </a:p>
          <a:p>
            <a:pPr>
              <a:buFontTx/>
              <a:buNone/>
            </a:pPr>
            <a:r>
              <a:rPr lang="en-US" altLang="ja-JP" sz="2800" smtClean="0"/>
              <a:t>	    volatile int v;		int x, y;</a:t>
            </a:r>
          </a:p>
          <a:p>
            <a:pPr>
              <a:buFontTx/>
              <a:buNone/>
            </a:pPr>
            <a:endParaRPr lang="en-US" altLang="ja-JP" sz="2800" smtClean="0"/>
          </a:p>
          <a:p>
            <a:pPr>
              <a:buFontTx/>
              <a:buNone/>
            </a:pPr>
            <a:r>
              <a:rPr lang="en-US" altLang="ja-JP" sz="2800" smtClean="0"/>
              <a:t>		   x = 1;				r1 = x;</a:t>
            </a:r>
          </a:p>
          <a:p>
            <a:pPr>
              <a:buFontTx/>
              <a:buNone/>
            </a:pPr>
            <a:r>
              <a:rPr lang="en-US" altLang="ja-JP" sz="2800" smtClean="0"/>
              <a:t>		   v = 2;				r2 = v;</a:t>
            </a:r>
          </a:p>
          <a:p>
            <a:pPr>
              <a:buFontTx/>
              <a:buNone/>
            </a:pPr>
            <a:r>
              <a:rPr lang="en-US" altLang="ja-JP" sz="2800" smtClean="0"/>
              <a:t>		   y = 3;				r3 = y;</a:t>
            </a:r>
            <a:endParaRPr lang="en-US" altLang="ja-JP" smtClean="0"/>
          </a:p>
          <a:p>
            <a:pPr>
              <a:buFontTx/>
              <a:buNone/>
            </a:pPr>
            <a:endParaRPr lang="ja-JP" altLang="en-US" smtClean="0"/>
          </a:p>
          <a:p>
            <a:pPr lvl="1">
              <a:buFontTx/>
              <a:buNone/>
            </a:pPr>
            <a:r>
              <a:rPr lang="en-US" altLang="ja-JP" smtClean="0"/>
              <a:t>volatile</a:t>
            </a:r>
            <a:r>
              <a:rPr lang="ja-JP" altLang="en-US" smtClean="0"/>
              <a:t>変数をまたいだリオーダーが自由に起こる</a:t>
            </a:r>
          </a:p>
        </p:txBody>
      </p:sp>
      <p:sp>
        <p:nvSpPr>
          <p:cNvPr id="62468" name="AutoShape 4"/>
          <p:cNvSpPr>
            <a:spLocks noChangeArrowheads="1"/>
          </p:cNvSpPr>
          <p:nvPr/>
        </p:nvSpPr>
        <p:spPr bwMode="auto">
          <a:xfrm>
            <a:off x="1042988" y="3429000"/>
            <a:ext cx="503237" cy="1008063"/>
          </a:xfrm>
          <a:prstGeom prst="curvedRightArrow">
            <a:avLst>
              <a:gd name="adj1" fmla="val 40063"/>
              <a:gd name="adj2" fmla="val 80126"/>
              <a:gd name="adj3" fmla="val 33333"/>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62469" name="AutoShape 5"/>
          <p:cNvSpPr>
            <a:spLocks noChangeArrowheads="1"/>
          </p:cNvSpPr>
          <p:nvPr/>
        </p:nvSpPr>
        <p:spPr bwMode="auto">
          <a:xfrm rot="10800000">
            <a:off x="2627313" y="3500438"/>
            <a:ext cx="503237" cy="1008062"/>
          </a:xfrm>
          <a:prstGeom prst="curvedRightArrow">
            <a:avLst>
              <a:gd name="adj1" fmla="val 40063"/>
              <a:gd name="adj2" fmla="val 80126"/>
              <a:gd name="adj3" fmla="val 33333"/>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62470" name="AutoShape 6"/>
          <p:cNvSpPr>
            <a:spLocks noChangeArrowheads="1"/>
          </p:cNvSpPr>
          <p:nvPr/>
        </p:nvSpPr>
        <p:spPr bwMode="auto">
          <a:xfrm>
            <a:off x="5292725" y="3429000"/>
            <a:ext cx="503238" cy="1008063"/>
          </a:xfrm>
          <a:prstGeom prst="curvedRightArrow">
            <a:avLst>
              <a:gd name="adj1" fmla="val 40063"/>
              <a:gd name="adj2" fmla="val 80126"/>
              <a:gd name="adj3" fmla="val 33333"/>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62471" name="AutoShape 7"/>
          <p:cNvSpPr>
            <a:spLocks noChangeArrowheads="1"/>
          </p:cNvSpPr>
          <p:nvPr/>
        </p:nvSpPr>
        <p:spPr bwMode="auto">
          <a:xfrm rot="10800000">
            <a:off x="7019925" y="3500438"/>
            <a:ext cx="503238" cy="1008062"/>
          </a:xfrm>
          <a:prstGeom prst="curvedRightArrow">
            <a:avLst>
              <a:gd name="adj1" fmla="val 40063"/>
              <a:gd name="adj2" fmla="val 80126"/>
              <a:gd name="adj3" fmla="val 33333"/>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62472" name="AutoShape 8"/>
          <p:cNvSpPr>
            <a:spLocks noChangeArrowheads="1"/>
          </p:cNvSpPr>
          <p:nvPr/>
        </p:nvSpPr>
        <p:spPr bwMode="auto">
          <a:xfrm>
            <a:off x="755650" y="3500438"/>
            <a:ext cx="431800" cy="431800"/>
          </a:xfrm>
          <a:custGeom>
            <a:avLst/>
            <a:gdLst>
              <a:gd name="G0" fmla="+- 3679 0 0"/>
              <a:gd name="G1" fmla="+- 21600 0 3679"/>
              <a:gd name="G2" fmla="+- 21600 0 3679"/>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679" y="10800"/>
                </a:moveTo>
                <a:cubicBezTo>
                  <a:pt x="3679" y="14733"/>
                  <a:pt x="6867" y="17921"/>
                  <a:pt x="10800" y="17921"/>
                </a:cubicBezTo>
                <a:cubicBezTo>
                  <a:pt x="14733" y="17921"/>
                  <a:pt x="17921" y="14733"/>
                  <a:pt x="17921" y="10800"/>
                </a:cubicBezTo>
                <a:cubicBezTo>
                  <a:pt x="17921" y="6867"/>
                  <a:pt x="14733" y="3679"/>
                  <a:pt x="10800" y="3679"/>
                </a:cubicBezTo>
                <a:cubicBezTo>
                  <a:pt x="6867" y="3679"/>
                  <a:pt x="3679" y="6867"/>
                  <a:pt x="3679" y="10800"/>
                </a:cubicBezTo>
                <a:close/>
              </a:path>
            </a:pathLst>
          </a:custGeom>
          <a:solidFill>
            <a:srgbClr val="00FF00"/>
          </a:solidFill>
          <a:ln w="9525">
            <a:solidFill>
              <a:schemeClr val="tx1"/>
            </a:solidFill>
            <a:round/>
            <a:headEnd/>
            <a:tailEnd/>
          </a:ln>
          <a:effectLst/>
        </p:spPr>
        <p:txBody>
          <a:bodyPr wrap="none" anchor="ctr"/>
          <a:lstStyle/>
          <a:p>
            <a:endParaRPr lang="ja-JP" altLang="en-US"/>
          </a:p>
        </p:txBody>
      </p:sp>
      <p:sp>
        <p:nvSpPr>
          <p:cNvPr id="62473" name="AutoShape 9"/>
          <p:cNvSpPr>
            <a:spLocks noChangeArrowheads="1"/>
          </p:cNvSpPr>
          <p:nvPr/>
        </p:nvSpPr>
        <p:spPr bwMode="auto">
          <a:xfrm>
            <a:off x="2987675" y="4076700"/>
            <a:ext cx="431800" cy="431800"/>
          </a:xfrm>
          <a:custGeom>
            <a:avLst/>
            <a:gdLst>
              <a:gd name="G0" fmla="+- 3679 0 0"/>
              <a:gd name="G1" fmla="+- 21600 0 3679"/>
              <a:gd name="G2" fmla="+- 21600 0 3679"/>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679" y="10800"/>
                </a:moveTo>
                <a:cubicBezTo>
                  <a:pt x="3679" y="14733"/>
                  <a:pt x="6867" y="17921"/>
                  <a:pt x="10800" y="17921"/>
                </a:cubicBezTo>
                <a:cubicBezTo>
                  <a:pt x="14733" y="17921"/>
                  <a:pt x="17921" y="14733"/>
                  <a:pt x="17921" y="10800"/>
                </a:cubicBezTo>
                <a:cubicBezTo>
                  <a:pt x="17921" y="6867"/>
                  <a:pt x="14733" y="3679"/>
                  <a:pt x="10800" y="3679"/>
                </a:cubicBezTo>
                <a:cubicBezTo>
                  <a:pt x="6867" y="3679"/>
                  <a:pt x="3679" y="6867"/>
                  <a:pt x="3679" y="10800"/>
                </a:cubicBezTo>
                <a:close/>
              </a:path>
            </a:pathLst>
          </a:custGeom>
          <a:solidFill>
            <a:srgbClr val="00FF00"/>
          </a:solidFill>
          <a:ln w="9525">
            <a:solidFill>
              <a:schemeClr val="tx1"/>
            </a:solidFill>
            <a:round/>
            <a:headEnd/>
            <a:tailEnd/>
          </a:ln>
          <a:effectLst/>
        </p:spPr>
        <p:txBody>
          <a:bodyPr wrap="none" anchor="ctr"/>
          <a:lstStyle/>
          <a:p>
            <a:endParaRPr lang="ja-JP" altLang="en-US"/>
          </a:p>
        </p:txBody>
      </p:sp>
      <p:sp>
        <p:nvSpPr>
          <p:cNvPr id="62474" name="AutoShape 10"/>
          <p:cNvSpPr>
            <a:spLocks noChangeArrowheads="1"/>
          </p:cNvSpPr>
          <p:nvPr/>
        </p:nvSpPr>
        <p:spPr bwMode="auto">
          <a:xfrm>
            <a:off x="7380288" y="4076700"/>
            <a:ext cx="431800" cy="431800"/>
          </a:xfrm>
          <a:custGeom>
            <a:avLst/>
            <a:gdLst>
              <a:gd name="G0" fmla="+- 3679 0 0"/>
              <a:gd name="G1" fmla="+- 21600 0 3679"/>
              <a:gd name="G2" fmla="+- 21600 0 3679"/>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679" y="10800"/>
                </a:moveTo>
                <a:cubicBezTo>
                  <a:pt x="3679" y="14733"/>
                  <a:pt x="6867" y="17921"/>
                  <a:pt x="10800" y="17921"/>
                </a:cubicBezTo>
                <a:cubicBezTo>
                  <a:pt x="14733" y="17921"/>
                  <a:pt x="17921" y="14733"/>
                  <a:pt x="17921" y="10800"/>
                </a:cubicBezTo>
                <a:cubicBezTo>
                  <a:pt x="17921" y="6867"/>
                  <a:pt x="14733" y="3679"/>
                  <a:pt x="10800" y="3679"/>
                </a:cubicBezTo>
                <a:cubicBezTo>
                  <a:pt x="6867" y="3679"/>
                  <a:pt x="3679" y="6867"/>
                  <a:pt x="3679" y="10800"/>
                </a:cubicBezTo>
                <a:close/>
              </a:path>
            </a:pathLst>
          </a:custGeom>
          <a:solidFill>
            <a:srgbClr val="00FF00"/>
          </a:solidFill>
          <a:ln w="9525">
            <a:solidFill>
              <a:schemeClr val="tx1"/>
            </a:solidFill>
            <a:round/>
            <a:headEnd/>
            <a:tailEnd/>
          </a:ln>
          <a:effectLst/>
        </p:spPr>
        <p:txBody>
          <a:bodyPr wrap="none" anchor="ctr"/>
          <a:lstStyle/>
          <a:p>
            <a:endParaRPr lang="ja-JP" altLang="en-US"/>
          </a:p>
        </p:txBody>
      </p:sp>
      <p:sp>
        <p:nvSpPr>
          <p:cNvPr id="62475" name="AutoShape 11"/>
          <p:cNvSpPr>
            <a:spLocks noChangeArrowheads="1"/>
          </p:cNvSpPr>
          <p:nvPr/>
        </p:nvSpPr>
        <p:spPr bwMode="auto">
          <a:xfrm>
            <a:off x="5032375" y="3429000"/>
            <a:ext cx="431800" cy="431800"/>
          </a:xfrm>
          <a:custGeom>
            <a:avLst/>
            <a:gdLst>
              <a:gd name="G0" fmla="+- 3679 0 0"/>
              <a:gd name="G1" fmla="+- 21600 0 3679"/>
              <a:gd name="G2" fmla="+- 21600 0 3679"/>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679" y="10800"/>
                </a:moveTo>
                <a:cubicBezTo>
                  <a:pt x="3679" y="14733"/>
                  <a:pt x="6867" y="17921"/>
                  <a:pt x="10800" y="17921"/>
                </a:cubicBezTo>
                <a:cubicBezTo>
                  <a:pt x="14733" y="17921"/>
                  <a:pt x="17921" y="14733"/>
                  <a:pt x="17921" y="10800"/>
                </a:cubicBezTo>
                <a:cubicBezTo>
                  <a:pt x="17921" y="6867"/>
                  <a:pt x="14733" y="3679"/>
                  <a:pt x="10800" y="3679"/>
                </a:cubicBezTo>
                <a:cubicBezTo>
                  <a:pt x="6867" y="3679"/>
                  <a:pt x="3679" y="6867"/>
                  <a:pt x="3679" y="10800"/>
                </a:cubicBezTo>
                <a:close/>
              </a:path>
            </a:pathLst>
          </a:custGeom>
          <a:solidFill>
            <a:srgbClr val="00FF00"/>
          </a:solidFill>
          <a:ln w="9525">
            <a:solidFill>
              <a:schemeClr val="tx1"/>
            </a:solidFill>
            <a:round/>
            <a:headEnd/>
            <a:tailEnd/>
          </a:ln>
          <a:effectLst/>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tLang="ja-JP" smtClean="0"/>
              <a:t>volatile</a:t>
            </a:r>
            <a:r>
              <a:rPr lang="ja-JP" altLang="en-US" smtClean="0"/>
              <a:t>の問題点その</a:t>
            </a:r>
            <a:r>
              <a:rPr lang="en-US" altLang="ja-JP" smtClean="0"/>
              <a:t>2</a:t>
            </a:r>
          </a:p>
        </p:txBody>
      </p:sp>
      <p:sp>
        <p:nvSpPr>
          <p:cNvPr id="63491" name="Rectangle 3"/>
          <p:cNvSpPr>
            <a:spLocks noGrp="1" noChangeArrowheads="1"/>
          </p:cNvSpPr>
          <p:nvPr>
            <p:ph type="body" idx="1"/>
          </p:nvPr>
        </p:nvSpPr>
        <p:spPr/>
        <p:txBody>
          <a:bodyPr/>
          <a:lstStyle/>
          <a:p>
            <a:pPr>
              <a:buFontTx/>
              <a:buNone/>
            </a:pPr>
            <a:r>
              <a:rPr lang="ja-JP" altLang="en-US" smtClean="0"/>
              <a:t>一応、</a:t>
            </a:r>
            <a:r>
              <a:rPr lang="en-US" altLang="ja-JP" smtClean="0"/>
              <a:t>volatile</a:t>
            </a:r>
            <a:r>
              <a:rPr lang="ja-JP" altLang="en-US" smtClean="0"/>
              <a:t>変数同士では、コンパイラによるリオーダーはされないが</a:t>
            </a:r>
            <a:r>
              <a:rPr lang="en-US" altLang="ja-JP" smtClean="0"/>
              <a:t>…</a:t>
            </a:r>
            <a:endParaRPr lang="ja-JP" altLang="en-US" sz="2800" smtClean="0"/>
          </a:p>
          <a:p>
            <a:pPr>
              <a:buFontTx/>
              <a:buNone/>
            </a:pPr>
            <a:r>
              <a:rPr lang="en-US" altLang="ja-JP" sz="2800" smtClean="0"/>
              <a:t>	    volatile int v1, v2;</a:t>
            </a:r>
          </a:p>
          <a:p>
            <a:pPr>
              <a:buFontTx/>
              <a:buNone/>
            </a:pPr>
            <a:endParaRPr lang="en-US" altLang="ja-JP" sz="2800" smtClean="0"/>
          </a:p>
          <a:p>
            <a:pPr>
              <a:buFontTx/>
              <a:buNone/>
            </a:pPr>
            <a:r>
              <a:rPr lang="en-US" altLang="ja-JP" sz="2800" smtClean="0"/>
              <a:t>		   v1 = 1;				r1 = v1;</a:t>
            </a:r>
          </a:p>
          <a:p>
            <a:pPr>
              <a:buFontTx/>
              <a:buNone/>
            </a:pPr>
            <a:r>
              <a:rPr lang="en-US" altLang="ja-JP" sz="2800" smtClean="0"/>
              <a:t>		   v2 = 2;				r2 = v2;</a:t>
            </a:r>
          </a:p>
          <a:p>
            <a:pPr>
              <a:buFontTx/>
              <a:buNone/>
            </a:pPr>
            <a:endParaRPr lang="ja-JP" altLang="en-US" smtClean="0"/>
          </a:p>
          <a:p>
            <a:pPr lvl="1">
              <a:buFontTx/>
              <a:buNone/>
            </a:pPr>
            <a:r>
              <a:rPr lang="ja-JP" altLang="en-US" smtClean="0"/>
              <a:t>これでは、スレッド間で共有される全ての変数に</a:t>
            </a:r>
            <a:r>
              <a:rPr lang="en-US" altLang="ja-JP" smtClean="0"/>
              <a:t>volatile</a:t>
            </a:r>
            <a:r>
              <a:rPr lang="ja-JP" altLang="en-US" smtClean="0"/>
              <a:t>を付けなければならなくなる</a:t>
            </a:r>
            <a:r>
              <a:rPr lang="en-US" altLang="ja-JP" smtClean="0"/>
              <a:t>!</a:t>
            </a:r>
          </a:p>
        </p:txBody>
      </p:sp>
      <p:sp>
        <p:nvSpPr>
          <p:cNvPr id="63492" name="AutoShape 4"/>
          <p:cNvSpPr>
            <a:spLocks noChangeArrowheads="1"/>
          </p:cNvSpPr>
          <p:nvPr/>
        </p:nvSpPr>
        <p:spPr bwMode="auto">
          <a:xfrm>
            <a:off x="1042988" y="3357563"/>
            <a:ext cx="503237" cy="936625"/>
          </a:xfrm>
          <a:prstGeom prst="curvedRightArrow">
            <a:avLst>
              <a:gd name="adj1" fmla="val 37224"/>
              <a:gd name="adj2" fmla="val 74448"/>
              <a:gd name="adj3" fmla="val 33333"/>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63493" name="AutoShape 5"/>
          <p:cNvSpPr>
            <a:spLocks noChangeArrowheads="1"/>
          </p:cNvSpPr>
          <p:nvPr/>
        </p:nvSpPr>
        <p:spPr bwMode="auto">
          <a:xfrm rot="10800000">
            <a:off x="2843213" y="3025775"/>
            <a:ext cx="503237" cy="1008063"/>
          </a:xfrm>
          <a:prstGeom prst="curvedRightArrow">
            <a:avLst>
              <a:gd name="adj1" fmla="val 40063"/>
              <a:gd name="adj2" fmla="val 80126"/>
              <a:gd name="adj3" fmla="val 33333"/>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63500" name="AutoShape 12"/>
          <p:cNvSpPr>
            <a:spLocks noChangeArrowheads="1"/>
          </p:cNvSpPr>
          <p:nvPr/>
        </p:nvSpPr>
        <p:spPr bwMode="auto">
          <a:xfrm>
            <a:off x="827088" y="3141663"/>
            <a:ext cx="431800" cy="4318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chemeClr val="tx1"/>
            </a:solidFill>
            <a:miter lim="800000"/>
            <a:headEnd/>
            <a:tailEnd/>
          </a:ln>
          <a:effectLst/>
        </p:spPr>
        <p:txBody>
          <a:bodyPr wrap="none" anchor="ctr"/>
          <a:lstStyle/>
          <a:p>
            <a:endParaRPr lang="ja-JP" altLang="en-US"/>
          </a:p>
        </p:txBody>
      </p:sp>
      <p:sp>
        <p:nvSpPr>
          <p:cNvPr id="63501" name="AutoShape 13"/>
          <p:cNvSpPr>
            <a:spLocks noChangeArrowheads="1"/>
          </p:cNvSpPr>
          <p:nvPr/>
        </p:nvSpPr>
        <p:spPr bwMode="auto">
          <a:xfrm>
            <a:off x="3059113" y="3789363"/>
            <a:ext cx="431800" cy="4318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chemeClr val="tx1"/>
            </a:solidFill>
            <a:miter lim="800000"/>
            <a:headEnd/>
            <a:tailEnd/>
          </a:ln>
          <a:effectLst/>
        </p:spPr>
        <p:txBody>
          <a:bodyPr wrap="none" anchor="ctr"/>
          <a:lstStyle/>
          <a:p>
            <a:endParaRPr lang="ja-JP" altLang="en-US"/>
          </a:p>
        </p:txBody>
      </p:sp>
      <p:sp>
        <p:nvSpPr>
          <p:cNvPr id="63502" name="AutoShape 14"/>
          <p:cNvSpPr>
            <a:spLocks noChangeArrowheads="1"/>
          </p:cNvSpPr>
          <p:nvPr/>
        </p:nvSpPr>
        <p:spPr bwMode="auto">
          <a:xfrm>
            <a:off x="5311775" y="3328988"/>
            <a:ext cx="503238" cy="936625"/>
          </a:xfrm>
          <a:prstGeom prst="curvedRightArrow">
            <a:avLst>
              <a:gd name="adj1" fmla="val 37224"/>
              <a:gd name="adj2" fmla="val 74448"/>
              <a:gd name="adj3" fmla="val 33333"/>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63503" name="AutoShape 15"/>
          <p:cNvSpPr>
            <a:spLocks noChangeArrowheads="1"/>
          </p:cNvSpPr>
          <p:nvPr/>
        </p:nvSpPr>
        <p:spPr bwMode="auto">
          <a:xfrm rot="10800000">
            <a:off x="7235825" y="2997200"/>
            <a:ext cx="503238" cy="1008063"/>
          </a:xfrm>
          <a:prstGeom prst="curvedRightArrow">
            <a:avLst>
              <a:gd name="adj1" fmla="val 40063"/>
              <a:gd name="adj2" fmla="val 80126"/>
              <a:gd name="adj3" fmla="val 33333"/>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63504" name="AutoShape 16"/>
          <p:cNvSpPr>
            <a:spLocks noChangeArrowheads="1"/>
          </p:cNvSpPr>
          <p:nvPr/>
        </p:nvSpPr>
        <p:spPr bwMode="auto">
          <a:xfrm>
            <a:off x="5095875" y="3113088"/>
            <a:ext cx="431800" cy="4318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chemeClr val="tx1"/>
            </a:solidFill>
            <a:miter lim="800000"/>
            <a:headEnd/>
            <a:tailEnd/>
          </a:ln>
          <a:effectLst/>
        </p:spPr>
        <p:txBody>
          <a:bodyPr wrap="none" anchor="ctr"/>
          <a:lstStyle/>
          <a:p>
            <a:endParaRPr lang="ja-JP" altLang="en-US"/>
          </a:p>
        </p:txBody>
      </p:sp>
      <p:sp>
        <p:nvSpPr>
          <p:cNvPr id="63505" name="AutoShape 17"/>
          <p:cNvSpPr>
            <a:spLocks noChangeArrowheads="1"/>
          </p:cNvSpPr>
          <p:nvPr/>
        </p:nvSpPr>
        <p:spPr bwMode="auto">
          <a:xfrm>
            <a:off x="7453313" y="3760788"/>
            <a:ext cx="431800" cy="4318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chemeClr val="tx1"/>
            </a:solidFill>
            <a:miter lim="800000"/>
            <a:headEnd/>
            <a:tailEnd/>
          </a:ln>
          <a:effectLst/>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altLang="ja-JP" smtClean="0"/>
              <a:t>volatile</a:t>
            </a:r>
            <a:r>
              <a:rPr lang="ja-JP" altLang="en-US" smtClean="0"/>
              <a:t>の問題点その</a:t>
            </a:r>
            <a:r>
              <a:rPr lang="en-US" altLang="ja-JP" smtClean="0"/>
              <a:t>3</a:t>
            </a:r>
          </a:p>
        </p:txBody>
      </p:sp>
      <p:sp>
        <p:nvSpPr>
          <p:cNvPr id="64515" name="Rectangle 3"/>
          <p:cNvSpPr>
            <a:spLocks noGrp="1" noChangeArrowheads="1"/>
          </p:cNvSpPr>
          <p:nvPr>
            <p:ph type="body" idx="1"/>
          </p:nvPr>
        </p:nvSpPr>
        <p:spPr/>
        <p:txBody>
          <a:bodyPr/>
          <a:lstStyle/>
          <a:p>
            <a:r>
              <a:rPr lang="ja-JP" altLang="en-US" smtClean="0"/>
              <a:t>しかも、</a:t>
            </a:r>
            <a:r>
              <a:rPr lang="en-US" altLang="ja-JP" smtClean="0"/>
              <a:t>CPU</a:t>
            </a:r>
            <a:r>
              <a:rPr lang="ja-JP" altLang="en-US" smtClean="0"/>
              <a:t>によってもリオーダーされることがあるアーキテクチャでは、機械語レベルでも「メモリバリア命令」が必要となる。</a:t>
            </a:r>
          </a:p>
          <a:p>
            <a:pPr lvl="1">
              <a:buFontTx/>
              <a:buNone/>
            </a:pPr>
            <a:r>
              <a:rPr lang="ja-JP" altLang="en-US" smtClean="0"/>
              <a:t>⇒ が、コンパイラが</a:t>
            </a:r>
            <a:r>
              <a:rPr lang="en-US" altLang="ja-JP" smtClean="0"/>
              <a:t>volatile</a:t>
            </a:r>
            <a:r>
              <a:rPr lang="ja-JP" altLang="en-US" smtClean="0"/>
              <a:t>変数の読み書きに対してメモリバリア命令を発行してくれる保証も無い。</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tLang="ja-JP" smtClean="0"/>
              <a:t>volatile</a:t>
            </a:r>
            <a:r>
              <a:rPr lang="ja-JP" altLang="en-US" smtClean="0"/>
              <a:t>に関する都市伝説</a:t>
            </a:r>
          </a:p>
        </p:txBody>
      </p:sp>
      <p:sp>
        <p:nvSpPr>
          <p:cNvPr id="50179" name="Rectangle 3"/>
          <p:cNvSpPr>
            <a:spLocks noGrp="1" noChangeArrowheads="1"/>
          </p:cNvSpPr>
          <p:nvPr>
            <p:ph type="body" idx="1"/>
          </p:nvPr>
        </p:nvSpPr>
        <p:spPr/>
        <p:txBody>
          <a:bodyPr/>
          <a:lstStyle/>
          <a:p>
            <a:r>
              <a:rPr lang="ja-JP" altLang="en-US" smtClean="0"/>
              <a:t>要するに、</a:t>
            </a:r>
            <a:r>
              <a:rPr lang="en-US" altLang="ja-JP" smtClean="0"/>
              <a:t>C/C++</a:t>
            </a:r>
            <a:r>
              <a:rPr lang="ja-JP" altLang="en-US" smtClean="0"/>
              <a:t>の</a:t>
            </a:r>
            <a:r>
              <a:rPr lang="en-US" altLang="ja-JP" smtClean="0"/>
              <a:t>volatile</a:t>
            </a:r>
            <a:r>
              <a:rPr lang="ja-JP" altLang="en-US" smtClean="0"/>
              <a:t>はマルチスレッドのことを何も考えていない</a:t>
            </a:r>
            <a:r>
              <a:rPr lang="en-US" altLang="ja-JP" smtClean="0"/>
              <a:t>!</a:t>
            </a:r>
          </a:p>
          <a:p>
            <a:pPr>
              <a:buFontTx/>
              <a:buNone/>
            </a:pPr>
            <a:endParaRPr lang="ja-JP" altLang="en-US" smtClean="0"/>
          </a:p>
          <a:p>
            <a:pPr>
              <a:buFontTx/>
              <a:buNone/>
            </a:pPr>
            <a:r>
              <a:rPr lang="ja-JP" altLang="en-US" smtClean="0"/>
              <a:t>「</a:t>
            </a:r>
            <a:r>
              <a:rPr lang="en-US" altLang="ja-JP" smtClean="0"/>
              <a:t>volatile</a:t>
            </a:r>
            <a:r>
              <a:rPr lang="ja-JP" altLang="en-US" smtClean="0"/>
              <a:t>と宣言された変数はマルチスレッドで安全に使用できます。」</a:t>
            </a:r>
          </a:p>
          <a:p>
            <a:pPr>
              <a:buFontTx/>
              <a:buNone/>
            </a:pPr>
            <a:r>
              <a:rPr lang="ja-JP" altLang="en-US" smtClean="0"/>
              <a:t>「複数のスレッドから読み書きされる変数には</a:t>
            </a:r>
            <a:r>
              <a:rPr lang="en-US" altLang="ja-JP" smtClean="0"/>
              <a:t>volatile</a:t>
            </a:r>
            <a:r>
              <a:rPr lang="ja-JP" altLang="en-US" smtClean="0"/>
              <a:t>を付けて最適化を抑制しましょう。」</a:t>
            </a:r>
          </a:p>
          <a:p>
            <a:pPr>
              <a:buFontTx/>
              <a:buNone/>
            </a:pPr>
            <a:r>
              <a:rPr lang="ja-JP" altLang="en-US" sz="4000" smtClean="0"/>
              <a:t>⇒ </a:t>
            </a:r>
            <a:r>
              <a:rPr lang="en-US" altLang="ja-JP" sz="4000" smtClean="0"/>
              <a:t>NG!!</a:t>
            </a:r>
            <a:endParaRPr lang="ja-JP" altLang="en-US" sz="400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ja-JP" altLang="en-US" smtClean="0"/>
              <a:t>そして</a:t>
            </a:r>
            <a:r>
              <a:rPr lang="en-US" altLang="ja-JP" smtClean="0"/>
              <a:t>atomic</a:t>
            </a:r>
            <a:r>
              <a:rPr lang="ja-JP" altLang="en-US" smtClean="0"/>
              <a:t>へ</a:t>
            </a:r>
            <a:r>
              <a:rPr lang="en-US" altLang="ja-JP" smtClean="0"/>
              <a:t>…</a:t>
            </a:r>
          </a:p>
        </p:txBody>
      </p:sp>
      <p:sp>
        <p:nvSpPr>
          <p:cNvPr id="65539" name="Rectangle 3"/>
          <p:cNvSpPr>
            <a:spLocks noGrp="1" noChangeArrowheads="1"/>
          </p:cNvSpPr>
          <p:nvPr>
            <p:ph type="body" idx="1"/>
          </p:nvPr>
        </p:nvSpPr>
        <p:spPr/>
        <p:txBody>
          <a:bodyPr/>
          <a:lstStyle/>
          <a:p>
            <a:r>
              <a:rPr lang="ja-JP" altLang="en-US" smtClean="0"/>
              <a:t>次期</a:t>
            </a:r>
            <a:r>
              <a:rPr lang="en-US" altLang="ja-JP" smtClean="0"/>
              <a:t>C++</a:t>
            </a:r>
            <a:r>
              <a:rPr lang="ja-JP" altLang="en-US" smtClean="0"/>
              <a:t>標準である </a:t>
            </a:r>
            <a:r>
              <a:rPr lang="en-US" altLang="ja-JP" smtClean="0"/>
              <a:t>C++0x (aka C++201x) </a:t>
            </a:r>
            <a:r>
              <a:rPr lang="ja-JP" altLang="en-US" smtClean="0"/>
              <a:t>では、アトミック変数やメモリバリアの仕様が登場する。</a:t>
            </a:r>
          </a:p>
          <a:p>
            <a:r>
              <a:rPr lang="en-US" altLang="ja-JP" smtClean="0"/>
              <a:t>volatile</a:t>
            </a:r>
            <a:r>
              <a:rPr lang="ja-JP" altLang="en-US" smtClean="0"/>
              <a:t>に関する定義はそのままで、アトミック型を別途定義している。</a:t>
            </a:r>
          </a:p>
          <a:p>
            <a:pPr>
              <a:buFontTx/>
              <a:buNone/>
            </a:pPr>
            <a:endParaRPr lang="ja-JP" altLang="en-US" sz="2800" smtClean="0"/>
          </a:p>
          <a:p>
            <a:pPr>
              <a:buFontTx/>
              <a:buNone/>
            </a:pPr>
            <a:r>
              <a:rPr lang="en-US" altLang="ja-JP" sz="2800" smtClean="0"/>
              <a:t>	namespace std {</a:t>
            </a:r>
          </a:p>
          <a:p>
            <a:pPr>
              <a:buFontTx/>
              <a:buNone/>
            </a:pPr>
            <a:r>
              <a:rPr lang="ja-JP" altLang="en-US" sz="2800" smtClean="0"/>
              <a:t>		</a:t>
            </a:r>
            <a:r>
              <a:rPr lang="en-US" altLang="ja-JP" sz="2800" smtClean="0"/>
              <a:t>template&lt;class T&gt; struct atomic;</a:t>
            </a:r>
          </a:p>
          <a:p>
            <a:pPr>
              <a:buFontTx/>
              <a:buNone/>
            </a:pPr>
            <a:r>
              <a:rPr lang="en-US" altLang="ja-JP" sz="2800" smtClean="0"/>
              <a:t>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ltLang="ja-JP" smtClean="0"/>
              <a:t>C++0x</a:t>
            </a:r>
            <a:r>
              <a:rPr lang="ja-JP" altLang="en-US" smtClean="0"/>
              <a:t>でのメモリバリア</a:t>
            </a:r>
          </a:p>
        </p:txBody>
      </p:sp>
      <p:sp>
        <p:nvSpPr>
          <p:cNvPr id="66563" name="Rectangle 3"/>
          <p:cNvSpPr>
            <a:spLocks noGrp="1" noChangeArrowheads="1"/>
          </p:cNvSpPr>
          <p:nvPr>
            <p:ph type="body" idx="1"/>
          </p:nvPr>
        </p:nvSpPr>
        <p:spPr/>
        <p:txBody>
          <a:bodyPr/>
          <a:lstStyle/>
          <a:p>
            <a:r>
              <a:rPr lang="en-US" altLang="ja-JP" smtClean="0"/>
              <a:t>C++0x</a:t>
            </a:r>
            <a:r>
              <a:rPr lang="ja-JP" altLang="en-US" smtClean="0"/>
              <a:t>の</a:t>
            </a:r>
            <a:r>
              <a:rPr lang="en-US" altLang="ja-JP" smtClean="0"/>
              <a:t>atomic</a:t>
            </a:r>
            <a:r>
              <a:rPr lang="ja-JP" altLang="en-US" smtClean="0"/>
              <a:t>型では、メモリバリアの有無を引数で指定する。</a:t>
            </a:r>
            <a:endParaRPr lang="en-US" altLang="ja-JP" sz="2400" smtClean="0"/>
          </a:p>
          <a:p>
            <a:pPr>
              <a:buFontTx/>
              <a:buNone/>
            </a:pPr>
            <a:r>
              <a:rPr lang="en-US" altLang="ja-JP" sz="2400" smtClean="0"/>
              <a:t>	void store(T, memory_order = memory_order_seq_cst);</a:t>
            </a:r>
          </a:p>
          <a:p>
            <a:pPr>
              <a:buFontTx/>
              <a:buNone/>
            </a:pPr>
            <a:r>
              <a:rPr lang="en-US" altLang="ja-JP" sz="2400" smtClean="0"/>
              <a:t>	T load(memory_order = memory_order_seq_cst);</a:t>
            </a:r>
            <a:endParaRPr lang="ja-JP" altLang="en-US" sz="2400" smtClean="0"/>
          </a:p>
          <a:p>
            <a:r>
              <a:rPr lang="ja-JP" altLang="en-US" smtClean="0"/>
              <a:t>デフォルト値は「メモリバリアあり」。</a:t>
            </a:r>
          </a:p>
          <a:p>
            <a:pPr lvl="1"/>
            <a:r>
              <a:rPr lang="ja-JP" altLang="en-US" smtClean="0"/>
              <a:t>「ゼロオーバーヘッド原則」の</a:t>
            </a:r>
            <a:r>
              <a:rPr lang="en-US" altLang="ja-JP" smtClean="0"/>
              <a:t>C++</a:t>
            </a:r>
            <a:r>
              <a:rPr lang="ja-JP" altLang="en-US" smtClean="0"/>
              <a:t>がコストのかかるメモリバリア付きをデフォルトとすることからも、アトミック変数とメモリバリアを一緒に扱うことの重要性がわかる。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6563">
                                            <p:txEl>
                                              <p:pRg st="4" end="4"/>
                                            </p:txEl>
                                          </p:spTgt>
                                        </p:tgtEl>
                                        <p:attrNameLst>
                                          <p:attrName>style.visibility</p:attrName>
                                        </p:attrNameLst>
                                      </p:cBhvr>
                                      <p:to>
                                        <p:strVal val="visible"/>
                                      </p:to>
                                    </p:set>
                                    <p:anim calcmode="lin" valueType="num">
                                      <p:cBhvr additive="base">
                                        <p:cTn id="7" dur="500" fill="hold"/>
                                        <p:tgtEl>
                                          <p:spTgt spid="6656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656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ltLang="ja-JP" smtClean="0"/>
              <a:t>Java</a:t>
            </a:r>
            <a:r>
              <a:rPr lang="ja-JP" altLang="en-US" smtClean="0"/>
              <a:t>の</a:t>
            </a:r>
            <a:r>
              <a:rPr lang="en-US" altLang="ja-JP" smtClean="0"/>
              <a:t>volatile</a:t>
            </a:r>
          </a:p>
        </p:txBody>
      </p:sp>
      <p:sp>
        <p:nvSpPr>
          <p:cNvPr id="67587" name="Rectangle 3"/>
          <p:cNvSpPr>
            <a:spLocks noGrp="1" noChangeArrowheads="1"/>
          </p:cNvSpPr>
          <p:nvPr>
            <p:ph type="body" idx="1"/>
          </p:nvPr>
        </p:nvSpPr>
        <p:spPr/>
        <p:txBody>
          <a:bodyPr/>
          <a:lstStyle/>
          <a:p>
            <a:r>
              <a:rPr lang="ja-JP" altLang="en-US" smtClean="0"/>
              <a:t>一方、</a:t>
            </a:r>
            <a:r>
              <a:rPr lang="en-US" altLang="ja-JP" smtClean="0"/>
              <a:t>Java</a:t>
            </a:r>
            <a:r>
              <a:rPr lang="ja-JP" altLang="en-US" smtClean="0"/>
              <a:t>の</a:t>
            </a:r>
            <a:r>
              <a:rPr lang="en-US" altLang="ja-JP" smtClean="0"/>
              <a:t>volatile</a:t>
            </a:r>
            <a:r>
              <a:rPr lang="ja-JP" altLang="en-US" smtClean="0"/>
              <a:t>変数は、</a:t>
            </a:r>
            <a:r>
              <a:rPr lang="en-US" altLang="ja-JP" smtClean="0"/>
              <a:t>load, store</a:t>
            </a:r>
            <a:r>
              <a:rPr lang="ja-JP" altLang="en-US" smtClean="0"/>
              <a:t>のアトミック性やメモリバリア効果を備えている。</a:t>
            </a:r>
          </a:p>
          <a:p>
            <a:pPr lvl="1"/>
            <a:r>
              <a:rPr lang="ja-JP" altLang="en-US" smtClean="0"/>
              <a:t>つまり、</a:t>
            </a:r>
            <a:r>
              <a:rPr lang="en-US" altLang="ja-JP" smtClean="0"/>
              <a:t>C++0x</a:t>
            </a:r>
            <a:r>
              <a:rPr lang="ja-JP" altLang="en-US" smtClean="0"/>
              <a:t>の</a:t>
            </a:r>
            <a:r>
              <a:rPr lang="en-US" altLang="ja-JP" smtClean="0"/>
              <a:t>atomic</a:t>
            </a:r>
            <a:r>
              <a:rPr lang="ja-JP" altLang="en-US" smtClean="0"/>
              <a:t>型に近い使い方ができる。</a:t>
            </a:r>
          </a:p>
          <a:p>
            <a:pPr lvl="1"/>
            <a:r>
              <a:rPr lang="ja-JP" altLang="en-US" smtClean="0"/>
              <a:t>ただし、 </a:t>
            </a:r>
            <a:r>
              <a:rPr lang="en-US" altLang="ja-JP" smtClean="0"/>
              <a:t>++ </a:t>
            </a:r>
            <a:r>
              <a:rPr lang="ja-JP" altLang="en-US" smtClean="0"/>
              <a:t>や </a:t>
            </a:r>
            <a:r>
              <a:rPr lang="en-US" altLang="ja-JP" smtClean="0"/>
              <a:t>+= </a:t>
            </a:r>
            <a:r>
              <a:rPr lang="ja-JP" altLang="en-US" smtClean="0"/>
              <a:t>演算子はアトミックではないので、これらのアトミック演算が必要であれば </a:t>
            </a:r>
            <a:r>
              <a:rPr lang="en-US" altLang="ja-JP" smtClean="0"/>
              <a:t>java.util.concurrent.atomic.Atomic* </a:t>
            </a:r>
            <a:r>
              <a:rPr lang="ja-JP" altLang="en-US" smtClean="0"/>
              <a:t>を使う。</a:t>
            </a:r>
          </a:p>
          <a:p>
            <a:r>
              <a:rPr lang="en-US" altLang="ja-JP" smtClean="0"/>
              <a:t>C/C++</a:t>
            </a:r>
            <a:r>
              <a:rPr lang="ja-JP" altLang="en-US" smtClean="0"/>
              <a:t>と</a:t>
            </a:r>
            <a:r>
              <a:rPr lang="en-US" altLang="ja-JP" smtClean="0"/>
              <a:t>Java</a:t>
            </a:r>
            <a:r>
              <a:rPr lang="ja-JP" altLang="en-US" smtClean="0"/>
              <a:t>では、</a:t>
            </a:r>
            <a:r>
              <a:rPr lang="en-US" altLang="ja-JP" smtClean="0"/>
              <a:t>volatile</a:t>
            </a:r>
            <a:r>
              <a:rPr lang="ja-JP" altLang="en-US" smtClean="0"/>
              <a:t>の意味が全く変わってしまっている。</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ja-JP" altLang="en-US" smtClean="0"/>
              <a:t>まとめ</a:t>
            </a:r>
          </a:p>
        </p:txBody>
      </p:sp>
      <p:sp>
        <p:nvSpPr>
          <p:cNvPr id="69635" name="Rectangle 3"/>
          <p:cNvSpPr>
            <a:spLocks noGrp="1" noChangeArrowheads="1"/>
          </p:cNvSpPr>
          <p:nvPr>
            <p:ph type="body" idx="1"/>
          </p:nvPr>
        </p:nvSpPr>
        <p:spPr/>
        <p:txBody>
          <a:bodyPr/>
          <a:lstStyle/>
          <a:p>
            <a:r>
              <a:rPr lang="ja-JP" altLang="en-US" smtClean="0"/>
              <a:t>スレッド間通信の</a:t>
            </a:r>
            <a:r>
              <a:rPr lang="en-US" altLang="ja-JP" smtClean="0"/>
              <a:t>primitive</a:t>
            </a:r>
            <a:r>
              <a:rPr lang="ja-JP" altLang="en-US" smtClean="0"/>
              <a:t>であるアトミック変数とメモリバリアについて。</a:t>
            </a:r>
          </a:p>
          <a:p>
            <a:r>
              <a:rPr lang="en-US" altLang="ja-JP" smtClean="0"/>
              <a:t>happens before</a:t>
            </a:r>
            <a:r>
              <a:rPr lang="ja-JP" altLang="en-US" smtClean="0"/>
              <a:t>関係の説明と、正しく同期化されたコードの作り方。</a:t>
            </a:r>
          </a:p>
          <a:p>
            <a:r>
              <a:rPr lang="en-US" altLang="ja-JP" smtClean="0"/>
              <a:t>C/C++</a:t>
            </a:r>
            <a:r>
              <a:rPr lang="ja-JP" altLang="en-US" smtClean="0"/>
              <a:t>の</a:t>
            </a:r>
            <a:r>
              <a:rPr lang="en-US" altLang="ja-JP" smtClean="0"/>
              <a:t>volatile</a:t>
            </a:r>
            <a:r>
              <a:rPr lang="ja-JP" altLang="en-US" smtClean="0"/>
              <a:t>は、マルチスレッドでは役立たず。</a:t>
            </a:r>
          </a:p>
          <a:p>
            <a:r>
              <a:rPr lang="en-US" altLang="ja-JP" smtClean="0"/>
              <a:t>C++0x</a:t>
            </a:r>
            <a:r>
              <a:rPr lang="ja-JP" altLang="en-US" smtClean="0"/>
              <a:t>と</a:t>
            </a:r>
            <a:r>
              <a:rPr lang="en-US" altLang="ja-JP" smtClean="0"/>
              <a:t>Java</a:t>
            </a:r>
            <a:r>
              <a:rPr lang="ja-JP" altLang="en-US" smtClean="0"/>
              <a:t>におけるアトミック変数、メモリバリア。</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ja-JP" altLang="en-US" smtClean="0"/>
              <a:t>スレッド間通信の</a:t>
            </a:r>
            <a:r>
              <a:rPr lang="en-US" altLang="ja-JP" smtClean="0"/>
              <a:t>primitive</a:t>
            </a:r>
          </a:p>
        </p:txBody>
      </p:sp>
      <p:sp>
        <p:nvSpPr>
          <p:cNvPr id="19459" name="Rectangle 3"/>
          <p:cNvSpPr>
            <a:spLocks noGrp="1" noChangeArrowheads="1"/>
          </p:cNvSpPr>
          <p:nvPr>
            <p:ph type="body" idx="1"/>
          </p:nvPr>
        </p:nvSpPr>
        <p:spPr/>
        <p:txBody>
          <a:bodyPr/>
          <a:lstStyle/>
          <a:p>
            <a:r>
              <a:rPr lang="ja-JP" altLang="en-US" smtClean="0"/>
              <a:t>スレッド間でデータをやり取りするための最も基本的な仕組み</a:t>
            </a:r>
            <a:r>
              <a:rPr lang="en-US" altLang="ja-JP" smtClean="0"/>
              <a:t>(primitive)</a:t>
            </a:r>
          </a:p>
          <a:p>
            <a:pPr>
              <a:buFontTx/>
              <a:buNone/>
            </a:pPr>
            <a:endParaRPr lang="ja-JP" altLang="en-US" smtClean="0"/>
          </a:p>
          <a:p>
            <a:pPr>
              <a:buFontTx/>
              <a:buNone/>
            </a:pPr>
            <a:r>
              <a:rPr lang="ja-JP" altLang="en-US" smtClean="0"/>
              <a:t>それが</a:t>
            </a:r>
            <a:r>
              <a:rPr lang="en-US" altLang="ja-JP" smtClean="0"/>
              <a:t>… volatile</a:t>
            </a:r>
          </a:p>
          <a:p>
            <a:pPr>
              <a:buFontTx/>
              <a:buNone/>
            </a:pPr>
            <a:r>
              <a:rPr lang="ja-JP" altLang="en-US" sz="4400" smtClean="0"/>
              <a:t>     アトミック変数とメモリバリア</a:t>
            </a:r>
          </a:p>
        </p:txBody>
      </p:sp>
      <p:sp>
        <p:nvSpPr>
          <p:cNvPr id="19460" name="Line 4"/>
          <p:cNvSpPr>
            <a:spLocks noChangeShapeType="1"/>
          </p:cNvSpPr>
          <p:nvPr/>
        </p:nvSpPr>
        <p:spPr bwMode="auto">
          <a:xfrm flipH="1">
            <a:off x="2051050" y="2965450"/>
            <a:ext cx="1441450" cy="0"/>
          </a:xfrm>
          <a:prstGeom prst="line">
            <a:avLst/>
          </a:prstGeom>
          <a:noFill/>
          <a:ln w="19050">
            <a:solidFill>
              <a:schemeClr val="tx1"/>
            </a:solidFill>
            <a:round/>
            <a:headEnd/>
            <a:tailEnd/>
          </a:ln>
          <a:effectLst/>
        </p:spPr>
        <p:txBody>
          <a:bodyPr/>
          <a:lstStyle/>
          <a:p>
            <a:endParaRPr lang="ja-JP" altLang="en-US"/>
          </a:p>
        </p:txBody>
      </p:sp>
      <p:sp>
        <p:nvSpPr>
          <p:cNvPr id="19461" name="Line 5"/>
          <p:cNvSpPr>
            <a:spLocks noChangeShapeType="1"/>
          </p:cNvSpPr>
          <p:nvPr/>
        </p:nvSpPr>
        <p:spPr bwMode="auto">
          <a:xfrm flipH="1">
            <a:off x="2051050" y="3068638"/>
            <a:ext cx="1441450" cy="0"/>
          </a:xfrm>
          <a:prstGeom prst="line">
            <a:avLst/>
          </a:prstGeom>
          <a:noFill/>
          <a:ln w="19050">
            <a:solidFill>
              <a:schemeClr val="tx1"/>
            </a:solidFill>
            <a:round/>
            <a:headEnd/>
            <a:tailEnd/>
          </a:ln>
          <a:effectLst/>
        </p:spPr>
        <p:txBody>
          <a:bodyPr/>
          <a:lstStyle/>
          <a:p>
            <a:endParaRPr lang="ja-JP" alt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ja-JP" altLang="en-US" smtClean="0"/>
              <a:t>ところで</a:t>
            </a:r>
            <a:r>
              <a:rPr lang="en-US" altLang="ja-JP" smtClean="0"/>
              <a:t>…</a:t>
            </a:r>
          </a:p>
        </p:txBody>
      </p:sp>
      <p:sp>
        <p:nvSpPr>
          <p:cNvPr id="70659" name="Rectangle 3"/>
          <p:cNvSpPr>
            <a:spLocks noGrp="1" noChangeArrowheads="1"/>
          </p:cNvSpPr>
          <p:nvPr>
            <p:ph type="body" idx="1"/>
          </p:nvPr>
        </p:nvSpPr>
        <p:spPr/>
        <p:txBody>
          <a:bodyPr/>
          <a:lstStyle/>
          <a:p>
            <a:r>
              <a:rPr lang="ja-JP" altLang="en-US" smtClean="0"/>
              <a:t>他の言語では、アトミック変数やメモリバリアに相当する機能はどう扱われているの</a:t>
            </a:r>
            <a:r>
              <a:rPr lang="en-US" altLang="ja-JP" smtClean="0"/>
              <a:t>?</a:t>
            </a:r>
          </a:p>
          <a:p>
            <a:endParaRPr lang="en-US" altLang="ja-JP" smtClean="0"/>
          </a:p>
          <a:p>
            <a:pPr>
              <a:buFontTx/>
              <a:buNone/>
            </a:pPr>
            <a:r>
              <a:rPr lang="ja-JP" altLang="en-US" smtClean="0"/>
              <a:t>⇒ 皆さんへの宿題としますので、わかったら</a:t>
            </a:r>
            <a:r>
              <a:rPr lang="en-US" altLang="ja-JP" smtClean="0"/>
              <a:t>LT</a:t>
            </a:r>
            <a:r>
              <a:rPr lang="ja-JP" altLang="en-US" smtClean="0"/>
              <a:t>などで発表してみてください。</a:t>
            </a:r>
            <a:r>
              <a:rPr lang="en-US" altLang="ja-JP" smtClean="0"/>
              <a:t>(</a:t>
            </a:r>
            <a:r>
              <a:rPr lang="ja-JP" altLang="en-US" smtClean="0"/>
              <a:t>笑</a:t>
            </a:r>
            <a:r>
              <a:rPr lang="en-US" altLang="ja-JP"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0659">
                                            <p:txEl>
                                              <p:pRg st="2" end="2"/>
                                            </p:txEl>
                                          </p:spTgt>
                                        </p:tgtEl>
                                        <p:attrNameLst>
                                          <p:attrName>style.visibility</p:attrName>
                                        </p:attrNameLst>
                                      </p:cBhvr>
                                      <p:to>
                                        <p:strVal val="visible"/>
                                      </p:to>
                                    </p:set>
                                    <p:anim calcmode="lin" valueType="num">
                                      <p:cBhvr additive="base">
                                        <p:cTn id="7" dur="500" fill="hold"/>
                                        <p:tgtEl>
                                          <p:spTgt spid="7065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065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ja-JP" altLang="en-US" smtClean="0"/>
              <a:t>アトミック変数とは</a:t>
            </a:r>
          </a:p>
        </p:txBody>
      </p:sp>
      <p:sp>
        <p:nvSpPr>
          <p:cNvPr id="23555" name="Rectangle 3"/>
          <p:cNvSpPr>
            <a:spLocks noGrp="1" noChangeArrowheads="1"/>
          </p:cNvSpPr>
          <p:nvPr>
            <p:ph type="body" idx="1"/>
          </p:nvPr>
        </p:nvSpPr>
        <p:spPr/>
        <p:txBody>
          <a:bodyPr/>
          <a:lstStyle/>
          <a:p>
            <a:pPr>
              <a:buFontTx/>
              <a:buNone/>
            </a:pPr>
            <a:r>
              <a:rPr lang="ja-JP" altLang="en-US" smtClean="0"/>
              <a:t>「アトミック変数」とは</a:t>
            </a:r>
          </a:p>
          <a:p>
            <a:r>
              <a:rPr lang="ja-JP" altLang="en-US" smtClean="0"/>
              <a:t>複数スレッドが同時に読み書きなどの操作を行っても、それらの操作が順々に行われているように見えることが保証されている変数</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ja-JP" altLang="en-US" smtClean="0"/>
              <a:t>アトミック変数への</a:t>
            </a:r>
            <a:r>
              <a:rPr lang="en-US" altLang="ja-JP" smtClean="0"/>
              <a:t>load</a:t>
            </a:r>
            <a:r>
              <a:rPr lang="ja-JP" altLang="en-US" smtClean="0"/>
              <a:t>と</a:t>
            </a:r>
            <a:r>
              <a:rPr lang="en-US" altLang="ja-JP" smtClean="0"/>
              <a:t>store (1)</a:t>
            </a:r>
          </a:p>
        </p:txBody>
      </p:sp>
      <p:sp>
        <p:nvSpPr>
          <p:cNvPr id="24579" name="Text Box 3"/>
          <p:cNvSpPr txBox="1">
            <a:spLocks noChangeArrowheads="1"/>
          </p:cNvSpPr>
          <p:nvPr/>
        </p:nvSpPr>
        <p:spPr bwMode="auto">
          <a:xfrm>
            <a:off x="395288" y="1412875"/>
            <a:ext cx="8135937" cy="3925888"/>
          </a:xfrm>
          <a:prstGeom prst="rect">
            <a:avLst/>
          </a:prstGeom>
          <a:noFill/>
          <a:ln w="9525">
            <a:noFill/>
            <a:miter lim="800000"/>
            <a:headEnd/>
            <a:tailEnd/>
          </a:ln>
          <a:effectLst/>
        </p:spPr>
        <p:txBody>
          <a:bodyPr>
            <a:spAutoFit/>
          </a:bodyPr>
          <a:lstStyle/>
          <a:p>
            <a:pPr>
              <a:lnSpc>
                <a:spcPct val="50000"/>
              </a:lnSpc>
              <a:spcBef>
                <a:spcPct val="50000"/>
              </a:spcBef>
            </a:pPr>
            <a:endParaRPr lang="ja-JP" altLang="en-US" sz="2400"/>
          </a:p>
          <a:p>
            <a:pPr>
              <a:lnSpc>
                <a:spcPct val="50000"/>
              </a:lnSpc>
              <a:spcBef>
                <a:spcPct val="50000"/>
              </a:spcBef>
            </a:pPr>
            <a:r>
              <a:rPr lang="en-US" altLang="ja-JP" sz="2400"/>
              <a:t>// </a:t>
            </a:r>
            <a:r>
              <a:rPr lang="ja-JP" altLang="en-US" sz="2400"/>
              <a:t>初期値</a:t>
            </a:r>
          </a:p>
          <a:p>
            <a:pPr>
              <a:lnSpc>
                <a:spcPct val="50000"/>
              </a:lnSpc>
              <a:spcBef>
                <a:spcPct val="50000"/>
              </a:spcBef>
            </a:pPr>
            <a:r>
              <a:rPr lang="en-US" altLang="ja-JP" sz="2400"/>
              <a:t>atomic&lt;int&gt; a = -1</a:t>
            </a:r>
          </a:p>
          <a:p>
            <a:pPr>
              <a:lnSpc>
                <a:spcPct val="50000"/>
              </a:lnSpc>
              <a:spcBef>
                <a:spcPct val="50000"/>
              </a:spcBef>
            </a:pPr>
            <a:endParaRPr lang="en-US" altLang="ja-JP" sz="2400"/>
          </a:p>
          <a:p>
            <a:pPr>
              <a:lnSpc>
                <a:spcPct val="50000"/>
              </a:lnSpc>
              <a:spcBef>
                <a:spcPct val="50000"/>
              </a:spcBef>
            </a:pPr>
            <a:r>
              <a:rPr lang="ja-JP" altLang="en-US" sz="2400" b="1"/>
              <a:t>スレッド</a:t>
            </a:r>
            <a:r>
              <a:rPr lang="en-US" altLang="ja-JP" sz="2400" b="1"/>
              <a:t>1:			</a:t>
            </a:r>
            <a:r>
              <a:rPr lang="ja-JP" altLang="en-US" sz="2400" b="1"/>
              <a:t>スレッド</a:t>
            </a:r>
            <a:r>
              <a:rPr lang="en-US" altLang="ja-JP" sz="2400" b="1"/>
              <a:t>2:</a:t>
            </a:r>
          </a:p>
          <a:p>
            <a:pPr>
              <a:lnSpc>
                <a:spcPct val="50000"/>
              </a:lnSpc>
              <a:spcBef>
                <a:spcPct val="50000"/>
              </a:spcBef>
            </a:pPr>
            <a:r>
              <a:rPr lang="en-US" altLang="ja-JP" sz="2400"/>
              <a:t>// a</a:t>
            </a:r>
            <a:r>
              <a:rPr lang="ja-JP" altLang="en-US" sz="2400"/>
              <a:t>に</a:t>
            </a:r>
            <a:r>
              <a:rPr lang="en-US" altLang="ja-JP" sz="2400"/>
              <a:t>1</a:t>
            </a:r>
            <a:r>
              <a:rPr lang="ja-JP" altLang="en-US" sz="2400"/>
              <a:t>を代入</a:t>
            </a:r>
            <a:r>
              <a:rPr lang="en-US" altLang="ja-JP" sz="2400"/>
              <a:t>(store)		// a</a:t>
            </a:r>
            <a:r>
              <a:rPr lang="ja-JP" altLang="en-US" sz="2400"/>
              <a:t>の値を読み出す</a:t>
            </a:r>
            <a:r>
              <a:rPr lang="en-US" altLang="ja-JP" sz="2400"/>
              <a:t>(load)</a:t>
            </a:r>
          </a:p>
          <a:p>
            <a:pPr>
              <a:lnSpc>
                <a:spcPct val="50000"/>
              </a:lnSpc>
              <a:spcBef>
                <a:spcPct val="50000"/>
              </a:spcBef>
            </a:pPr>
            <a:r>
              <a:rPr lang="en-US" altLang="ja-JP" sz="2400"/>
              <a:t>a.store(1)			r = a.load()	</a:t>
            </a:r>
          </a:p>
          <a:p>
            <a:pPr>
              <a:lnSpc>
                <a:spcPct val="50000"/>
              </a:lnSpc>
              <a:spcBef>
                <a:spcPct val="50000"/>
              </a:spcBef>
            </a:pPr>
            <a:endParaRPr lang="en-US" altLang="ja-JP" sz="2400"/>
          </a:p>
          <a:p>
            <a:pPr>
              <a:lnSpc>
                <a:spcPct val="50000"/>
              </a:lnSpc>
              <a:spcBef>
                <a:spcPct val="50000"/>
              </a:spcBef>
            </a:pPr>
            <a:endParaRPr lang="en-US" altLang="ja-JP" sz="2400"/>
          </a:p>
          <a:p>
            <a:pPr>
              <a:lnSpc>
                <a:spcPct val="50000"/>
              </a:lnSpc>
              <a:spcBef>
                <a:spcPct val="50000"/>
              </a:spcBef>
            </a:pPr>
            <a:r>
              <a:rPr lang="en-US" altLang="ja-JP" sz="2400"/>
              <a:t>r </a:t>
            </a:r>
            <a:r>
              <a:rPr lang="ja-JP" altLang="en-US" sz="2400"/>
              <a:t>の値は </a:t>
            </a:r>
            <a:r>
              <a:rPr lang="en-US" altLang="ja-JP" sz="2400"/>
              <a:t>-1 </a:t>
            </a:r>
            <a:r>
              <a:rPr lang="ja-JP" altLang="en-US" sz="2400"/>
              <a:t>または </a:t>
            </a:r>
            <a:r>
              <a:rPr lang="en-US" altLang="ja-JP" sz="2400"/>
              <a:t>1 </a:t>
            </a:r>
            <a:r>
              <a:rPr lang="ja-JP" altLang="en-US" sz="2400"/>
              <a:t>のどちらかになることが</a:t>
            </a:r>
            <a:r>
              <a:rPr lang="ja-JP" altLang="en-US" sz="2400" b="1"/>
              <a:t>保証される</a:t>
            </a:r>
          </a:p>
          <a:p>
            <a:pPr>
              <a:lnSpc>
                <a:spcPct val="50000"/>
              </a:lnSpc>
              <a:spcBef>
                <a:spcPct val="50000"/>
              </a:spcBef>
            </a:pPr>
            <a:endParaRPr lang="ja-JP" altLang="en-US" sz="24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ja-JP" altLang="en-US" smtClean="0"/>
              <a:t>アトミック変数への</a:t>
            </a:r>
            <a:r>
              <a:rPr lang="en-US" altLang="ja-JP" smtClean="0"/>
              <a:t>load</a:t>
            </a:r>
            <a:r>
              <a:rPr lang="ja-JP" altLang="en-US" smtClean="0"/>
              <a:t>と</a:t>
            </a:r>
            <a:r>
              <a:rPr lang="en-US" altLang="ja-JP" smtClean="0"/>
              <a:t>store (2)</a:t>
            </a:r>
            <a:endParaRPr lang="ja-JP" altLang="en-US" smtClean="0"/>
          </a:p>
        </p:txBody>
      </p:sp>
      <p:sp>
        <p:nvSpPr>
          <p:cNvPr id="26627" name="Text Box 3"/>
          <p:cNvSpPr txBox="1">
            <a:spLocks noChangeArrowheads="1"/>
          </p:cNvSpPr>
          <p:nvPr/>
        </p:nvSpPr>
        <p:spPr bwMode="auto">
          <a:xfrm>
            <a:off x="395288" y="1052513"/>
            <a:ext cx="8135937" cy="4656137"/>
          </a:xfrm>
          <a:prstGeom prst="rect">
            <a:avLst/>
          </a:prstGeom>
          <a:noFill/>
          <a:ln w="9525">
            <a:noFill/>
            <a:miter lim="800000"/>
            <a:headEnd/>
            <a:tailEnd/>
          </a:ln>
          <a:effectLst/>
        </p:spPr>
        <p:txBody>
          <a:bodyPr>
            <a:spAutoFit/>
          </a:bodyPr>
          <a:lstStyle/>
          <a:p>
            <a:pPr>
              <a:lnSpc>
                <a:spcPct val="50000"/>
              </a:lnSpc>
              <a:spcBef>
                <a:spcPct val="50000"/>
              </a:spcBef>
            </a:pPr>
            <a:endParaRPr lang="ja-JP" altLang="en-US" sz="2400"/>
          </a:p>
          <a:p>
            <a:pPr>
              <a:lnSpc>
                <a:spcPct val="50000"/>
              </a:lnSpc>
              <a:spcBef>
                <a:spcPct val="50000"/>
              </a:spcBef>
            </a:pPr>
            <a:r>
              <a:rPr lang="en-US" altLang="ja-JP" sz="2400"/>
              <a:t>// </a:t>
            </a:r>
            <a:r>
              <a:rPr lang="ja-JP" altLang="en-US" sz="2400"/>
              <a:t>初期値</a:t>
            </a:r>
          </a:p>
          <a:p>
            <a:pPr>
              <a:lnSpc>
                <a:spcPct val="50000"/>
              </a:lnSpc>
              <a:spcBef>
                <a:spcPct val="50000"/>
              </a:spcBef>
            </a:pPr>
            <a:r>
              <a:rPr lang="en-US" altLang="ja-JP" sz="2400"/>
              <a:t>atomic&lt;int&gt; a = 0</a:t>
            </a:r>
          </a:p>
          <a:p>
            <a:pPr>
              <a:lnSpc>
                <a:spcPct val="50000"/>
              </a:lnSpc>
              <a:spcBef>
                <a:spcPct val="50000"/>
              </a:spcBef>
            </a:pPr>
            <a:endParaRPr lang="en-US" altLang="ja-JP" sz="2400"/>
          </a:p>
          <a:p>
            <a:pPr>
              <a:lnSpc>
                <a:spcPct val="50000"/>
              </a:lnSpc>
              <a:spcBef>
                <a:spcPct val="50000"/>
              </a:spcBef>
            </a:pPr>
            <a:r>
              <a:rPr lang="ja-JP" altLang="en-US" sz="2400" b="1"/>
              <a:t>スレッド</a:t>
            </a:r>
            <a:r>
              <a:rPr lang="en-US" altLang="ja-JP" sz="2400" b="1"/>
              <a:t>1:			</a:t>
            </a:r>
            <a:r>
              <a:rPr lang="ja-JP" altLang="en-US" sz="2400" b="1"/>
              <a:t>スレッド</a:t>
            </a:r>
            <a:r>
              <a:rPr lang="en-US" altLang="ja-JP" sz="2400" b="1"/>
              <a:t>2:</a:t>
            </a:r>
          </a:p>
          <a:p>
            <a:pPr>
              <a:lnSpc>
                <a:spcPct val="50000"/>
              </a:lnSpc>
              <a:spcBef>
                <a:spcPct val="50000"/>
              </a:spcBef>
            </a:pPr>
            <a:r>
              <a:rPr lang="en-US" altLang="ja-JP" sz="2400"/>
              <a:t>a.store(1)			a.store(-1)</a:t>
            </a:r>
          </a:p>
          <a:p>
            <a:pPr>
              <a:lnSpc>
                <a:spcPct val="50000"/>
              </a:lnSpc>
              <a:spcBef>
                <a:spcPct val="50000"/>
              </a:spcBef>
            </a:pPr>
            <a:endParaRPr lang="en-US" altLang="ja-JP" sz="2400"/>
          </a:p>
          <a:p>
            <a:pPr>
              <a:lnSpc>
                <a:spcPct val="50000"/>
              </a:lnSpc>
              <a:spcBef>
                <a:spcPct val="50000"/>
              </a:spcBef>
            </a:pPr>
            <a:endParaRPr lang="en-US" altLang="ja-JP" sz="2400"/>
          </a:p>
          <a:p>
            <a:pPr>
              <a:lnSpc>
                <a:spcPct val="50000"/>
              </a:lnSpc>
              <a:spcBef>
                <a:spcPct val="50000"/>
              </a:spcBef>
            </a:pPr>
            <a:r>
              <a:rPr lang="en-US" altLang="ja-JP" sz="2400"/>
              <a:t>a </a:t>
            </a:r>
            <a:r>
              <a:rPr lang="ja-JP" altLang="en-US" sz="2400"/>
              <a:t>の値は</a:t>
            </a:r>
          </a:p>
          <a:p>
            <a:pPr>
              <a:lnSpc>
                <a:spcPct val="50000"/>
              </a:lnSpc>
              <a:spcBef>
                <a:spcPct val="50000"/>
              </a:spcBef>
            </a:pPr>
            <a:r>
              <a:rPr lang="ja-JP" altLang="en-US" sz="2400"/>
              <a:t>   </a:t>
            </a:r>
            <a:r>
              <a:rPr lang="en-US" altLang="ja-JP" sz="2400"/>
              <a:t>0  ⇒   1  ⇒ -1</a:t>
            </a:r>
            <a:endParaRPr lang="en-US" altLang="ja-JP"/>
          </a:p>
          <a:p>
            <a:pPr>
              <a:lnSpc>
                <a:spcPct val="50000"/>
              </a:lnSpc>
              <a:spcBef>
                <a:spcPct val="50000"/>
              </a:spcBef>
            </a:pPr>
            <a:r>
              <a:rPr lang="en-US" altLang="ja-JP" sz="2400"/>
              <a:t>   0  ⇒  -1  ⇒  1</a:t>
            </a:r>
            <a:endParaRPr lang="en-US" altLang="ja-JP"/>
          </a:p>
          <a:p>
            <a:pPr>
              <a:lnSpc>
                <a:spcPct val="50000"/>
              </a:lnSpc>
              <a:spcBef>
                <a:spcPct val="50000"/>
              </a:spcBef>
            </a:pPr>
            <a:r>
              <a:rPr lang="ja-JP" altLang="en-US" sz="2400"/>
              <a:t>のいずれかの順序で変化することが</a:t>
            </a:r>
            <a:r>
              <a:rPr lang="ja-JP" altLang="en-US" sz="2400" b="1"/>
              <a:t>保証される</a:t>
            </a:r>
          </a:p>
          <a:p>
            <a:pPr>
              <a:lnSpc>
                <a:spcPct val="50000"/>
              </a:lnSpc>
              <a:spcBef>
                <a:spcPct val="50000"/>
              </a:spcBef>
            </a:pPr>
            <a:endParaRPr lang="ja-JP" altLang="en-US" sz="24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ja-JP" smtClean="0"/>
              <a:t>load, store</a:t>
            </a:r>
            <a:r>
              <a:rPr lang="ja-JP" altLang="en-US" smtClean="0"/>
              <a:t>のアトミック性</a:t>
            </a:r>
          </a:p>
        </p:txBody>
      </p:sp>
      <p:sp>
        <p:nvSpPr>
          <p:cNvPr id="25603" name="Rectangle 3"/>
          <p:cNvSpPr>
            <a:spLocks noGrp="1" noChangeArrowheads="1"/>
          </p:cNvSpPr>
          <p:nvPr>
            <p:ph type="body" idx="1"/>
          </p:nvPr>
        </p:nvSpPr>
        <p:spPr/>
        <p:txBody>
          <a:bodyPr/>
          <a:lstStyle/>
          <a:p>
            <a:r>
              <a:rPr lang="ja-JP" altLang="en-US" smtClean="0"/>
              <a:t>当たり前のようだが非常に大切な性質</a:t>
            </a:r>
          </a:p>
          <a:p>
            <a:pPr lvl="1"/>
            <a:r>
              <a:rPr lang="ja-JP" altLang="en-US" smtClean="0"/>
              <a:t>アトミック性が保証されない変数に対して同様にアクセスした場合、たとえば上位</a:t>
            </a:r>
            <a:r>
              <a:rPr lang="en-US" altLang="ja-JP" smtClean="0"/>
              <a:t>bit</a:t>
            </a:r>
            <a:r>
              <a:rPr lang="ja-JP" altLang="en-US" smtClean="0"/>
              <a:t>と下位</a:t>
            </a:r>
            <a:r>
              <a:rPr lang="en-US" altLang="ja-JP" smtClean="0"/>
              <a:t>bit</a:t>
            </a:r>
            <a:r>
              <a:rPr lang="ja-JP" altLang="en-US" smtClean="0"/>
              <a:t>が混ざった値になってしまうかも</a:t>
            </a:r>
            <a:r>
              <a:rPr lang="en-US" altLang="ja-JP" smtClean="0"/>
              <a:t>…</a:t>
            </a:r>
          </a:p>
          <a:p>
            <a:pPr lvl="1">
              <a:buFontTx/>
              <a:buNone/>
            </a:pPr>
            <a:r>
              <a:rPr lang="ja-JP" altLang="en-US" smtClean="0"/>
              <a:t>	</a:t>
            </a:r>
            <a:r>
              <a:rPr lang="en-US" altLang="ja-JP" smtClean="0"/>
              <a:t>(</a:t>
            </a:r>
            <a:r>
              <a:rPr lang="ja-JP" altLang="en-US" smtClean="0"/>
              <a:t>例</a:t>
            </a:r>
            <a:r>
              <a:rPr lang="en-US" altLang="ja-JP" smtClean="0"/>
              <a:t>: 32bit</a:t>
            </a:r>
            <a:r>
              <a:rPr lang="ja-JP" altLang="en-US" smtClean="0"/>
              <a:t>アーキテクチャでの </a:t>
            </a:r>
            <a:r>
              <a:rPr lang="en-US" altLang="ja-JP" smtClean="0"/>
              <a:t>int64_t (long long)</a:t>
            </a:r>
            <a:r>
              <a:rPr lang="ja-JP" altLang="en-US" smtClean="0"/>
              <a:t>型変数への読み書き</a:t>
            </a:r>
            <a:r>
              <a:rPr lang="en-US" altLang="ja-JP" smtClean="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N05">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1520</Words>
  <Application>Microsoft Office PowerPoint</Application>
  <PresentationFormat>画面に合わせる (4:3)</PresentationFormat>
  <Paragraphs>409</Paragraphs>
  <Slides>50</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50</vt:i4>
      </vt:variant>
    </vt:vector>
  </HeadingPairs>
  <TitlesOfParts>
    <vt:vector size="54" baseType="lpstr">
      <vt:lpstr>Arial</vt:lpstr>
      <vt:lpstr>ＭＳ Ｐゴシック</vt:lpstr>
      <vt:lpstr>Calibri</vt:lpstr>
      <vt:lpstr>スライドマスタN05</vt:lpstr>
      <vt:lpstr>そろそろvolatileについて一言いっておくか</vt:lpstr>
      <vt:lpstr>自己紹介</vt:lpstr>
      <vt:lpstr>今日のキーワード</vt:lpstr>
      <vt:lpstr>マルチスレッドと排他制御</vt:lpstr>
      <vt:lpstr>スレッド間通信のprimitive</vt:lpstr>
      <vt:lpstr>アトミック変数とは</vt:lpstr>
      <vt:lpstr>アトミック変数へのloadとstore (1)</vt:lpstr>
      <vt:lpstr>アトミック変数へのloadとstore (2)</vt:lpstr>
      <vt:lpstr>load, storeのアトミック性</vt:lpstr>
      <vt:lpstr>アトミック変数への複雑な操作</vt:lpstr>
      <vt:lpstr>アトミック変数のもう一つの性質</vt:lpstr>
      <vt:lpstr>アトミック変数と普通の変数の違い</vt:lpstr>
      <vt:lpstr>スライド 13</vt:lpstr>
      <vt:lpstr>リオーダーとは？</vt:lpstr>
      <vt:lpstr>リオーダーが出来ない状況</vt:lpstr>
      <vt:lpstr>リオーダーできる例</vt:lpstr>
      <vt:lpstr>…ただし、シングルスレッドに限る</vt:lpstr>
      <vt:lpstr>マルチスレッドでの最適化の困難さ</vt:lpstr>
      <vt:lpstr>マルチスレッドでの最適化の原則</vt:lpstr>
      <vt:lpstr>スライド 20</vt:lpstr>
      <vt:lpstr>アトミック変数とメモリバリアの組み合わせ</vt:lpstr>
      <vt:lpstr>スライド 22</vt:lpstr>
      <vt:lpstr>スライド 23</vt:lpstr>
      <vt:lpstr>スライド 24</vt:lpstr>
      <vt:lpstr>スライド 25</vt:lpstr>
      <vt:lpstr>推移的なhappens before関係(1)</vt:lpstr>
      <vt:lpstr>推移的なhappens before関係(2)</vt:lpstr>
      <vt:lpstr>happens before関係がない場合(1)</vt:lpstr>
      <vt:lpstr>happens before関係がない場合(2)</vt:lpstr>
      <vt:lpstr>happens before関係がない場合(3)</vt:lpstr>
      <vt:lpstr>data raceとは</vt:lpstr>
      <vt:lpstr>data race が起きると?</vt:lpstr>
      <vt:lpstr>正しく同期化されたコードを書くには</vt:lpstr>
      <vt:lpstr>正しく同期化されたコードの例(1)</vt:lpstr>
      <vt:lpstr>正しく同期化されたコードの例(2)</vt:lpstr>
      <vt:lpstr>スピンロックへの応用</vt:lpstr>
      <vt:lpstr>スピンロックによる同期化</vt:lpstr>
      <vt:lpstr>排他制御とメモリバリア</vt:lpstr>
      <vt:lpstr>ここまでのまとめ</vt:lpstr>
      <vt:lpstr>volatileの出番は?</vt:lpstr>
      <vt:lpstr>volatileの問題点その1</vt:lpstr>
      <vt:lpstr>volatileの問題点その2</vt:lpstr>
      <vt:lpstr>volatileの問題点その2</vt:lpstr>
      <vt:lpstr>volatileの問題点その3</vt:lpstr>
      <vt:lpstr>volatileに関する都市伝説</vt:lpstr>
      <vt:lpstr>そしてatomicへ…</vt:lpstr>
      <vt:lpstr>C++0xでのメモリバリア</vt:lpstr>
      <vt:lpstr>Javaのvolatile</vt:lpstr>
      <vt:lpstr>まとめ</vt:lpstr>
      <vt:lpstr>ところで…</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そろそろvolatileについて一言いっておくか</dc:title>
  <dc:creator/>
  <cp:lastModifiedBy/>
  <cp:revision>45</cp:revision>
  <dcterms:created xsi:type="dcterms:W3CDTF">2008-11-12T15:51:15Z</dcterms:created>
  <dcterms:modified xsi:type="dcterms:W3CDTF">2009-09-10T16:16:49Z</dcterms:modified>
</cp:coreProperties>
</file>