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9" r:id="rId1"/>
  </p:sldMasterIdLst>
  <p:notesMasterIdLst>
    <p:notesMasterId r:id="rId20"/>
  </p:notesMasterIdLst>
  <p:handoutMasterIdLst>
    <p:handoutMasterId r:id="rId21"/>
  </p:handoutMasterIdLst>
  <p:sldIdLst>
    <p:sldId id="265" r:id="rId2"/>
    <p:sldId id="282" r:id="rId3"/>
    <p:sldId id="266" r:id="rId4"/>
    <p:sldId id="267" r:id="rId5"/>
    <p:sldId id="268" r:id="rId6"/>
    <p:sldId id="279" r:id="rId7"/>
    <p:sldId id="270" r:id="rId8"/>
    <p:sldId id="283" r:id="rId9"/>
    <p:sldId id="280" r:id="rId10"/>
    <p:sldId id="271" r:id="rId11"/>
    <p:sldId id="272" r:id="rId12"/>
    <p:sldId id="273" r:id="rId13"/>
    <p:sldId id="276" r:id="rId14"/>
    <p:sldId id="274" r:id="rId15"/>
    <p:sldId id="275" r:id="rId16"/>
    <p:sldId id="277" r:id="rId17"/>
    <p:sldId id="278" r:id="rId18"/>
    <p:sldId id="281" r:id="rId19"/>
  </p:sldIdLst>
  <p:sldSz cx="9144000" cy="6858000" type="screen4x3"/>
  <p:notesSz cx="6858000" cy="9945688"/>
  <p:embeddedFontLst>
    <p:embeddedFont>
      <p:font typeface="メイリオ" pitchFamily="50" charset="-128"/>
      <p:regular r:id="rId22"/>
      <p:bold r:id="rId23"/>
      <p:italic r:id="rId24"/>
      <p:boldItalic r:id="rId25"/>
    </p:embeddedFont>
    <p:embeddedFont>
      <p:font typeface="Calibri" pitchFamily="34" charset="0"/>
      <p:regular r:id="rId26"/>
      <p:bold r:id="rId27"/>
      <p:italic r:id="rId28"/>
      <p:boldItalic r:id="rId29"/>
    </p:embeddedFont>
  </p:embeddedFontLst>
  <p:defaultTex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630" autoAdjust="0"/>
    <p:restoredTop sz="94643" autoAdjust="0"/>
  </p:normalViewPr>
  <p:slideViewPr>
    <p:cSldViewPr>
      <p:cViewPr varScale="1">
        <p:scale>
          <a:sx n="104" d="100"/>
          <a:sy n="104" d="100"/>
        </p:scale>
        <p:origin x="-96" y="-13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howGuides="1">
      <p:cViewPr varScale="1">
        <p:scale>
          <a:sx n="75" d="100"/>
          <a:sy n="75" d="100"/>
        </p:scale>
        <p:origin x="-1332" y="-102"/>
      </p:cViewPr>
      <p:guideLst>
        <p:guide orient="horz" pos="3132"/>
        <p:guide pos="2159"/>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スライド番号プレースホルダ 8"/>
          <p:cNvSpPr>
            <a:spLocks noGrp="1"/>
          </p:cNvSpPr>
          <p:nvPr>
            <p:ph type="sldNum" sz="quarter" idx="3"/>
          </p:nvPr>
        </p:nvSpPr>
        <p:spPr>
          <a:xfrm>
            <a:off x="3883991" y="9446403"/>
            <a:ext cx="2972392" cy="497684"/>
          </a:xfrm>
          <a:prstGeom prst="rect">
            <a:avLst/>
          </a:prstGeom>
        </p:spPr>
        <p:txBody>
          <a:bodyPr vert="horz" lIns="92546" tIns="46273" rIns="92546" bIns="46273" rtlCol="0" anchor="b"/>
          <a:lstStyle>
            <a:lvl1pPr algn="r">
              <a:defRPr sz="1200"/>
            </a:lvl1pPr>
          </a:lstStyle>
          <a:p>
            <a:fld id="{1B41F20F-3575-490C-975A-EF863D95DAC4}"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2393" cy="497685"/>
          </a:xfrm>
          <a:prstGeom prst="rect">
            <a:avLst/>
          </a:prstGeom>
        </p:spPr>
        <p:txBody>
          <a:bodyPr vert="horz" lIns="92546" tIns="46273" rIns="92546" bIns="46273" rtlCol="0"/>
          <a:lstStyle>
            <a:lvl1pPr algn="l">
              <a:defRPr sz="1200"/>
            </a:lvl1pPr>
          </a:lstStyle>
          <a:p>
            <a:endParaRPr kumimoji="1" lang="ja-JP" altLang="en-US"/>
          </a:p>
        </p:txBody>
      </p:sp>
      <p:sp>
        <p:nvSpPr>
          <p:cNvPr id="3" name="日付プレースホルダ 2"/>
          <p:cNvSpPr>
            <a:spLocks noGrp="1"/>
          </p:cNvSpPr>
          <p:nvPr>
            <p:ph type="dt" idx="1"/>
          </p:nvPr>
        </p:nvSpPr>
        <p:spPr>
          <a:xfrm>
            <a:off x="3883991" y="0"/>
            <a:ext cx="2972392" cy="497685"/>
          </a:xfrm>
          <a:prstGeom prst="rect">
            <a:avLst/>
          </a:prstGeom>
        </p:spPr>
        <p:txBody>
          <a:bodyPr vert="horz" lIns="92546" tIns="46273" rIns="92546" bIns="46273" rtlCol="0"/>
          <a:lstStyle>
            <a:lvl1pPr algn="r">
              <a:defRPr sz="1200"/>
            </a:lvl1pPr>
          </a:lstStyle>
          <a:p>
            <a:r>
              <a:rPr lang="en-US" altLang="ja-JP" dirty="0" smtClean="0"/>
              <a:t>2008/09/20</a:t>
            </a:r>
            <a:endParaRPr lang="ja-JP" altLang="en-US" dirty="0"/>
          </a:p>
        </p:txBody>
      </p:sp>
      <p:sp>
        <p:nvSpPr>
          <p:cNvPr id="4" name="スライド イメージ プレースホルダ 3"/>
          <p:cNvSpPr>
            <a:spLocks noGrp="1" noRot="1" noChangeAspect="1"/>
          </p:cNvSpPr>
          <p:nvPr>
            <p:ph type="sldImg" idx="2"/>
          </p:nvPr>
        </p:nvSpPr>
        <p:spPr>
          <a:xfrm>
            <a:off x="941388" y="746125"/>
            <a:ext cx="4975225" cy="3730625"/>
          </a:xfrm>
          <a:prstGeom prst="rect">
            <a:avLst/>
          </a:prstGeom>
          <a:noFill/>
          <a:ln w="12700">
            <a:solidFill>
              <a:prstClr val="black"/>
            </a:solidFill>
          </a:ln>
        </p:spPr>
        <p:txBody>
          <a:bodyPr vert="horz" lIns="92546" tIns="46273" rIns="92546" bIns="46273" rtlCol="0" anchor="ctr"/>
          <a:lstStyle/>
          <a:p>
            <a:endParaRPr lang="ja-JP" altLang="en-US"/>
          </a:p>
        </p:txBody>
      </p:sp>
      <p:sp>
        <p:nvSpPr>
          <p:cNvPr id="5" name="ノート プレースホルダ 4"/>
          <p:cNvSpPr>
            <a:spLocks noGrp="1"/>
          </p:cNvSpPr>
          <p:nvPr>
            <p:ph type="body" sz="quarter" idx="3"/>
          </p:nvPr>
        </p:nvSpPr>
        <p:spPr>
          <a:xfrm>
            <a:off x="685316" y="4724001"/>
            <a:ext cx="5487370" cy="4475960"/>
          </a:xfrm>
          <a:prstGeom prst="rect">
            <a:avLst/>
          </a:prstGeom>
        </p:spPr>
        <p:txBody>
          <a:bodyPr vert="horz" lIns="92546" tIns="46273" rIns="92546" bIns="46273"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9446403"/>
            <a:ext cx="2972393" cy="497684"/>
          </a:xfrm>
          <a:prstGeom prst="rect">
            <a:avLst/>
          </a:prstGeom>
        </p:spPr>
        <p:txBody>
          <a:bodyPr vert="horz" lIns="92546" tIns="46273" rIns="92546" bIns="46273"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83991" y="9446403"/>
            <a:ext cx="2972392" cy="497684"/>
          </a:xfrm>
          <a:prstGeom prst="rect">
            <a:avLst/>
          </a:prstGeom>
        </p:spPr>
        <p:txBody>
          <a:bodyPr vert="horz" lIns="92546" tIns="46273" rIns="92546" bIns="46273" rtlCol="0" anchor="b"/>
          <a:lstStyle>
            <a:lvl1pPr algn="r">
              <a:defRPr sz="1200"/>
            </a:lvl1pPr>
          </a:lstStyle>
          <a:p>
            <a:fld id="{0D7189C3-70FD-45C8-AA34-3D07BFDF182C}"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D7189C3-70FD-45C8-AA34-3D07BFDF182C}" type="slidenum">
              <a:rPr kumimoji="1" lang="ja-JP" altLang="en-US" smtClean="0"/>
              <a:pPr/>
              <a:t>1</a:t>
            </a:fld>
            <a:endParaRPr kumimoji="1"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0D7189C3-70FD-45C8-AA34-3D07BFDF182C}" type="slidenum">
              <a:rPr kumimoji="1" lang="ja-JP" altLang="en-US" smtClean="0"/>
              <a:pPr/>
              <a:t>5</a:t>
            </a:fld>
            <a:endParaRPr kumimoji="1" lang="ja-JP"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0D7189C3-70FD-45C8-AA34-3D07BFDF182C}" type="slidenum">
              <a:rPr kumimoji="1" lang="ja-JP" altLang="en-US" smtClean="0"/>
              <a:pPr/>
              <a:t>9</a:t>
            </a:fld>
            <a:endParaRPr kumimoji="1"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タイトルと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357158" y="1052513"/>
            <a:ext cx="8329642" cy="507365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052513"/>
            <a:ext cx="4038600" cy="5073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052513"/>
            <a:ext cx="4038600" cy="5073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smtClean="0"/>
              <a:t>アイコンをクリックして図を追加</a:t>
            </a:r>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3" descr="C:\Users\localnaka\Desktop\3.png"/>
          <p:cNvPicPr>
            <a:picLocks noChangeAspect="1" noChangeArrowheads="1"/>
          </p:cNvPicPr>
          <p:nvPr/>
        </p:nvPicPr>
        <p:blipFill>
          <a:blip r:embed="rId14" cstate="print"/>
          <a:srcRect/>
          <a:stretch>
            <a:fillRect/>
          </a:stretch>
        </p:blipFill>
        <p:spPr bwMode="hidden">
          <a:xfrm>
            <a:off x="357158" y="285728"/>
            <a:ext cx="8286808" cy="5709181"/>
          </a:xfrm>
          <a:prstGeom prst="rect">
            <a:avLst/>
          </a:prstGeom>
          <a:noFill/>
        </p:spPr>
      </p:pic>
      <p:sp>
        <p:nvSpPr>
          <p:cNvPr id="1027" name="Rectangle 2"/>
          <p:cNvSpPr>
            <a:spLocks noGrp="1" noChangeArrowheads="1"/>
          </p:cNvSpPr>
          <p:nvPr>
            <p:ph type="title"/>
          </p:nvPr>
        </p:nvSpPr>
        <p:spPr bwMode="auto">
          <a:xfrm>
            <a:off x="357158" y="274638"/>
            <a:ext cx="8215370" cy="7064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endParaRPr lang="ja-JP" altLang="ja-JP" dirty="0" smtClean="0"/>
          </a:p>
        </p:txBody>
      </p:sp>
      <p:sp>
        <p:nvSpPr>
          <p:cNvPr id="1028" name="Rectangle 3"/>
          <p:cNvSpPr>
            <a:spLocks noGrp="1" noChangeArrowheads="1"/>
          </p:cNvSpPr>
          <p:nvPr>
            <p:ph type="body" idx="1"/>
          </p:nvPr>
        </p:nvSpPr>
        <p:spPr bwMode="auto">
          <a:xfrm>
            <a:off x="357158" y="1052513"/>
            <a:ext cx="8215370" cy="494825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p>
        </p:txBody>
      </p:sp>
      <p:sp>
        <p:nvSpPr>
          <p:cNvPr id="4101" name="Rectangle 5"/>
          <p:cNvSpPr>
            <a:spLocks noChangeArrowheads="1"/>
          </p:cNvSpPr>
          <p:nvPr/>
        </p:nvSpPr>
        <p:spPr bwMode="auto">
          <a:xfrm>
            <a:off x="1979613" y="6165850"/>
            <a:ext cx="6624637" cy="571500"/>
          </a:xfrm>
          <a:prstGeom prst="rect">
            <a:avLst/>
          </a:prstGeom>
          <a:solidFill>
            <a:srgbClr val="F3BB50"/>
          </a:solidFill>
          <a:ln w="9525">
            <a:noFill/>
            <a:miter lim="800000"/>
            <a:headEnd/>
            <a:tailEnd/>
          </a:ln>
          <a:effectLst/>
        </p:spPr>
        <p:txBody>
          <a:bodyPr anchor="ctr"/>
          <a:lstStyle/>
          <a:p>
            <a:pPr algn="ctr">
              <a:defRPr/>
            </a:pPr>
            <a:r>
              <a:rPr kumimoji="0" lang="ja-JP" altLang="en-US" sz="2300" dirty="0" err="1">
                <a:solidFill>
                  <a:schemeClr val="tx2"/>
                </a:solidFill>
                <a:ea typeface="ＭＳ Ｐゴシック" pitchFamily="50" charset="-128"/>
              </a:rPr>
              <a:t>わんくま</a:t>
            </a:r>
            <a:r>
              <a:rPr kumimoji="0" lang="ja-JP" altLang="en-US" sz="2300" dirty="0">
                <a:solidFill>
                  <a:schemeClr val="tx2"/>
                </a:solidFill>
                <a:ea typeface="ＭＳ Ｐゴシック" pitchFamily="50" charset="-128"/>
              </a:rPr>
              <a:t>同盟 </a:t>
            </a:r>
            <a:r>
              <a:rPr kumimoji="0" lang="ja-JP" altLang="en-US" sz="2300" dirty="0" smtClean="0">
                <a:solidFill>
                  <a:schemeClr val="tx2"/>
                </a:solidFill>
                <a:ea typeface="ＭＳ Ｐゴシック" pitchFamily="50" charset="-128"/>
              </a:rPr>
              <a:t>東京勉強会 </a:t>
            </a:r>
            <a:r>
              <a:rPr kumimoji="0" lang="en-US" altLang="ja-JP" sz="2300" dirty="0" smtClean="0">
                <a:solidFill>
                  <a:schemeClr val="tx2"/>
                </a:solidFill>
                <a:ea typeface="ＭＳ Ｐゴシック" pitchFamily="50" charset="-128"/>
              </a:rPr>
              <a:t>#35</a:t>
            </a:r>
            <a:endParaRPr kumimoji="0" lang="en-US" altLang="ja-JP" sz="2300" dirty="0">
              <a:solidFill>
                <a:schemeClr val="tx2"/>
              </a:solidFill>
              <a:ea typeface="ＭＳ Ｐゴシック" pitchFamily="50" charset="-128"/>
            </a:endParaRPr>
          </a:p>
        </p:txBody>
      </p:sp>
      <p:pic>
        <p:nvPicPr>
          <p:cNvPr id="10" name="Picture 2" descr="C:\Users\localnaka\Desktop\名称未設定1.png"/>
          <p:cNvPicPr>
            <a:picLocks noChangeAspect="1" noChangeArrowheads="1"/>
          </p:cNvPicPr>
          <p:nvPr/>
        </p:nvPicPr>
        <p:blipFill>
          <a:blip r:embed="rId15" cstate="print"/>
          <a:srcRect/>
          <a:stretch>
            <a:fillRect/>
          </a:stretch>
        </p:blipFill>
        <p:spPr bwMode="auto">
          <a:xfrm>
            <a:off x="428596" y="6165056"/>
            <a:ext cx="1643074" cy="572951"/>
          </a:xfrm>
          <a:prstGeom prst="rect">
            <a:avLst/>
          </a:prstGeom>
          <a:noFill/>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timing>
    <p:tnLst>
      <p:par>
        <p:cTn id="1" dur="indefinite" restart="never" nodeType="tmRoot"/>
      </p:par>
    </p:tnLst>
  </p:timing>
  <p:txStyles>
    <p:titleStyle>
      <a:lvl1pPr algn="ctr" rtl="0" eaLnBrk="1" fontAlgn="base" hangingPunct="1">
        <a:spcBef>
          <a:spcPct val="0"/>
        </a:spcBef>
        <a:spcAft>
          <a:spcPct val="0"/>
        </a:spcAft>
        <a:defRPr kumimoji="1" sz="2800" b="1">
          <a:solidFill>
            <a:schemeClr val="tx2"/>
          </a:solidFill>
          <a:latin typeface="メイリオ" pitchFamily="50" charset="-128"/>
          <a:ea typeface="メイリオ" pitchFamily="50" charset="-128"/>
          <a:cs typeface="+mj-cs"/>
        </a:defRPr>
      </a:lvl1pPr>
      <a:lvl2pPr algn="ctr" rtl="0" eaLnBrk="1" fontAlgn="base" hangingPunct="1">
        <a:spcBef>
          <a:spcPct val="0"/>
        </a:spcBef>
        <a:spcAft>
          <a:spcPct val="0"/>
        </a:spcAft>
        <a:defRPr kumimoji="1" sz="2400">
          <a:solidFill>
            <a:schemeClr val="tx2"/>
          </a:solidFill>
          <a:latin typeface="Arial" charset="0"/>
          <a:ea typeface="ＭＳ Ｐゴシック" pitchFamily="50" charset="-128"/>
        </a:defRPr>
      </a:lvl2pPr>
      <a:lvl3pPr algn="ctr" rtl="0" eaLnBrk="1" fontAlgn="base" hangingPunct="1">
        <a:spcBef>
          <a:spcPct val="0"/>
        </a:spcBef>
        <a:spcAft>
          <a:spcPct val="0"/>
        </a:spcAft>
        <a:defRPr kumimoji="1" sz="2400">
          <a:solidFill>
            <a:schemeClr val="tx2"/>
          </a:solidFill>
          <a:latin typeface="Arial" charset="0"/>
          <a:ea typeface="ＭＳ Ｐゴシック" pitchFamily="50" charset="-128"/>
        </a:defRPr>
      </a:lvl3pPr>
      <a:lvl4pPr algn="ctr" rtl="0" eaLnBrk="1" fontAlgn="base" hangingPunct="1">
        <a:spcBef>
          <a:spcPct val="0"/>
        </a:spcBef>
        <a:spcAft>
          <a:spcPct val="0"/>
        </a:spcAft>
        <a:defRPr kumimoji="1" sz="2400">
          <a:solidFill>
            <a:schemeClr val="tx2"/>
          </a:solidFill>
          <a:latin typeface="Arial" charset="0"/>
          <a:ea typeface="ＭＳ Ｐゴシック" pitchFamily="50" charset="-128"/>
        </a:defRPr>
      </a:lvl4pPr>
      <a:lvl5pPr algn="ctr" rtl="0" eaLnBrk="1" fontAlgn="base" hangingPunct="1">
        <a:spcBef>
          <a:spcPct val="0"/>
        </a:spcBef>
        <a:spcAft>
          <a:spcPct val="0"/>
        </a:spcAft>
        <a:defRPr kumimoji="1" sz="2400">
          <a:solidFill>
            <a:schemeClr val="tx2"/>
          </a:solidFill>
          <a:latin typeface="Arial" charset="0"/>
          <a:ea typeface="ＭＳ Ｐゴシック" pitchFamily="50" charset="-128"/>
        </a:defRPr>
      </a:lvl5pPr>
      <a:lvl6pPr marL="457200" algn="ctr" rtl="0" eaLnBrk="1" fontAlgn="base" hangingPunct="1">
        <a:spcBef>
          <a:spcPct val="0"/>
        </a:spcBef>
        <a:spcAft>
          <a:spcPct val="0"/>
        </a:spcAft>
        <a:defRPr kumimoji="1" sz="2400">
          <a:solidFill>
            <a:schemeClr val="tx2"/>
          </a:solidFill>
          <a:latin typeface="Arial" charset="0"/>
          <a:ea typeface="ＭＳ Ｐゴシック" pitchFamily="50" charset="-128"/>
        </a:defRPr>
      </a:lvl6pPr>
      <a:lvl7pPr marL="914400" algn="ctr" rtl="0" eaLnBrk="1" fontAlgn="base" hangingPunct="1">
        <a:spcBef>
          <a:spcPct val="0"/>
        </a:spcBef>
        <a:spcAft>
          <a:spcPct val="0"/>
        </a:spcAft>
        <a:defRPr kumimoji="1" sz="2400">
          <a:solidFill>
            <a:schemeClr val="tx2"/>
          </a:solidFill>
          <a:latin typeface="Arial" charset="0"/>
          <a:ea typeface="ＭＳ Ｐゴシック" pitchFamily="50" charset="-128"/>
        </a:defRPr>
      </a:lvl7pPr>
      <a:lvl8pPr marL="1371600" algn="ctr" rtl="0" eaLnBrk="1" fontAlgn="base" hangingPunct="1">
        <a:spcBef>
          <a:spcPct val="0"/>
        </a:spcBef>
        <a:spcAft>
          <a:spcPct val="0"/>
        </a:spcAft>
        <a:defRPr kumimoji="1" sz="2400">
          <a:solidFill>
            <a:schemeClr val="tx2"/>
          </a:solidFill>
          <a:latin typeface="Arial" charset="0"/>
          <a:ea typeface="ＭＳ Ｐゴシック" pitchFamily="50" charset="-128"/>
        </a:defRPr>
      </a:lvl8pPr>
      <a:lvl9pPr marL="1828800" algn="ctr" rtl="0" eaLnBrk="1" fontAlgn="base" hangingPunct="1">
        <a:spcBef>
          <a:spcPct val="0"/>
        </a:spcBef>
        <a:spcAft>
          <a:spcPct val="0"/>
        </a:spcAft>
        <a:defRPr kumimoji="1" sz="2400">
          <a:solidFill>
            <a:schemeClr val="tx2"/>
          </a:solidFill>
          <a:latin typeface="Arial" charset="0"/>
          <a:ea typeface="ＭＳ Ｐゴシック" pitchFamily="50" charset="-128"/>
        </a:defRPr>
      </a:lvl9pPr>
    </p:titleStyle>
    <p:bodyStyle>
      <a:lvl1pPr marL="342900" indent="-342900" algn="l" rtl="0" eaLnBrk="1" fontAlgn="base" hangingPunct="1">
        <a:spcBef>
          <a:spcPct val="20000"/>
        </a:spcBef>
        <a:spcAft>
          <a:spcPct val="0"/>
        </a:spcAft>
        <a:buChar char="•"/>
        <a:defRPr kumimoji="1" sz="2800">
          <a:solidFill>
            <a:schemeClr val="tx1"/>
          </a:solidFill>
          <a:latin typeface="メイリオ" pitchFamily="50" charset="-128"/>
          <a:ea typeface="メイリオ" pitchFamily="50" charset="-128"/>
          <a:cs typeface="+mn-cs"/>
        </a:defRPr>
      </a:lvl1pPr>
      <a:lvl2pPr marL="742950" indent="-285750" algn="l" rtl="0" eaLnBrk="1" fontAlgn="base" hangingPunct="1">
        <a:spcBef>
          <a:spcPct val="20000"/>
        </a:spcBef>
        <a:spcAft>
          <a:spcPct val="0"/>
        </a:spcAft>
        <a:buChar char="–"/>
        <a:defRPr kumimoji="1" sz="2400">
          <a:solidFill>
            <a:schemeClr val="tx1"/>
          </a:solidFill>
          <a:latin typeface="メイリオ" pitchFamily="50" charset="-128"/>
          <a:ea typeface="メイリオ" pitchFamily="50" charset="-128"/>
        </a:defRPr>
      </a:lvl2pPr>
      <a:lvl3pPr marL="1143000" indent="-228600" algn="l" rtl="0" eaLnBrk="1" fontAlgn="base" hangingPunct="1">
        <a:spcBef>
          <a:spcPct val="20000"/>
        </a:spcBef>
        <a:spcAft>
          <a:spcPct val="0"/>
        </a:spcAft>
        <a:buChar char="•"/>
        <a:defRPr kumimoji="1" sz="2000">
          <a:solidFill>
            <a:schemeClr val="tx1"/>
          </a:solidFill>
          <a:latin typeface="メイリオ" pitchFamily="50" charset="-128"/>
          <a:ea typeface="メイリオ" pitchFamily="50" charset="-128"/>
        </a:defRPr>
      </a:lvl3pPr>
      <a:lvl4pPr marL="1600200" indent="-228600" algn="l" rtl="0" eaLnBrk="1" fontAlgn="base" hangingPunct="1">
        <a:spcBef>
          <a:spcPct val="20000"/>
        </a:spcBef>
        <a:spcAft>
          <a:spcPct val="0"/>
        </a:spcAft>
        <a:buChar char="–"/>
        <a:defRPr kumimoji="1" sz="1800">
          <a:solidFill>
            <a:schemeClr val="tx1"/>
          </a:solidFill>
          <a:latin typeface="メイリオ" pitchFamily="50" charset="-128"/>
          <a:ea typeface="メイリオ" pitchFamily="50" charset="-128"/>
        </a:defRPr>
      </a:lvl4pPr>
      <a:lvl5pPr marL="2057400" indent="-228600" algn="l" rtl="0" eaLnBrk="1" fontAlgn="base" hangingPunct="1">
        <a:spcBef>
          <a:spcPct val="20000"/>
        </a:spcBef>
        <a:spcAft>
          <a:spcPct val="0"/>
        </a:spcAft>
        <a:buChar char="»"/>
        <a:defRPr kumimoji="1" sz="1800">
          <a:solidFill>
            <a:schemeClr val="tx1"/>
          </a:solidFill>
          <a:latin typeface="メイリオ" pitchFamily="50" charset="-128"/>
          <a:ea typeface="メイリオ" pitchFamily="50" charset="-128"/>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popi@wankuma.com" TargetMode="External"/><Relationship Id="rId7" Type="http://schemas.openxmlformats.org/officeDocument/2006/relationships/image" Target="../media/image4.gi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hyperlink" Target="http://www.ne.jp/asahi/popi/prince/" TargetMode="External"/><Relationship Id="rId4" Type="http://schemas.openxmlformats.org/officeDocument/2006/relationships/hyperlink" Target="http://www.wankuma.com/popi/"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ja.wikipedia.org/wiki/%E3%83%86%E3%83%88%E3%83%AA%E3%82%B9"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a:xfrm>
            <a:off x="285720" y="1214423"/>
            <a:ext cx="8429684" cy="2386028"/>
          </a:xfrm>
          <a:noFill/>
        </p:spPr>
        <p:txBody>
          <a:bodyPr/>
          <a:lstStyle/>
          <a:p>
            <a:r>
              <a:rPr lang="ja-JP" altLang="en-US" sz="6000" dirty="0" smtClean="0">
                <a:ln w="38100">
                  <a:noFill/>
                  <a:prstDash val="solid"/>
                  <a:miter lim="800000"/>
                </a:ln>
                <a:solidFill>
                  <a:schemeClr val="tx1"/>
                </a:solidFill>
                <a:latin typeface="HGP創英丸ﾎﾟｯﾌﾟ体" pitchFamily="50" charset="-128"/>
                <a:ea typeface="HGP創英丸ﾎﾟｯﾌﾟ体" pitchFamily="50" charset="-128"/>
              </a:rPr>
              <a:t>某有名落ちものゲーム</a:t>
            </a:r>
            <a:r>
              <a:rPr lang="en-US" altLang="ja-JP" sz="6000" dirty="0" smtClean="0">
                <a:ln w="38100">
                  <a:noFill/>
                  <a:prstDash val="solid"/>
                  <a:miter lim="800000"/>
                </a:ln>
                <a:solidFill>
                  <a:schemeClr val="tx1"/>
                </a:solidFill>
                <a:latin typeface="HGP創英丸ﾎﾟｯﾌﾟ体" pitchFamily="50" charset="-128"/>
                <a:ea typeface="HGP創英丸ﾎﾟｯﾌﾟ体" pitchFamily="50" charset="-128"/>
              </a:rPr>
              <a:t/>
            </a:r>
            <a:br>
              <a:rPr lang="en-US" altLang="ja-JP" sz="6000" dirty="0" smtClean="0">
                <a:ln w="38100">
                  <a:noFill/>
                  <a:prstDash val="solid"/>
                  <a:miter lim="800000"/>
                </a:ln>
                <a:solidFill>
                  <a:schemeClr val="tx1"/>
                </a:solidFill>
                <a:latin typeface="HGP創英丸ﾎﾟｯﾌﾟ体" pitchFamily="50" charset="-128"/>
                <a:ea typeface="HGP創英丸ﾎﾟｯﾌﾟ体" pitchFamily="50" charset="-128"/>
              </a:rPr>
            </a:br>
            <a:r>
              <a:rPr lang="ja-JP" altLang="en-US" sz="6000" dirty="0" err="1" smtClean="0">
                <a:ln w="38100">
                  <a:noFill/>
                  <a:prstDash val="solid"/>
                  <a:miter lim="800000"/>
                </a:ln>
                <a:solidFill>
                  <a:schemeClr val="tx1"/>
                </a:solidFill>
                <a:latin typeface="HGP創英丸ﾎﾟｯﾌﾟ体" pitchFamily="50" charset="-128"/>
                <a:ea typeface="HGP創英丸ﾎﾟｯﾌﾟ体" pitchFamily="50" charset="-128"/>
              </a:rPr>
              <a:t>っぽい</a:t>
            </a:r>
            <a:r>
              <a:rPr lang="ja-JP" altLang="en-US" sz="6000" dirty="0" smtClean="0">
                <a:ln w="38100">
                  <a:noFill/>
                  <a:prstDash val="solid"/>
                  <a:miter lim="800000"/>
                </a:ln>
                <a:solidFill>
                  <a:schemeClr val="tx1"/>
                </a:solidFill>
                <a:latin typeface="HGP創英丸ﾎﾟｯﾌﾟ体" pitchFamily="50" charset="-128"/>
                <a:ea typeface="HGP創英丸ﾎﾟｯﾌﾟ体" pitchFamily="50" charset="-128"/>
              </a:rPr>
              <a:t>ものを作ってみる</a:t>
            </a:r>
            <a:endParaRPr kumimoji="1" lang="ja-JP" altLang="en-US" sz="6000" dirty="0">
              <a:ln w="38100">
                <a:noFill/>
                <a:prstDash val="solid"/>
                <a:miter lim="800000"/>
              </a:ln>
              <a:solidFill>
                <a:schemeClr val="tx1"/>
              </a:solidFill>
              <a:latin typeface="HGP創英丸ﾎﾟｯﾌﾟ体" pitchFamily="50" charset="-128"/>
              <a:ea typeface="HGP創英丸ﾎﾟｯﾌﾟ体" pitchFamily="50" charset="-128"/>
            </a:endParaRPr>
          </a:p>
        </p:txBody>
      </p:sp>
      <p:sp>
        <p:nvSpPr>
          <p:cNvPr id="5" name="サブタイトル 4"/>
          <p:cNvSpPr>
            <a:spLocks noGrp="1"/>
          </p:cNvSpPr>
          <p:nvPr>
            <p:ph type="subTitle" idx="1"/>
          </p:nvPr>
        </p:nvSpPr>
        <p:spPr>
          <a:xfrm>
            <a:off x="500034" y="3886200"/>
            <a:ext cx="8001056" cy="1971692"/>
          </a:xfrm>
        </p:spPr>
        <p:txBody>
          <a:bodyPr anchor="b"/>
          <a:lstStyle/>
          <a:p>
            <a:pPr algn="r"/>
            <a:r>
              <a:rPr kumimoji="1" lang="ja-JP" altLang="en-US" dirty="0" err="1" smtClean="0">
                <a:latin typeface="ＤＦＧ極太明朝体" pitchFamily="18" charset="-128"/>
                <a:ea typeface="ＤＦＧ極太明朝体" pitchFamily="18" charset="-128"/>
              </a:rPr>
              <a:t>ぽぴ</a:t>
            </a:r>
            <a:r>
              <a:rPr kumimoji="1" lang="ja-JP" altLang="en-US" dirty="0" smtClean="0">
                <a:latin typeface="ＤＦＧ極太明朝体" pitchFamily="18" charset="-128"/>
                <a:ea typeface="ＤＦＧ極太明朝体" pitchFamily="18" charset="-128"/>
              </a:rPr>
              <a:t>王子＠</a:t>
            </a:r>
            <a:r>
              <a:rPr kumimoji="1" lang="ja-JP" altLang="en-US" dirty="0" err="1" smtClean="0">
                <a:latin typeface="ＤＦＧ極太明朝体" pitchFamily="18" charset="-128"/>
                <a:ea typeface="ＤＦＧ極太明朝体" pitchFamily="18" charset="-128"/>
              </a:rPr>
              <a:t>わんくま</a:t>
            </a:r>
            <a:r>
              <a:rPr kumimoji="1" lang="ja-JP" altLang="en-US" dirty="0" smtClean="0">
                <a:latin typeface="ＤＦＧ極太明朝体" pitchFamily="18" charset="-128"/>
                <a:ea typeface="ＤＦＧ極太明朝体" pitchFamily="18" charset="-128"/>
              </a:rPr>
              <a:t>同盟</a:t>
            </a:r>
            <a:endParaRPr kumimoji="1" lang="en-US" altLang="ja-JP" dirty="0" smtClean="0">
              <a:latin typeface="ＤＦＧ極太明朝体" pitchFamily="18" charset="-128"/>
              <a:ea typeface="ＤＦＧ極太明朝体" pitchFamily="18" charset="-128"/>
            </a:endParaRPr>
          </a:p>
          <a:p>
            <a:pPr algn="r"/>
            <a:r>
              <a:rPr kumimoji="1" lang="en-US" altLang="ja-JP" sz="1800" dirty="0" smtClean="0">
                <a:latin typeface="Courier New" pitchFamily="49" charset="0"/>
                <a:ea typeface="ＤＦＧ極太明朝体" pitchFamily="18" charset="-128"/>
                <a:cs typeface="Courier New" pitchFamily="49" charset="0"/>
                <a:hlinkClick r:id="rId3"/>
              </a:rPr>
              <a:t>popi@wankuma.com</a:t>
            </a:r>
            <a:endParaRPr kumimoji="1" lang="en-US" altLang="ja-JP" sz="1800" dirty="0" smtClean="0">
              <a:latin typeface="Courier New" pitchFamily="49" charset="0"/>
              <a:ea typeface="ＤＦＧ極太明朝体" pitchFamily="18" charset="-128"/>
              <a:cs typeface="Courier New" pitchFamily="49" charset="0"/>
            </a:endParaRPr>
          </a:p>
          <a:p>
            <a:pPr algn="r"/>
            <a:r>
              <a:rPr lang="en-US" altLang="ja-JP" sz="1800" dirty="0" smtClean="0">
                <a:latin typeface="Courier New" pitchFamily="49" charset="0"/>
                <a:ea typeface="ＤＦＧ極太明朝体" pitchFamily="18" charset="-128"/>
                <a:cs typeface="Courier New" pitchFamily="49" charset="0"/>
                <a:hlinkClick r:id="rId4"/>
              </a:rPr>
              <a:t>http://www.wankuma.com/popi/</a:t>
            </a:r>
            <a:endParaRPr lang="en-US" altLang="ja-JP" sz="1800" dirty="0" smtClean="0">
              <a:latin typeface="Courier New" pitchFamily="49" charset="0"/>
              <a:ea typeface="ＤＦＧ極太明朝体" pitchFamily="18" charset="-128"/>
              <a:cs typeface="Courier New" pitchFamily="49" charset="0"/>
            </a:endParaRPr>
          </a:p>
          <a:p>
            <a:pPr algn="r"/>
            <a:r>
              <a:rPr kumimoji="1" lang="en-US" altLang="ja-JP" sz="1800" dirty="0" smtClean="0">
                <a:latin typeface="Courier New" pitchFamily="49" charset="0"/>
                <a:ea typeface="ＤＦＧ極太明朝体" pitchFamily="18" charset="-128"/>
                <a:cs typeface="Courier New" pitchFamily="49" charset="0"/>
                <a:hlinkClick r:id="rId5"/>
              </a:rPr>
              <a:t>http://www.ne.jp/asahi/popi/prince/</a:t>
            </a:r>
            <a:endParaRPr kumimoji="1" lang="en-US" altLang="ja-JP" sz="1800" dirty="0" smtClean="0">
              <a:latin typeface="Courier New" pitchFamily="49" charset="0"/>
              <a:ea typeface="ＤＦＧ極太明朝体" pitchFamily="18" charset="-128"/>
              <a:cs typeface="Courier New" pitchFamily="49" charset="0"/>
            </a:endParaRPr>
          </a:p>
        </p:txBody>
      </p:sp>
      <p:pic>
        <p:nvPicPr>
          <p:cNvPr id="2050" name="Picture 2"/>
          <p:cNvPicPr>
            <a:picLocks noChangeAspect="1" noChangeArrowheads="1"/>
          </p:cNvPicPr>
          <p:nvPr/>
        </p:nvPicPr>
        <p:blipFill>
          <a:blip r:embed="rId6" cstate="print"/>
          <a:srcRect/>
          <a:stretch>
            <a:fillRect/>
          </a:stretch>
        </p:blipFill>
        <p:spPr bwMode="auto">
          <a:xfrm>
            <a:off x="7286644" y="3929066"/>
            <a:ext cx="1130300" cy="457200"/>
          </a:xfrm>
          <a:prstGeom prst="rect">
            <a:avLst/>
          </a:prstGeom>
          <a:noFill/>
          <a:ln w="9525">
            <a:noFill/>
            <a:miter lim="800000"/>
            <a:headEnd/>
            <a:tailEnd/>
          </a:ln>
        </p:spPr>
      </p:pic>
      <p:pic>
        <p:nvPicPr>
          <p:cNvPr id="2052" name="Picture 4" descr="D:\HomePage\images\popi.gif"/>
          <p:cNvPicPr>
            <a:picLocks noChangeAspect="1" noChangeArrowheads="1"/>
          </p:cNvPicPr>
          <p:nvPr/>
        </p:nvPicPr>
        <p:blipFill>
          <a:blip r:embed="rId7" cstate="print"/>
          <a:srcRect/>
          <a:stretch>
            <a:fillRect/>
          </a:stretch>
        </p:blipFill>
        <p:spPr bwMode="auto">
          <a:xfrm>
            <a:off x="4429124" y="4357694"/>
            <a:ext cx="457200" cy="485775"/>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画面表示</a:t>
            </a:r>
            <a:endParaRPr kumimoji="1" lang="ja-JP" altLang="en-US" dirty="0"/>
          </a:p>
        </p:txBody>
      </p:sp>
      <p:sp>
        <p:nvSpPr>
          <p:cNvPr id="3" name="コンテンツ プレースホルダ 2"/>
          <p:cNvSpPr>
            <a:spLocks noGrp="1"/>
          </p:cNvSpPr>
          <p:nvPr>
            <p:ph idx="1"/>
          </p:nvPr>
        </p:nvSpPr>
        <p:spPr/>
        <p:txBody>
          <a:bodyPr/>
          <a:lstStyle/>
          <a:p>
            <a:r>
              <a:rPr lang="ja-JP" altLang="en-US" dirty="0" smtClean="0"/>
              <a:t>フォーム上の</a:t>
            </a:r>
            <a:r>
              <a:rPr lang="en-US" altLang="ja-JP" dirty="0" err="1" smtClean="0">
                <a:latin typeface="Courier New" pitchFamily="49" charset="0"/>
                <a:cs typeface="Courier New" pitchFamily="49" charset="0"/>
              </a:rPr>
              <a:t>PictureBox</a:t>
            </a:r>
            <a:r>
              <a:rPr lang="ja-JP" altLang="en-US" dirty="0" smtClean="0"/>
              <a:t>をメインスクリーンとして、そこに画像を作成する</a:t>
            </a:r>
            <a:endParaRPr lang="en-US" altLang="ja-JP" dirty="0" smtClean="0"/>
          </a:p>
          <a:p>
            <a:endParaRPr lang="en-US" altLang="ja-JP" dirty="0" smtClean="0"/>
          </a:p>
          <a:p>
            <a:r>
              <a:rPr lang="ja-JP" altLang="en-US" dirty="0" smtClean="0"/>
              <a:t>落ちるブロックを描画するオブジェクトプレーンと、落ちて固定されたブロックを描画するバックグラウンドプレーンを用意</a:t>
            </a:r>
          </a:p>
          <a:p>
            <a:endParaRPr kumimoji="1" lang="ja-JP" alt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直線コネクタ 12"/>
          <p:cNvCxnSpPr/>
          <p:nvPr/>
        </p:nvCxnSpPr>
        <p:spPr>
          <a:xfrm flipV="1">
            <a:off x="3214678" y="3321846"/>
            <a:ext cx="1285884" cy="785818"/>
          </a:xfrm>
          <a:prstGeom prst="line">
            <a:avLst/>
          </a:prstGeom>
          <a:ln w="3175"/>
        </p:spPr>
        <p:style>
          <a:lnRef idx="2">
            <a:schemeClr val="dk1"/>
          </a:lnRef>
          <a:fillRef idx="0">
            <a:schemeClr val="dk1"/>
          </a:fillRef>
          <a:effectRef idx="1">
            <a:schemeClr val="dk1"/>
          </a:effectRef>
          <a:fontRef idx="minor">
            <a:schemeClr val="tx1"/>
          </a:fontRef>
        </p:style>
      </p:cxnSp>
      <p:cxnSp>
        <p:nvCxnSpPr>
          <p:cNvPr id="15" name="直線コネクタ 14"/>
          <p:cNvCxnSpPr/>
          <p:nvPr/>
        </p:nvCxnSpPr>
        <p:spPr>
          <a:xfrm flipV="1">
            <a:off x="4429124" y="4893482"/>
            <a:ext cx="1285884" cy="785818"/>
          </a:xfrm>
          <a:prstGeom prst="line">
            <a:avLst/>
          </a:prstGeom>
          <a:ln w="3175"/>
        </p:spPr>
        <p:style>
          <a:lnRef idx="2">
            <a:schemeClr val="dk1"/>
          </a:lnRef>
          <a:fillRef idx="0">
            <a:schemeClr val="dk1"/>
          </a:fillRef>
          <a:effectRef idx="1">
            <a:schemeClr val="dk1"/>
          </a:effectRef>
          <a:fontRef idx="minor">
            <a:schemeClr val="tx1"/>
          </a:fontRef>
        </p:style>
      </p:cxnSp>
      <p:pic>
        <p:nvPicPr>
          <p:cNvPr id="3" name="Picture 2"/>
          <p:cNvPicPr>
            <a:picLocks noChangeAspect="1" noChangeArrowheads="1"/>
          </p:cNvPicPr>
          <p:nvPr/>
        </p:nvPicPr>
        <p:blipFill>
          <a:blip r:embed="rId2" cstate="print"/>
          <a:srcRect/>
          <a:stretch>
            <a:fillRect/>
          </a:stretch>
        </p:blipFill>
        <p:spPr bwMode="auto">
          <a:xfrm>
            <a:off x="4500000" y="3321843"/>
            <a:ext cx="1219048" cy="1584762"/>
          </a:xfrm>
          <a:prstGeom prst="rect">
            <a:avLst/>
          </a:prstGeom>
          <a:noFill/>
          <a:ln w="38100">
            <a:solidFill>
              <a:srgbClr val="FF0000"/>
            </a:solidFill>
            <a:round/>
            <a:headEnd/>
            <a:tailEnd/>
          </a:ln>
        </p:spPr>
      </p:pic>
      <p:pic>
        <p:nvPicPr>
          <p:cNvPr id="2052" name="Picture 4"/>
          <p:cNvPicPr>
            <a:picLocks noChangeAspect="1" noChangeArrowheads="1"/>
          </p:cNvPicPr>
          <p:nvPr/>
        </p:nvPicPr>
        <p:blipFill>
          <a:blip r:embed="rId3" cstate="print"/>
          <a:srcRect/>
          <a:stretch>
            <a:fillRect/>
          </a:stretch>
        </p:blipFill>
        <p:spPr bwMode="auto">
          <a:xfrm>
            <a:off x="3929058" y="3665907"/>
            <a:ext cx="1219048" cy="1584762"/>
          </a:xfrm>
          <a:prstGeom prst="rect">
            <a:avLst/>
          </a:prstGeom>
          <a:noFill/>
          <a:ln w="38100">
            <a:solidFill>
              <a:srgbClr val="FF0000"/>
            </a:solidFill>
            <a:round/>
            <a:headEnd/>
            <a:tailEnd/>
          </a:ln>
        </p:spPr>
      </p:pic>
      <p:pic>
        <p:nvPicPr>
          <p:cNvPr id="2051" name="Picture 3"/>
          <p:cNvPicPr>
            <a:picLocks noChangeAspect="1" noChangeArrowheads="1"/>
          </p:cNvPicPr>
          <p:nvPr/>
        </p:nvPicPr>
        <p:blipFill>
          <a:blip r:embed="rId4" cstate="print"/>
          <a:srcRect/>
          <a:stretch>
            <a:fillRect/>
          </a:stretch>
        </p:blipFill>
        <p:spPr bwMode="auto">
          <a:xfrm>
            <a:off x="3210076" y="4107661"/>
            <a:ext cx="1219048" cy="1584762"/>
          </a:xfrm>
          <a:prstGeom prst="rect">
            <a:avLst/>
          </a:prstGeom>
          <a:noFill/>
          <a:ln w="38100">
            <a:solidFill>
              <a:srgbClr val="FF0000"/>
            </a:solidFill>
            <a:round/>
            <a:headEnd/>
            <a:tailEnd/>
          </a:ln>
        </p:spPr>
      </p:pic>
      <p:sp>
        <p:nvSpPr>
          <p:cNvPr id="24" name="コンテンツ プレースホルダ 2"/>
          <p:cNvSpPr txBox="1">
            <a:spLocks/>
          </p:cNvSpPr>
          <p:nvPr/>
        </p:nvSpPr>
        <p:spPr bwMode="auto">
          <a:xfrm>
            <a:off x="357158" y="1047751"/>
            <a:ext cx="8215370" cy="494825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a:spcBef>
                <a:spcPct val="20000"/>
              </a:spcBef>
              <a:buFontTx/>
              <a:buChar char="•"/>
            </a:pPr>
            <a:r>
              <a:rPr kumimoji="1" lang="ja-JP" altLang="en-US" sz="2800" b="0" i="0" u="none" strike="noStrike" kern="0" cap="none" spc="0" normalizeH="0" baseline="0" noProof="0" dirty="0" smtClean="0">
                <a:ln>
                  <a:noFill/>
                </a:ln>
                <a:solidFill>
                  <a:schemeClr val="tx1"/>
                </a:solidFill>
                <a:effectLst/>
                <a:uLnTx/>
                <a:uFillTx/>
                <a:latin typeface="+mn-lt"/>
                <a:ea typeface="+mn-ea"/>
                <a:cs typeface="+mn-cs"/>
              </a:rPr>
              <a:t>背景とバックグラウンドプレーン、オブジェクトプレーンを合成して表示する</a:t>
            </a:r>
            <a:endParaRPr kumimoji="1" lang="en-US" altLang="ja-JP" sz="2800" b="0" i="0" u="none" strike="noStrike" kern="0" cap="none" spc="0" normalizeH="0" baseline="0" noProof="0" dirty="0" smtClean="0">
              <a:ln>
                <a:noFill/>
              </a:ln>
              <a:solidFill>
                <a:schemeClr val="tx1"/>
              </a:solidFill>
              <a:effectLst/>
              <a:uLnTx/>
              <a:uFillTx/>
              <a:latin typeface="+mn-lt"/>
              <a:ea typeface="+mn-ea"/>
              <a:cs typeface="+mn-cs"/>
            </a:endParaRPr>
          </a:p>
          <a:p>
            <a:pPr marL="342900" indent="-342900">
              <a:spcBef>
                <a:spcPct val="20000"/>
              </a:spcBef>
              <a:buFontTx/>
              <a:buChar char="•"/>
            </a:pPr>
            <a:r>
              <a:rPr lang="ja-JP" altLang="en-US" sz="2800" kern="0" noProof="0" dirty="0" smtClean="0">
                <a:latin typeface="+mn-lt"/>
                <a:ea typeface="+mn-ea"/>
              </a:rPr>
              <a:t>固定ブロックがどこにあるかを調べるため、仮想スクリーンで管理する</a:t>
            </a:r>
            <a:endParaRPr kumimoji="1" lang="ja-JP" altLang="en-US" sz="2800" b="0" i="0" u="none" strike="noStrike" kern="0" cap="none" spc="0" normalizeH="0" baseline="0" noProof="0" dirty="0">
              <a:ln>
                <a:noFill/>
              </a:ln>
              <a:solidFill>
                <a:schemeClr val="tx1"/>
              </a:solidFill>
              <a:effectLst/>
              <a:uLnTx/>
              <a:uFillTx/>
              <a:latin typeface="+mn-lt"/>
              <a:ea typeface="+mn-ea"/>
              <a:cs typeface="+mn-cs"/>
            </a:endParaRPr>
          </a:p>
        </p:txBody>
      </p:sp>
      <p:sp>
        <p:nvSpPr>
          <p:cNvPr id="2" name="タイトル 1"/>
          <p:cNvSpPr>
            <a:spLocks noGrp="1"/>
          </p:cNvSpPr>
          <p:nvPr>
            <p:ph type="title"/>
          </p:nvPr>
        </p:nvSpPr>
        <p:spPr/>
        <p:txBody>
          <a:bodyPr/>
          <a:lstStyle/>
          <a:p>
            <a:r>
              <a:rPr kumimoji="1" lang="ja-JP" altLang="en-US" dirty="0" smtClean="0"/>
              <a:t>画面表示のイメージ</a:t>
            </a:r>
            <a:endParaRPr kumimoji="1" lang="ja-JP" altLang="en-US" dirty="0"/>
          </a:p>
        </p:txBody>
      </p:sp>
      <p:graphicFrame>
        <p:nvGraphicFramePr>
          <p:cNvPr id="16" name="コンテンツ プレースホルダ 15"/>
          <p:cNvGraphicFramePr>
            <a:graphicFrameLocks noGrp="1"/>
          </p:cNvGraphicFramePr>
          <p:nvPr>
            <p:ph idx="1"/>
          </p:nvPr>
        </p:nvGraphicFramePr>
        <p:xfrm>
          <a:off x="6357950" y="4393413"/>
          <a:ext cx="1214448" cy="1143010"/>
        </p:xfrm>
        <a:graphic>
          <a:graphicData uri="http://schemas.openxmlformats.org/drawingml/2006/table">
            <a:tbl>
              <a:tblPr firstRow="1" bandRow="1">
                <a:tableStyleId>{5940675A-B579-460E-94D1-54222C63F5DA}</a:tableStyleId>
              </a:tblPr>
              <a:tblGrid>
                <a:gridCol w="303612"/>
                <a:gridCol w="303612"/>
                <a:gridCol w="303612"/>
                <a:gridCol w="303612"/>
              </a:tblGrid>
              <a:tr h="228602">
                <a:tc>
                  <a:txBody>
                    <a:bodyPr/>
                    <a:lstStyle/>
                    <a:p>
                      <a:pPr algn="ctr"/>
                      <a:endParaRPr kumimoji="1" lang="ja-JP" altLang="en-US" sz="800" dirty="0"/>
                    </a:p>
                  </a:txBody>
                  <a:tcPr marL="0" marR="0" marT="0" marB="0" anchor="ctr"/>
                </a:tc>
                <a:tc>
                  <a:txBody>
                    <a:bodyPr/>
                    <a:lstStyle/>
                    <a:p>
                      <a:pPr algn="ctr"/>
                      <a:endParaRPr kumimoji="1" lang="ja-JP" altLang="en-US" sz="800" dirty="0"/>
                    </a:p>
                  </a:txBody>
                  <a:tcPr marL="0" marR="0" marT="0" marB="0" anchor="ctr"/>
                </a:tc>
                <a:tc>
                  <a:txBody>
                    <a:bodyPr/>
                    <a:lstStyle/>
                    <a:p>
                      <a:pPr algn="ctr"/>
                      <a:r>
                        <a:rPr kumimoji="1" lang="en-US" altLang="ja-JP" sz="800" dirty="0" smtClean="0"/>
                        <a:t>T</a:t>
                      </a:r>
                      <a:endParaRPr kumimoji="1" lang="ja-JP" altLang="en-US" sz="800" dirty="0"/>
                    </a:p>
                  </a:txBody>
                  <a:tcPr marL="0" marR="0" marT="0" marB="0" anchor="ctr"/>
                </a:tc>
                <a:tc>
                  <a:txBody>
                    <a:bodyPr/>
                    <a:lstStyle/>
                    <a:p>
                      <a:pPr algn="ctr"/>
                      <a:endParaRPr kumimoji="1" lang="ja-JP" altLang="en-US" sz="800"/>
                    </a:p>
                  </a:txBody>
                  <a:tcPr marL="0" marR="0" marT="0" marB="0" anchor="ctr"/>
                </a:tc>
              </a:tr>
              <a:tr h="228602">
                <a:tc>
                  <a:txBody>
                    <a:bodyPr/>
                    <a:lstStyle/>
                    <a:p>
                      <a:pPr algn="ctr"/>
                      <a:endParaRPr kumimoji="1" lang="ja-JP" altLang="en-US" sz="800" dirty="0"/>
                    </a:p>
                  </a:txBody>
                  <a:tcPr marL="0" marR="0" marT="0" marB="0" anchor="ctr"/>
                </a:tc>
                <a:tc>
                  <a:txBody>
                    <a:bodyPr/>
                    <a:lstStyle/>
                    <a:p>
                      <a:pPr algn="ctr"/>
                      <a:r>
                        <a:rPr kumimoji="1" lang="en-US" altLang="ja-JP" sz="800" dirty="0" smtClean="0"/>
                        <a:t>T</a:t>
                      </a:r>
                      <a:endParaRPr kumimoji="1" lang="ja-JP" altLang="en-US" sz="800" dirty="0"/>
                    </a:p>
                  </a:txBody>
                  <a:tcPr marL="0" marR="0" marT="0" marB="0" anchor="ctr"/>
                </a:tc>
                <a:tc>
                  <a:txBody>
                    <a:bodyPr/>
                    <a:lstStyle/>
                    <a:p>
                      <a:pPr algn="ctr"/>
                      <a:r>
                        <a:rPr kumimoji="1" lang="en-US" altLang="ja-JP" sz="800" dirty="0" smtClean="0"/>
                        <a:t>T</a:t>
                      </a:r>
                      <a:endParaRPr kumimoji="1" lang="ja-JP" altLang="en-US" sz="800" dirty="0"/>
                    </a:p>
                  </a:txBody>
                  <a:tcPr marL="0" marR="0" marT="0" marB="0" anchor="ctr"/>
                </a:tc>
                <a:tc>
                  <a:txBody>
                    <a:bodyPr/>
                    <a:lstStyle/>
                    <a:p>
                      <a:pPr algn="ctr"/>
                      <a:endParaRPr kumimoji="1" lang="ja-JP" altLang="en-US" sz="800"/>
                    </a:p>
                  </a:txBody>
                  <a:tcPr marL="0" marR="0" marT="0" marB="0" anchor="ctr"/>
                </a:tc>
              </a:tr>
              <a:tr h="228602">
                <a:tc>
                  <a:txBody>
                    <a:bodyPr/>
                    <a:lstStyle/>
                    <a:p>
                      <a:pPr algn="ctr"/>
                      <a:r>
                        <a:rPr kumimoji="1" lang="ja-JP" altLang="en-US" sz="800" dirty="0" smtClean="0"/>
                        <a:t>正</a:t>
                      </a:r>
                      <a:endParaRPr kumimoji="1" lang="ja-JP" altLang="en-US" sz="800" dirty="0"/>
                    </a:p>
                  </a:txBody>
                  <a:tcPr marL="0" marR="0" marT="0" marB="0" anchor="ctr"/>
                </a:tc>
                <a:tc>
                  <a:txBody>
                    <a:bodyPr/>
                    <a:lstStyle/>
                    <a:p>
                      <a:pPr algn="ctr"/>
                      <a:r>
                        <a:rPr kumimoji="1" lang="en-US" altLang="ja-JP" sz="800" dirty="0" smtClean="0"/>
                        <a:t>L</a:t>
                      </a:r>
                      <a:endParaRPr kumimoji="1" lang="ja-JP" altLang="en-US" sz="800" dirty="0"/>
                    </a:p>
                  </a:txBody>
                  <a:tcPr marL="0" marR="0" marT="0" marB="0" anchor="ctr"/>
                </a:tc>
                <a:tc>
                  <a:txBody>
                    <a:bodyPr/>
                    <a:lstStyle/>
                    <a:p>
                      <a:pPr algn="ctr"/>
                      <a:r>
                        <a:rPr kumimoji="1" lang="en-US" altLang="ja-JP" sz="800" dirty="0" smtClean="0"/>
                        <a:t>T</a:t>
                      </a:r>
                      <a:endParaRPr kumimoji="1" lang="ja-JP" altLang="en-US" sz="800" dirty="0"/>
                    </a:p>
                  </a:txBody>
                  <a:tcPr marL="0" marR="0" marT="0" marB="0" anchor="ctr"/>
                </a:tc>
                <a:tc>
                  <a:txBody>
                    <a:bodyPr/>
                    <a:lstStyle/>
                    <a:p>
                      <a:pPr algn="ctr"/>
                      <a:endParaRPr kumimoji="1" lang="ja-JP" altLang="en-US" sz="800" dirty="0"/>
                    </a:p>
                  </a:txBody>
                  <a:tcPr marL="0" marR="0" marT="0" marB="0" anchor="ctr"/>
                </a:tc>
              </a:tr>
              <a:tr h="228602">
                <a:tc>
                  <a:txBody>
                    <a:bodyPr/>
                    <a:lstStyle/>
                    <a:p>
                      <a:pPr algn="ctr"/>
                      <a:r>
                        <a:rPr kumimoji="1" lang="ja-JP" altLang="en-US" sz="800" dirty="0" smtClean="0"/>
                        <a:t>正</a:t>
                      </a:r>
                      <a:endParaRPr kumimoji="1" lang="ja-JP" altLang="en-US" sz="800" dirty="0"/>
                    </a:p>
                  </a:txBody>
                  <a:tcPr marL="0" marR="0" marT="0" marB="0" anchor="ctr"/>
                </a:tc>
                <a:tc>
                  <a:txBody>
                    <a:bodyPr/>
                    <a:lstStyle/>
                    <a:p>
                      <a:pPr algn="ctr"/>
                      <a:r>
                        <a:rPr kumimoji="1" lang="en-US" altLang="ja-JP" sz="800" dirty="0" smtClean="0"/>
                        <a:t>L</a:t>
                      </a:r>
                      <a:endParaRPr kumimoji="1" lang="ja-JP" altLang="en-US" sz="800" dirty="0"/>
                    </a:p>
                  </a:txBody>
                  <a:tcPr marL="0" marR="0" marT="0" marB="0" anchor="ctr"/>
                </a:tc>
                <a:tc>
                  <a:txBody>
                    <a:bodyPr/>
                    <a:lstStyle/>
                    <a:p>
                      <a:pPr algn="ctr"/>
                      <a:endParaRPr kumimoji="1" lang="ja-JP" altLang="en-US" sz="800" dirty="0"/>
                    </a:p>
                  </a:txBody>
                  <a:tcPr marL="0" marR="0" marT="0" marB="0" anchor="ctr"/>
                </a:tc>
                <a:tc>
                  <a:txBody>
                    <a:bodyPr/>
                    <a:lstStyle/>
                    <a:p>
                      <a:pPr algn="ctr"/>
                      <a:endParaRPr kumimoji="1" lang="ja-JP" altLang="en-US" sz="800"/>
                    </a:p>
                  </a:txBody>
                  <a:tcPr marL="0" marR="0" marT="0" marB="0" anchor="ctr"/>
                </a:tc>
              </a:tr>
              <a:tr h="228602">
                <a:tc>
                  <a:txBody>
                    <a:bodyPr/>
                    <a:lstStyle/>
                    <a:p>
                      <a:pPr algn="ctr"/>
                      <a:r>
                        <a:rPr kumimoji="1" lang="en-US" altLang="ja-JP" sz="800" dirty="0" smtClean="0"/>
                        <a:t>J</a:t>
                      </a:r>
                      <a:endParaRPr kumimoji="1" lang="ja-JP" altLang="en-US" sz="800" dirty="0"/>
                    </a:p>
                  </a:txBody>
                  <a:tcPr marL="0" marR="0" marT="0" marB="0" anchor="ctr"/>
                </a:tc>
                <a:tc>
                  <a:txBody>
                    <a:bodyPr/>
                    <a:lstStyle/>
                    <a:p>
                      <a:pPr algn="ctr"/>
                      <a:r>
                        <a:rPr kumimoji="1" lang="en-US" altLang="ja-JP" sz="800" dirty="0" smtClean="0"/>
                        <a:t>L</a:t>
                      </a:r>
                      <a:endParaRPr kumimoji="1" lang="ja-JP" altLang="en-US" sz="800" dirty="0"/>
                    </a:p>
                  </a:txBody>
                  <a:tcPr marL="0" marR="0" marT="0" marB="0" anchor="ctr"/>
                </a:tc>
                <a:tc>
                  <a:txBody>
                    <a:bodyPr/>
                    <a:lstStyle/>
                    <a:p>
                      <a:pPr algn="ctr"/>
                      <a:r>
                        <a:rPr kumimoji="1" lang="en-US" altLang="ja-JP" sz="800" dirty="0" smtClean="0"/>
                        <a:t>L</a:t>
                      </a:r>
                      <a:endParaRPr kumimoji="1" lang="ja-JP" altLang="en-US" sz="800" dirty="0"/>
                    </a:p>
                  </a:txBody>
                  <a:tcPr marL="0" marR="0" marT="0" marB="0" anchor="ctr"/>
                </a:tc>
                <a:tc>
                  <a:txBody>
                    <a:bodyPr/>
                    <a:lstStyle/>
                    <a:p>
                      <a:pPr algn="ctr"/>
                      <a:endParaRPr kumimoji="1" lang="ja-JP" altLang="en-US" sz="800" dirty="0"/>
                    </a:p>
                  </a:txBody>
                  <a:tcPr marL="0" marR="0" marT="0" marB="0" anchor="ctr"/>
                </a:tc>
              </a:tr>
            </a:tbl>
          </a:graphicData>
        </a:graphic>
      </p:graphicFrame>
      <p:sp>
        <p:nvSpPr>
          <p:cNvPr id="18" name="角丸四角形吹き出し 17"/>
          <p:cNvSpPr/>
          <p:nvPr/>
        </p:nvSpPr>
        <p:spPr>
          <a:xfrm>
            <a:off x="6858016" y="3607595"/>
            <a:ext cx="1500198" cy="571504"/>
          </a:xfrm>
          <a:prstGeom prst="wedgeRoundRectCallout">
            <a:avLst>
              <a:gd name="adj1" fmla="val -42835"/>
              <a:gd name="adj2" fmla="val 74620"/>
              <a:gd name="adj3" fmla="val 16667"/>
            </a:avLst>
          </a:prstGeom>
          <a:solidFill>
            <a:schemeClr val="accent3">
              <a:lumMod val="85000"/>
            </a:schemeClr>
          </a:solidFill>
        </p:spPr>
        <p:style>
          <a:lnRef idx="1">
            <a:schemeClr val="accent4"/>
          </a:lnRef>
          <a:fillRef idx="2">
            <a:schemeClr val="accent4"/>
          </a:fillRef>
          <a:effectRef idx="1">
            <a:schemeClr val="accent4"/>
          </a:effectRef>
          <a:fontRef idx="minor">
            <a:schemeClr val="dk1"/>
          </a:fontRef>
        </p:style>
        <p:txBody>
          <a:bodyPr lIns="36000" tIns="36000" rIns="36000" bIns="36000" rtlCol="0" anchor="ctr"/>
          <a:lstStyle/>
          <a:p>
            <a:pPr algn="ctr"/>
            <a:r>
              <a:rPr kumimoji="1" lang="ja-JP" altLang="en-US" sz="1600" dirty="0" smtClean="0"/>
              <a:t>仮想</a:t>
            </a:r>
            <a:endParaRPr kumimoji="1" lang="en-US" altLang="ja-JP" sz="1600" dirty="0" smtClean="0"/>
          </a:p>
          <a:p>
            <a:pPr algn="ctr"/>
            <a:r>
              <a:rPr kumimoji="1" lang="ja-JP" altLang="en-US" sz="1600" dirty="0" smtClean="0"/>
              <a:t>スクリーン</a:t>
            </a:r>
            <a:endParaRPr kumimoji="1" lang="ja-JP" altLang="en-US" sz="1600" dirty="0"/>
          </a:p>
        </p:txBody>
      </p:sp>
      <p:sp>
        <p:nvSpPr>
          <p:cNvPr id="9" name="角丸四角形吹き出し 8"/>
          <p:cNvSpPr/>
          <p:nvPr/>
        </p:nvSpPr>
        <p:spPr>
          <a:xfrm>
            <a:off x="5572132" y="2928934"/>
            <a:ext cx="1000132" cy="500066"/>
          </a:xfrm>
          <a:prstGeom prst="wedgeRoundRectCallout">
            <a:avLst>
              <a:gd name="adj1" fmla="val -56591"/>
              <a:gd name="adj2" fmla="val 101287"/>
              <a:gd name="adj3" fmla="val 16667"/>
            </a:avLst>
          </a:prstGeom>
          <a:solidFill>
            <a:schemeClr val="accent3">
              <a:lumMod val="85000"/>
            </a:schemeClr>
          </a:solidFill>
        </p:spPr>
        <p:style>
          <a:lnRef idx="1">
            <a:schemeClr val="accent4"/>
          </a:lnRef>
          <a:fillRef idx="2">
            <a:schemeClr val="accent4"/>
          </a:fillRef>
          <a:effectRef idx="1">
            <a:schemeClr val="accent4"/>
          </a:effectRef>
          <a:fontRef idx="minor">
            <a:schemeClr val="dk1"/>
          </a:fontRef>
        </p:style>
        <p:txBody>
          <a:bodyPr lIns="36000" tIns="36000" rIns="36000" bIns="36000" rtlCol="0" anchor="ctr"/>
          <a:lstStyle/>
          <a:p>
            <a:pPr algn="ctr"/>
            <a:r>
              <a:rPr lang="ja-JP" altLang="en-US" sz="1600" dirty="0" smtClean="0"/>
              <a:t>背景</a:t>
            </a:r>
            <a:endParaRPr kumimoji="1" lang="ja-JP" altLang="en-US" sz="1600" dirty="0"/>
          </a:p>
        </p:txBody>
      </p:sp>
      <p:sp>
        <p:nvSpPr>
          <p:cNvPr id="11" name="角丸四角形吹き出し 10"/>
          <p:cNvSpPr/>
          <p:nvPr/>
        </p:nvSpPr>
        <p:spPr>
          <a:xfrm>
            <a:off x="1357290" y="5107793"/>
            <a:ext cx="1571636" cy="571504"/>
          </a:xfrm>
          <a:prstGeom prst="wedgeRoundRectCallout">
            <a:avLst>
              <a:gd name="adj1" fmla="val 86688"/>
              <a:gd name="adj2" fmla="val -38712"/>
              <a:gd name="adj3" fmla="val 16667"/>
            </a:avLst>
          </a:prstGeom>
          <a:solidFill>
            <a:schemeClr val="accent3">
              <a:lumMod val="85000"/>
            </a:schemeClr>
          </a:solidFill>
        </p:spPr>
        <p:style>
          <a:lnRef idx="1">
            <a:schemeClr val="accent4"/>
          </a:lnRef>
          <a:fillRef idx="2">
            <a:schemeClr val="accent4"/>
          </a:fillRef>
          <a:effectRef idx="1">
            <a:schemeClr val="accent4"/>
          </a:effectRef>
          <a:fontRef idx="minor">
            <a:schemeClr val="dk1"/>
          </a:fontRef>
        </p:style>
        <p:txBody>
          <a:bodyPr lIns="36000" tIns="36000" rIns="36000" bIns="36000" rtlCol="0" anchor="ctr"/>
          <a:lstStyle/>
          <a:p>
            <a:pPr algn="ctr"/>
            <a:r>
              <a:rPr kumimoji="1" lang="ja-JP" altLang="en-US" sz="1600" dirty="0" smtClean="0"/>
              <a:t>オブジェクト</a:t>
            </a:r>
            <a:endParaRPr kumimoji="1" lang="en-US" altLang="ja-JP" sz="1600" dirty="0" smtClean="0"/>
          </a:p>
          <a:p>
            <a:pPr algn="ctr"/>
            <a:r>
              <a:rPr kumimoji="1" lang="ja-JP" altLang="en-US" sz="1600" dirty="0" smtClean="0"/>
              <a:t>プレーン</a:t>
            </a:r>
            <a:endParaRPr kumimoji="1" lang="ja-JP" altLang="en-US" sz="1600" dirty="0"/>
          </a:p>
        </p:txBody>
      </p:sp>
      <p:sp>
        <p:nvSpPr>
          <p:cNvPr id="10" name="角丸四角形吹き出し 9"/>
          <p:cNvSpPr/>
          <p:nvPr/>
        </p:nvSpPr>
        <p:spPr>
          <a:xfrm>
            <a:off x="1285852" y="3321843"/>
            <a:ext cx="2000264" cy="571504"/>
          </a:xfrm>
          <a:prstGeom prst="wedgeRoundRectCallout">
            <a:avLst>
              <a:gd name="adj1" fmla="val 92050"/>
              <a:gd name="adj2" fmla="val 56287"/>
              <a:gd name="adj3" fmla="val 16667"/>
            </a:avLst>
          </a:prstGeom>
          <a:solidFill>
            <a:schemeClr val="accent3">
              <a:lumMod val="85000"/>
            </a:schemeClr>
          </a:solidFill>
        </p:spPr>
        <p:style>
          <a:lnRef idx="1">
            <a:schemeClr val="accent4"/>
          </a:lnRef>
          <a:fillRef idx="2">
            <a:schemeClr val="accent4"/>
          </a:fillRef>
          <a:effectRef idx="1">
            <a:schemeClr val="accent4"/>
          </a:effectRef>
          <a:fontRef idx="minor">
            <a:schemeClr val="dk1"/>
          </a:fontRef>
        </p:style>
        <p:txBody>
          <a:bodyPr lIns="36000" tIns="36000" rIns="36000" bIns="36000" rtlCol="0" anchor="ctr"/>
          <a:lstStyle/>
          <a:p>
            <a:pPr algn="ctr"/>
            <a:r>
              <a:rPr kumimoji="1" lang="ja-JP" altLang="en-US" sz="1600" dirty="0" smtClean="0"/>
              <a:t>バックグラウンド</a:t>
            </a:r>
            <a:endParaRPr kumimoji="1" lang="en-US" altLang="ja-JP" sz="1600" dirty="0" smtClean="0"/>
          </a:p>
          <a:p>
            <a:pPr algn="ctr"/>
            <a:r>
              <a:rPr kumimoji="1" lang="ja-JP" altLang="en-US" sz="1600" dirty="0" smtClean="0"/>
              <a:t>プレーン</a:t>
            </a:r>
            <a:endParaRPr kumimoji="1" lang="ja-JP" altLang="en-US" sz="1600" dirty="0"/>
          </a:p>
        </p:txBody>
      </p:sp>
      <p:sp>
        <p:nvSpPr>
          <p:cNvPr id="26" name="左右矢印 25"/>
          <p:cNvSpPr/>
          <p:nvPr/>
        </p:nvSpPr>
        <p:spPr>
          <a:xfrm>
            <a:off x="5214942" y="4607727"/>
            <a:ext cx="1071570" cy="285752"/>
          </a:xfrm>
          <a:prstGeom prst="lef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Picture 5"/>
          <p:cNvPicPr>
            <a:picLocks noChangeAspect="1" noChangeArrowheads="1"/>
          </p:cNvPicPr>
          <p:nvPr/>
        </p:nvPicPr>
        <p:blipFill>
          <a:blip r:embed="rId2" cstate="print"/>
          <a:srcRect/>
          <a:stretch>
            <a:fillRect/>
          </a:stretch>
        </p:blipFill>
        <p:spPr bwMode="auto">
          <a:xfrm>
            <a:off x="5143504" y="2143116"/>
            <a:ext cx="2032000" cy="2057400"/>
          </a:xfrm>
          <a:prstGeom prst="rect">
            <a:avLst/>
          </a:prstGeom>
          <a:noFill/>
          <a:ln w="9525">
            <a:noFill/>
            <a:miter lim="800000"/>
            <a:headEnd/>
            <a:tailEnd/>
          </a:ln>
        </p:spPr>
      </p:pic>
      <p:pic>
        <p:nvPicPr>
          <p:cNvPr id="3076" name="Picture 4"/>
          <p:cNvPicPr>
            <a:picLocks noChangeAspect="1" noChangeArrowheads="1"/>
          </p:cNvPicPr>
          <p:nvPr/>
        </p:nvPicPr>
        <p:blipFill>
          <a:blip r:embed="rId3" cstate="print"/>
          <a:srcRect/>
          <a:stretch>
            <a:fillRect/>
          </a:stretch>
        </p:blipFill>
        <p:spPr bwMode="auto">
          <a:xfrm>
            <a:off x="1214414" y="2143116"/>
            <a:ext cx="2032000" cy="2057400"/>
          </a:xfrm>
          <a:prstGeom prst="rect">
            <a:avLst/>
          </a:prstGeom>
          <a:noFill/>
          <a:ln w="9525">
            <a:noFill/>
            <a:miter lim="800000"/>
            <a:headEnd/>
            <a:tailEnd/>
          </a:ln>
        </p:spPr>
      </p:pic>
      <p:sp>
        <p:nvSpPr>
          <p:cNvPr id="2" name="タイトル 1"/>
          <p:cNvSpPr>
            <a:spLocks noGrp="1"/>
          </p:cNvSpPr>
          <p:nvPr>
            <p:ph type="title"/>
          </p:nvPr>
        </p:nvSpPr>
        <p:spPr/>
        <p:txBody>
          <a:bodyPr/>
          <a:lstStyle/>
          <a:p>
            <a:r>
              <a:rPr kumimoji="1" lang="ja-JP" altLang="en-US" dirty="0" smtClean="0"/>
              <a:t>ブロックの表示</a:t>
            </a:r>
            <a:endParaRPr kumimoji="1" lang="ja-JP" altLang="en-US" dirty="0"/>
          </a:p>
        </p:txBody>
      </p:sp>
      <p:sp>
        <p:nvSpPr>
          <p:cNvPr id="3" name="コンテンツ プレースホルダ 2"/>
          <p:cNvSpPr>
            <a:spLocks noGrp="1"/>
          </p:cNvSpPr>
          <p:nvPr>
            <p:ph idx="1"/>
          </p:nvPr>
        </p:nvSpPr>
        <p:spPr/>
        <p:txBody>
          <a:bodyPr/>
          <a:lstStyle/>
          <a:p>
            <a:r>
              <a:rPr kumimoji="1" lang="en-US" altLang="ja-JP" dirty="0" smtClean="0"/>
              <a:t>Point</a:t>
            </a:r>
            <a:r>
              <a:rPr kumimoji="1" lang="ja-JP" altLang="en-US" dirty="0" smtClean="0"/>
              <a:t>型の配列を用意し、４</a:t>
            </a:r>
            <a:r>
              <a:rPr kumimoji="1" lang="en-US" altLang="ja-JP" dirty="0" smtClean="0"/>
              <a:t>×</a:t>
            </a:r>
            <a:r>
              <a:rPr kumimoji="1" lang="ja-JP" altLang="en-US" dirty="0" smtClean="0"/>
              <a:t>４のどの位置にブロックを描くかを決めておく</a:t>
            </a:r>
            <a:endParaRPr kumimoji="1" lang="ja-JP" altLang="en-US" dirty="0"/>
          </a:p>
        </p:txBody>
      </p:sp>
      <p:sp>
        <p:nvSpPr>
          <p:cNvPr id="5" name="角丸四角形吹き出し 4"/>
          <p:cNvSpPr/>
          <p:nvPr/>
        </p:nvSpPr>
        <p:spPr>
          <a:xfrm>
            <a:off x="785786" y="2571744"/>
            <a:ext cx="357190" cy="428628"/>
          </a:xfrm>
          <a:prstGeom prst="wedgeRoundRectCallout">
            <a:avLst>
              <a:gd name="adj1" fmla="val 202075"/>
              <a:gd name="adj2" fmla="val 61288"/>
              <a:gd name="adj3" fmla="val 16667"/>
            </a:avLst>
          </a:prstGeom>
          <a:solidFill>
            <a:schemeClr val="accent3">
              <a:lumMod val="95000"/>
            </a:schemeClr>
          </a:solidFill>
        </p:spPr>
        <p:style>
          <a:lnRef idx="1">
            <a:schemeClr val="accent4"/>
          </a:lnRef>
          <a:fillRef idx="2">
            <a:schemeClr val="accent4"/>
          </a:fillRef>
          <a:effectRef idx="1">
            <a:schemeClr val="accent4"/>
          </a:effectRef>
          <a:fontRef idx="minor">
            <a:schemeClr val="dk1"/>
          </a:fontRef>
        </p:style>
        <p:txBody>
          <a:bodyPr lIns="36000" tIns="36000" rIns="36000" bIns="36000" rtlCol="0" anchor="ctr"/>
          <a:lstStyle/>
          <a:p>
            <a:pPr algn="ctr"/>
            <a:r>
              <a:rPr lang="ja-JP" altLang="en-US" dirty="0" smtClean="0"/>
              <a:t>①</a:t>
            </a:r>
            <a:endParaRPr kumimoji="1" lang="ja-JP" altLang="en-US" dirty="0"/>
          </a:p>
        </p:txBody>
      </p:sp>
      <p:sp>
        <p:nvSpPr>
          <p:cNvPr id="6" name="角丸四角形吹き出し 5"/>
          <p:cNvSpPr/>
          <p:nvPr/>
        </p:nvSpPr>
        <p:spPr>
          <a:xfrm>
            <a:off x="3428992" y="2214554"/>
            <a:ext cx="357190" cy="428628"/>
          </a:xfrm>
          <a:prstGeom prst="wedgeRoundRectCallout">
            <a:avLst>
              <a:gd name="adj1" fmla="val -392587"/>
              <a:gd name="adj2" fmla="val 136842"/>
              <a:gd name="adj3" fmla="val 16667"/>
            </a:avLst>
          </a:prstGeom>
          <a:solidFill>
            <a:schemeClr val="accent3">
              <a:lumMod val="95000"/>
            </a:schemeClr>
          </a:solidFill>
        </p:spPr>
        <p:style>
          <a:lnRef idx="1">
            <a:schemeClr val="accent4"/>
          </a:lnRef>
          <a:fillRef idx="2">
            <a:schemeClr val="accent4"/>
          </a:fillRef>
          <a:effectRef idx="1">
            <a:schemeClr val="accent4"/>
          </a:effectRef>
          <a:fontRef idx="minor">
            <a:schemeClr val="dk1"/>
          </a:fontRef>
        </p:style>
        <p:txBody>
          <a:bodyPr lIns="36000" tIns="36000" rIns="36000" bIns="36000" rtlCol="0" anchor="ctr"/>
          <a:lstStyle/>
          <a:p>
            <a:pPr algn="ctr"/>
            <a:r>
              <a:rPr kumimoji="1" lang="ja-JP" altLang="en-US" dirty="0" smtClean="0"/>
              <a:t>②</a:t>
            </a:r>
            <a:endParaRPr kumimoji="1" lang="ja-JP" altLang="en-US" dirty="0"/>
          </a:p>
        </p:txBody>
      </p:sp>
      <p:sp>
        <p:nvSpPr>
          <p:cNvPr id="7" name="角丸四角形吹き出し 6"/>
          <p:cNvSpPr/>
          <p:nvPr/>
        </p:nvSpPr>
        <p:spPr>
          <a:xfrm>
            <a:off x="3428992" y="2786058"/>
            <a:ext cx="357190" cy="428628"/>
          </a:xfrm>
          <a:prstGeom prst="wedgeRoundRectCallout">
            <a:avLst>
              <a:gd name="adj1" fmla="val -267256"/>
              <a:gd name="adj2" fmla="val 19066"/>
              <a:gd name="adj3" fmla="val 16667"/>
            </a:avLst>
          </a:prstGeom>
          <a:solidFill>
            <a:schemeClr val="accent3">
              <a:lumMod val="95000"/>
            </a:schemeClr>
          </a:solidFill>
        </p:spPr>
        <p:style>
          <a:lnRef idx="1">
            <a:schemeClr val="accent4"/>
          </a:lnRef>
          <a:fillRef idx="2">
            <a:schemeClr val="accent4"/>
          </a:fillRef>
          <a:effectRef idx="1">
            <a:schemeClr val="accent4"/>
          </a:effectRef>
          <a:fontRef idx="minor">
            <a:schemeClr val="dk1"/>
          </a:fontRef>
        </p:style>
        <p:txBody>
          <a:bodyPr lIns="36000" tIns="36000" rIns="36000" bIns="36000" rtlCol="0" anchor="ctr"/>
          <a:lstStyle/>
          <a:p>
            <a:pPr algn="ctr"/>
            <a:r>
              <a:rPr kumimoji="1" lang="ja-JP" altLang="en-US" dirty="0" smtClean="0"/>
              <a:t>③</a:t>
            </a:r>
            <a:endParaRPr kumimoji="1" lang="ja-JP" altLang="en-US" dirty="0"/>
          </a:p>
        </p:txBody>
      </p:sp>
      <p:sp>
        <p:nvSpPr>
          <p:cNvPr id="8" name="角丸四角形吹き出し 7"/>
          <p:cNvSpPr/>
          <p:nvPr/>
        </p:nvSpPr>
        <p:spPr>
          <a:xfrm>
            <a:off x="3428992" y="3357562"/>
            <a:ext cx="357190" cy="428628"/>
          </a:xfrm>
          <a:prstGeom prst="wedgeRoundRectCallout">
            <a:avLst>
              <a:gd name="adj1" fmla="val -376589"/>
              <a:gd name="adj2" fmla="val -5379"/>
              <a:gd name="adj3" fmla="val 16667"/>
            </a:avLst>
          </a:prstGeom>
          <a:solidFill>
            <a:schemeClr val="accent3">
              <a:lumMod val="95000"/>
            </a:schemeClr>
          </a:solidFill>
        </p:spPr>
        <p:style>
          <a:lnRef idx="1">
            <a:schemeClr val="accent4"/>
          </a:lnRef>
          <a:fillRef idx="2">
            <a:schemeClr val="accent4"/>
          </a:fillRef>
          <a:effectRef idx="1">
            <a:schemeClr val="accent4"/>
          </a:effectRef>
          <a:fontRef idx="minor">
            <a:schemeClr val="dk1"/>
          </a:fontRef>
        </p:style>
        <p:txBody>
          <a:bodyPr lIns="36000" tIns="36000" rIns="36000" bIns="36000" rtlCol="0" anchor="ctr"/>
          <a:lstStyle/>
          <a:p>
            <a:pPr algn="ctr"/>
            <a:r>
              <a:rPr kumimoji="1" lang="ja-JP" altLang="en-US" dirty="0" smtClean="0"/>
              <a:t>④</a:t>
            </a:r>
            <a:endParaRPr kumimoji="1" lang="ja-JP" altLang="en-US" dirty="0"/>
          </a:p>
        </p:txBody>
      </p:sp>
      <p:sp>
        <p:nvSpPr>
          <p:cNvPr id="10" name="角丸四角形吹き出し 9"/>
          <p:cNvSpPr/>
          <p:nvPr/>
        </p:nvSpPr>
        <p:spPr>
          <a:xfrm>
            <a:off x="7215206" y="2500306"/>
            <a:ext cx="357190" cy="428628"/>
          </a:xfrm>
          <a:prstGeom prst="wedgeRoundRectCallout">
            <a:avLst>
              <a:gd name="adj1" fmla="val -344588"/>
              <a:gd name="adj2" fmla="val 1289"/>
              <a:gd name="adj3" fmla="val 16667"/>
            </a:avLst>
          </a:prstGeom>
          <a:solidFill>
            <a:schemeClr val="accent3">
              <a:lumMod val="95000"/>
            </a:schemeClr>
          </a:solidFill>
        </p:spPr>
        <p:style>
          <a:lnRef idx="1">
            <a:schemeClr val="accent4"/>
          </a:lnRef>
          <a:fillRef idx="2">
            <a:schemeClr val="accent4"/>
          </a:fillRef>
          <a:effectRef idx="1">
            <a:schemeClr val="accent4"/>
          </a:effectRef>
          <a:fontRef idx="minor">
            <a:schemeClr val="dk1"/>
          </a:fontRef>
        </p:style>
        <p:txBody>
          <a:bodyPr lIns="36000" tIns="36000" rIns="36000" bIns="36000" rtlCol="0" anchor="ctr"/>
          <a:lstStyle/>
          <a:p>
            <a:pPr algn="ctr"/>
            <a:r>
              <a:rPr lang="ja-JP" altLang="en-US" dirty="0" smtClean="0"/>
              <a:t>①</a:t>
            </a:r>
            <a:endParaRPr kumimoji="1" lang="ja-JP" altLang="en-US" dirty="0"/>
          </a:p>
        </p:txBody>
      </p:sp>
      <p:sp>
        <p:nvSpPr>
          <p:cNvPr id="11" name="角丸四角形吹き出し 10"/>
          <p:cNvSpPr/>
          <p:nvPr/>
        </p:nvSpPr>
        <p:spPr>
          <a:xfrm>
            <a:off x="7215206" y="3143248"/>
            <a:ext cx="357190" cy="428628"/>
          </a:xfrm>
          <a:prstGeom prst="wedgeRoundRectCallout">
            <a:avLst>
              <a:gd name="adj1" fmla="val -349921"/>
              <a:gd name="adj2" fmla="val -49824"/>
              <a:gd name="adj3" fmla="val 16667"/>
            </a:avLst>
          </a:prstGeom>
          <a:solidFill>
            <a:schemeClr val="accent3">
              <a:lumMod val="95000"/>
            </a:schemeClr>
          </a:solidFill>
        </p:spPr>
        <p:style>
          <a:lnRef idx="1">
            <a:schemeClr val="accent4"/>
          </a:lnRef>
          <a:fillRef idx="2">
            <a:schemeClr val="accent4"/>
          </a:fillRef>
          <a:effectRef idx="1">
            <a:schemeClr val="accent4"/>
          </a:effectRef>
          <a:fontRef idx="minor">
            <a:schemeClr val="dk1"/>
          </a:fontRef>
        </p:style>
        <p:txBody>
          <a:bodyPr lIns="36000" tIns="36000" rIns="36000" bIns="36000" rtlCol="0" anchor="ctr"/>
          <a:lstStyle/>
          <a:p>
            <a:pPr algn="ctr"/>
            <a:r>
              <a:rPr kumimoji="1" lang="ja-JP" altLang="en-US" dirty="0" smtClean="0"/>
              <a:t>②</a:t>
            </a:r>
            <a:endParaRPr kumimoji="1" lang="ja-JP" altLang="en-US" dirty="0"/>
          </a:p>
        </p:txBody>
      </p:sp>
      <p:sp>
        <p:nvSpPr>
          <p:cNvPr id="12" name="角丸四角形吹き出し 11"/>
          <p:cNvSpPr/>
          <p:nvPr/>
        </p:nvSpPr>
        <p:spPr>
          <a:xfrm>
            <a:off x="7215206" y="3643314"/>
            <a:ext cx="357190" cy="428628"/>
          </a:xfrm>
          <a:prstGeom prst="wedgeRoundRectCallout">
            <a:avLst>
              <a:gd name="adj1" fmla="val -355256"/>
              <a:gd name="adj2" fmla="val -78711"/>
              <a:gd name="adj3" fmla="val 16667"/>
            </a:avLst>
          </a:prstGeom>
          <a:solidFill>
            <a:schemeClr val="accent3">
              <a:lumMod val="95000"/>
            </a:schemeClr>
          </a:solidFill>
        </p:spPr>
        <p:style>
          <a:lnRef idx="1">
            <a:schemeClr val="accent4"/>
          </a:lnRef>
          <a:fillRef idx="2">
            <a:schemeClr val="accent4"/>
          </a:fillRef>
          <a:effectRef idx="1">
            <a:schemeClr val="accent4"/>
          </a:effectRef>
          <a:fontRef idx="minor">
            <a:schemeClr val="dk1"/>
          </a:fontRef>
        </p:style>
        <p:txBody>
          <a:bodyPr lIns="36000" tIns="36000" rIns="36000" bIns="36000" rtlCol="0" anchor="ctr"/>
          <a:lstStyle/>
          <a:p>
            <a:pPr algn="ctr"/>
            <a:r>
              <a:rPr kumimoji="1" lang="ja-JP" altLang="en-US" dirty="0" smtClean="0"/>
              <a:t>③</a:t>
            </a:r>
            <a:endParaRPr kumimoji="1" lang="ja-JP" altLang="en-US" dirty="0"/>
          </a:p>
        </p:txBody>
      </p:sp>
      <p:sp>
        <p:nvSpPr>
          <p:cNvPr id="13" name="角丸四角形吹き出し 12"/>
          <p:cNvSpPr/>
          <p:nvPr/>
        </p:nvSpPr>
        <p:spPr>
          <a:xfrm>
            <a:off x="4714876" y="2571744"/>
            <a:ext cx="357190" cy="428628"/>
          </a:xfrm>
          <a:prstGeom prst="wedgeRoundRectCallout">
            <a:avLst>
              <a:gd name="adj1" fmla="val 202073"/>
              <a:gd name="adj2" fmla="val 63509"/>
              <a:gd name="adj3" fmla="val 16667"/>
            </a:avLst>
          </a:prstGeom>
          <a:solidFill>
            <a:schemeClr val="accent3">
              <a:lumMod val="95000"/>
            </a:schemeClr>
          </a:solidFill>
        </p:spPr>
        <p:style>
          <a:lnRef idx="1">
            <a:schemeClr val="accent4"/>
          </a:lnRef>
          <a:fillRef idx="2">
            <a:schemeClr val="accent4"/>
          </a:fillRef>
          <a:effectRef idx="1">
            <a:schemeClr val="accent4"/>
          </a:effectRef>
          <a:fontRef idx="minor">
            <a:schemeClr val="dk1"/>
          </a:fontRef>
        </p:style>
        <p:txBody>
          <a:bodyPr lIns="36000" tIns="36000" rIns="36000" bIns="36000" rtlCol="0" anchor="ctr"/>
          <a:lstStyle/>
          <a:p>
            <a:pPr algn="ctr"/>
            <a:r>
              <a:rPr kumimoji="1" lang="ja-JP" altLang="en-US" dirty="0" smtClean="0"/>
              <a:t>④</a:t>
            </a:r>
            <a:endParaRPr kumimoji="1" lang="ja-JP" altLang="en-US" dirty="0"/>
          </a:p>
        </p:txBody>
      </p:sp>
      <p:sp>
        <p:nvSpPr>
          <p:cNvPr id="16" name="テキスト ボックス 15"/>
          <p:cNvSpPr txBox="1"/>
          <p:nvPr/>
        </p:nvSpPr>
        <p:spPr>
          <a:xfrm>
            <a:off x="857224" y="4357694"/>
            <a:ext cx="3286148" cy="1571636"/>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kumimoji="1" lang="en-US" altLang="ja-JP" sz="1600" dirty="0" smtClean="0">
                <a:latin typeface="Courier New" pitchFamily="49" charset="0"/>
                <a:cs typeface="Courier New" pitchFamily="49" charset="0"/>
              </a:rPr>
              <a:t>Point[] p = new Point[] {</a:t>
            </a:r>
          </a:p>
          <a:p>
            <a:r>
              <a:rPr lang="en-US" altLang="ja-JP" sz="1600" dirty="0" smtClean="0">
                <a:latin typeface="Courier New" pitchFamily="49" charset="0"/>
                <a:cs typeface="Courier New" pitchFamily="49" charset="0"/>
              </a:rPr>
              <a:t>    new Point(0,1),</a:t>
            </a:r>
          </a:p>
          <a:p>
            <a:r>
              <a:rPr lang="en-US" altLang="ja-JP" sz="1600" dirty="0" smtClean="0">
                <a:latin typeface="Courier New" pitchFamily="49" charset="0"/>
                <a:cs typeface="Courier New" pitchFamily="49" charset="0"/>
              </a:rPr>
              <a:t>    new Point(1,1),</a:t>
            </a:r>
          </a:p>
          <a:p>
            <a:r>
              <a:rPr lang="en-US" altLang="ja-JP" sz="1600" dirty="0" smtClean="0">
                <a:latin typeface="Courier New" pitchFamily="49" charset="0"/>
                <a:cs typeface="Courier New" pitchFamily="49" charset="0"/>
              </a:rPr>
              <a:t>    new Point(2,1),</a:t>
            </a:r>
          </a:p>
          <a:p>
            <a:r>
              <a:rPr lang="en-US" altLang="ja-JP" sz="1600" dirty="0" smtClean="0">
                <a:latin typeface="Courier New" pitchFamily="49" charset="0"/>
                <a:cs typeface="Courier New" pitchFamily="49" charset="0"/>
              </a:rPr>
              <a:t>    new Point(1,2)</a:t>
            </a:r>
          </a:p>
          <a:p>
            <a:r>
              <a:rPr kumimoji="1" lang="en-US" altLang="ja-JP" sz="1600" dirty="0" smtClean="0">
                <a:latin typeface="Courier New" pitchFamily="49" charset="0"/>
                <a:cs typeface="Courier New" pitchFamily="49" charset="0"/>
              </a:rPr>
              <a:t>};</a:t>
            </a:r>
            <a:endParaRPr kumimoji="1" lang="ja-JP" altLang="en-US" sz="1600" dirty="0">
              <a:latin typeface="Courier New" pitchFamily="49" charset="0"/>
              <a:cs typeface="Courier New" pitchFamily="49" charset="0"/>
            </a:endParaRPr>
          </a:p>
        </p:txBody>
      </p:sp>
      <p:sp>
        <p:nvSpPr>
          <p:cNvPr id="17" name="テキスト ボックス 16"/>
          <p:cNvSpPr txBox="1"/>
          <p:nvPr/>
        </p:nvSpPr>
        <p:spPr>
          <a:xfrm>
            <a:off x="4786314" y="4357694"/>
            <a:ext cx="3286148" cy="1571636"/>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kumimoji="1" lang="en-US" altLang="ja-JP" sz="1600" dirty="0" smtClean="0">
                <a:latin typeface="Courier New" pitchFamily="49" charset="0"/>
                <a:cs typeface="Courier New" pitchFamily="49" charset="0"/>
              </a:rPr>
              <a:t>Point[] p = new Point[] {</a:t>
            </a:r>
          </a:p>
          <a:p>
            <a:r>
              <a:rPr lang="en-US" altLang="ja-JP" sz="1600" dirty="0" smtClean="0">
                <a:latin typeface="Courier New" pitchFamily="49" charset="0"/>
                <a:cs typeface="Courier New" pitchFamily="49" charset="0"/>
              </a:rPr>
              <a:t>    new Point(1,0),</a:t>
            </a:r>
          </a:p>
          <a:p>
            <a:r>
              <a:rPr lang="en-US" altLang="ja-JP" sz="1600" dirty="0" smtClean="0">
                <a:latin typeface="Courier New" pitchFamily="49" charset="0"/>
                <a:cs typeface="Courier New" pitchFamily="49" charset="0"/>
              </a:rPr>
              <a:t>    new Point(1,1),</a:t>
            </a:r>
          </a:p>
          <a:p>
            <a:r>
              <a:rPr lang="en-US" altLang="ja-JP" sz="1600" dirty="0" smtClean="0">
                <a:latin typeface="Courier New" pitchFamily="49" charset="0"/>
                <a:cs typeface="Courier New" pitchFamily="49" charset="0"/>
              </a:rPr>
              <a:t>    new Point(1,2),</a:t>
            </a:r>
          </a:p>
          <a:p>
            <a:r>
              <a:rPr lang="en-US" altLang="ja-JP" sz="1600" dirty="0" smtClean="0">
                <a:latin typeface="Courier New" pitchFamily="49" charset="0"/>
                <a:cs typeface="Courier New" pitchFamily="49" charset="0"/>
              </a:rPr>
              <a:t>    new Point(0,1)</a:t>
            </a:r>
          </a:p>
          <a:p>
            <a:r>
              <a:rPr kumimoji="1" lang="en-US" altLang="ja-JP" sz="1600" dirty="0" smtClean="0">
                <a:latin typeface="Courier New" pitchFamily="49" charset="0"/>
                <a:cs typeface="Courier New" pitchFamily="49" charset="0"/>
              </a:rPr>
              <a:t>};</a:t>
            </a:r>
            <a:endParaRPr kumimoji="1" lang="ja-JP" altLang="en-US" sz="1600" dirty="0">
              <a:latin typeface="Courier New" pitchFamily="49" charset="0"/>
              <a:cs typeface="Courier New" pitchFamily="49"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移動と回転</a:t>
            </a:r>
            <a:endParaRPr kumimoji="1" lang="ja-JP" altLang="en-US" dirty="0"/>
          </a:p>
        </p:txBody>
      </p:sp>
      <p:sp>
        <p:nvSpPr>
          <p:cNvPr id="3" name="コンテンツ プレースホルダ 2"/>
          <p:cNvSpPr>
            <a:spLocks noGrp="1"/>
          </p:cNvSpPr>
          <p:nvPr>
            <p:ph idx="1"/>
          </p:nvPr>
        </p:nvSpPr>
        <p:spPr/>
        <p:txBody>
          <a:bodyPr/>
          <a:lstStyle/>
          <a:p>
            <a:r>
              <a:rPr lang="ja-JP" altLang="en-US" dirty="0" smtClean="0"/>
              <a:t>ポイントごとに移動と回転の可否をチェックする</a:t>
            </a:r>
            <a:endParaRPr lang="en-US" altLang="ja-JP" dirty="0" smtClean="0"/>
          </a:p>
          <a:p>
            <a:endParaRPr kumimoji="1" lang="en-US" altLang="ja-JP" dirty="0" smtClean="0"/>
          </a:p>
          <a:p>
            <a:endParaRPr lang="en-US" altLang="ja-JP" dirty="0" smtClean="0"/>
          </a:p>
          <a:p>
            <a:endParaRPr lang="en-US" altLang="ja-JP" dirty="0" smtClean="0"/>
          </a:p>
          <a:p>
            <a:r>
              <a:rPr lang="ja-JP" altLang="en-US" dirty="0" smtClean="0"/>
              <a:t>このブロックが右移動する場合②の右は③のブロックが存在することになる</a:t>
            </a:r>
            <a:endParaRPr lang="en-US" altLang="ja-JP" dirty="0" smtClean="0"/>
          </a:p>
          <a:p>
            <a:r>
              <a:rPr lang="ja-JP" altLang="en-US" dirty="0" smtClean="0"/>
              <a:t>仮想スクリーン上はブロックが存在していないことになっているので問題ない</a:t>
            </a:r>
            <a:endParaRPr kumimoji="1" lang="ja-JP" altLang="en-US" dirty="0"/>
          </a:p>
        </p:txBody>
      </p:sp>
      <p:pic>
        <p:nvPicPr>
          <p:cNvPr id="1027" name="Picture 3"/>
          <p:cNvPicPr>
            <a:picLocks noChangeAspect="1" noChangeArrowheads="1"/>
          </p:cNvPicPr>
          <p:nvPr/>
        </p:nvPicPr>
        <p:blipFill>
          <a:blip r:embed="rId2" cstate="print"/>
          <a:srcRect/>
          <a:stretch>
            <a:fillRect/>
          </a:stretch>
        </p:blipFill>
        <p:spPr bwMode="auto">
          <a:xfrm>
            <a:off x="1857356" y="2066924"/>
            <a:ext cx="812800" cy="1219200"/>
          </a:xfrm>
          <a:prstGeom prst="rect">
            <a:avLst/>
          </a:prstGeom>
          <a:noFill/>
          <a:ln w="9525">
            <a:noFill/>
            <a:miter lim="800000"/>
            <a:headEnd/>
            <a:tailEnd/>
          </a:ln>
        </p:spPr>
      </p:pic>
      <p:sp>
        <p:nvSpPr>
          <p:cNvPr id="7" name="角丸四角形吹き出し 6"/>
          <p:cNvSpPr/>
          <p:nvPr/>
        </p:nvSpPr>
        <p:spPr>
          <a:xfrm>
            <a:off x="1285852" y="2000240"/>
            <a:ext cx="357190" cy="428628"/>
          </a:xfrm>
          <a:prstGeom prst="wedgeRoundRectCallout">
            <a:avLst>
              <a:gd name="adj1" fmla="val 156742"/>
              <a:gd name="adj2" fmla="val 16844"/>
              <a:gd name="adj3" fmla="val 16667"/>
            </a:avLst>
          </a:prstGeom>
          <a:solidFill>
            <a:schemeClr val="accent3">
              <a:lumMod val="95000"/>
            </a:schemeClr>
          </a:solidFill>
        </p:spPr>
        <p:style>
          <a:lnRef idx="1">
            <a:schemeClr val="accent4"/>
          </a:lnRef>
          <a:fillRef idx="2">
            <a:schemeClr val="accent4"/>
          </a:fillRef>
          <a:effectRef idx="1">
            <a:schemeClr val="accent4"/>
          </a:effectRef>
          <a:fontRef idx="minor">
            <a:schemeClr val="dk1"/>
          </a:fontRef>
        </p:style>
        <p:txBody>
          <a:bodyPr lIns="36000" tIns="36000" rIns="36000" bIns="36000" rtlCol="0" anchor="ctr"/>
          <a:lstStyle/>
          <a:p>
            <a:pPr algn="ctr"/>
            <a:r>
              <a:rPr lang="ja-JP" altLang="en-US" dirty="0" smtClean="0"/>
              <a:t>①</a:t>
            </a:r>
            <a:endParaRPr kumimoji="1" lang="ja-JP" altLang="en-US" dirty="0"/>
          </a:p>
        </p:txBody>
      </p:sp>
      <p:sp>
        <p:nvSpPr>
          <p:cNvPr id="8" name="角丸四角形吹き出し 7"/>
          <p:cNvSpPr/>
          <p:nvPr/>
        </p:nvSpPr>
        <p:spPr>
          <a:xfrm>
            <a:off x="1285852" y="2500306"/>
            <a:ext cx="357190" cy="428628"/>
          </a:xfrm>
          <a:prstGeom prst="wedgeRoundRectCallout">
            <a:avLst>
              <a:gd name="adj1" fmla="val 151409"/>
              <a:gd name="adj2" fmla="val -16490"/>
              <a:gd name="adj3" fmla="val 16667"/>
            </a:avLst>
          </a:prstGeom>
          <a:solidFill>
            <a:schemeClr val="accent3">
              <a:lumMod val="95000"/>
            </a:schemeClr>
          </a:solidFill>
        </p:spPr>
        <p:style>
          <a:lnRef idx="1">
            <a:schemeClr val="accent4"/>
          </a:lnRef>
          <a:fillRef idx="2">
            <a:schemeClr val="accent4"/>
          </a:fillRef>
          <a:effectRef idx="1">
            <a:schemeClr val="accent4"/>
          </a:effectRef>
          <a:fontRef idx="minor">
            <a:schemeClr val="dk1"/>
          </a:fontRef>
        </p:style>
        <p:txBody>
          <a:bodyPr lIns="36000" tIns="36000" rIns="36000" bIns="36000" rtlCol="0" anchor="ctr"/>
          <a:lstStyle/>
          <a:p>
            <a:pPr algn="ctr"/>
            <a:r>
              <a:rPr kumimoji="1" lang="ja-JP" altLang="en-US" dirty="0" smtClean="0"/>
              <a:t>②</a:t>
            </a:r>
            <a:endParaRPr kumimoji="1" lang="ja-JP" altLang="en-US" dirty="0"/>
          </a:p>
        </p:txBody>
      </p:sp>
      <p:sp>
        <p:nvSpPr>
          <p:cNvPr id="9" name="角丸四角形吹き出し 8"/>
          <p:cNvSpPr/>
          <p:nvPr/>
        </p:nvSpPr>
        <p:spPr>
          <a:xfrm>
            <a:off x="2928926" y="2214554"/>
            <a:ext cx="357190" cy="428628"/>
          </a:xfrm>
          <a:prstGeom prst="wedgeRoundRectCallout">
            <a:avLst>
              <a:gd name="adj1" fmla="val -160590"/>
              <a:gd name="adj2" fmla="val 59065"/>
              <a:gd name="adj3" fmla="val 16667"/>
            </a:avLst>
          </a:prstGeom>
          <a:solidFill>
            <a:schemeClr val="accent3">
              <a:lumMod val="95000"/>
            </a:schemeClr>
          </a:solidFill>
        </p:spPr>
        <p:style>
          <a:lnRef idx="1">
            <a:schemeClr val="accent4"/>
          </a:lnRef>
          <a:fillRef idx="2">
            <a:schemeClr val="accent4"/>
          </a:fillRef>
          <a:effectRef idx="1">
            <a:schemeClr val="accent4"/>
          </a:effectRef>
          <a:fontRef idx="minor">
            <a:schemeClr val="dk1"/>
          </a:fontRef>
        </p:style>
        <p:txBody>
          <a:bodyPr lIns="36000" tIns="36000" rIns="36000" bIns="36000" rtlCol="0" anchor="ctr"/>
          <a:lstStyle/>
          <a:p>
            <a:pPr algn="ctr"/>
            <a:r>
              <a:rPr kumimoji="1" lang="ja-JP" altLang="en-US" dirty="0" smtClean="0"/>
              <a:t>③</a:t>
            </a:r>
            <a:endParaRPr kumimoji="1" lang="ja-JP" altLang="en-US" dirty="0"/>
          </a:p>
        </p:txBody>
      </p:sp>
      <p:sp>
        <p:nvSpPr>
          <p:cNvPr id="10" name="角丸四角形吹き出し 9"/>
          <p:cNvSpPr/>
          <p:nvPr/>
        </p:nvSpPr>
        <p:spPr>
          <a:xfrm>
            <a:off x="2928926" y="2714620"/>
            <a:ext cx="357190" cy="428628"/>
          </a:xfrm>
          <a:prstGeom prst="wedgeRoundRectCallout">
            <a:avLst>
              <a:gd name="adj1" fmla="val -149924"/>
              <a:gd name="adj2" fmla="val 25731"/>
              <a:gd name="adj3" fmla="val 16667"/>
            </a:avLst>
          </a:prstGeom>
          <a:solidFill>
            <a:schemeClr val="accent3">
              <a:lumMod val="95000"/>
            </a:schemeClr>
          </a:solidFill>
        </p:spPr>
        <p:style>
          <a:lnRef idx="1">
            <a:schemeClr val="accent4"/>
          </a:lnRef>
          <a:fillRef idx="2">
            <a:schemeClr val="accent4"/>
          </a:fillRef>
          <a:effectRef idx="1">
            <a:schemeClr val="accent4"/>
          </a:effectRef>
          <a:fontRef idx="minor">
            <a:schemeClr val="dk1"/>
          </a:fontRef>
        </p:style>
        <p:txBody>
          <a:bodyPr lIns="36000" tIns="36000" rIns="36000" bIns="36000" rtlCol="0" anchor="ctr"/>
          <a:lstStyle/>
          <a:p>
            <a:pPr algn="ctr"/>
            <a:r>
              <a:rPr kumimoji="1" lang="ja-JP" altLang="en-US" dirty="0" smtClean="0"/>
              <a:t>④</a:t>
            </a:r>
            <a:endParaRPr kumimoji="1" lang="ja-JP" alt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キー入力について</a:t>
            </a:r>
            <a:endParaRPr kumimoji="1" lang="ja-JP" altLang="en-US" dirty="0"/>
          </a:p>
        </p:txBody>
      </p:sp>
      <p:sp>
        <p:nvSpPr>
          <p:cNvPr id="3" name="コンテンツ プレースホルダ 2"/>
          <p:cNvSpPr>
            <a:spLocks noGrp="1"/>
          </p:cNvSpPr>
          <p:nvPr>
            <p:ph idx="1"/>
          </p:nvPr>
        </p:nvSpPr>
        <p:spPr/>
        <p:txBody>
          <a:bodyPr/>
          <a:lstStyle/>
          <a:p>
            <a:r>
              <a:rPr lang="ja-JP" altLang="en-US" dirty="0" smtClean="0"/>
              <a:t>キー入力は</a:t>
            </a:r>
            <a:r>
              <a:rPr lang="en-US" altLang="ja-JP" dirty="0" smtClean="0"/>
              <a:t>Win32API</a:t>
            </a:r>
            <a:r>
              <a:rPr lang="ja-JP" altLang="en-US" dirty="0" smtClean="0"/>
              <a:t>の</a:t>
            </a:r>
            <a:r>
              <a:rPr lang="en-US" altLang="ja-JP" dirty="0" err="1" smtClean="0">
                <a:latin typeface="Courier New" pitchFamily="49" charset="0"/>
                <a:cs typeface="Courier New" pitchFamily="49" charset="0"/>
              </a:rPr>
              <a:t>GetKeyState</a:t>
            </a:r>
            <a:r>
              <a:rPr lang="ja-JP" altLang="en-US" dirty="0" smtClean="0"/>
              <a:t>を使用</a:t>
            </a:r>
          </a:p>
          <a:p>
            <a:endParaRPr lang="en-US" altLang="ja-JP" dirty="0" smtClean="0"/>
          </a:p>
          <a:p>
            <a:r>
              <a:rPr lang="ja-JP" altLang="en-US" dirty="0" smtClean="0"/>
              <a:t>次の</a:t>
            </a:r>
            <a:r>
              <a:rPr lang="en-US" altLang="ja-JP" dirty="0" smtClean="0"/>
              <a:t>3</a:t>
            </a:r>
            <a:r>
              <a:rPr lang="ja-JP" altLang="en-US" dirty="0" smtClean="0"/>
              <a:t>パターンのキーリピート制御を行う</a:t>
            </a:r>
            <a:endParaRPr lang="en-US" altLang="ja-JP" dirty="0" smtClean="0"/>
          </a:p>
          <a:p>
            <a:pPr lvl="1"/>
            <a:r>
              <a:rPr lang="ja-JP" altLang="en-US" dirty="0" smtClean="0"/>
              <a:t>横移動</a:t>
            </a:r>
            <a:endParaRPr lang="en-US" altLang="ja-JP" dirty="0" smtClean="0"/>
          </a:p>
          <a:p>
            <a:pPr lvl="1"/>
            <a:r>
              <a:rPr lang="ja-JP" altLang="en-US" dirty="0" smtClean="0"/>
              <a:t>ブロック落下</a:t>
            </a:r>
            <a:endParaRPr lang="en-US" altLang="ja-JP" dirty="0" smtClean="0"/>
          </a:p>
          <a:p>
            <a:pPr lvl="1"/>
            <a:r>
              <a:rPr lang="ja-JP" altLang="en-US" dirty="0" smtClean="0"/>
              <a:t>回転</a:t>
            </a:r>
            <a:endParaRPr lang="en-US" altLang="ja-JP"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キーリピート（横移動）</a:t>
            </a:r>
            <a:endParaRPr kumimoji="1" lang="ja-JP" altLang="en-US" dirty="0"/>
          </a:p>
        </p:txBody>
      </p:sp>
      <p:sp>
        <p:nvSpPr>
          <p:cNvPr id="3" name="コンテンツ プレースホルダ 2"/>
          <p:cNvSpPr>
            <a:spLocks noGrp="1"/>
          </p:cNvSpPr>
          <p:nvPr>
            <p:ph idx="1"/>
          </p:nvPr>
        </p:nvSpPr>
        <p:spPr/>
        <p:txBody>
          <a:bodyPr/>
          <a:lstStyle/>
          <a:p>
            <a:r>
              <a:rPr lang="en-US" altLang="ja-JP" dirty="0" smtClean="0"/>
              <a:t>1</a:t>
            </a:r>
            <a:r>
              <a:rPr lang="ja-JP" altLang="en-US" dirty="0" smtClean="0"/>
              <a:t>度目に押したときに移動</a:t>
            </a:r>
            <a:endParaRPr lang="en-US" altLang="ja-JP" dirty="0" smtClean="0"/>
          </a:p>
          <a:p>
            <a:pPr lvl="1"/>
            <a:r>
              <a:rPr lang="ja-JP" altLang="en-US" dirty="0" smtClean="0"/>
              <a:t>押したままであればある程度待つ</a:t>
            </a:r>
            <a:endParaRPr lang="en-US" altLang="ja-JP" dirty="0" smtClean="0"/>
          </a:p>
          <a:p>
            <a:pPr lvl="1"/>
            <a:r>
              <a:rPr lang="ja-JP" altLang="en-US" dirty="0" smtClean="0"/>
              <a:t>それ以降は同じ速度で移動</a:t>
            </a:r>
            <a:endParaRPr lang="en-US" altLang="ja-JP" dirty="0" smtClean="0"/>
          </a:p>
          <a:p>
            <a:endParaRPr lang="en-US" altLang="ja-JP" dirty="0" smtClean="0"/>
          </a:p>
          <a:p>
            <a:r>
              <a:rPr lang="ja-JP" altLang="en-US" dirty="0" smtClean="0"/>
              <a:t>図にあらわすとこんな感じ</a:t>
            </a:r>
          </a:p>
        </p:txBody>
      </p:sp>
      <p:pic>
        <p:nvPicPr>
          <p:cNvPr id="5127" name="Picture 7"/>
          <p:cNvPicPr>
            <a:picLocks noChangeAspect="1" noChangeArrowheads="1"/>
          </p:cNvPicPr>
          <p:nvPr/>
        </p:nvPicPr>
        <p:blipFill>
          <a:blip r:embed="rId2" cstate="print"/>
          <a:srcRect/>
          <a:stretch>
            <a:fillRect/>
          </a:stretch>
        </p:blipFill>
        <p:spPr bwMode="auto">
          <a:xfrm>
            <a:off x="1270000" y="3643314"/>
            <a:ext cx="6602413" cy="1016000"/>
          </a:xfrm>
          <a:prstGeom prst="rect">
            <a:avLst/>
          </a:prstGeom>
          <a:noFill/>
          <a:ln w="38100">
            <a:solidFill>
              <a:srgbClr val="FF0000"/>
            </a:solidFill>
            <a:round/>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キーリピート（ブロック落下＆回転）</a:t>
            </a:r>
            <a:endParaRPr kumimoji="1" lang="ja-JP" altLang="en-US" dirty="0"/>
          </a:p>
        </p:txBody>
      </p:sp>
      <p:sp>
        <p:nvSpPr>
          <p:cNvPr id="3" name="コンテンツ プレースホルダ 2"/>
          <p:cNvSpPr>
            <a:spLocks noGrp="1"/>
          </p:cNvSpPr>
          <p:nvPr>
            <p:ph idx="1"/>
          </p:nvPr>
        </p:nvSpPr>
        <p:spPr/>
        <p:txBody>
          <a:bodyPr/>
          <a:lstStyle/>
          <a:p>
            <a:r>
              <a:rPr lang="ja-JP" altLang="en-US" dirty="0" smtClean="0"/>
              <a:t>ブロック落下は押された状態である程度間隔を置いてリピート</a:t>
            </a:r>
            <a:endParaRPr lang="en-US" altLang="ja-JP" dirty="0" smtClean="0"/>
          </a:p>
          <a:p>
            <a:endParaRPr lang="en-US" altLang="ja-JP" dirty="0" smtClean="0"/>
          </a:p>
          <a:p>
            <a:pPr>
              <a:buNone/>
            </a:pPr>
            <a:endParaRPr lang="ja-JP" altLang="en-US" dirty="0" smtClean="0"/>
          </a:p>
          <a:p>
            <a:endParaRPr lang="en-US" altLang="ja-JP" dirty="0" smtClean="0"/>
          </a:p>
          <a:p>
            <a:r>
              <a:rPr lang="ja-JP" altLang="en-US" dirty="0" smtClean="0"/>
              <a:t>左右回転キーは一度押したら離すまでそのまま</a:t>
            </a:r>
            <a:endParaRPr kumimoji="1" lang="ja-JP" altLang="en-US" dirty="0"/>
          </a:p>
        </p:txBody>
      </p:sp>
      <p:pic>
        <p:nvPicPr>
          <p:cNvPr id="4105" name="Picture 9"/>
          <p:cNvPicPr>
            <a:picLocks noChangeAspect="1" noChangeArrowheads="1"/>
          </p:cNvPicPr>
          <p:nvPr/>
        </p:nvPicPr>
        <p:blipFill>
          <a:blip r:embed="rId2" cstate="print"/>
          <a:srcRect/>
          <a:stretch>
            <a:fillRect/>
          </a:stretch>
        </p:blipFill>
        <p:spPr bwMode="auto">
          <a:xfrm>
            <a:off x="1270793" y="2000240"/>
            <a:ext cx="6602413" cy="1016000"/>
          </a:xfrm>
          <a:prstGeom prst="rect">
            <a:avLst/>
          </a:prstGeom>
          <a:noFill/>
          <a:ln w="38100">
            <a:solidFill>
              <a:srgbClr val="FF0000"/>
            </a:solidFill>
            <a:round/>
            <a:headEnd/>
            <a:tailEnd/>
          </a:ln>
        </p:spPr>
      </p:pic>
      <p:pic>
        <p:nvPicPr>
          <p:cNvPr id="4106" name="Picture 10"/>
          <p:cNvPicPr>
            <a:picLocks noChangeAspect="1" noChangeArrowheads="1"/>
          </p:cNvPicPr>
          <p:nvPr/>
        </p:nvPicPr>
        <p:blipFill>
          <a:blip r:embed="rId3" cstate="print"/>
          <a:srcRect/>
          <a:stretch>
            <a:fillRect/>
          </a:stretch>
        </p:blipFill>
        <p:spPr bwMode="auto">
          <a:xfrm>
            <a:off x="1270000" y="4071942"/>
            <a:ext cx="6602413" cy="1016000"/>
          </a:xfrm>
          <a:prstGeom prst="rect">
            <a:avLst/>
          </a:prstGeom>
          <a:noFill/>
          <a:ln w="38100">
            <a:solidFill>
              <a:srgbClr val="FF0000"/>
            </a:solidFill>
            <a:round/>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 name="Picture 10"/>
          <p:cNvPicPr>
            <a:picLocks noChangeAspect="1" noChangeArrowheads="1"/>
          </p:cNvPicPr>
          <p:nvPr/>
        </p:nvPicPr>
        <p:blipFill>
          <a:blip r:embed="rId2" cstate="print"/>
          <a:srcRect/>
          <a:stretch>
            <a:fillRect/>
          </a:stretch>
        </p:blipFill>
        <p:spPr bwMode="auto">
          <a:xfrm>
            <a:off x="2143108" y="3754454"/>
            <a:ext cx="2032000" cy="2032000"/>
          </a:xfrm>
          <a:prstGeom prst="rect">
            <a:avLst/>
          </a:prstGeom>
          <a:noFill/>
          <a:ln w="19050">
            <a:solidFill>
              <a:schemeClr val="accent2">
                <a:lumMod val="75000"/>
              </a:schemeClr>
            </a:solidFill>
            <a:miter lim="800000"/>
            <a:headEnd/>
            <a:tailEnd/>
          </a:ln>
        </p:spPr>
      </p:pic>
      <p:pic>
        <p:nvPicPr>
          <p:cNvPr id="1035" name="Picture 11"/>
          <p:cNvPicPr>
            <a:picLocks noChangeAspect="1" noChangeArrowheads="1"/>
          </p:cNvPicPr>
          <p:nvPr/>
        </p:nvPicPr>
        <p:blipFill>
          <a:blip r:embed="rId3" cstate="print"/>
          <a:srcRect/>
          <a:stretch>
            <a:fillRect/>
          </a:stretch>
        </p:blipFill>
        <p:spPr bwMode="auto">
          <a:xfrm>
            <a:off x="5214942" y="3754454"/>
            <a:ext cx="2032000" cy="2032000"/>
          </a:xfrm>
          <a:prstGeom prst="rect">
            <a:avLst/>
          </a:prstGeom>
          <a:noFill/>
          <a:ln w="19050">
            <a:solidFill>
              <a:schemeClr val="accent2">
                <a:lumMod val="75000"/>
              </a:schemeClr>
            </a:solidFill>
            <a:miter lim="800000"/>
            <a:headEnd/>
            <a:tailEnd/>
          </a:ln>
        </p:spPr>
      </p:pic>
      <p:sp>
        <p:nvSpPr>
          <p:cNvPr id="2" name="タイトル 1"/>
          <p:cNvSpPr>
            <a:spLocks noGrp="1"/>
          </p:cNvSpPr>
          <p:nvPr>
            <p:ph type="title"/>
          </p:nvPr>
        </p:nvSpPr>
        <p:spPr/>
        <p:txBody>
          <a:bodyPr/>
          <a:lstStyle/>
          <a:p>
            <a:r>
              <a:rPr kumimoji="1" lang="ja-JP" altLang="en-US" dirty="0" smtClean="0"/>
              <a:t>ブロック落下判定</a:t>
            </a:r>
            <a:endParaRPr kumimoji="1" lang="ja-JP" altLang="en-US" dirty="0"/>
          </a:p>
        </p:txBody>
      </p:sp>
      <p:sp>
        <p:nvSpPr>
          <p:cNvPr id="3" name="コンテンツ プレースホルダ 2"/>
          <p:cNvSpPr>
            <a:spLocks noGrp="1"/>
          </p:cNvSpPr>
          <p:nvPr>
            <p:ph idx="1"/>
          </p:nvPr>
        </p:nvSpPr>
        <p:spPr/>
        <p:txBody>
          <a:bodyPr/>
          <a:lstStyle/>
          <a:p>
            <a:r>
              <a:rPr lang="ja-JP" altLang="en-US" dirty="0" smtClean="0"/>
              <a:t>ブロック落下時に下にブロックが存在するか一番下まで到達した時に判定を行う</a:t>
            </a:r>
            <a:endParaRPr lang="en-US" altLang="ja-JP" dirty="0" smtClean="0"/>
          </a:p>
          <a:p>
            <a:r>
              <a:rPr lang="ja-JP" altLang="en-US" dirty="0" smtClean="0"/>
              <a:t>新しい仮想スクリーンを用意し、そろっていないブロックのみコピー</a:t>
            </a:r>
          </a:p>
          <a:p>
            <a:r>
              <a:rPr lang="ja-JP" altLang="en-US" dirty="0" smtClean="0"/>
              <a:t>コピーしたら仮想スクリーンを置き換える</a:t>
            </a:r>
            <a:endParaRPr kumimoji="1" lang="ja-JP" altLang="en-US" dirty="0"/>
          </a:p>
        </p:txBody>
      </p:sp>
      <p:sp>
        <p:nvSpPr>
          <p:cNvPr id="14" name="正方形/長方形 13"/>
          <p:cNvSpPr/>
          <p:nvPr/>
        </p:nvSpPr>
        <p:spPr>
          <a:xfrm>
            <a:off x="2000232" y="4929198"/>
            <a:ext cx="2286016" cy="64294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角丸四角形吹き出し 12"/>
          <p:cNvSpPr/>
          <p:nvPr/>
        </p:nvSpPr>
        <p:spPr>
          <a:xfrm>
            <a:off x="500034" y="4786322"/>
            <a:ext cx="1357322" cy="642942"/>
          </a:xfrm>
          <a:prstGeom prst="wedgeRoundRectCallout">
            <a:avLst>
              <a:gd name="adj1" fmla="val 63531"/>
              <a:gd name="adj2" fmla="val 92083"/>
              <a:gd name="adj3" fmla="val 16667"/>
            </a:avLst>
          </a:prstGeom>
          <a:solidFill>
            <a:schemeClr val="accent3">
              <a:lumMod val="85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1600" dirty="0" smtClean="0"/>
              <a:t>この行以外</a:t>
            </a:r>
            <a:endParaRPr kumimoji="1" lang="en-US" altLang="ja-JP" sz="1600" dirty="0" smtClean="0"/>
          </a:p>
          <a:p>
            <a:pPr algn="ctr"/>
            <a:r>
              <a:rPr kumimoji="1" lang="ja-JP" altLang="en-US" sz="1600" dirty="0" smtClean="0"/>
              <a:t>を</a:t>
            </a:r>
            <a:r>
              <a:rPr lang="ja-JP" altLang="en-US" sz="1600" dirty="0" smtClean="0"/>
              <a:t>コピー</a:t>
            </a:r>
            <a:endParaRPr kumimoji="1" lang="ja-JP" altLang="en-US" sz="1600" dirty="0"/>
          </a:p>
        </p:txBody>
      </p:sp>
      <p:sp>
        <p:nvSpPr>
          <p:cNvPr id="17" name="正方形/長方形 16"/>
          <p:cNvSpPr/>
          <p:nvPr/>
        </p:nvSpPr>
        <p:spPr>
          <a:xfrm>
            <a:off x="5072066" y="5143512"/>
            <a:ext cx="2286016" cy="64294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右矢印 17"/>
          <p:cNvSpPr/>
          <p:nvPr/>
        </p:nvSpPr>
        <p:spPr>
          <a:xfrm>
            <a:off x="4429124" y="5286388"/>
            <a:ext cx="571504" cy="357190"/>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kumimoji="1" lang="ja-JP" altLang="en-US"/>
          </a:p>
        </p:txBody>
      </p:sp>
      <p:sp>
        <p:nvSpPr>
          <p:cNvPr id="19" name="角丸四角形吹き出し 18"/>
          <p:cNvSpPr/>
          <p:nvPr/>
        </p:nvSpPr>
        <p:spPr>
          <a:xfrm>
            <a:off x="7358082" y="4286256"/>
            <a:ext cx="1143008" cy="642942"/>
          </a:xfrm>
          <a:prstGeom prst="wedgeRoundRectCallout">
            <a:avLst>
              <a:gd name="adj1" fmla="val -46279"/>
              <a:gd name="adj2" fmla="val 70750"/>
              <a:gd name="adj3" fmla="val 16667"/>
            </a:avLst>
          </a:prstGeom>
          <a:solidFill>
            <a:schemeClr val="accent3">
              <a:lumMod val="85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1600" dirty="0" smtClean="0"/>
              <a:t>背景を</a:t>
            </a:r>
            <a:endParaRPr kumimoji="1" lang="en-US" altLang="ja-JP" sz="1600" dirty="0" smtClean="0"/>
          </a:p>
          <a:p>
            <a:pPr algn="ctr"/>
            <a:r>
              <a:rPr kumimoji="1" lang="ja-JP" altLang="en-US" sz="1600" dirty="0" smtClean="0"/>
              <a:t>再描画</a:t>
            </a:r>
            <a:endParaRPr kumimoji="1" lang="ja-JP" altLang="en-US" sz="16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まとめ</a:t>
            </a:r>
            <a:endParaRPr kumimoji="1" lang="ja-JP" altLang="en-US" dirty="0"/>
          </a:p>
        </p:txBody>
      </p:sp>
      <p:sp>
        <p:nvSpPr>
          <p:cNvPr id="3" name="コンテンツ プレースホルダ 2"/>
          <p:cNvSpPr>
            <a:spLocks noGrp="1"/>
          </p:cNvSpPr>
          <p:nvPr>
            <p:ph idx="1"/>
          </p:nvPr>
        </p:nvSpPr>
        <p:spPr/>
        <p:txBody>
          <a:bodyPr/>
          <a:lstStyle/>
          <a:p>
            <a:r>
              <a:rPr lang="en-US" altLang="ja-JP" dirty="0" smtClean="0"/>
              <a:t>Wikipedia</a:t>
            </a:r>
            <a:r>
              <a:rPr lang="ja-JP" altLang="en-US" dirty="0" smtClean="0"/>
              <a:t>にあるように、他のゲームに比べると実装は簡単</a:t>
            </a:r>
            <a:endParaRPr lang="en-US" altLang="ja-JP" dirty="0" smtClean="0"/>
          </a:p>
          <a:p>
            <a:r>
              <a:rPr lang="ja-JP" altLang="en-US" dirty="0" smtClean="0"/>
              <a:t>でも、基礎がしっかりできている人でないと（テト○スを作るのは）難しい</a:t>
            </a:r>
            <a:endParaRPr lang="en-US" altLang="ja-JP" dirty="0" smtClean="0"/>
          </a:p>
          <a:p>
            <a:r>
              <a:rPr lang="en-US" altLang="ja-JP" dirty="0" smtClean="0"/>
              <a:t>Windows Form</a:t>
            </a:r>
            <a:r>
              <a:rPr lang="ja-JP" altLang="en-US" dirty="0" smtClean="0"/>
              <a:t>より</a:t>
            </a:r>
            <a:r>
              <a:rPr lang="en-US" altLang="ja-JP" dirty="0" smtClean="0"/>
              <a:t>WPF</a:t>
            </a:r>
            <a:r>
              <a:rPr lang="ja-JP" altLang="en-US" dirty="0" smtClean="0"/>
              <a:t>の方が簡単！</a:t>
            </a:r>
            <a:endParaRPr lang="en-US" altLang="ja-JP" dirty="0" smtClean="0"/>
          </a:p>
          <a:p>
            <a:pPr lvl="1"/>
            <a:r>
              <a:rPr lang="ja-JP" altLang="en-US" dirty="0" smtClean="0"/>
              <a:t>でもおいらは</a:t>
            </a:r>
            <a:r>
              <a:rPr lang="en-US" altLang="ja-JP" dirty="0" smtClean="0"/>
              <a:t>Windows Form</a:t>
            </a:r>
            <a:r>
              <a:rPr lang="ja-JP" altLang="en-US" dirty="0" smtClean="0"/>
              <a:t>大好きだぜ！</a:t>
            </a:r>
            <a:endParaRPr lang="en-US" altLang="ja-JP" dirty="0" smtClean="0"/>
          </a:p>
          <a:p>
            <a:r>
              <a:rPr lang="ja-JP" altLang="en-US" dirty="0" smtClean="0"/>
              <a:t>今回のセッションが役立つかはわからないけれど、ゲームの作り方は自分なりに考えてみるといいヨ！</a:t>
            </a:r>
            <a:endParaRPr lang="en-US" altLang="ja-JP" dirty="0" smtClean="0"/>
          </a:p>
          <a:p>
            <a:endParaRPr kumimoji="1" lang="ja-JP" alt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アジェンダ</a:t>
            </a:r>
            <a:endParaRPr kumimoji="1" lang="ja-JP" altLang="en-US" dirty="0"/>
          </a:p>
        </p:txBody>
      </p:sp>
      <p:sp>
        <p:nvSpPr>
          <p:cNvPr id="3" name="コンテンツ プレースホルダ 2"/>
          <p:cNvSpPr>
            <a:spLocks noGrp="1"/>
          </p:cNvSpPr>
          <p:nvPr>
            <p:ph idx="1"/>
          </p:nvPr>
        </p:nvSpPr>
        <p:spPr/>
        <p:txBody>
          <a:bodyPr/>
          <a:lstStyle/>
          <a:p>
            <a:r>
              <a:rPr kumimoji="1" lang="ja-JP" altLang="en-US" sz="3200" dirty="0" smtClean="0"/>
              <a:t>このセッションのきっかけ</a:t>
            </a:r>
            <a:endParaRPr kumimoji="1" lang="en-US" altLang="ja-JP" sz="3200" dirty="0" smtClean="0"/>
          </a:p>
          <a:p>
            <a:r>
              <a:rPr lang="ja-JP" altLang="en-US" sz="3200" dirty="0" smtClean="0"/>
              <a:t>題材に選ばれる理由</a:t>
            </a:r>
            <a:endParaRPr kumimoji="1" lang="en-US" altLang="ja-JP" sz="3200" dirty="0" smtClean="0"/>
          </a:p>
          <a:p>
            <a:r>
              <a:rPr kumimoji="1" lang="ja-JP" altLang="en-US" sz="3200" dirty="0" smtClean="0"/>
              <a:t>今回のゲームで使われているテクニック</a:t>
            </a:r>
            <a:endParaRPr kumimoji="1" lang="en-US" altLang="ja-JP" sz="3200" dirty="0" smtClean="0"/>
          </a:p>
          <a:p>
            <a:pPr lvl="1"/>
            <a:r>
              <a:rPr lang="ja-JP" altLang="en-US" dirty="0" smtClean="0"/>
              <a:t>スレッド</a:t>
            </a:r>
            <a:endParaRPr lang="en-US" altLang="ja-JP" dirty="0" smtClean="0"/>
          </a:p>
          <a:p>
            <a:pPr lvl="1"/>
            <a:r>
              <a:rPr lang="ja-JP" altLang="en-US" dirty="0" smtClean="0"/>
              <a:t>画面表示</a:t>
            </a:r>
            <a:endParaRPr lang="en-US" altLang="ja-JP" dirty="0" smtClean="0"/>
          </a:p>
          <a:p>
            <a:pPr lvl="1"/>
            <a:r>
              <a:rPr lang="ja-JP" altLang="en-US" dirty="0" smtClean="0"/>
              <a:t>キー入力</a:t>
            </a:r>
            <a:endParaRPr lang="en-US" altLang="ja-JP" dirty="0" smtClean="0"/>
          </a:p>
          <a:p>
            <a:pPr lvl="1"/>
            <a:r>
              <a:rPr lang="ja-JP" altLang="en-US" dirty="0" smtClean="0"/>
              <a:t>等々</a:t>
            </a:r>
            <a:r>
              <a:rPr lang="en-US" altLang="ja-JP" dirty="0" smtClean="0"/>
              <a:t>…</a:t>
            </a:r>
          </a:p>
          <a:p>
            <a:r>
              <a:rPr lang="ja-JP" altLang="en-US" dirty="0" smtClean="0"/>
              <a:t>まとめ</a:t>
            </a:r>
            <a:endParaRPr lang="en-US" altLang="ja-JP" dirty="0" smtClean="0"/>
          </a:p>
          <a:p>
            <a:pPr lvl="1"/>
            <a:endParaRPr kumimoji="1" lang="ja-JP" alt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きっかけ</a:t>
            </a:r>
            <a:r>
              <a:rPr lang="en-US" altLang="ja-JP" dirty="0" smtClean="0"/>
              <a:t>(1)</a:t>
            </a:r>
            <a:endParaRPr kumimoji="1" lang="ja-JP" altLang="en-US" dirty="0"/>
          </a:p>
        </p:txBody>
      </p:sp>
      <p:sp>
        <p:nvSpPr>
          <p:cNvPr id="3" name="テキスト プレースホルダ 2"/>
          <p:cNvSpPr>
            <a:spLocks noGrp="1"/>
          </p:cNvSpPr>
          <p:nvPr>
            <p:ph idx="1"/>
          </p:nvPr>
        </p:nvSpPr>
        <p:spPr/>
        <p:txBody>
          <a:bodyPr/>
          <a:lstStyle/>
          <a:p>
            <a:r>
              <a:rPr lang="en-US" altLang="ja-JP" dirty="0" smtClean="0"/>
              <a:t>2008</a:t>
            </a:r>
            <a:r>
              <a:rPr lang="ja-JP" altLang="en-US" dirty="0" smtClean="0"/>
              <a:t>年</a:t>
            </a:r>
            <a:r>
              <a:rPr lang="en-US" altLang="ja-JP" dirty="0" smtClean="0"/>
              <a:t>12</a:t>
            </a:r>
            <a:r>
              <a:rPr lang="ja-JP" altLang="en-US" dirty="0" smtClean="0"/>
              <a:t>月の大阪勉強会</a:t>
            </a:r>
            <a:r>
              <a:rPr lang="en-US" altLang="ja-JP" dirty="0" smtClean="0"/>
              <a:t>#25 Game Day</a:t>
            </a:r>
          </a:p>
          <a:p>
            <a:r>
              <a:rPr lang="ja-JP" altLang="en-US" dirty="0" smtClean="0"/>
              <a:t>最後にみんなでプレイしていた「テ○リスっぽいもの」</a:t>
            </a:r>
            <a:r>
              <a:rPr lang="ja-JP" altLang="en-US" sz="1800" dirty="0" smtClean="0"/>
              <a:t>（バグ付き）</a:t>
            </a:r>
            <a:r>
              <a:rPr lang="ja-JP" altLang="en-US" dirty="0" smtClean="0"/>
              <a:t>がすごく楽しそうだった</a:t>
            </a:r>
            <a:endParaRPr lang="en-US" altLang="ja-JP" dirty="0" smtClean="0"/>
          </a:p>
          <a:p>
            <a:r>
              <a:rPr kumimoji="1" lang="en-US" altLang="ja-JP" dirty="0" smtClean="0">
                <a:hlinkClick r:id="rId2"/>
              </a:rPr>
              <a:t>Wikipedia</a:t>
            </a:r>
            <a:r>
              <a:rPr kumimoji="1" lang="ja-JP" altLang="en-US" dirty="0" smtClean="0"/>
              <a:t>で調べた</a:t>
            </a:r>
            <a:endParaRPr kumimoji="1" lang="en-US" altLang="ja-JP" dirty="0" smtClean="0"/>
          </a:p>
          <a:p>
            <a:endParaRPr lang="en-US" altLang="ja-JP" dirty="0" smtClean="0"/>
          </a:p>
          <a:p>
            <a:endParaRPr kumimoji="1" lang="en-US" altLang="ja-JP" dirty="0" smtClean="0"/>
          </a:p>
          <a:p>
            <a:r>
              <a:rPr lang="en-US" altLang="ja-JP" dirty="0" smtClean="0"/>
              <a:t>Ω ΩΩ</a:t>
            </a:r>
            <a:r>
              <a:rPr lang="ja-JP" altLang="en-US" dirty="0" smtClean="0"/>
              <a:t>＜な、なんだってー</a:t>
            </a:r>
            <a:r>
              <a:rPr lang="en-US" altLang="ja-JP" dirty="0" smtClean="0"/>
              <a:t>!!!</a:t>
            </a:r>
          </a:p>
          <a:p>
            <a:r>
              <a:rPr kumimoji="1" lang="ja-JP" altLang="en-US" dirty="0" smtClean="0"/>
              <a:t>ということで</a:t>
            </a:r>
            <a:r>
              <a:rPr lang="en-US" altLang="ja-JP" dirty="0" smtClean="0"/>
              <a:t>『</a:t>
            </a:r>
            <a:r>
              <a:rPr kumimoji="1" lang="ja-JP" altLang="en-US" dirty="0" smtClean="0"/>
              <a:t>後で作るリスト</a:t>
            </a:r>
            <a:r>
              <a:rPr kumimoji="1" lang="en-US" altLang="ja-JP" dirty="0" smtClean="0"/>
              <a:t>』</a:t>
            </a:r>
            <a:r>
              <a:rPr kumimoji="1" lang="ja-JP" altLang="en-US" dirty="0" smtClean="0"/>
              <a:t>に登録</a:t>
            </a:r>
            <a:endParaRPr kumimoji="1" lang="en-US" altLang="ja-JP" dirty="0" smtClean="0"/>
          </a:p>
        </p:txBody>
      </p:sp>
      <p:sp>
        <p:nvSpPr>
          <p:cNvPr id="4" name="テキスト ボックス 3"/>
          <p:cNvSpPr txBox="1"/>
          <p:nvPr/>
        </p:nvSpPr>
        <p:spPr>
          <a:xfrm>
            <a:off x="714348" y="3071810"/>
            <a:ext cx="7715304" cy="923330"/>
          </a:xfrm>
          <a:prstGeom prst="rect">
            <a:avLst/>
          </a:prstGeom>
          <a:ln cap="rnd">
            <a:beve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wrap="square" rtlCol="0" anchor="ctr">
            <a:spAutoFit/>
          </a:bodyPr>
          <a:lstStyle/>
          <a:p>
            <a:r>
              <a:rPr lang="ja-JP" altLang="en-US" dirty="0" smtClean="0"/>
              <a:t>なお、</a:t>
            </a:r>
            <a:r>
              <a:rPr lang="en-US" altLang="ja-JP" dirty="0" smtClean="0"/>
              <a:t>『</a:t>
            </a:r>
            <a:r>
              <a:rPr lang="ja-JP" altLang="en-US" dirty="0" smtClean="0"/>
              <a:t>テトリス</a:t>
            </a:r>
            <a:r>
              <a:rPr lang="en-US" altLang="ja-JP" dirty="0" smtClean="0"/>
              <a:t>』</a:t>
            </a:r>
            <a:r>
              <a:rPr lang="ja-JP" altLang="en-US" dirty="0" smtClean="0"/>
              <a:t>の持つ数学性、動的性、知名度、並びに実装の平易性から、</a:t>
            </a:r>
            <a:r>
              <a:rPr lang="en-US" altLang="ja-JP" dirty="0" smtClean="0"/>
              <a:t>『</a:t>
            </a:r>
            <a:r>
              <a:rPr lang="ja-JP" altLang="en-US" dirty="0" smtClean="0"/>
              <a:t>テトリス</a:t>
            </a:r>
            <a:r>
              <a:rPr lang="en-US" altLang="ja-JP" dirty="0" smtClean="0"/>
              <a:t>』</a:t>
            </a:r>
            <a:r>
              <a:rPr lang="ja-JP" altLang="en-US" dirty="0" smtClean="0"/>
              <a:t>を</a:t>
            </a:r>
            <a:r>
              <a:rPr lang="ja-JP" altLang="en-US" b="1" dirty="0" smtClean="0">
                <a:solidFill>
                  <a:srgbClr val="FF0000"/>
                </a:solidFill>
              </a:rPr>
              <a:t>ゲームプログラミングの練習題材</a:t>
            </a:r>
            <a:r>
              <a:rPr lang="ja-JP" altLang="en-US" dirty="0" smtClean="0"/>
              <a:t>として用いられる例がしばしば見られる。</a:t>
            </a:r>
            <a:endParaRPr kumimoji="1" lang="ja-JP" alt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きっかけ</a:t>
            </a:r>
            <a:r>
              <a:rPr lang="en-US" altLang="ja-JP" dirty="0" smtClean="0"/>
              <a:t>(2)</a:t>
            </a:r>
            <a:endParaRPr kumimoji="1" lang="ja-JP" altLang="en-US" dirty="0"/>
          </a:p>
        </p:txBody>
      </p:sp>
      <p:sp>
        <p:nvSpPr>
          <p:cNvPr id="3" name="コンテンツ プレースホルダ 2"/>
          <p:cNvSpPr>
            <a:spLocks noGrp="1"/>
          </p:cNvSpPr>
          <p:nvPr>
            <p:ph idx="1"/>
          </p:nvPr>
        </p:nvSpPr>
        <p:spPr/>
        <p:txBody>
          <a:bodyPr/>
          <a:lstStyle/>
          <a:p>
            <a:r>
              <a:rPr kumimoji="1" lang="ja-JP" altLang="en-US" dirty="0" smtClean="0"/>
              <a:t>今回スピーカーに立候補したものの、何を話すかは全く未定だった</a:t>
            </a:r>
            <a:endParaRPr kumimoji="1" lang="en-US" altLang="ja-JP" dirty="0" smtClean="0"/>
          </a:p>
          <a:p>
            <a:r>
              <a:rPr lang="ja-JP" altLang="en-US" dirty="0" smtClean="0"/>
              <a:t>こんな感じで考えた ↓</a:t>
            </a:r>
            <a:endParaRPr kumimoji="1" lang="en-US" altLang="ja-JP" dirty="0" smtClean="0"/>
          </a:p>
        </p:txBody>
      </p:sp>
      <p:sp>
        <p:nvSpPr>
          <p:cNvPr id="4" name="テキスト ボックス 3"/>
          <p:cNvSpPr txBox="1"/>
          <p:nvPr/>
        </p:nvSpPr>
        <p:spPr>
          <a:xfrm>
            <a:off x="857224" y="2571744"/>
            <a:ext cx="7429552" cy="2677656"/>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marL="514350" indent="-514350">
              <a:buFont typeface="Arial" pitchFamily="34" charset="0"/>
              <a:buChar char="•"/>
            </a:pPr>
            <a:r>
              <a:rPr lang="ja-JP" altLang="en-US" sz="2800" dirty="0" smtClean="0"/>
              <a:t>電卓の作り方をもーちょっと</a:t>
            </a:r>
            <a:r>
              <a:rPr lang="ja-JP" altLang="en-US" sz="1600" strike="sngStrike" dirty="0" smtClean="0">
                <a:solidFill>
                  <a:schemeClr val="bg2">
                    <a:lumMod val="75000"/>
                  </a:schemeClr>
                </a:solidFill>
              </a:rPr>
              <a:t>川崎</a:t>
            </a:r>
            <a:r>
              <a:rPr lang="ja-JP" altLang="en-US" sz="2800" dirty="0" smtClean="0"/>
              <a:t>詳しく！</a:t>
            </a:r>
          </a:p>
          <a:p>
            <a:pPr marL="514350" indent="-514350">
              <a:buFont typeface="Arial" pitchFamily="34" charset="0"/>
              <a:buChar char="•"/>
            </a:pPr>
            <a:r>
              <a:rPr lang="ja-JP" altLang="en-US" sz="2800" dirty="0" smtClean="0"/>
              <a:t>某世界的に有名な落ちものゲーム</a:t>
            </a:r>
          </a:p>
          <a:p>
            <a:pPr marL="514350" indent="-514350">
              <a:buFont typeface="Arial" pitchFamily="34" charset="0"/>
              <a:buChar char="•"/>
            </a:pPr>
            <a:r>
              <a:rPr lang="ja-JP" altLang="en-US" sz="2800" dirty="0" err="1" smtClean="0"/>
              <a:t>ぽぴ</a:t>
            </a:r>
            <a:r>
              <a:rPr lang="en-US" altLang="ja-JP" sz="2800" dirty="0" smtClean="0"/>
              <a:t>BASIC(</a:t>
            </a:r>
            <a:r>
              <a:rPr lang="ja-JP" altLang="en-US" sz="2800" dirty="0" smtClean="0"/>
              <a:t>笑</a:t>
            </a:r>
            <a:r>
              <a:rPr lang="en-US" altLang="ja-JP" sz="2800" dirty="0" smtClean="0"/>
              <a:t>)</a:t>
            </a:r>
          </a:p>
          <a:p>
            <a:pPr marL="514350" indent="-514350">
              <a:buFont typeface="Arial" pitchFamily="34" charset="0"/>
              <a:buChar char="•"/>
            </a:pPr>
            <a:r>
              <a:rPr lang="en-US" altLang="ja-JP" sz="2800" dirty="0" smtClean="0"/>
              <a:t>VS2010</a:t>
            </a:r>
            <a:r>
              <a:rPr lang="ja-JP" altLang="en-US" sz="2800" dirty="0" smtClean="0"/>
              <a:t>とか</a:t>
            </a:r>
            <a:r>
              <a:rPr lang="en-US" altLang="ja-JP" sz="2800" dirty="0" smtClean="0"/>
              <a:t>C# 4.0</a:t>
            </a:r>
            <a:r>
              <a:rPr lang="ja-JP" altLang="en-US" sz="2800" dirty="0" smtClean="0"/>
              <a:t>の新機能について</a:t>
            </a:r>
          </a:p>
          <a:p>
            <a:pPr marL="514350" indent="-514350">
              <a:buFont typeface="Arial" pitchFamily="34" charset="0"/>
              <a:buChar char="•"/>
            </a:pPr>
            <a:r>
              <a:rPr lang="en-US" altLang="ja-JP" sz="2800" dirty="0" smtClean="0"/>
              <a:t>Web</a:t>
            </a:r>
            <a:r>
              <a:rPr lang="ja-JP" altLang="en-US" sz="2800" dirty="0" smtClean="0"/>
              <a:t>サービスを使ってごそごそ（</a:t>
            </a:r>
            <a:r>
              <a:rPr lang="en-US" altLang="ja-JP" sz="2800" dirty="0" smtClean="0"/>
              <a:t>Twitter</a:t>
            </a:r>
            <a:r>
              <a:rPr lang="ja-JP" altLang="en-US" sz="2800" dirty="0" smtClean="0"/>
              <a:t>をいじったりとか）</a:t>
            </a:r>
          </a:p>
        </p:txBody>
      </p:sp>
      <p:sp>
        <p:nvSpPr>
          <p:cNvPr id="5" name="角丸四角形吹き出し 4"/>
          <p:cNvSpPr/>
          <p:nvPr/>
        </p:nvSpPr>
        <p:spPr>
          <a:xfrm>
            <a:off x="4572000" y="5286388"/>
            <a:ext cx="2893240" cy="714380"/>
          </a:xfrm>
          <a:prstGeom prst="wedgeRoundRectCallout">
            <a:avLst>
              <a:gd name="adj1" fmla="val -50516"/>
              <a:gd name="adj2" fmla="val -78445"/>
              <a:gd name="adj3" fmla="val 16667"/>
            </a:avLst>
          </a:prstGeom>
          <a:solidFill>
            <a:schemeClr val="accent3">
              <a:lumMod val="85000"/>
            </a:schemeClr>
          </a:solidFill>
        </p:spPr>
        <p:style>
          <a:lnRef idx="1">
            <a:schemeClr val="accent4"/>
          </a:lnRef>
          <a:fillRef idx="2">
            <a:schemeClr val="accent4"/>
          </a:fillRef>
          <a:effectRef idx="1">
            <a:schemeClr val="accent4"/>
          </a:effectRef>
          <a:fontRef idx="minor">
            <a:schemeClr val="dk1"/>
          </a:fontRef>
        </p:style>
        <p:txBody>
          <a:bodyPr lIns="36000" tIns="36000" rIns="36000" bIns="36000" rtlCol="0" anchor="ctr"/>
          <a:lstStyle/>
          <a:p>
            <a:pPr algn="ctr"/>
            <a:r>
              <a:rPr lang="en-US" altLang="ja-JP" dirty="0" smtClean="0"/>
              <a:t>Twitter</a:t>
            </a:r>
            <a:r>
              <a:rPr lang="ja-JP" altLang="en-US" dirty="0" smtClean="0"/>
              <a:t>はユーザーでないと</a:t>
            </a:r>
            <a:endParaRPr lang="en-US" altLang="ja-JP" dirty="0" smtClean="0"/>
          </a:p>
          <a:p>
            <a:pPr algn="ctr"/>
            <a:r>
              <a:rPr lang="ja-JP" altLang="en-US" dirty="0" smtClean="0"/>
              <a:t>ウケが悪い（中さん談）</a:t>
            </a:r>
            <a:endParaRPr kumimoji="1" lang="ja-JP" altLang="en-US" dirty="0"/>
          </a:p>
        </p:txBody>
      </p:sp>
      <p:sp>
        <p:nvSpPr>
          <p:cNvPr id="6" name="角丸四角形吹き出し 5"/>
          <p:cNvSpPr/>
          <p:nvPr/>
        </p:nvSpPr>
        <p:spPr>
          <a:xfrm>
            <a:off x="7358082" y="3214686"/>
            <a:ext cx="1428760" cy="642942"/>
          </a:xfrm>
          <a:prstGeom prst="wedgeRoundRectCallout">
            <a:avLst>
              <a:gd name="adj1" fmla="val -44727"/>
              <a:gd name="adj2" fmla="val 69993"/>
              <a:gd name="adj3" fmla="val 16667"/>
            </a:avLst>
          </a:prstGeom>
          <a:solidFill>
            <a:schemeClr val="accent3">
              <a:lumMod val="85000"/>
            </a:schemeClr>
          </a:solidFill>
        </p:spPr>
        <p:style>
          <a:lnRef idx="1">
            <a:schemeClr val="accent4"/>
          </a:lnRef>
          <a:fillRef idx="2">
            <a:schemeClr val="accent4"/>
          </a:fillRef>
          <a:effectRef idx="1">
            <a:schemeClr val="accent4"/>
          </a:effectRef>
          <a:fontRef idx="minor">
            <a:schemeClr val="dk1"/>
          </a:fontRef>
        </p:style>
        <p:txBody>
          <a:bodyPr lIns="36000" tIns="36000" rIns="36000" bIns="36000" rtlCol="0" anchor="ctr"/>
          <a:lstStyle/>
          <a:p>
            <a:pPr algn="ctr"/>
            <a:r>
              <a:rPr kumimoji="1" lang="ja-JP" altLang="en-US" dirty="0" smtClean="0"/>
              <a:t>使ったことない </a:t>
            </a:r>
            <a:r>
              <a:rPr kumimoji="1" lang="en-US" altLang="ja-JP" dirty="0" smtClean="0">
                <a:sym typeface="Wingdings" pitchFamily="2" charset="2"/>
              </a:rPr>
              <a:t></a:t>
            </a:r>
            <a:endParaRPr kumimoji="1" lang="ja-JP" alt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p:cNvPicPr>
            <a:picLocks noChangeAspect="1" noChangeArrowheads="1"/>
          </p:cNvPicPr>
          <p:nvPr/>
        </p:nvPicPr>
        <p:blipFill>
          <a:blip r:embed="rId3" cstate="print"/>
          <a:srcRect/>
          <a:stretch>
            <a:fillRect/>
          </a:stretch>
        </p:blipFill>
        <p:spPr bwMode="auto">
          <a:xfrm>
            <a:off x="3389290" y="3143248"/>
            <a:ext cx="2032000" cy="2641600"/>
          </a:xfrm>
          <a:prstGeom prst="rect">
            <a:avLst/>
          </a:prstGeom>
          <a:noFill/>
          <a:ln w="38100">
            <a:solidFill>
              <a:srgbClr val="FF0000"/>
            </a:solidFill>
            <a:round/>
            <a:headEnd/>
            <a:tailEnd/>
          </a:ln>
        </p:spPr>
      </p:pic>
      <p:pic>
        <p:nvPicPr>
          <p:cNvPr id="1031" name="Picture 7"/>
          <p:cNvPicPr>
            <a:picLocks noChangeAspect="1" noChangeArrowheads="1"/>
          </p:cNvPicPr>
          <p:nvPr/>
        </p:nvPicPr>
        <p:blipFill>
          <a:blip r:embed="rId4" cstate="print"/>
          <a:srcRect/>
          <a:stretch>
            <a:fillRect/>
          </a:stretch>
        </p:blipFill>
        <p:spPr bwMode="auto">
          <a:xfrm>
            <a:off x="5857884" y="3143248"/>
            <a:ext cx="2032000" cy="2641600"/>
          </a:xfrm>
          <a:prstGeom prst="rect">
            <a:avLst/>
          </a:prstGeom>
          <a:noFill/>
          <a:ln w="38100">
            <a:solidFill>
              <a:srgbClr val="FF0000"/>
            </a:solidFill>
            <a:round/>
            <a:headEnd/>
            <a:tailEnd/>
          </a:ln>
        </p:spPr>
      </p:pic>
      <p:pic>
        <p:nvPicPr>
          <p:cNvPr id="5" name="Picture 5"/>
          <p:cNvPicPr>
            <a:picLocks noChangeAspect="1" noChangeArrowheads="1"/>
          </p:cNvPicPr>
          <p:nvPr/>
        </p:nvPicPr>
        <p:blipFill>
          <a:blip r:embed="rId5" cstate="print"/>
          <a:srcRect/>
          <a:stretch>
            <a:fillRect/>
          </a:stretch>
        </p:blipFill>
        <p:spPr bwMode="auto">
          <a:xfrm>
            <a:off x="888960" y="3143248"/>
            <a:ext cx="2032000" cy="2641600"/>
          </a:xfrm>
          <a:prstGeom prst="rect">
            <a:avLst/>
          </a:prstGeom>
          <a:noFill/>
          <a:ln w="38100">
            <a:solidFill>
              <a:srgbClr val="FF0000"/>
            </a:solidFill>
            <a:round/>
            <a:headEnd/>
            <a:tailEnd/>
          </a:ln>
        </p:spPr>
      </p:pic>
      <p:sp>
        <p:nvSpPr>
          <p:cNvPr id="2" name="タイトル 1"/>
          <p:cNvSpPr>
            <a:spLocks noGrp="1"/>
          </p:cNvSpPr>
          <p:nvPr>
            <p:ph type="title"/>
          </p:nvPr>
        </p:nvSpPr>
        <p:spPr/>
        <p:txBody>
          <a:bodyPr/>
          <a:lstStyle/>
          <a:p>
            <a:r>
              <a:rPr lang="ja-JP" altLang="en-US" dirty="0" smtClean="0"/>
              <a:t>“某落ちものゲーム”が題材に選ばれる理由</a:t>
            </a:r>
            <a:endParaRPr kumimoji="1" lang="ja-JP" altLang="en-US" dirty="0"/>
          </a:p>
        </p:txBody>
      </p:sp>
      <p:sp>
        <p:nvSpPr>
          <p:cNvPr id="3" name="コンテンツ プレースホルダ 2"/>
          <p:cNvSpPr>
            <a:spLocks noGrp="1"/>
          </p:cNvSpPr>
          <p:nvPr>
            <p:ph idx="1"/>
          </p:nvPr>
        </p:nvSpPr>
        <p:spPr/>
        <p:txBody>
          <a:bodyPr/>
          <a:lstStyle/>
          <a:p>
            <a:r>
              <a:rPr kumimoji="1" lang="ja-JP" altLang="en-US" dirty="0" smtClean="0"/>
              <a:t>画面上で動くオブジェクトが</a:t>
            </a:r>
            <a:r>
              <a:rPr kumimoji="1" lang="en-US" altLang="ja-JP" dirty="0" smtClean="0"/>
              <a:t>1</a:t>
            </a:r>
            <a:r>
              <a:rPr kumimoji="1" lang="ja-JP" altLang="en-US" dirty="0" smtClean="0"/>
              <a:t>個</a:t>
            </a:r>
            <a:r>
              <a:rPr lang="ja-JP" altLang="en-US" dirty="0" smtClean="0"/>
              <a:t>だけなので、当たり判定が簡単</a:t>
            </a:r>
            <a:endParaRPr lang="en-US" altLang="ja-JP" dirty="0" smtClean="0"/>
          </a:p>
          <a:p>
            <a:r>
              <a:rPr lang="ja-JP" altLang="en-US" dirty="0" smtClean="0"/>
              <a:t>動かないブロックの判定は落ちきった時で</a:t>
            </a:r>
            <a:r>
              <a:rPr lang="en-US" altLang="ja-JP" dirty="0" smtClean="0"/>
              <a:t>OK</a:t>
            </a:r>
          </a:p>
        </p:txBody>
      </p:sp>
      <p:sp>
        <p:nvSpPr>
          <p:cNvPr id="9" name="右矢印 8"/>
          <p:cNvSpPr/>
          <p:nvPr/>
        </p:nvSpPr>
        <p:spPr>
          <a:xfrm>
            <a:off x="3032100" y="4286256"/>
            <a:ext cx="285720" cy="214314"/>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10" name="右矢印 9"/>
          <p:cNvSpPr/>
          <p:nvPr/>
        </p:nvSpPr>
        <p:spPr>
          <a:xfrm>
            <a:off x="5500694" y="4286256"/>
            <a:ext cx="285720" cy="214314"/>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16" name="爆発 2 15"/>
          <p:cNvSpPr/>
          <p:nvPr/>
        </p:nvSpPr>
        <p:spPr>
          <a:xfrm>
            <a:off x="5929322" y="3643314"/>
            <a:ext cx="2143140" cy="1500198"/>
          </a:xfrm>
          <a:prstGeom prst="irregularSeal2">
            <a:avLst/>
          </a:prstGeom>
        </p:spPr>
        <p:style>
          <a:lnRef idx="1">
            <a:schemeClr val="accent3"/>
          </a:lnRef>
          <a:fillRef idx="2">
            <a:schemeClr val="accent3"/>
          </a:fillRef>
          <a:effectRef idx="1">
            <a:schemeClr val="accent3"/>
          </a:effectRef>
          <a:fontRef idx="minor">
            <a:schemeClr val="dk1"/>
          </a:fontRef>
        </p:style>
        <p:txBody>
          <a:bodyPr wrap="none" lIns="0" tIns="0" rIns="0" bIns="0" rtlCol="0" anchor="ctr">
            <a:noAutofit/>
          </a:bodyPr>
          <a:lstStyle/>
          <a:p>
            <a:pPr algn="ctr"/>
            <a:r>
              <a:rPr lang="ja-JP" altLang="en-US" sz="1600" dirty="0" smtClean="0"/>
              <a:t>そろ</a:t>
            </a:r>
            <a:r>
              <a:rPr kumimoji="1" lang="ja-JP" altLang="en-US" sz="1600" dirty="0" smtClean="0"/>
              <a:t>って</a:t>
            </a:r>
            <a:endParaRPr kumimoji="1" lang="en-US" altLang="ja-JP" sz="1600" dirty="0" smtClean="0"/>
          </a:p>
          <a:p>
            <a:pPr algn="ctr"/>
            <a:r>
              <a:rPr kumimoji="1" lang="ja-JP" altLang="en-US" sz="1600" dirty="0" smtClean="0"/>
              <a:t>いたら</a:t>
            </a:r>
            <a:endParaRPr kumimoji="1" lang="en-US" altLang="ja-JP" sz="1600" dirty="0" smtClean="0"/>
          </a:p>
          <a:p>
            <a:pPr algn="ctr"/>
            <a:r>
              <a:rPr lang="ja-JP" altLang="en-US" sz="1600" dirty="0" smtClean="0"/>
              <a:t>消す</a:t>
            </a:r>
            <a:r>
              <a:rPr kumimoji="1" lang="ja-JP" altLang="en-US" sz="1600" dirty="0" smtClean="0"/>
              <a:t>！</a:t>
            </a:r>
            <a:endParaRPr kumimoji="1" lang="ja-JP" altLang="en-US" sz="1600" dirty="0"/>
          </a:p>
        </p:txBody>
      </p:sp>
      <p:sp>
        <p:nvSpPr>
          <p:cNvPr id="13" name="角丸四角形吹き出し 12"/>
          <p:cNvSpPr/>
          <p:nvPr/>
        </p:nvSpPr>
        <p:spPr>
          <a:xfrm>
            <a:off x="3500430" y="3929066"/>
            <a:ext cx="1428760" cy="714380"/>
          </a:xfrm>
          <a:prstGeom prst="wedgeRoundRectCallout">
            <a:avLst>
              <a:gd name="adj1" fmla="val 954"/>
              <a:gd name="adj2" fmla="val 81098"/>
              <a:gd name="adj3" fmla="val 16667"/>
            </a:avLst>
          </a:prstGeom>
        </p:spPr>
        <p:style>
          <a:lnRef idx="1">
            <a:schemeClr val="accent3"/>
          </a:lnRef>
          <a:fillRef idx="2">
            <a:schemeClr val="accent3"/>
          </a:fillRef>
          <a:effectRef idx="1">
            <a:schemeClr val="accent3"/>
          </a:effectRef>
          <a:fontRef idx="minor">
            <a:schemeClr val="dk1"/>
          </a:fontRef>
        </p:style>
        <p:txBody>
          <a:bodyPr lIns="36000" tIns="36000" rIns="36000" bIns="36000" rtlCol="0" anchor="ctr"/>
          <a:lstStyle/>
          <a:p>
            <a:pPr algn="ctr"/>
            <a:r>
              <a:rPr kumimoji="1" lang="ja-JP" altLang="en-US" sz="1600" dirty="0" smtClean="0"/>
              <a:t>落ちきったら</a:t>
            </a:r>
            <a:endParaRPr kumimoji="1" lang="en-US" altLang="ja-JP" sz="1600" dirty="0" smtClean="0"/>
          </a:p>
          <a:p>
            <a:pPr algn="ctr"/>
            <a:r>
              <a:rPr lang="ja-JP" altLang="en-US" sz="1600" dirty="0" smtClean="0"/>
              <a:t>判定</a:t>
            </a:r>
            <a:endParaRPr kumimoji="1" lang="ja-JP" altLang="en-US" sz="1600" dirty="0"/>
          </a:p>
        </p:txBody>
      </p:sp>
      <p:sp>
        <p:nvSpPr>
          <p:cNvPr id="18" name="右矢印 17"/>
          <p:cNvSpPr/>
          <p:nvPr/>
        </p:nvSpPr>
        <p:spPr>
          <a:xfrm>
            <a:off x="3143240" y="5172087"/>
            <a:ext cx="214314" cy="214314"/>
          </a:xfrm>
          <a:prstGeom prst="rightArrow">
            <a:avLst/>
          </a:prstGeom>
          <a:ln w="12700"/>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9" name="右矢印 18"/>
          <p:cNvSpPr/>
          <p:nvPr/>
        </p:nvSpPr>
        <p:spPr>
          <a:xfrm>
            <a:off x="3143240" y="5572140"/>
            <a:ext cx="214314" cy="214314"/>
          </a:xfrm>
          <a:prstGeom prst="rightArrow">
            <a:avLst/>
          </a:prstGeom>
          <a:ln w="12700"/>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2" name="角丸四角形吹き出し 11"/>
          <p:cNvSpPr/>
          <p:nvPr/>
        </p:nvSpPr>
        <p:spPr>
          <a:xfrm>
            <a:off x="1174712" y="3786190"/>
            <a:ext cx="1285884" cy="642942"/>
          </a:xfrm>
          <a:prstGeom prst="wedgeRoundRectCallout">
            <a:avLst>
              <a:gd name="adj1" fmla="val 66371"/>
              <a:gd name="adj2" fmla="val 47954"/>
              <a:gd name="adj3" fmla="val 16667"/>
            </a:avLst>
          </a:prstGeom>
        </p:spPr>
        <p:style>
          <a:lnRef idx="1">
            <a:schemeClr val="accent3"/>
          </a:lnRef>
          <a:fillRef idx="2">
            <a:schemeClr val="accent3"/>
          </a:fillRef>
          <a:effectRef idx="1">
            <a:schemeClr val="accent3"/>
          </a:effectRef>
          <a:fontRef idx="minor">
            <a:schemeClr val="dk1"/>
          </a:fontRef>
        </p:style>
        <p:txBody>
          <a:bodyPr lIns="36000" tIns="36000" rIns="36000" bIns="36000" rtlCol="0" anchor="ctr"/>
          <a:lstStyle/>
          <a:p>
            <a:pPr algn="ctr"/>
            <a:r>
              <a:rPr kumimoji="1" lang="ja-JP" altLang="en-US" sz="1600" dirty="0" smtClean="0"/>
              <a:t>動くのは</a:t>
            </a:r>
            <a:endParaRPr kumimoji="1" lang="en-US" altLang="ja-JP" sz="1600" dirty="0" smtClean="0"/>
          </a:p>
          <a:p>
            <a:pPr algn="ctr"/>
            <a:r>
              <a:rPr kumimoji="1" lang="ja-JP" altLang="en-US" sz="1600" dirty="0" smtClean="0"/>
              <a:t>これだけ！</a:t>
            </a:r>
            <a:endParaRPr kumimoji="1" lang="ja-JP" altLang="en-US" sz="16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スレッド</a:t>
            </a:r>
            <a:endParaRPr kumimoji="1" lang="ja-JP" altLang="en-US" dirty="0"/>
          </a:p>
        </p:txBody>
      </p:sp>
      <p:sp>
        <p:nvSpPr>
          <p:cNvPr id="3" name="コンテンツ プレースホルダ 2"/>
          <p:cNvSpPr>
            <a:spLocks noGrp="1"/>
          </p:cNvSpPr>
          <p:nvPr>
            <p:ph idx="1"/>
          </p:nvPr>
        </p:nvSpPr>
        <p:spPr/>
        <p:txBody>
          <a:bodyPr/>
          <a:lstStyle/>
          <a:p>
            <a:r>
              <a:rPr lang="ja-JP" altLang="en-US" dirty="0" smtClean="0"/>
              <a:t>画面描画はメインスレッドでしか動かせない</a:t>
            </a:r>
            <a:endParaRPr lang="en-US" altLang="ja-JP" dirty="0" smtClean="0"/>
          </a:p>
          <a:p>
            <a:r>
              <a:rPr kumimoji="1" lang="ja-JP" altLang="en-US" dirty="0" smtClean="0"/>
              <a:t>メインスレッドのみで全ての処理を動かすと、時間のかかる処理を行ったときに全体が止まってしまう</a:t>
            </a:r>
            <a:endParaRPr kumimoji="1" lang="en-US" altLang="ja-JP" dirty="0" smtClean="0"/>
          </a:p>
          <a:p>
            <a:r>
              <a:rPr lang="ja-JP" altLang="en-US" dirty="0" smtClean="0"/>
              <a:t>メインスレッドは描画のみ使用し、ゲームの処理はサブスレッドで行う</a:t>
            </a:r>
            <a:endParaRPr kumimoji="1" lang="ja-JP" alt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タイマー</a:t>
            </a:r>
            <a:endParaRPr kumimoji="1" lang="ja-JP" altLang="en-US" dirty="0"/>
          </a:p>
        </p:txBody>
      </p:sp>
      <p:sp>
        <p:nvSpPr>
          <p:cNvPr id="3" name="コンテンツ プレースホルダ 2"/>
          <p:cNvSpPr>
            <a:spLocks noGrp="1"/>
          </p:cNvSpPr>
          <p:nvPr>
            <p:ph idx="1"/>
          </p:nvPr>
        </p:nvSpPr>
        <p:spPr/>
        <p:txBody>
          <a:bodyPr/>
          <a:lstStyle/>
          <a:p>
            <a:r>
              <a:rPr lang="ja-JP" altLang="en-US" dirty="0" smtClean="0"/>
              <a:t>ゲーム用のスレッドともう一つ、タイマー用にスレッドを用意する</a:t>
            </a:r>
          </a:p>
          <a:p>
            <a:r>
              <a:rPr lang="en-US" altLang="ja-JP" dirty="0" err="1" smtClean="0">
                <a:latin typeface="Courier New" pitchFamily="49" charset="0"/>
                <a:cs typeface="Courier New" pitchFamily="49" charset="0"/>
              </a:rPr>
              <a:t>Environment.TickCount</a:t>
            </a:r>
            <a:r>
              <a:rPr lang="ja-JP" altLang="en-US" dirty="0" smtClean="0"/>
              <a:t>を見てタイマーを減らす“だけ”の処理を行う</a:t>
            </a:r>
          </a:p>
          <a:p>
            <a:endParaRPr lang="ja-JP" altLang="en-US" dirty="0" smtClean="0"/>
          </a:p>
        </p:txBody>
      </p:sp>
      <p:sp>
        <p:nvSpPr>
          <p:cNvPr id="9" name="テキスト ボックス 8"/>
          <p:cNvSpPr txBox="1"/>
          <p:nvPr/>
        </p:nvSpPr>
        <p:spPr>
          <a:xfrm>
            <a:off x="714348" y="3214686"/>
            <a:ext cx="2143140" cy="120032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kumimoji="1" lang="en-US" altLang="ja-JP" dirty="0" smtClean="0">
                <a:latin typeface="Courier New" pitchFamily="49" charset="0"/>
                <a:cs typeface="Courier New" pitchFamily="49" charset="0"/>
              </a:rPr>
              <a:t>Count[0] : 100</a:t>
            </a:r>
          </a:p>
          <a:p>
            <a:r>
              <a:rPr lang="en-US" altLang="ja-JP" dirty="0" smtClean="0">
                <a:latin typeface="Courier New" pitchFamily="49" charset="0"/>
                <a:cs typeface="Courier New" pitchFamily="49" charset="0"/>
              </a:rPr>
              <a:t>Count[1] : 0</a:t>
            </a:r>
            <a:endParaRPr lang="ja-JP" altLang="en-US" dirty="0" smtClean="0">
              <a:latin typeface="Courier New" pitchFamily="49" charset="0"/>
              <a:cs typeface="Courier New" pitchFamily="49" charset="0"/>
            </a:endParaRPr>
          </a:p>
          <a:p>
            <a:r>
              <a:rPr lang="en-US" altLang="ja-JP" dirty="0" smtClean="0">
                <a:latin typeface="Courier New" pitchFamily="49" charset="0"/>
                <a:cs typeface="Courier New" pitchFamily="49" charset="0"/>
              </a:rPr>
              <a:t>Count[2] : 0</a:t>
            </a:r>
            <a:endParaRPr lang="ja-JP" altLang="en-US" dirty="0" smtClean="0">
              <a:latin typeface="Courier New" pitchFamily="49" charset="0"/>
              <a:cs typeface="Courier New" pitchFamily="49" charset="0"/>
            </a:endParaRPr>
          </a:p>
          <a:p>
            <a:r>
              <a:rPr lang="en-US" altLang="ja-JP" dirty="0" smtClean="0">
                <a:latin typeface="Courier New" pitchFamily="49" charset="0"/>
                <a:cs typeface="Courier New" pitchFamily="49" charset="0"/>
              </a:rPr>
              <a:t>Count[3] : 0</a:t>
            </a:r>
            <a:endParaRPr lang="ja-JP" altLang="en-US" dirty="0" smtClean="0">
              <a:latin typeface="Courier New" pitchFamily="49" charset="0"/>
              <a:cs typeface="Courier New" pitchFamily="49" charset="0"/>
            </a:endParaRPr>
          </a:p>
        </p:txBody>
      </p:sp>
      <p:sp>
        <p:nvSpPr>
          <p:cNvPr id="10" name="テキスト ボックス 9"/>
          <p:cNvSpPr txBox="1"/>
          <p:nvPr/>
        </p:nvSpPr>
        <p:spPr>
          <a:xfrm>
            <a:off x="5857884" y="3214686"/>
            <a:ext cx="2143140" cy="120032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kumimoji="1" lang="en-US" altLang="ja-JP" dirty="0" smtClean="0">
                <a:latin typeface="Courier New" pitchFamily="49" charset="0"/>
                <a:cs typeface="Courier New" pitchFamily="49" charset="0"/>
              </a:rPr>
              <a:t>Count[0] : 50</a:t>
            </a:r>
          </a:p>
          <a:p>
            <a:r>
              <a:rPr lang="en-US" altLang="ja-JP" dirty="0" smtClean="0">
                <a:latin typeface="Courier New" pitchFamily="49" charset="0"/>
                <a:cs typeface="Courier New" pitchFamily="49" charset="0"/>
              </a:rPr>
              <a:t>Count[1] : 0</a:t>
            </a:r>
            <a:endParaRPr lang="ja-JP" altLang="en-US" dirty="0" smtClean="0">
              <a:latin typeface="Courier New" pitchFamily="49" charset="0"/>
              <a:cs typeface="Courier New" pitchFamily="49" charset="0"/>
            </a:endParaRPr>
          </a:p>
          <a:p>
            <a:r>
              <a:rPr lang="en-US" altLang="ja-JP" dirty="0" smtClean="0">
                <a:latin typeface="Courier New" pitchFamily="49" charset="0"/>
                <a:cs typeface="Courier New" pitchFamily="49" charset="0"/>
              </a:rPr>
              <a:t>Count[2] : 0</a:t>
            </a:r>
            <a:endParaRPr lang="ja-JP" altLang="en-US" dirty="0" smtClean="0">
              <a:latin typeface="Courier New" pitchFamily="49" charset="0"/>
              <a:cs typeface="Courier New" pitchFamily="49" charset="0"/>
            </a:endParaRPr>
          </a:p>
          <a:p>
            <a:r>
              <a:rPr lang="en-US" altLang="ja-JP" dirty="0" smtClean="0">
                <a:latin typeface="Courier New" pitchFamily="49" charset="0"/>
                <a:cs typeface="Courier New" pitchFamily="49" charset="0"/>
              </a:rPr>
              <a:t>Count[3] : 0</a:t>
            </a:r>
            <a:endParaRPr lang="ja-JP" altLang="en-US" dirty="0" smtClean="0">
              <a:latin typeface="Courier New" pitchFamily="49" charset="0"/>
              <a:cs typeface="Courier New" pitchFamily="49" charset="0"/>
            </a:endParaRPr>
          </a:p>
        </p:txBody>
      </p:sp>
      <p:sp>
        <p:nvSpPr>
          <p:cNvPr id="11" name="右矢印 10"/>
          <p:cNvSpPr/>
          <p:nvPr/>
        </p:nvSpPr>
        <p:spPr>
          <a:xfrm>
            <a:off x="3000364" y="3643314"/>
            <a:ext cx="2714644" cy="428628"/>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a:p>
        </p:txBody>
      </p:sp>
      <p:sp>
        <p:nvSpPr>
          <p:cNvPr id="12" name="テキスト ボックス 11"/>
          <p:cNvSpPr txBox="1"/>
          <p:nvPr/>
        </p:nvSpPr>
        <p:spPr>
          <a:xfrm>
            <a:off x="3286116" y="3214686"/>
            <a:ext cx="2071702" cy="36933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kumimoji="1" lang="ja-JP" altLang="en-US" dirty="0" smtClean="0"/>
              <a:t>一定時間経過</a:t>
            </a:r>
            <a:endParaRPr kumimoji="1" lang="ja-JP" altLang="en-US" dirty="0"/>
          </a:p>
        </p:txBody>
      </p:sp>
      <p:sp>
        <p:nvSpPr>
          <p:cNvPr id="14" name="角丸四角形吹き出し 13"/>
          <p:cNvSpPr/>
          <p:nvPr/>
        </p:nvSpPr>
        <p:spPr>
          <a:xfrm>
            <a:off x="3286116" y="4286256"/>
            <a:ext cx="2357454" cy="857256"/>
          </a:xfrm>
          <a:prstGeom prst="wedgeRoundRectCallout">
            <a:avLst>
              <a:gd name="adj1" fmla="val -35457"/>
              <a:gd name="adj2" fmla="val -69944"/>
              <a:gd name="adj3" fmla="val 16667"/>
            </a:avLst>
          </a:prstGeom>
          <a:solidFill>
            <a:schemeClr val="accent3">
              <a:lumMod val="85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dirty="0" smtClean="0"/>
              <a:t>タイマースレッドで</a:t>
            </a:r>
            <a:endParaRPr kumimoji="1" lang="en-US" altLang="ja-JP" dirty="0" smtClean="0"/>
          </a:p>
          <a:p>
            <a:pPr algn="ctr"/>
            <a:r>
              <a:rPr lang="ja-JP" altLang="en-US" dirty="0" smtClean="0"/>
              <a:t>カウンタを減らす</a:t>
            </a:r>
            <a:endParaRPr kumimoji="1" lang="ja-JP" alt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ゲームループ</a:t>
            </a:r>
            <a:endParaRPr kumimoji="1" lang="ja-JP" altLang="en-US" dirty="0"/>
          </a:p>
        </p:txBody>
      </p:sp>
      <p:sp>
        <p:nvSpPr>
          <p:cNvPr id="3" name="コンテンツ プレースホルダ 2"/>
          <p:cNvSpPr>
            <a:spLocks noGrp="1"/>
          </p:cNvSpPr>
          <p:nvPr>
            <p:ph idx="1"/>
          </p:nvPr>
        </p:nvSpPr>
        <p:spPr/>
        <p:txBody>
          <a:bodyPr/>
          <a:lstStyle/>
          <a:p>
            <a:r>
              <a:rPr kumimoji="1" lang="ja-JP" altLang="en-US" dirty="0" smtClean="0"/>
              <a:t>全体的にこんなイメージで動いています</a:t>
            </a:r>
            <a:endParaRPr kumimoji="1" lang="ja-JP" altLang="en-US" dirty="0"/>
          </a:p>
        </p:txBody>
      </p:sp>
      <p:sp>
        <p:nvSpPr>
          <p:cNvPr id="7" name="片側の 2 つの角を切り取った四角形 6"/>
          <p:cNvSpPr/>
          <p:nvPr/>
        </p:nvSpPr>
        <p:spPr>
          <a:xfrm>
            <a:off x="3786183" y="1910942"/>
            <a:ext cx="1857388" cy="428628"/>
          </a:xfrm>
          <a:prstGeom prst="snip2SameRect">
            <a:avLst/>
          </a:prstGeom>
          <a:solidFill>
            <a:schemeClr val="accent3">
              <a:lumMod val="85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dirty="0" smtClean="0"/>
              <a:t>ゲームスレッド</a:t>
            </a:r>
            <a:endParaRPr kumimoji="1" lang="ja-JP" altLang="en-US" dirty="0"/>
          </a:p>
        </p:txBody>
      </p:sp>
      <p:cxnSp>
        <p:nvCxnSpPr>
          <p:cNvPr id="15" name="直線矢印コネクタ 14"/>
          <p:cNvCxnSpPr>
            <a:stCxn id="7" idx="1"/>
            <a:endCxn id="8" idx="0"/>
          </p:cNvCxnSpPr>
          <p:nvPr/>
        </p:nvCxnSpPr>
        <p:spPr>
          <a:xfrm rot="5400000">
            <a:off x="4491634" y="2562813"/>
            <a:ext cx="446487" cy="1588"/>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16" name="直線矢印コネクタ 15"/>
          <p:cNvCxnSpPr>
            <a:stCxn id="8" idx="2"/>
            <a:endCxn id="9" idx="0"/>
          </p:cNvCxnSpPr>
          <p:nvPr/>
        </p:nvCxnSpPr>
        <p:spPr>
          <a:xfrm rot="5400000">
            <a:off x="4500563" y="3500437"/>
            <a:ext cx="428628" cy="1588"/>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19" name="直線矢印コネクタ 18"/>
          <p:cNvCxnSpPr>
            <a:stCxn id="9" idx="2"/>
            <a:endCxn id="10" idx="0"/>
          </p:cNvCxnSpPr>
          <p:nvPr/>
        </p:nvCxnSpPr>
        <p:spPr>
          <a:xfrm rot="5400000">
            <a:off x="4518423" y="4589867"/>
            <a:ext cx="392908" cy="1588"/>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23" name="図形 22"/>
          <p:cNvCxnSpPr>
            <a:stCxn id="10" idx="2"/>
            <a:endCxn id="7" idx="2"/>
          </p:cNvCxnSpPr>
          <p:nvPr/>
        </p:nvCxnSpPr>
        <p:spPr>
          <a:xfrm rot="5400000" flipH="1">
            <a:off x="2669964" y="3241475"/>
            <a:ext cx="3161131" cy="928694"/>
          </a:xfrm>
          <a:prstGeom prst="bentConnector4">
            <a:avLst>
              <a:gd name="adj1" fmla="val -7232"/>
              <a:gd name="adj2" fmla="val 124615"/>
            </a:avLst>
          </a:prstGeom>
          <a:ln>
            <a:tailEnd type="arrow"/>
          </a:ln>
        </p:spPr>
        <p:style>
          <a:lnRef idx="3">
            <a:schemeClr val="accent4"/>
          </a:lnRef>
          <a:fillRef idx="0">
            <a:schemeClr val="accent4"/>
          </a:fillRef>
          <a:effectRef idx="2">
            <a:schemeClr val="accent4"/>
          </a:effectRef>
          <a:fontRef idx="minor">
            <a:schemeClr val="tx1"/>
          </a:fontRef>
        </p:style>
      </p:cxnSp>
      <p:sp>
        <p:nvSpPr>
          <p:cNvPr id="9" name="フローチャート: 処理 8"/>
          <p:cNvSpPr/>
          <p:nvPr/>
        </p:nvSpPr>
        <p:spPr>
          <a:xfrm>
            <a:off x="3786183" y="3714751"/>
            <a:ext cx="1857388" cy="678662"/>
          </a:xfrm>
          <a:prstGeom prst="flowChartProcess">
            <a:avLst/>
          </a:prstGeom>
          <a:solidFill>
            <a:schemeClr val="accent3">
              <a:lumMod val="85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dirty="0" smtClean="0"/>
              <a:t>オブジェクト</a:t>
            </a:r>
            <a:endParaRPr kumimoji="1" lang="en-US" altLang="ja-JP" dirty="0" smtClean="0"/>
          </a:p>
          <a:p>
            <a:pPr algn="ctr"/>
            <a:r>
              <a:rPr kumimoji="1" lang="ja-JP" altLang="en-US" dirty="0" smtClean="0"/>
              <a:t>移動</a:t>
            </a:r>
            <a:endParaRPr kumimoji="1" lang="ja-JP" altLang="en-US" dirty="0"/>
          </a:p>
        </p:txBody>
      </p:sp>
      <p:sp>
        <p:nvSpPr>
          <p:cNvPr id="10" name="フローチャート: 処理 9"/>
          <p:cNvSpPr/>
          <p:nvPr/>
        </p:nvSpPr>
        <p:spPr>
          <a:xfrm>
            <a:off x="3786183" y="4786321"/>
            <a:ext cx="1857388" cy="500066"/>
          </a:xfrm>
          <a:prstGeom prst="flowChartProcess">
            <a:avLst/>
          </a:prstGeom>
          <a:solidFill>
            <a:schemeClr val="accent3">
              <a:lumMod val="85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dirty="0" smtClean="0"/>
              <a:t>画面描画</a:t>
            </a:r>
            <a:endParaRPr kumimoji="1" lang="ja-JP" altLang="en-US" dirty="0"/>
          </a:p>
        </p:txBody>
      </p:sp>
      <p:sp>
        <p:nvSpPr>
          <p:cNvPr id="8" name="フローチャート: 処理 7"/>
          <p:cNvSpPr/>
          <p:nvPr/>
        </p:nvSpPr>
        <p:spPr>
          <a:xfrm>
            <a:off x="3786183" y="2786057"/>
            <a:ext cx="1857388" cy="500066"/>
          </a:xfrm>
          <a:prstGeom prst="flowChartProcess">
            <a:avLst/>
          </a:prstGeom>
          <a:solidFill>
            <a:schemeClr val="accent3">
              <a:lumMod val="85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dirty="0" smtClean="0"/>
              <a:t>キー入力</a:t>
            </a:r>
            <a:endParaRPr kumimoji="1" lang="ja-JP" altLang="en-US" dirty="0"/>
          </a:p>
        </p:txBody>
      </p:sp>
      <p:sp>
        <p:nvSpPr>
          <p:cNvPr id="48" name="片側の 2 つの角を切り取った四角形 47"/>
          <p:cNvSpPr/>
          <p:nvPr/>
        </p:nvSpPr>
        <p:spPr>
          <a:xfrm>
            <a:off x="1071538" y="1928801"/>
            <a:ext cx="1857388" cy="428628"/>
          </a:xfrm>
          <a:prstGeom prst="snip2SameRect">
            <a:avLst/>
          </a:prstGeom>
          <a:solidFill>
            <a:schemeClr val="accent3">
              <a:lumMod val="85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1400" dirty="0" smtClean="0"/>
              <a:t>タイマースレッド</a:t>
            </a:r>
            <a:endParaRPr kumimoji="1" lang="ja-JP" altLang="en-US" sz="1400" dirty="0"/>
          </a:p>
        </p:txBody>
      </p:sp>
      <p:cxnSp>
        <p:nvCxnSpPr>
          <p:cNvPr id="49" name="直線矢印コネクタ 48"/>
          <p:cNvCxnSpPr>
            <a:stCxn id="48" idx="1"/>
            <a:endCxn id="55" idx="0"/>
          </p:cNvCxnSpPr>
          <p:nvPr/>
        </p:nvCxnSpPr>
        <p:spPr>
          <a:xfrm rot="5400000">
            <a:off x="1482307" y="2875354"/>
            <a:ext cx="1035851" cy="1588"/>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50" name="直線矢印コネクタ 49"/>
          <p:cNvCxnSpPr>
            <a:stCxn id="55" idx="2"/>
            <a:endCxn id="53" idx="0"/>
          </p:cNvCxnSpPr>
          <p:nvPr/>
        </p:nvCxnSpPr>
        <p:spPr>
          <a:xfrm rot="5400000">
            <a:off x="1553745" y="4339833"/>
            <a:ext cx="892975" cy="1588"/>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52" name="図形 51"/>
          <p:cNvCxnSpPr>
            <a:stCxn id="53" idx="2"/>
            <a:endCxn id="48" idx="2"/>
          </p:cNvCxnSpPr>
          <p:nvPr/>
        </p:nvCxnSpPr>
        <p:spPr>
          <a:xfrm rot="5400000" flipH="1">
            <a:off x="-26822" y="3241475"/>
            <a:ext cx="3125413" cy="928694"/>
          </a:xfrm>
          <a:prstGeom prst="bentConnector4">
            <a:avLst>
              <a:gd name="adj1" fmla="val -7314"/>
              <a:gd name="adj2" fmla="val 124615"/>
            </a:avLst>
          </a:prstGeom>
          <a:ln>
            <a:tailEnd type="arrow"/>
          </a:ln>
        </p:spPr>
        <p:style>
          <a:lnRef idx="3">
            <a:schemeClr val="accent4"/>
          </a:lnRef>
          <a:fillRef idx="0">
            <a:schemeClr val="accent4"/>
          </a:fillRef>
          <a:effectRef idx="2">
            <a:schemeClr val="accent4"/>
          </a:effectRef>
          <a:fontRef idx="minor">
            <a:schemeClr val="tx1"/>
          </a:fontRef>
        </p:style>
      </p:cxnSp>
      <p:sp>
        <p:nvSpPr>
          <p:cNvPr id="53" name="フローチャート: 処理 52"/>
          <p:cNvSpPr/>
          <p:nvPr/>
        </p:nvSpPr>
        <p:spPr>
          <a:xfrm>
            <a:off x="1071538" y="4786321"/>
            <a:ext cx="1857388" cy="482207"/>
          </a:xfrm>
          <a:prstGeom prst="flowChartProcess">
            <a:avLst/>
          </a:prstGeom>
          <a:solidFill>
            <a:schemeClr val="accent3">
              <a:lumMod val="85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dirty="0" smtClean="0"/>
              <a:t>カウントダウン</a:t>
            </a:r>
            <a:endParaRPr kumimoji="1" lang="ja-JP" altLang="en-US" dirty="0"/>
          </a:p>
        </p:txBody>
      </p:sp>
      <p:sp>
        <p:nvSpPr>
          <p:cNvPr id="55" name="フローチャート: 処理 54"/>
          <p:cNvSpPr/>
          <p:nvPr/>
        </p:nvSpPr>
        <p:spPr>
          <a:xfrm>
            <a:off x="1071538" y="3393280"/>
            <a:ext cx="1857388" cy="500066"/>
          </a:xfrm>
          <a:prstGeom prst="flowChartProcess">
            <a:avLst/>
          </a:prstGeom>
          <a:solidFill>
            <a:schemeClr val="accent3">
              <a:lumMod val="85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dirty="0" smtClean="0"/>
              <a:t>カウント＞</a:t>
            </a:r>
            <a:r>
              <a:rPr kumimoji="1" lang="en-US" altLang="ja-JP" dirty="0" smtClean="0"/>
              <a:t>0?</a:t>
            </a:r>
            <a:endParaRPr kumimoji="1" lang="ja-JP" altLang="en-US" dirty="0"/>
          </a:p>
        </p:txBody>
      </p:sp>
      <p:sp>
        <p:nvSpPr>
          <p:cNvPr id="62" name="フローチャート: 処理 61"/>
          <p:cNvSpPr/>
          <p:nvPr/>
        </p:nvSpPr>
        <p:spPr>
          <a:xfrm>
            <a:off x="6429388" y="4786321"/>
            <a:ext cx="1857388" cy="500066"/>
          </a:xfrm>
          <a:prstGeom prst="flowChartProcess">
            <a:avLst/>
          </a:prstGeom>
          <a:solidFill>
            <a:schemeClr val="accent3">
              <a:lumMod val="85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dirty="0" smtClean="0"/>
              <a:t>画面描画</a:t>
            </a:r>
            <a:endParaRPr kumimoji="1" lang="ja-JP" altLang="en-US" dirty="0"/>
          </a:p>
        </p:txBody>
      </p:sp>
      <p:sp>
        <p:nvSpPr>
          <p:cNvPr id="64" name="片側の 2 つの角を切り取った四角形 63"/>
          <p:cNvSpPr/>
          <p:nvPr/>
        </p:nvSpPr>
        <p:spPr>
          <a:xfrm>
            <a:off x="6500826" y="1928801"/>
            <a:ext cx="1857388" cy="428628"/>
          </a:xfrm>
          <a:prstGeom prst="snip2SameRect">
            <a:avLst/>
          </a:prstGeom>
          <a:solidFill>
            <a:schemeClr val="accent3">
              <a:lumMod val="85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ja-JP" altLang="en-US" dirty="0" smtClean="0"/>
              <a:t>メイン</a:t>
            </a:r>
            <a:r>
              <a:rPr kumimoji="1" lang="ja-JP" altLang="en-US" dirty="0" smtClean="0"/>
              <a:t>スレッド</a:t>
            </a:r>
            <a:endParaRPr kumimoji="1" lang="ja-JP" altLang="en-US" dirty="0"/>
          </a:p>
        </p:txBody>
      </p:sp>
      <p:cxnSp>
        <p:nvCxnSpPr>
          <p:cNvPr id="70" name="直線矢印コネクタ 69"/>
          <p:cNvCxnSpPr>
            <a:stCxn id="10" idx="3"/>
            <a:endCxn id="62" idx="1"/>
          </p:cNvCxnSpPr>
          <p:nvPr/>
        </p:nvCxnSpPr>
        <p:spPr>
          <a:xfrm>
            <a:off x="5643571" y="5036354"/>
            <a:ext cx="785817" cy="1588"/>
          </a:xfrm>
          <a:prstGeom prst="straightConnector1">
            <a:avLst/>
          </a:prstGeom>
          <a:ln>
            <a:headEnd type="arrow"/>
            <a:tailEnd type="arrow"/>
          </a:ln>
        </p:spPr>
        <p:style>
          <a:lnRef idx="3">
            <a:schemeClr val="accent4"/>
          </a:lnRef>
          <a:fillRef idx="0">
            <a:schemeClr val="accent4"/>
          </a:fillRef>
          <a:effectRef idx="2">
            <a:schemeClr val="accent4"/>
          </a:effectRef>
          <a:fontRef idx="minor">
            <a:schemeClr val="tx1"/>
          </a:fontRef>
        </p:style>
      </p:cxnSp>
      <p:sp>
        <p:nvSpPr>
          <p:cNvPr id="72" name="コンテンツ プレースホルダ 2"/>
          <p:cNvSpPr txBox="1">
            <a:spLocks/>
          </p:cNvSpPr>
          <p:nvPr/>
        </p:nvSpPr>
        <p:spPr bwMode="auto">
          <a:xfrm>
            <a:off x="464315" y="954872"/>
            <a:ext cx="8215370" cy="494825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1" lang="ja-JP" altLang="en-US" sz="2800" b="0" i="0" u="none" strike="noStrike" kern="0" cap="none" spc="0" normalizeH="0" baseline="0" noProof="0" dirty="0">
              <a:ln>
                <a:noFill/>
              </a:ln>
              <a:solidFill>
                <a:schemeClr val="tx1"/>
              </a:solidFill>
              <a:effectLst/>
              <a:uLnTx/>
              <a:uFillTx/>
              <a:latin typeface="メイリオ" pitchFamily="50" charset="-128"/>
              <a:ea typeface="メイリオ" pitchFamily="50" charset="-128"/>
              <a:cs typeface="+mn-cs"/>
            </a:endParaRPr>
          </a:p>
        </p:txBody>
      </p:sp>
      <p:cxnSp>
        <p:nvCxnSpPr>
          <p:cNvPr id="81" name="直線矢印コネクタ 80"/>
          <p:cNvCxnSpPr>
            <a:stCxn id="55" idx="1"/>
          </p:cNvCxnSpPr>
          <p:nvPr/>
        </p:nvCxnSpPr>
        <p:spPr>
          <a:xfrm rot="10800000">
            <a:off x="857224" y="3643313"/>
            <a:ext cx="214314" cy="1588"/>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モード構成</a:t>
            </a:r>
            <a:endParaRPr kumimoji="1" lang="ja-JP" altLang="en-US" dirty="0"/>
          </a:p>
        </p:txBody>
      </p:sp>
      <p:sp>
        <p:nvSpPr>
          <p:cNvPr id="3" name="コンテンツ プレースホルダ 2"/>
          <p:cNvSpPr>
            <a:spLocks noGrp="1"/>
          </p:cNvSpPr>
          <p:nvPr>
            <p:ph idx="1"/>
          </p:nvPr>
        </p:nvSpPr>
        <p:spPr/>
        <p:txBody>
          <a:bodyPr/>
          <a:lstStyle/>
          <a:p>
            <a:r>
              <a:rPr kumimoji="1" lang="ja-JP" altLang="en-US" dirty="0" smtClean="0"/>
              <a:t>以下の</a:t>
            </a:r>
            <a:r>
              <a:rPr kumimoji="1" lang="en-US" altLang="ja-JP" dirty="0" smtClean="0"/>
              <a:t>3</a:t>
            </a:r>
            <a:r>
              <a:rPr kumimoji="1" lang="ja-JP" altLang="en-US" dirty="0" smtClean="0"/>
              <a:t>モードを用意する</a:t>
            </a:r>
            <a:endParaRPr kumimoji="1" lang="en-US" altLang="ja-JP" dirty="0" smtClean="0"/>
          </a:p>
          <a:p>
            <a:r>
              <a:rPr lang="ja-JP" altLang="en-US" dirty="0" smtClean="0"/>
              <a:t>デモモード</a:t>
            </a:r>
          </a:p>
          <a:p>
            <a:pPr lvl="1"/>
            <a:r>
              <a:rPr lang="ja-JP" altLang="en-US" dirty="0" smtClean="0"/>
              <a:t>キーを押されるまで待機</a:t>
            </a:r>
          </a:p>
          <a:p>
            <a:r>
              <a:rPr lang="ja-JP" altLang="en-US" dirty="0" smtClean="0"/>
              <a:t>ゲーム中動作モード</a:t>
            </a:r>
          </a:p>
          <a:p>
            <a:pPr lvl="1"/>
            <a:r>
              <a:rPr lang="ja-JP" altLang="en-US" dirty="0" smtClean="0"/>
              <a:t>ブロックを動かす</a:t>
            </a:r>
            <a:endParaRPr lang="en-US" altLang="ja-JP" dirty="0" smtClean="0"/>
          </a:p>
          <a:p>
            <a:pPr lvl="1"/>
            <a:r>
              <a:rPr lang="ja-JP" altLang="en-US" dirty="0" smtClean="0"/>
              <a:t>そろったらブロックを消す</a:t>
            </a:r>
          </a:p>
          <a:p>
            <a:r>
              <a:rPr lang="ja-JP" altLang="en-US" dirty="0" smtClean="0"/>
              <a:t>ゲームオーバーモード</a:t>
            </a:r>
          </a:p>
          <a:p>
            <a:pPr lvl="1"/>
            <a:r>
              <a:rPr kumimoji="1" lang="ja-JP" altLang="en-US" dirty="0" smtClean="0"/>
              <a:t>ブロックをグレー表示 → デモに遷移</a:t>
            </a:r>
            <a:endParaRPr kumimoji="1" lang="ja-JP" alt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スライドマスタT35">
  <a:themeElements>
    <a:clrScheme name="プレゼンテーション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わんくま">
      <a:majorFont>
        <a:latin typeface="Arial"/>
        <a:ea typeface="メイリオ"/>
        <a:cs typeface=""/>
      </a:majorFont>
      <a:minorFont>
        <a:latin typeface="Arial"/>
        <a:ea typeface="メイリオ"/>
        <a:cs typeface=""/>
      </a:minorFont>
    </a:fontScheme>
    <a:fmtScheme name="キュート">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extraClrScheme>
      <a:clrScheme name="プレゼンテーション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プレゼンテーション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プレゼンテーション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プレゼンテーション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プレゼンテーション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プレゼンテーション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プレゼンテーション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プレゼンテーション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プレゼンテーション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プレゼンテーション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プレゼンテーション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プレゼンテーション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スライドマスタT35</Template>
  <TotalTime>2564</TotalTime>
  <Words>875</Words>
  <Application>Microsoft Office PowerPoint</Application>
  <PresentationFormat>画面に合わせる (4:3)</PresentationFormat>
  <Paragraphs>177</Paragraphs>
  <Slides>18</Slides>
  <Notes>3</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18</vt:i4>
      </vt:variant>
    </vt:vector>
  </HeadingPairs>
  <TitlesOfParts>
    <vt:vector size="27" baseType="lpstr">
      <vt:lpstr>Arial</vt:lpstr>
      <vt:lpstr>ＭＳ Ｐゴシック</vt:lpstr>
      <vt:lpstr>HGP創英丸ﾎﾟｯﾌﾟ体</vt:lpstr>
      <vt:lpstr>ＤＦＧ極太明朝体</vt:lpstr>
      <vt:lpstr>Courier New</vt:lpstr>
      <vt:lpstr>メイリオ</vt:lpstr>
      <vt:lpstr>Wingdings</vt:lpstr>
      <vt:lpstr>Calibri</vt:lpstr>
      <vt:lpstr>スライドマスタT35</vt:lpstr>
      <vt:lpstr>某有名落ちものゲーム っぽいものを作ってみる</vt:lpstr>
      <vt:lpstr>アジェンダ</vt:lpstr>
      <vt:lpstr>きっかけ(1)</vt:lpstr>
      <vt:lpstr>きっかけ(2)</vt:lpstr>
      <vt:lpstr>“某落ちものゲーム”が題材に選ばれる理由</vt:lpstr>
      <vt:lpstr>スレッド</vt:lpstr>
      <vt:lpstr>タイマー</vt:lpstr>
      <vt:lpstr>ゲームループ</vt:lpstr>
      <vt:lpstr>モード構成</vt:lpstr>
      <vt:lpstr>画面表示</vt:lpstr>
      <vt:lpstr>画面表示のイメージ</vt:lpstr>
      <vt:lpstr>ブロックの表示</vt:lpstr>
      <vt:lpstr>移動と回転</vt:lpstr>
      <vt:lpstr>キー入力について</vt:lpstr>
      <vt:lpstr>キーリピート（横移動）</vt:lpstr>
      <vt:lpstr>キーリピート（ブロック落下＆回転）</vt:lpstr>
      <vt:lpstr>ブロック落下判定</vt:lpstr>
      <vt:lpstr>まとめ</vt:lpstr>
    </vt:vector>
  </TitlesOfParts>
  <Company>株式会社ラフ</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某有名落ちものゲームっぽいものを作ってみる</dc:title>
  <dc:creator>Daizo IZUMI</dc:creator>
  <cp:lastModifiedBy>esten</cp:lastModifiedBy>
  <cp:revision>331</cp:revision>
  <dcterms:created xsi:type="dcterms:W3CDTF">2009-06-12T06:51:33Z</dcterms:created>
  <dcterms:modified xsi:type="dcterms:W3CDTF">2009-09-10T16:18:48Z</dcterms:modified>
</cp:coreProperties>
</file>